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19" r:id="rId1"/>
    <p:sldMasterId id="2147483722" r:id="rId2"/>
  </p:sldMasterIdLst>
  <p:notesMasterIdLst>
    <p:notesMasterId r:id="rId261"/>
  </p:notesMasterIdLst>
  <p:handoutMasterIdLst>
    <p:handoutMasterId r:id="rId262"/>
  </p:handoutMasterIdLst>
  <p:sldIdLst>
    <p:sldId id="739" r:id="rId3"/>
    <p:sldId id="740" r:id="rId4"/>
    <p:sldId id="741" r:id="rId5"/>
    <p:sldId id="742" r:id="rId6"/>
    <p:sldId id="1048" r:id="rId7"/>
    <p:sldId id="743" r:id="rId8"/>
    <p:sldId id="744" r:id="rId9"/>
    <p:sldId id="745" r:id="rId10"/>
    <p:sldId id="746" r:id="rId11"/>
    <p:sldId id="747" r:id="rId12"/>
    <p:sldId id="748" r:id="rId13"/>
    <p:sldId id="749" r:id="rId14"/>
    <p:sldId id="750" r:id="rId15"/>
    <p:sldId id="751" r:id="rId16"/>
    <p:sldId id="691" r:id="rId17"/>
    <p:sldId id="692" r:id="rId18"/>
    <p:sldId id="693" r:id="rId19"/>
    <p:sldId id="694" r:id="rId20"/>
    <p:sldId id="685" r:id="rId21"/>
    <p:sldId id="695" r:id="rId22"/>
    <p:sldId id="696" r:id="rId23"/>
    <p:sldId id="555" r:id="rId24"/>
    <p:sldId id="728" r:id="rId25"/>
    <p:sldId id="729" r:id="rId26"/>
    <p:sldId id="683" r:id="rId27"/>
    <p:sldId id="684" r:id="rId28"/>
    <p:sldId id="1001" r:id="rId29"/>
    <p:sldId id="1003" r:id="rId30"/>
    <p:sldId id="1002" r:id="rId31"/>
    <p:sldId id="1006" r:id="rId32"/>
    <p:sldId id="1004" r:id="rId33"/>
    <p:sldId id="1024" r:id="rId34"/>
    <p:sldId id="1005" r:id="rId35"/>
    <p:sldId id="1007" r:id="rId36"/>
    <p:sldId id="1025" r:id="rId37"/>
    <p:sldId id="556" r:id="rId38"/>
    <p:sldId id="697" r:id="rId39"/>
    <p:sldId id="774" r:id="rId40"/>
    <p:sldId id="585" r:id="rId41"/>
    <p:sldId id="730" r:id="rId42"/>
    <p:sldId id="449" r:id="rId43"/>
    <p:sldId id="428" r:id="rId44"/>
    <p:sldId id="429" r:id="rId45"/>
    <p:sldId id="318" r:id="rId46"/>
    <p:sldId id="608" r:id="rId47"/>
    <p:sldId id="1026" r:id="rId48"/>
    <p:sldId id="404" r:id="rId49"/>
    <p:sldId id="589" r:id="rId50"/>
    <p:sldId id="775" r:id="rId51"/>
    <p:sldId id="776" r:id="rId52"/>
    <p:sldId id="763" r:id="rId53"/>
    <p:sldId id="1027" r:id="rId54"/>
    <p:sldId id="765" r:id="rId55"/>
    <p:sldId id="698" r:id="rId56"/>
    <p:sldId id="612" r:id="rId57"/>
    <p:sldId id="308" r:id="rId58"/>
    <p:sldId id="1028" r:id="rId59"/>
    <p:sldId id="725" r:id="rId60"/>
    <p:sldId id="777" r:id="rId61"/>
    <p:sldId id="780" r:id="rId62"/>
    <p:sldId id="781" r:id="rId63"/>
    <p:sldId id="764" r:id="rId64"/>
    <p:sldId id="560" r:id="rId65"/>
    <p:sldId id="515" r:id="rId66"/>
    <p:sldId id="516" r:id="rId67"/>
    <p:sldId id="517" r:id="rId68"/>
    <p:sldId id="699" r:id="rId69"/>
    <p:sldId id="322" r:id="rId70"/>
    <p:sldId id="793" r:id="rId71"/>
    <p:sldId id="794" r:id="rId72"/>
    <p:sldId id="1029" r:id="rId73"/>
    <p:sldId id="705" r:id="rId74"/>
    <p:sldId id="338" r:id="rId75"/>
    <p:sldId id="339" r:id="rId76"/>
    <p:sldId id="1049" r:id="rId77"/>
    <p:sldId id="340" r:id="rId78"/>
    <p:sldId id="341" r:id="rId79"/>
    <p:sldId id="342" r:id="rId80"/>
    <p:sldId id="405" r:id="rId81"/>
    <p:sldId id="280" r:id="rId82"/>
    <p:sldId id="345" r:id="rId83"/>
    <p:sldId id="406" r:id="rId84"/>
    <p:sldId id="626" r:id="rId85"/>
    <p:sldId id="615" r:id="rId86"/>
    <p:sldId id="616" r:id="rId87"/>
    <p:sldId id="617" r:id="rId88"/>
    <p:sldId id="731" r:id="rId89"/>
    <p:sldId id="580" r:id="rId90"/>
    <p:sldId id="581" r:id="rId91"/>
    <p:sldId id="582" r:id="rId92"/>
    <p:sldId id="583" r:id="rId93"/>
    <p:sldId id="618" r:id="rId94"/>
    <p:sldId id="619" r:id="rId95"/>
    <p:sldId id="790" r:id="rId96"/>
    <p:sldId id="723" r:id="rId97"/>
    <p:sldId id="797" r:id="rId98"/>
    <p:sldId id="586" r:id="rId99"/>
    <p:sldId id="700" r:id="rId100"/>
    <p:sldId id="796" r:id="rId101"/>
    <p:sldId id="622" r:id="rId102"/>
    <p:sldId id="795" r:id="rId103"/>
    <p:sldId id="703" r:id="rId104"/>
    <p:sldId id="437" r:id="rId105"/>
    <p:sldId id="803" r:id="rId106"/>
    <p:sldId id="802" r:id="rId107"/>
    <p:sldId id="439" r:id="rId108"/>
    <p:sldId id="624" r:id="rId109"/>
    <p:sldId id="804" r:id="rId110"/>
    <p:sldId id="806" r:id="rId111"/>
    <p:sldId id="807" r:id="rId112"/>
    <p:sldId id="808" r:id="rId113"/>
    <p:sldId id="704" r:id="rId114"/>
    <p:sldId id="1050" r:id="rId115"/>
    <p:sldId id="566" r:id="rId116"/>
    <p:sldId id="567" r:id="rId117"/>
    <p:sldId id="782" r:id="rId118"/>
    <p:sldId id="570" r:id="rId119"/>
    <p:sldId id="784" r:id="rId120"/>
    <p:sldId id="629" r:id="rId121"/>
    <p:sldId id="710" r:id="rId122"/>
    <p:sldId id="785" r:id="rId123"/>
    <p:sldId id="711" r:id="rId124"/>
    <p:sldId id="800" r:id="rId125"/>
    <p:sldId id="558" r:id="rId126"/>
    <p:sldId id="701" r:id="rId127"/>
    <p:sldId id="559" r:id="rId128"/>
    <p:sldId id="1052" r:id="rId129"/>
    <p:sldId id="1030" r:id="rId130"/>
    <p:sldId id="1031" r:id="rId131"/>
    <p:sldId id="601" r:id="rId132"/>
    <p:sldId id="1032" r:id="rId133"/>
    <p:sldId id="734" r:id="rId134"/>
    <p:sldId id="400" r:id="rId135"/>
    <p:sldId id="489" r:id="rId136"/>
    <p:sldId id="401" r:id="rId137"/>
    <p:sldId id="402" r:id="rId138"/>
    <p:sldId id="403" r:id="rId139"/>
    <p:sldId id="1034" r:id="rId140"/>
    <p:sldId id="409" r:id="rId141"/>
    <p:sldId id="411" r:id="rId142"/>
    <p:sldId id="431" r:id="rId143"/>
    <p:sldId id="412" r:id="rId144"/>
    <p:sldId id="490" r:id="rId145"/>
    <p:sldId id="413" r:id="rId146"/>
    <p:sldId id="414" r:id="rId147"/>
    <p:sldId id="415" r:id="rId148"/>
    <p:sldId id="416" r:id="rId149"/>
    <p:sldId id="1054" r:id="rId150"/>
    <p:sldId id="1053" r:id="rId151"/>
    <p:sldId id="491" r:id="rId152"/>
    <p:sldId id="417" r:id="rId153"/>
    <p:sldId id="418" r:id="rId154"/>
    <p:sldId id="494" r:id="rId155"/>
    <p:sldId id="493" r:id="rId156"/>
    <p:sldId id="419" r:id="rId157"/>
    <p:sldId id="420" r:id="rId158"/>
    <p:sldId id="503" r:id="rId159"/>
    <p:sldId id="424" r:id="rId160"/>
    <p:sldId id="425" r:id="rId161"/>
    <p:sldId id="495" r:id="rId162"/>
    <p:sldId id="427" r:id="rId163"/>
    <p:sldId id="497" r:id="rId164"/>
    <p:sldId id="496" r:id="rId165"/>
    <p:sldId id="467" r:id="rId166"/>
    <p:sldId id="498" r:id="rId167"/>
    <p:sldId id="432" r:id="rId168"/>
    <p:sldId id="433" r:id="rId169"/>
    <p:sldId id="434" r:id="rId170"/>
    <p:sldId id="435" r:id="rId171"/>
    <p:sldId id="456" r:id="rId172"/>
    <p:sldId id="1035" r:id="rId173"/>
    <p:sldId id="499" r:id="rId174"/>
    <p:sldId id="500" r:id="rId175"/>
    <p:sldId id="501" r:id="rId176"/>
    <p:sldId id="455" r:id="rId177"/>
    <p:sldId id="505" r:id="rId178"/>
    <p:sldId id="506" r:id="rId179"/>
    <p:sldId id="507" r:id="rId180"/>
    <p:sldId id="508" r:id="rId181"/>
    <p:sldId id="509" r:id="rId182"/>
    <p:sldId id="510" r:id="rId183"/>
    <p:sldId id="511" r:id="rId184"/>
    <p:sldId id="512" r:id="rId185"/>
    <p:sldId id="513" r:id="rId186"/>
    <p:sldId id="732" r:id="rId187"/>
    <p:sldId id="753" r:id="rId188"/>
    <p:sldId id="754" r:id="rId189"/>
    <p:sldId id="1036" r:id="rId190"/>
    <p:sldId id="652" r:id="rId191"/>
    <p:sldId id="706" r:id="rId192"/>
    <p:sldId id="653" r:id="rId193"/>
    <p:sldId id="654" r:id="rId194"/>
    <p:sldId id="655" r:id="rId195"/>
    <p:sldId id="735" r:id="rId196"/>
    <p:sldId id="736" r:id="rId197"/>
    <p:sldId id="737" r:id="rId198"/>
    <p:sldId id="738" r:id="rId199"/>
    <p:sldId id="707" r:id="rId200"/>
    <p:sldId id="1037" r:id="rId201"/>
    <p:sldId id="708" r:id="rId202"/>
    <p:sldId id="656" r:id="rId203"/>
    <p:sldId id="658" r:id="rId204"/>
    <p:sldId id="659" r:id="rId205"/>
    <p:sldId id="709" r:id="rId206"/>
    <p:sldId id="752" r:id="rId207"/>
    <p:sldId id="786" r:id="rId208"/>
    <p:sldId id="787" r:id="rId209"/>
    <p:sldId id="788" r:id="rId210"/>
    <p:sldId id="805" r:id="rId211"/>
    <p:sldId id="592" r:id="rId212"/>
    <p:sldId id="593" r:id="rId213"/>
    <p:sldId id="594" r:id="rId214"/>
    <p:sldId id="595" r:id="rId215"/>
    <p:sldId id="1038" r:id="rId216"/>
    <p:sldId id="1051" r:id="rId217"/>
    <p:sldId id="596" r:id="rId218"/>
    <p:sldId id="597" r:id="rId219"/>
    <p:sldId id="611" r:id="rId220"/>
    <p:sldId id="598" r:id="rId221"/>
    <p:sldId id="1039" r:id="rId222"/>
    <p:sldId id="599" r:id="rId223"/>
    <p:sldId id="604" r:id="rId224"/>
    <p:sldId id="605" r:id="rId225"/>
    <p:sldId id="606" r:id="rId226"/>
    <p:sldId id="613" r:id="rId227"/>
    <p:sldId id="614" r:id="rId228"/>
    <p:sldId id="1040" r:id="rId229"/>
    <p:sldId id="1041" r:id="rId230"/>
    <p:sldId id="1042" r:id="rId231"/>
    <p:sldId id="1043" r:id="rId232"/>
    <p:sldId id="1044" r:id="rId233"/>
    <p:sldId id="1045" r:id="rId234"/>
    <p:sldId id="623" r:id="rId235"/>
    <p:sldId id="602" r:id="rId236"/>
    <p:sldId id="1046" r:id="rId237"/>
    <p:sldId id="620" r:id="rId238"/>
    <p:sldId id="621" r:id="rId239"/>
    <p:sldId id="1047" r:id="rId240"/>
    <p:sldId id="712" r:id="rId241"/>
    <p:sldId id="778" r:id="rId242"/>
    <p:sldId id="779" r:id="rId243"/>
    <p:sldId id="789" r:id="rId244"/>
    <p:sldId id="755" r:id="rId245"/>
    <p:sldId id="756" r:id="rId246"/>
    <p:sldId id="757" r:id="rId247"/>
    <p:sldId id="758" r:id="rId248"/>
    <p:sldId id="759" r:id="rId249"/>
    <p:sldId id="760" r:id="rId250"/>
    <p:sldId id="761" r:id="rId251"/>
    <p:sldId id="767" r:id="rId252"/>
    <p:sldId id="768" r:id="rId253"/>
    <p:sldId id="769" r:id="rId254"/>
    <p:sldId id="770" r:id="rId255"/>
    <p:sldId id="771" r:id="rId256"/>
    <p:sldId id="772" r:id="rId257"/>
    <p:sldId id="773" r:id="rId258"/>
    <p:sldId id="766" r:id="rId259"/>
    <p:sldId id="783" r:id="rId260"/>
  </p:sldIdLst>
  <p:sldSz cx="9144000" cy="6858000" type="screen4x3"/>
  <p:notesSz cx="7099300" cy="10234613"/>
  <p:defaultTextStyle>
    <a:defPPr>
      <a:defRPr lang="es-ES_tradnl"/>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521415D9-36F7-43E2-AB2F-B90AF26B5E84}">
      <p14:sectionLst xmlns:p14="http://schemas.microsoft.com/office/powerpoint/2010/main">
        <p14:section name="UD" id="{85E858C2-81DD-4AD8-A563-BA3CEF80E4C5}">
          <p14:sldIdLst>
            <p14:sldId id="739"/>
          </p14:sldIdLst>
        </p14:section>
        <p14:section name="Contenido" id="{BF4DA3AD-ABCC-44E7-8DFD-3680A41D8674}">
          <p14:sldIdLst>
            <p14:sldId id="740"/>
            <p14:sldId id="741"/>
            <p14:sldId id="742"/>
            <p14:sldId id="1048"/>
          </p14:sldIdLst>
        </p14:section>
        <p14:section name="Introducción" id="{AA6753C3-1B2D-4428-B59B-985CE16F489C}">
          <p14:sldIdLst>
            <p14:sldId id="743"/>
            <p14:sldId id="744"/>
            <p14:sldId id="745"/>
          </p14:sldIdLst>
        </p14:section>
        <p14:section name="Terminología DOE" id="{E5F53EE7-FA8C-4E3B-AC2A-520DC2C63297}">
          <p14:sldIdLst>
            <p14:sldId id="746"/>
            <p14:sldId id="747"/>
            <p14:sldId id="748"/>
            <p14:sldId id="749"/>
          </p14:sldIdLst>
        </p14:section>
        <p14:section name="Ejemplo 1: ANOVA 1 factor" id="{24247BFB-F493-4E93-BCB2-71736D7BF878}">
          <p14:sldIdLst>
            <p14:sldId id="750"/>
            <p14:sldId id="751"/>
          </p14:sldIdLst>
        </p14:section>
        <p14:section name="Descomposición SC" id="{D89D2BEE-B13A-4EA7-B476-5E65FF6286BA}">
          <p14:sldIdLst>
            <p14:sldId id="691"/>
            <p14:sldId id="692"/>
            <p14:sldId id="693"/>
            <p14:sldId id="694"/>
            <p14:sldId id="685"/>
            <p14:sldId id="695"/>
            <p14:sldId id="696"/>
            <p14:sldId id="555"/>
            <p14:sldId id="728"/>
            <p14:sldId id="729"/>
            <p14:sldId id="683"/>
            <p14:sldId id="684"/>
          </p14:sldIdLst>
        </p14:section>
        <p14:section name="F Snedecor" id="{91CB4051-5F99-BE4C-9403-C065CA995916}">
          <p14:sldIdLst>
            <p14:sldId id="1001"/>
            <p14:sldId id="1003"/>
            <p14:sldId id="1002"/>
            <p14:sldId id="1006"/>
            <p14:sldId id="1004"/>
            <p14:sldId id="1024"/>
            <p14:sldId id="1005"/>
            <p14:sldId id="1007"/>
            <p14:sldId id="1025"/>
          </p14:sldIdLst>
        </p14:section>
        <p14:section name="Test F. Cuafro resumen" id="{0266AD3C-5451-8042-9574-F39A51B8157E}">
          <p14:sldIdLst>
            <p14:sldId id="556"/>
            <p14:sldId id="697"/>
            <p14:sldId id="774"/>
            <p14:sldId id="585"/>
            <p14:sldId id="730"/>
            <p14:sldId id="449"/>
            <p14:sldId id="428"/>
            <p14:sldId id="429"/>
            <p14:sldId id="318"/>
            <p14:sldId id="608"/>
            <p14:sldId id="1026"/>
            <p14:sldId id="404"/>
            <p14:sldId id="589"/>
            <p14:sldId id="775"/>
            <p14:sldId id="776"/>
          </p14:sldIdLst>
        </p14:section>
        <p14:section name="Residuos" id="{48E86F37-BFDC-4E4F-96CE-7DC053EFDAFE}">
          <p14:sldIdLst>
            <p14:sldId id="763"/>
            <p14:sldId id="1027"/>
            <p14:sldId id="765"/>
            <p14:sldId id="698"/>
            <p14:sldId id="612"/>
            <p14:sldId id="308"/>
            <p14:sldId id="1028"/>
            <p14:sldId id="725"/>
            <p14:sldId id="777"/>
            <p14:sldId id="780"/>
            <p14:sldId id="781"/>
            <p14:sldId id="764"/>
          </p14:sldIdLst>
        </p14:section>
        <p14:section name="Intervalos LSD" id="{E1383CFC-9AF2-47E7-99A5-4322279CA8F4}">
          <p14:sldIdLst>
            <p14:sldId id="560"/>
            <p14:sldId id="515"/>
            <p14:sldId id="516"/>
            <p14:sldId id="517"/>
            <p14:sldId id="699"/>
            <p14:sldId id="322"/>
            <p14:sldId id="793"/>
            <p14:sldId id="794"/>
            <p14:sldId id="1029"/>
          </p14:sldIdLst>
        </p14:section>
        <p14:section name="Efecto sobre varianzas" id="{58065CCA-0E92-4156-BE1E-8FA7B397FEF3}">
          <p14:sldIdLst>
            <p14:sldId id="705"/>
            <p14:sldId id="338"/>
            <p14:sldId id="339"/>
            <p14:sldId id="1049"/>
            <p14:sldId id="340"/>
            <p14:sldId id="341"/>
            <p14:sldId id="342"/>
            <p14:sldId id="405"/>
            <p14:sldId id="280"/>
            <p14:sldId id="345"/>
            <p14:sldId id="406"/>
          </p14:sldIdLst>
        </p14:section>
        <p14:section name="ANOVA 2 factores" id="{E128702B-60B6-423E-8621-29E19BA8EFDD}">
          <p14:sldIdLst>
            <p14:sldId id="626"/>
            <p14:sldId id="615"/>
            <p14:sldId id="616"/>
            <p14:sldId id="617"/>
            <p14:sldId id="731"/>
            <p14:sldId id="580"/>
            <p14:sldId id="581"/>
            <p14:sldId id="582"/>
            <p14:sldId id="583"/>
            <p14:sldId id="618"/>
            <p14:sldId id="619"/>
            <p14:sldId id="790"/>
            <p14:sldId id="723"/>
            <p14:sldId id="797"/>
            <p14:sldId id="586"/>
            <p14:sldId id="700"/>
            <p14:sldId id="796"/>
          </p14:sldIdLst>
        </p14:section>
        <p14:section name="Interacciones" id="{98C01B0A-E485-B342-8AA2-7F9D5B97FD02}">
          <p14:sldIdLst>
            <p14:sldId id="622"/>
            <p14:sldId id="795"/>
            <p14:sldId id="703"/>
          </p14:sldIdLst>
        </p14:section>
        <p14:section name="Factores cuantitativos" id="{DAB1D5EE-A1A4-4BB3-9FD4-A0CDE1BC0022}">
          <p14:sldIdLst>
            <p14:sldId id="437"/>
            <p14:sldId id="803"/>
            <p14:sldId id="802"/>
            <p14:sldId id="439"/>
            <p14:sldId id="624"/>
            <p14:sldId id="804"/>
            <p14:sldId id="806"/>
            <p14:sldId id="807"/>
            <p14:sldId id="808"/>
            <p14:sldId id="704"/>
            <p14:sldId id="1050"/>
          </p14:sldIdLst>
        </p14:section>
        <p14:section name="Ejemplo factor cuantitativo" id="{C6D225D6-02B5-494C-B936-1B34429EB18C}">
          <p14:sldIdLst>
            <p14:sldId id="566"/>
            <p14:sldId id="567"/>
            <p14:sldId id="782"/>
            <p14:sldId id="570"/>
            <p14:sldId id="784"/>
            <p14:sldId id="629"/>
            <p14:sldId id="710"/>
            <p14:sldId id="785"/>
            <p14:sldId id="711"/>
          </p14:sldIdLst>
        </p14:section>
        <p14:section name="Efectos y COO" id="{09286800-009F-D74F-A920-FD833A0C5209}">
          <p14:sldIdLst>
            <p14:sldId id="800"/>
            <p14:sldId id="558"/>
            <p14:sldId id="701"/>
            <p14:sldId id="559"/>
            <p14:sldId id="1052"/>
            <p14:sldId id="1030"/>
            <p14:sldId id="1031"/>
            <p14:sldId id="601"/>
            <p14:sldId id="1032"/>
            <p14:sldId id="734"/>
            <p14:sldId id="400"/>
            <p14:sldId id="489"/>
            <p14:sldId id="401"/>
            <p14:sldId id="402"/>
            <p14:sldId id="403"/>
            <p14:sldId id="1034"/>
            <p14:sldId id="409"/>
            <p14:sldId id="411"/>
            <p14:sldId id="431"/>
            <p14:sldId id="412"/>
            <p14:sldId id="490"/>
            <p14:sldId id="413"/>
            <p14:sldId id="414"/>
            <p14:sldId id="415"/>
            <p14:sldId id="416"/>
            <p14:sldId id="1054"/>
            <p14:sldId id="1053"/>
            <p14:sldId id="491"/>
            <p14:sldId id="417"/>
            <p14:sldId id="418"/>
            <p14:sldId id="494"/>
            <p14:sldId id="493"/>
            <p14:sldId id="419"/>
            <p14:sldId id="420"/>
            <p14:sldId id="503"/>
            <p14:sldId id="424"/>
            <p14:sldId id="425"/>
            <p14:sldId id="495"/>
            <p14:sldId id="427"/>
            <p14:sldId id="497"/>
            <p14:sldId id="496"/>
            <p14:sldId id="467"/>
            <p14:sldId id="498"/>
            <p14:sldId id="432"/>
            <p14:sldId id="433"/>
            <p14:sldId id="434"/>
            <p14:sldId id="435"/>
            <p14:sldId id="456"/>
            <p14:sldId id="1035"/>
            <p14:sldId id="499"/>
            <p14:sldId id="500"/>
            <p14:sldId id="501"/>
          </p14:sldIdLst>
        </p14:section>
        <p14:section name="Hipótesis" id="{33056A29-E8B2-564F-8CD4-E0256D76E9AC}">
          <p14:sldIdLst>
            <p14:sldId id="455"/>
            <p14:sldId id="505"/>
            <p14:sldId id="506"/>
            <p14:sldId id="507"/>
            <p14:sldId id="508"/>
            <p14:sldId id="509"/>
            <p14:sldId id="510"/>
            <p14:sldId id="511"/>
            <p14:sldId id="512"/>
            <p14:sldId id="513"/>
          </p14:sldIdLst>
        </p14:section>
        <p14:section name="Competencias" id="{739F2D9A-077E-4409-8697-87577C32950B}">
          <p14:sldIdLst>
            <p14:sldId id="732"/>
          </p14:sldIdLst>
        </p14:section>
        <p14:section name="Glosario" id="{CE37896A-EAAF-4720-96C2-37AFA8688F50}">
          <p14:sldIdLst>
            <p14:sldId id="753"/>
          </p14:sldIdLst>
        </p14:section>
        <p14:section name="Ejercicios" id="{05B19499-31F9-4B77-B797-D0C20BAFA4EC}">
          <p14:sldIdLst>
            <p14:sldId id="754"/>
            <p14:sldId id="1036"/>
            <p14:sldId id="652"/>
            <p14:sldId id="706"/>
            <p14:sldId id="653"/>
            <p14:sldId id="654"/>
            <p14:sldId id="655"/>
            <p14:sldId id="735"/>
            <p14:sldId id="736"/>
            <p14:sldId id="737"/>
            <p14:sldId id="738"/>
            <p14:sldId id="707"/>
            <p14:sldId id="1037"/>
            <p14:sldId id="708"/>
            <p14:sldId id="656"/>
            <p14:sldId id="658"/>
            <p14:sldId id="659"/>
            <p14:sldId id="709"/>
            <p14:sldId id="752"/>
            <p14:sldId id="786"/>
            <p14:sldId id="787"/>
            <p14:sldId id="788"/>
            <p14:sldId id="805"/>
            <p14:sldId id="592"/>
            <p14:sldId id="593"/>
            <p14:sldId id="594"/>
            <p14:sldId id="595"/>
            <p14:sldId id="1038"/>
            <p14:sldId id="1051"/>
            <p14:sldId id="596"/>
            <p14:sldId id="597"/>
            <p14:sldId id="611"/>
            <p14:sldId id="598"/>
            <p14:sldId id="1039"/>
            <p14:sldId id="599"/>
            <p14:sldId id="604"/>
            <p14:sldId id="605"/>
            <p14:sldId id="606"/>
            <p14:sldId id="613"/>
            <p14:sldId id="614"/>
            <p14:sldId id="1040"/>
            <p14:sldId id="1041"/>
            <p14:sldId id="1042"/>
            <p14:sldId id="1043"/>
            <p14:sldId id="1044"/>
            <p14:sldId id="1045"/>
            <p14:sldId id="623"/>
            <p14:sldId id="602"/>
            <p14:sldId id="1046"/>
            <p14:sldId id="620"/>
            <p14:sldId id="621"/>
            <p14:sldId id="1047"/>
          </p14:sldIdLst>
        </p14:section>
        <p14:section name="Fin" id="{A4B89744-23F9-4883-A48D-1AB067872084}">
          <p14:sldIdLst>
            <p14:sldId id="712"/>
          </p14:sldIdLst>
        </p14:section>
        <p14:section name="Índice" id="{4597A801-5BD5-49D5-A205-114CE1C0479D}">
          <p14:sldIdLst>
            <p14:sldId id="778"/>
            <p14:sldId id="779"/>
          </p14:sldIdLst>
        </p14:section>
        <p14:section name="Adicional" id="{FF4E1576-39E7-5A4B-912F-95C5F8CC8499}">
          <p14:sldIdLst>
            <p14:sldId id="789"/>
            <p14:sldId id="755"/>
            <p14:sldId id="756"/>
            <p14:sldId id="757"/>
            <p14:sldId id="758"/>
            <p14:sldId id="759"/>
            <p14:sldId id="760"/>
            <p14:sldId id="761"/>
            <p14:sldId id="767"/>
            <p14:sldId id="768"/>
            <p14:sldId id="769"/>
            <p14:sldId id="770"/>
            <p14:sldId id="771"/>
            <p14:sldId id="772"/>
            <p14:sldId id="773"/>
            <p14:sldId id="766"/>
            <p14:sldId id="783"/>
          </p14:sldIdLst>
        </p14:section>
      </p14:sectionLst>
    </p:ext>
    <p:ext uri="{EFAFB233-063F-42B5-8137-9DF3F51BA10A}">
      <p15:sldGuideLst xmlns:p15="http://schemas.microsoft.com/office/powerpoint/2012/main">
        <p15:guide id="1" orient="horz" pos="1248">
          <p15:clr>
            <a:srgbClr val="A4A3A4"/>
          </p15:clr>
        </p15:guide>
        <p15:guide id="2" pos="2928">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2"/>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C0C0C0"/>
    <a:srgbClr val="ECECEC"/>
    <a:srgbClr val="EBF5FF"/>
    <a:srgbClr val="DDEEFF"/>
    <a:srgbClr val="CCECFF"/>
    <a:srgbClr val="E1F4FF"/>
    <a:srgbClr val="99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BED569-4797-4DF1-A0F4-6AAB3CD982D8}" styleName="Estilo claro 3 - Acento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90" autoAdjust="0"/>
    <p:restoredTop sz="86285" autoAdjust="0"/>
  </p:normalViewPr>
  <p:slideViewPr>
    <p:cSldViewPr>
      <p:cViewPr varScale="1">
        <p:scale>
          <a:sx n="67" d="100"/>
          <a:sy n="67" d="100"/>
        </p:scale>
        <p:origin x="426" y="48"/>
      </p:cViewPr>
      <p:guideLst>
        <p:guide orient="horz" pos="1248"/>
        <p:guide pos="2928"/>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Lst>
  </p:outlineViewPr>
  <p:notesTextViewPr>
    <p:cViewPr>
      <p:scale>
        <a:sx n="3" d="2"/>
        <a:sy n="3" d="2"/>
      </p:scale>
      <p:origin x="0" y="0"/>
    </p:cViewPr>
  </p:notesTextViewPr>
  <p:sorterViewPr>
    <p:cViewPr varScale="1">
      <p:scale>
        <a:sx n="100" d="100"/>
        <a:sy n="100" d="100"/>
      </p:scale>
      <p:origin x="0" y="-2310"/>
    </p:cViewPr>
  </p:sorterViewPr>
  <p:notesViewPr>
    <p:cSldViewPr>
      <p:cViewPr varScale="1">
        <p:scale>
          <a:sx n="79" d="100"/>
          <a:sy n="79" d="100"/>
        </p:scale>
        <p:origin x="3966"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slide" Target="slides/slide258.xml"/><Relationship Id="rId265" Type="http://schemas.openxmlformats.org/officeDocument/2006/relationships/theme" Target="theme/theme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notesMaster" Target="notesMasters/notesMaster1.xml"/><Relationship Id="rId266" Type="http://schemas.openxmlformats.org/officeDocument/2006/relationships/tableStyles" Target="tableStyle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s>
</file>

<file path=ppt/_rels/viewProps.xml.rels><?xml version="1.0" encoding="UTF-8" standalone="yes"?>
<Relationships xmlns="http://schemas.openxmlformats.org/package/2006/relationships"><Relationship Id="rId8" Type="http://schemas.openxmlformats.org/officeDocument/2006/relationships/slide" Target="slides/slide140.xml"/><Relationship Id="rId13" Type="http://schemas.openxmlformats.org/officeDocument/2006/relationships/slide" Target="slides/slide179.xml"/><Relationship Id="rId18" Type="http://schemas.openxmlformats.org/officeDocument/2006/relationships/slide" Target="slides/slide233.xml"/><Relationship Id="rId3" Type="http://schemas.openxmlformats.org/officeDocument/2006/relationships/slide" Target="slides/slide89.xml"/><Relationship Id="rId7" Type="http://schemas.openxmlformats.org/officeDocument/2006/relationships/slide" Target="slides/slide130.xml"/><Relationship Id="rId12" Type="http://schemas.openxmlformats.org/officeDocument/2006/relationships/slide" Target="slides/slide176.xml"/><Relationship Id="rId17" Type="http://schemas.openxmlformats.org/officeDocument/2006/relationships/slide" Target="slides/slide232.xml"/><Relationship Id="rId2" Type="http://schemas.openxmlformats.org/officeDocument/2006/relationships/slide" Target="slides/slide88.xml"/><Relationship Id="rId16" Type="http://schemas.openxmlformats.org/officeDocument/2006/relationships/slide" Target="slides/slide212.xml"/><Relationship Id="rId1" Type="http://schemas.openxmlformats.org/officeDocument/2006/relationships/slide" Target="slides/slide85.xml"/><Relationship Id="rId6" Type="http://schemas.openxmlformats.org/officeDocument/2006/relationships/slide" Target="slides/slide95.xml"/><Relationship Id="rId11" Type="http://schemas.openxmlformats.org/officeDocument/2006/relationships/slide" Target="slides/slide170.xml"/><Relationship Id="rId5" Type="http://schemas.openxmlformats.org/officeDocument/2006/relationships/slide" Target="slides/slide93.xml"/><Relationship Id="rId15" Type="http://schemas.openxmlformats.org/officeDocument/2006/relationships/slide" Target="slides/slide183.xml"/><Relationship Id="rId10" Type="http://schemas.openxmlformats.org/officeDocument/2006/relationships/slide" Target="slides/slide169.xml"/><Relationship Id="rId4" Type="http://schemas.openxmlformats.org/officeDocument/2006/relationships/slide" Target="slides/slide92.xml"/><Relationship Id="rId9" Type="http://schemas.openxmlformats.org/officeDocument/2006/relationships/slide" Target="slides/slide168.xml"/><Relationship Id="rId14" Type="http://schemas.openxmlformats.org/officeDocument/2006/relationships/slide" Target="slides/slide1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4"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image" Target="../media/image56.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1.wmf"/><Relationship Id="rId1" Type="http://schemas.openxmlformats.org/officeDocument/2006/relationships/image" Target="../media/image5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4" Type="http://schemas.openxmlformats.org/officeDocument/2006/relationships/image" Target="../media/image7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image" Target="../media/image77.emf"/><Relationship Id="rId4" Type="http://schemas.openxmlformats.org/officeDocument/2006/relationships/image" Target="../media/image8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 Id="rId4" Type="http://schemas.openxmlformats.org/officeDocument/2006/relationships/image" Target="../media/image103.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47.v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emf"/><Relationship Id="rId1" Type="http://schemas.openxmlformats.org/officeDocument/2006/relationships/image" Target="../media/image108.emf"/><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35.wmf"/><Relationship Id="rId2" Type="http://schemas.openxmlformats.org/officeDocument/2006/relationships/image" Target="../media/image134.wmf"/><Relationship Id="rId1" Type="http://schemas.openxmlformats.org/officeDocument/2006/relationships/image" Target="../media/image133.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40.wmf"/><Relationship Id="rId4" Type="http://schemas.openxmlformats.org/officeDocument/2006/relationships/image" Target="../media/image139.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41.emf"/></Relationships>
</file>

<file path=ppt/drawings/_rels/vmlDrawing57.v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image" Target="../media/image142.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46.wmf"/><Relationship Id="rId2" Type="http://schemas.openxmlformats.org/officeDocument/2006/relationships/image" Target="../media/image145.wmf"/><Relationship Id="rId1" Type="http://schemas.openxmlformats.org/officeDocument/2006/relationships/image" Target="../media/image144.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0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0.wmf"/><Relationship Id="rId1" Type="http://schemas.openxmlformats.org/officeDocument/2006/relationships/image" Target="../media/image154.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162.wmf"/><Relationship Id="rId1" Type="http://schemas.openxmlformats.org/officeDocument/2006/relationships/image" Target="../media/image161.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166.wmf"/><Relationship Id="rId1" Type="http://schemas.openxmlformats.org/officeDocument/2006/relationships/image" Target="../media/image165.w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173.wmf"/><Relationship Id="rId2" Type="http://schemas.openxmlformats.org/officeDocument/2006/relationships/image" Target="../media/image172.wmf"/><Relationship Id="rId1" Type="http://schemas.openxmlformats.org/officeDocument/2006/relationships/image" Target="../media/image171.wmf"/><Relationship Id="rId4" Type="http://schemas.openxmlformats.org/officeDocument/2006/relationships/image" Target="../media/image174.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177.wmf"/><Relationship Id="rId2" Type="http://schemas.openxmlformats.org/officeDocument/2006/relationships/image" Target="../media/image176.wmf"/><Relationship Id="rId1" Type="http://schemas.openxmlformats.org/officeDocument/2006/relationships/image" Target="../media/image175.wmf"/></Relationships>
</file>

<file path=ppt/drawings/_rels/vmlDrawing72.vml.rels><?xml version="1.0" encoding="UTF-8" standalone="yes"?>
<Relationships xmlns="http://schemas.openxmlformats.org/package/2006/relationships"><Relationship Id="rId2" Type="http://schemas.openxmlformats.org/officeDocument/2006/relationships/image" Target="../media/image179.wmf"/><Relationship Id="rId1" Type="http://schemas.openxmlformats.org/officeDocument/2006/relationships/image" Target="../media/image178.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4" Type="http://schemas.openxmlformats.org/officeDocument/2006/relationships/image" Target="../media/image187.w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88.emf"/></Relationships>
</file>

<file path=ppt/drawings/_rels/vmlDrawing77.vml.rels><?xml version="1.0" encoding="UTF-8" standalone="yes"?>
<Relationships xmlns="http://schemas.openxmlformats.org/package/2006/relationships"><Relationship Id="rId2" Type="http://schemas.openxmlformats.org/officeDocument/2006/relationships/image" Target="../media/image190.emf"/><Relationship Id="rId1" Type="http://schemas.openxmlformats.org/officeDocument/2006/relationships/image" Target="../media/image189.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04.wmf"/><Relationship Id="rId1" Type="http://schemas.openxmlformats.org/officeDocument/2006/relationships/image" Target="../media/image203.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07.wmf"/><Relationship Id="rId2" Type="http://schemas.openxmlformats.org/officeDocument/2006/relationships/image" Target="../media/image206.wmf"/><Relationship Id="rId1" Type="http://schemas.openxmlformats.org/officeDocument/2006/relationships/image" Target="../media/image205.wmf"/><Relationship Id="rId4" Type="http://schemas.openxmlformats.org/officeDocument/2006/relationships/image" Target="../media/image20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209.w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10.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14.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15.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16.w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218.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21.wmf"/><Relationship Id="rId2" Type="http://schemas.openxmlformats.org/officeDocument/2006/relationships/image" Target="../media/image220.wmf"/><Relationship Id="rId1" Type="http://schemas.openxmlformats.org/officeDocument/2006/relationships/image" Target="../media/image21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222.emf"/></Relationships>
</file>

<file path=ppt/drawings/_rels/vmlDrawing91.vml.rels><?xml version="1.0" encoding="UTF-8" standalone="yes"?>
<Relationships xmlns="http://schemas.openxmlformats.org/package/2006/relationships"><Relationship Id="rId2" Type="http://schemas.openxmlformats.org/officeDocument/2006/relationships/image" Target="../media/image226.wmf"/><Relationship Id="rId1" Type="http://schemas.openxmlformats.org/officeDocument/2006/relationships/image" Target="../media/image225.w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27.wmf"/><Relationship Id="rId1" Type="http://schemas.openxmlformats.org/officeDocument/2006/relationships/image" Target="../media/image228.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30.wmf"/><Relationship Id="rId1" Type="http://schemas.openxmlformats.org/officeDocument/2006/relationships/image" Target="../media/image229.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32.wmf"/><Relationship Id="rId1" Type="http://schemas.openxmlformats.org/officeDocument/2006/relationships/image" Target="../media/image231.wmf"/></Relationships>
</file>

<file path=ppt/drawings/_rels/vmlDrawing96.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wmf"/></Relationships>
</file>

<file path=ppt/drawings/_rels/vmlDrawing97.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5.emf"/></Relationships>
</file>

<file path=ppt/drawings/_rels/vmlDrawing98.vml.rels><?xml version="1.0" encoding="UTF-8" standalone="yes"?>
<Relationships xmlns="http://schemas.openxmlformats.org/package/2006/relationships"><Relationship Id="rId2" Type="http://schemas.openxmlformats.org/officeDocument/2006/relationships/image" Target="../media/image238.wmf"/><Relationship Id="rId1" Type="http://schemas.openxmlformats.org/officeDocument/2006/relationships/image" Target="../media/image2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3" y="0"/>
            <a:ext cx="3075763" cy="512460"/>
          </a:xfrm>
          <a:prstGeom prst="rect">
            <a:avLst/>
          </a:prstGeom>
        </p:spPr>
        <p:txBody>
          <a:bodyPr vert="horz" lIns="93745" tIns="46872" rIns="93745" bIns="46872" rtlCol="0"/>
          <a:lstStyle>
            <a:lvl1pPr algn="l">
              <a:defRPr sz="1200"/>
            </a:lvl1pPr>
          </a:lstStyle>
          <a:p>
            <a:endParaRPr lang="es-ES"/>
          </a:p>
        </p:txBody>
      </p:sp>
      <p:sp>
        <p:nvSpPr>
          <p:cNvPr id="3" name="2 Marcador de fecha"/>
          <p:cNvSpPr>
            <a:spLocks noGrp="1"/>
          </p:cNvSpPr>
          <p:nvPr>
            <p:ph type="dt" sz="quarter" idx="1"/>
          </p:nvPr>
        </p:nvSpPr>
        <p:spPr>
          <a:xfrm>
            <a:off x="4021900" y="0"/>
            <a:ext cx="3075762" cy="512460"/>
          </a:xfrm>
          <a:prstGeom prst="rect">
            <a:avLst/>
          </a:prstGeom>
        </p:spPr>
        <p:txBody>
          <a:bodyPr vert="horz" lIns="93745" tIns="46872" rIns="93745" bIns="46872" rtlCol="0"/>
          <a:lstStyle>
            <a:lvl1pPr algn="r">
              <a:defRPr sz="1200"/>
            </a:lvl1pPr>
          </a:lstStyle>
          <a:p>
            <a:fld id="{83D97748-535F-472A-8031-39FC73414E3A}" type="datetimeFigureOut">
              <a:rPr lang="es-ES" smtClean="0"/>
              <a:pPr/>
              <a:t>4/6/18</a:t>
            </a:fld>
            <a:endParaRPr lang="es-ES"/>
          </a:p>
        </p:txBody>
      </p:sp>
      <p:sp>
        <p:nvSpPr>
          <p:cNvPr id="4" name="3 Marcador de pie de página"/>
          <p:cNvSpPr>
            <a:spLocks noGrp="1"/>
          </p:cNvSpPr>
          <p:nvPr>
            <p:ph type="ftr" sz="quarter" idx="2"/>
          </p:nvPr>
        </p:nvSpPr>
        <p:spPr>
          <a:xfrm>
            <a:off x="3" y="9720531"/>
            <a:ext cx="3075763" cy="512460"/>
          </a:xfrm>
          <a:prstGeom prst="rect">
            <a:avLst/>
          </a:prstGeom>
        </p:spPr>
        <p:txBody>
          <a:bodyPr vert="horz" lIns="93745" tIns="46872" rIns="93745" bIns="46872"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4021900" y="9720531"/>
            <a:ext cx="3075762" cy="512460"/>
          </a:xfrm>
          <a:prstGeom prst="rect">
            <a:avLst/>
          </a:prstGeom>
        </p:spPr>
        <p:txBody>
          <a:bodyPr vert="horz" lIns="93745" tIns="46872" rIns="93745" bIns="46872" rtlCol="0" anchor="b"/>
          <a:lstStyle>
            <a:lvl1pPr algn="r">
              <a:defRPr sz="1200"/>
            </a:lvl1pPr>
          </a:lstStyle>
          <a:p>
            <a:fld id="{F3E907BC-707B-416D-968A-A81F350A1F5A}" type="slidenum">
              <a:rPr lang="es-ES" smtClean="0"/>
              <a:pPr/>
              <a:t>‹Nº›</a:t>
            </a:fld>
            <a:endParaRPr lang="es-ES"/>
          </a:p>
        </p:txBody>
      </p:sp>
    </p:spTree>
    <p:extLst>
      <p:ext uri="{BB962C8B-B14F-4D97-AF65-F5344CB8AC3E}">
        <p14:creationId xmlns:p14="http://schemas.microsoft.com/office/powerpoint/2010/main" val="24684477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4" y="2"/>
            <a:ext cx="3075924" cy="511731"/>
          </a:xfrm>
          <a:prstGeom prst="rect">
            <a:avLst/>
          </a:prstGeom>
          <a:noFill/>
          <a:ln w="9525">
            <a:noFill/>
            <a:miter lim="800000"/>
            <a:headEnd/>
            <a:tailEnd/>
          </a:ln>
          <a:effectLst/>
        </p:spPr>
        <p:txBody>
          <a:bodyPr vert="horz" wrap="square" lIns="95461" tIns="47730" rIns="95461" bIns="47730" numCol="1" anchor="t" anchorCtr="0" compatLnSpc="1">
            <a:prstTxWarp prst="textNoShape">
              <a:avLst/>
            </a:prstTxWarp>
          </a:bodyPr>
          <a:lstStyle>
            <a:lvl1pPr eaLnBrk="0" hangingPunct="0">
              <a:defRPr sz="1200">
                <a:latin typeface="Times New Roman" pitchFamily="18" charset="0"/>
              </a:defRPr>
            </a:lvl1pPr>
          </a:lstStyle>
          <a:p>
            <a:endParaRPr lang="es-ES_tradnl"/>
          </a:p>
        </p:txBody>
      </p:sp>
      <p:sp>
        <p:nvSpPr>
          <p:cNvPr id="14339" name="Rectangle 3"/>
          <p:cNvSpPr>
            <a:spLocks noGrp="1" noChangeArrowheads="1"/>
          </p:cNvSpPr>
          <p:nvPr>
            <p:ph type="dt" idx="1"/>
          </p:nvPr>
        </p:nvSpPr>
        <p:spPr bwMode="auto">
          <a:xfrm>
            <a:off x="4023377" y="2"/>
            <a:ext cx="3075924" cy="511731"/>
          </a:xfrm>
          <a:prstGeom prst="rect">
            <a:avLst/>
          </a:prstGeom>
          <a:noFill/>
          <a:ln w="9525">
            <a:noFill/>
            <a:miter lim="800000"/>
            <a:headEnd/>
            <a:tailEnd/>
          </a:ln>
          <a:effectLst/>
        </p:spPr>
        <p:txBody>
          <a:bodyPr vert="horz" wrap="square" lIns="95461" tIns="47730" rIns="95461" bIns="47730" numCol="1" anchor="t" anchorCtr="0" compatLnSpc="1">
            <a:prstTxWarp prst="textNoShape">
              <a:avLst/>
            </a:prstTxWarp>
          </a:bodyPr>
          <a:lstStyle>
            <a:lvl1pPr algn="r" eaLnBrk="0" hangingPunct="0">
              <a:defRPr sz="1200">
                <a:latin typeface="Times New Roman" pitchFamily="18" charset="0"/>
              </a:defRPr>
            </a:lvl1pPr>
          </a:lstStyle>
          <a:p>
            <a:endParaRPr lang="es-ES_tradnl"/>
          </a:p>
        </p:txBody>
      </p:sp>
      <p:sp>
        <p:nvSpPr>
          <p:cNvPr id="14340"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945807" y="4862276"/>
            <a:ext cx="5207688" cy="4605575"/>
          </a:xfrm>
          <a:prstGeom prst="rect">
            <a:avLst/>
          </a:prstGeom>
          <a:noFill/>
          <a:ln w="9525">
            <a:noFill/>
            <a:miter lim="800000"/>
            <a:headEnd/>
            <a:tailEnd/>
          </a:ln>
          <a:effectLst/>
        </p:spPr>
        <p:txBody>
          <a:bodyPr vert="horz" wrap="square" lIns="95461" tIns="47730" rIns="95461" bIns="4773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14342" name="Rectangle 6"/>
          <p:cNvSpPr>
            <a:spLocks noGrp="1" noChangeArrowheads="1"/>
          </p:cNvSpPr>
          <p:nvPr>
            <p:ph type="ftr" sz="quarter" idx="4"/>
          </p:nvPr>
        </p:nvSpPr>
        <p:spPr bwMode="auto">
          <a:xfrm>
            <a:off x="4" y="9722886"/>
            <a:ext cx="3075924" cy="511730"/>
          </a:xfrm>
          <a:prstGeom prst="rect">
            <a:avLst/>
          </a:prstGeom>
          <a:noFill/>
          <a:ln w="9525">
            <a:noFill/>
            <a:miter lim="800000"/>
            <a:headEnd/>
            <a:tailEnd/>
          </a:ln>
          <a:effectLst/>
        </p:spPr>
        <p:txBody>
          <a:bodyPr vert="horz" wrap="square" lIns="95461" tIns="47730" rIns="95461" bIns="47730" numCol="1" anchor="b" anchorCtr="0" compatLnSpc="1">
            <a:prstTxWarp prst="textNoShape">
              <a:avLst/>
            </a:prstTxWarp>
          </a:bodyPr>
          <a:lstStyle>
            <a:lvl1pPr eaLnBrk="0" hangingPunct="0">
              <a:defRPr sz="1200">
                <a:latin typeface="Times New Roman" pitchFamily="18" charset="0"/>
              </a:defRPr>
            </a:lvl1pPr>
          </a:lstStyle>
          <a:p>
            <a:endParaRPr lang="es-ES_tradnl"/>
          </a:p>
        </p:txBody>
      </p:sp>
      <p:sp>
        <p:nvSpPr>
          <p:cNvPr id="14343" name="Rectangle 7"/>
          <p:cNvSpPr>
            <a:spLocks noGrp="1" noChangeArrowheads="1"/>
          </p:cNvSpPr>
          <p:nvPr>
            <p:ph type="sldNum" sz="quarter" idx="5"/>
          </p:nvPr>
        </p:nvSpPr>
        <p:spPr bwMode="auto">
          <a:xfrm>
            <a:off x="4023377" y="9722886"/>
            <a:ext cx="3075924" cy="511730"/>
          </a:xfrm>
          <a:prstGeom prst="rect">
            <a:avLst/>
          </a:prstGeom>
          <a:noFill/>
          <a:ln w="9525">
            <a:noFill/>
            <a:miter lim="800000"/>
            <a:headEnd/>
            <a:tailEnd/>
          </a:ln>
          <a:effectLst/>
        </p:spPr>
        <p:txBody>
          <a:bodyPr vert="horz" wrap="square" lIns="95461" tIns="47730" rIns="95461" bIns="47730" numCol="1" anchor="b" anchorCtr="0" compatLnSpc="1">
            <a:prstTxWarp prst="textNoShape">
              <a:avLst/>
            </a:prstTxWarp>
          </a:bodyPr>
          <a:lstStyle>
            <a:lvl1pPr algn="r" eaLnBrk="0" hangingPunct="0">
              <a:defRPr sz="1200">
                <a:latin typeface="Times New Roman" pitchFamily="18" charset="0"/>
              </a:defRPr>
            </a:lvl1pPr>
          </a:lstStyle>
          <a:p>
            <a:fld id="{03127461-14DA-4942-AE6F-53DCC568ADD2}" type="slidenum">
              <a:rPr lang="es-ES_tradnl"/>
              <a:pPr/>
              <a:t>‹Nº›</a:t>
            </a:fld>
            <a:endParaRPr lang="es-ES_tradnl"/>
          </a:p>
        </p:txBody>
      </p:sp>
    </p:spTree>
    <p:extLst>
      <p:ext uri="{BB962C8B-B14F-4D97-AF65-F5344CB8AC3E}">
        <p14:creationId xmlns:p14="http://schemas.microsoft.com/office/powerpoint/2010/main" val="6853365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31"/>
          <p:cNvSpPr>
            <a:spLocks noGrp="1" noChangeArrowheads="1"/>
          </p:cNvSpPr>
          <p:nvPr>
            <p:ph type="sldNum" sz="quarter" idx="5"/>
          </p:nvPr>
        </p:nvSpPr>
        <p:spPr/>
        <p:txBody>
          <a:bodyPr/>
          <a:lstStyle/>
          <a:p>
            <a:pPr>
              <a:buClr>
                <a:srgbClr val="B2B2B2"/>
              </a:buClr>
            </a:pPr>
            <a:fld id="{3A1232AE-20F5-44CE-B9E2-3212A5F2185F}" type="slidenum">
              <a:rPr lang="es-ES_tradnl">
                <a:solidFill>
                  <a:srgbClr val="000000"/>
                </a:solidFill>
              </a:rPr>
              <a:pPr>
                <a:buClr>
                  <a:srgbClr val="B2B2B2"/>
                </a:buClr>
              </a:pPr>
              <a:t>2</a:t>
            </a:fld>
            <a:endParaRPr lang="es-ES_tradnl">
              <a:solidFill>
                <a:srgbClr val="000000"/>
              </a:solidFill>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p:txBody>
          <a:bodyPr/>
          <a:lstStyle/>
          <a:p>
            <a:pPr eaLnBrk="1" hangingPunct="1"/>
            <a:endParaRPr lang="es-ES"/>
          </a:p>
        </p:txBody>
      </p:sp>
    </p:spTree>
    <p:extLst>
      <p:ext uri="{BB962C8B-B14F-4D97-AF65-F5344CB8AC3E}">
        <p14:creationId xmlns:p14="http://schemas.microsoft.com/office/powerpoint/2010/main" val="36966834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p:txBody>
          <a:bodyPr/>
          <a:lstStyle/>
          <a:p>
            <a:pPr>
              <a:buClr>
                <a:srgbClr val="B2B2B2"/>
              </a:buClr>
            </a:pPr>
            <a:fld id="{0BBA5373-1B10-4732-9FFA-8F5ED7741E33}" type="slidenum">
              <a:rPr lang="es-ES_tradnl">
                <a:solidFill>
                  <a:prstClr val="black"/>
                </a:solidFill>
              </a:rPr>
              <a:pPr>
                <a:buClr>
                  <a:srgbClr val="B2B2B2"/>
                </a:buClr>
              </a:pPr>
              <a:t>11</a:t>
            </a:fld>
            <a:endParaRPr lang="es-ES_tradnl">
              <a:solidFill>
                <a:prstClr val="black"/>
              </a:solidFill>
            </a:endParaRPr>
          </a:p>
        </p:txBody>
      </p:sp>
      <p:sp>
        <p:nvSpPr>
          <p:cNvPr id="187395" name="Rectangle 2"/>
          <p:cNvSpPr>
            <a:spLocks noGrp="1" noRot="1" noChangeAspect="1" noChangeArrowheads="1" noTextEdit="1"/>
          </p:cNvSpPr>
          <p:nvPr>
            <p:ph type="sldImg"/>
          </p:nvPr>
        </p:nvSpPr>
        <p:spPr>
          <a:xfrm>
            <a:off x="990600" y="766763"/>
            <a:ext cx="5118100" cy="3838575"/>
          </a:xfrm>
          <a:ln/>
        </p:spPr>
      </p:sp>
      <p:sp>
        <p:nvSpPr>
          <p:cNvPr id="187396"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0383665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C66392-2C36-4823-B8F1-355B73493632}" type="slidenum">
              <a:rPr lang="es-ES_tradnl"/>
              <a:pPr/>
              <a:t>114</a:t>
            </a:fld>
            <a:endParaRPr lang="es-ES_tradnl"/>
          </a:p>
        </p:txBody>
      </p:sp>
      <p:sp>
        <p:nvSpPr>
          <p:cNvPr id="334850" name="Rectangle 2"/>
          <p:cNvSpPr>
            <a:spLocks noGrp="1" noRot="1" noChangeAspect="1" noChangeArrowheads="1" noTextEdit="1"/>
          </p:cNvSpPr>
          <p:nvPr>
            <p:ph type="sldImg"/>
          </p:nvPr>
        </p:nvSpPr>
        <p:spPr>
          <a:xfrm>
            <a:off x="992188" y="768350"/>
            <a:ext cx="5114925" cy="3836988"/>
          </a:xfrm>
          <a:ln/>
        </p:spPr>
      </p:sp>
      <p:sp>
        <p:nvSpPr>
          <p:cNvPr id="33485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706214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3E8BE-27DA-4FA1-8D4C-C6B2C3B2E423}" type="slidenum">
              <a:rPr lang="es-ES_tradnl"/>
              <a:pPr/>
              <a:t>115</a:t>
            </a:fld>
            <a:endParaRPr lang="es-ES_tradnl"/>
          </a:p>
        </p:txBody>
      </p:sp>
      <p:sp>
        <p:nvSpPr>
          <p:cNvPr id="249858" name="Rectangle 2"/>
          <p:cNvSpPr>
            <a:spLocks noGrp="1" noRot="1" noChangeAspect="1" noChangeArrowheads="1" noTextEdit="1"/>
          </p:cNvSpPr>
          <p:nvPr>
            <p:ph type="sldImg"/>
          </p:nvPr>
        </p:nvSpPr>
        <p:spPr>
          <a:xfrm>
            <a:off x="992188" y="768350"/>
            <a:ext cx="5114925" cy="3836988"/>
          </a:xfrm>
          <a:ln/>
        </p:spPr>
      </p:sp>
      <p:sp>
        <p:nvSpPr>
          <p:cNvPr id="2498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8746782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83E8BE-27DA-4FA1-8D4C-C6B2C3B2E423}" type="slidenum">
              <a:rPr lang="es-ES_tradnl"/>
              <a:pPr/>
              <a:t>116</a:t>
            </a:fld>
            <a:endParaRPr lang="es-ES_tradnl"/>
          </a:p>
        </p:txBody>
      </p:sp>
      <p:sp>
        <p:nvSpPr>
          <p:cNvPr id="249858" name="Rectangle 2"/>
          <p:cNvSpPr>
            <a:spLocks noGrp="1" noRot="1" noChangeAspect="1" noChangeArrowheads="1" noTextEdit="1"/>
          </p:cNvSpPr>
          <p:nvPr>
            <p:ph type="sldImg"/>
          </p:nvPr>
        </p:nvSpPr>
        <p:spPr>
          <a:xfrm>
            <a:off x="992188" y="768350"/>
            <a:ext cx="5114925" cy="3836988"/>
          </a:xfrm>
          <a:ln/>
        </p:spPr>
      </p:sp>
      <p:sp>
        <p:nvSpPr>
          <p:cNvPr id="2498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0339381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3DF544-D699-40E5-890A-5208CCA2E49F}" type="slidenum">
              <a:rPr lang="es-ES_tradnl"/>
              <a:pPr/>
              <a:t>117</a:t>
            </a:fld>
            <a:endParaRPr lang="es-ES_tradnl"/>
          </a:p>
        </p:txBody>
      </p:sp>
      <p:sp>
        <p:nvSpPr>
          <p:cNvPr id="252930" name="Rectangle 2"/>
          <p:cNvSpPr>
            <a:spLocks noGrp="1" noRot="1" noChangeAspect="1" noChangeArrowheads="1" noTextEdit="1"/>
          </p:cNvSpPr>
          <p:nvPr>
            <p:ph type="sldImg"/>
          </p:nvPr>
        </p:nvSpPr>
        <p:spPr>
          <a:xfrm>
            <a:off x="992188" y="768350"/>
            <a:ext cx="5114925" cy="3836988"/>
          </a:xfrm>
          <a:ln/>
        </p:spPr>
      </p:sp>
      <p:sp>
        <p:nvSpPr>
          <p:cNvPr id="2529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1996109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3DF544-D699-40E5-890A-5208CCA2E49F}" type="slidenum">
              <a:rPr lang="es-ES_tradnl"/>
              <a:pPr/>
              <a:t>118</a:t>
            </a:fld>
            <a:endParaRPr lang="es-ES_tradnl"/>
          </a:p>
        </p:txBody>
      </p:sp>
      <p:sp>
        <p:nvSpPr>
          <p:cNvPr id="252930" name="Rectangle 2"/>
          <p:cNvSpPr>
            <a:spLocks noGrp="1" noRot="1" noChangeAspect="1" noChangeArrowheads="1" noTextEdit="1"/>
          </p:cNvSpPr>
          <p:nvPr>
            <p:ph type="sldImg"/>
          </p:nvPr>
        </p:nvSpPr>
        <p:spPr>
          <a:xfrm>
            <a:off x="992188" y="768350"/>
            <a:ext cx="5114925" cy="3836988"/>
          </a:xfrm>
          <a:ln/>
        </p:spPr>
      </p:sp>
      <p:sp>
        <p:nvSpPr>
          <p:cNvPr id="2529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6387876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3DF544-D699-40E5-890A-5208CCA2E49F}" type="slidenum">
              <a:rPr lang="es-ES_tradnl"/>
              <a:pPr/>
              <a:t>119</a:t>
            </a:fld>
            <a:endParaRPr lang="es-ES_tradnl"/>
          </a:p>
        </p:txBody>
      </p:sp>
      <p:sp>
        <p:nvSpPr>
          <p:cNvPr id="252930" name="Rectangle 2"/>
          <p:cNvSpPr>
            <a:spLocks noGrp="1" noRot="1" noChangeAspect="1" noChangeArrowheads="1" noTextEdit="1"/>
          </p:cNvSpPr>
          <p:nvPr>
            <p:ph type="sldImg"/>
          </p:nvPr>
        </p:nvSpPr>
        <p:spPr>
          <a:xfrm>
            <a:off x="992188" y="768350"/>
            <a:ext cx="5114925" cy="3836988"/>
          </a:xfrm>
          <a:ln/>
        </p:spPr>
      </p:sp>
      <p:sp>
        <p:nvSpPr>
          <p:cNvPr id="2529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8094953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120</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64811866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121</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4727397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122</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29210502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0AECB385-944C-D54A-89DC-3FB5CF2DE328}"/>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BB892661-CDBF-9545-8075-5C5BAA7ECA07}" type="slidenum">
              <a:rPr lang="es-ES_tradnl" altLang="es-ES" sz="1200">
                <a:latin typeface="Times New Roman" panose="02020603050405020304" pitchFamily="18" charset="0"/>
              </a:rPr>
              <a:pPr/>
              <a:t>124</a:t>
            </a:fld>
            <a:endParaRPr lang="es-ES_tradnl" altLang="es-ES" sz="1200">
              <a:latin typeface="Times New Roman" panose="02020603050405020304" pitchFamily="18" charset="0"/>
            </a:endParaRPr>
          </a:p>
        </p:txBody>
      </p:sp>
      <p:sp>
        <p:nvSpPr>
          <p:cNvPr id="26626" name="Rectangle 2">
            <a:extLst>
              <a:ext uri="{FF2B5EF4-FFF2-40B4-BE49-F238E27FC236}">
                <a16:creationId xmlns:a16="http://schemas.microsoft.com/office/drawing/2014/main" id="{548AF682-F6B0-8D4F-B232-C9427360D33C}"/>
              </a:ext>
            </a:extLst>
          </p:cNvPr>
          <p:cNvSpPr>
            <a:spLocks noGrp="1" noRot="1" noChangeAspect="1" noChangeArrowheads="1" noTextEdit="1"/>
          </p:cNvSpPr>
          <p:nvPr>
            <p:ph type="sldImg"/>
          </p:nvPr>
        </p:nvSpPr>
        <p:spPr>
          <a:xfrm>
            <a:off x="3270250" y="531813"/>
            <a:ext cx="3400425" cy="2549525"/>
          </a:xfrm>
          <a:ln/>
        </p:spPr>
      </p:sp>
      <p:sp>
        <p:nvSpPr>
          <p:cNvPr id="26627" name="Rectangle 3">
            <a:extLst>
              <a:ext uri="{FF2B5EF4-FFF2-40B4-BE49-F238E27FC236}">
                <a16:creationId xmlns:a16="http://schemas.microsoft.com/office/drawing/2014/main" id="{F630E40E-BE66-AE4D-8152-685E8D4039CA}"/>
              </a:ext>
            </a:extLst>
          </p:cNvPr>
          <p:cNvSpPr>
            <a:spLocks noGrp="1" noChangeArrowheads="1"/>
          </p:cNvSpPr>
          <p:nvPr>
            <p:ph type="body" idx="1"/>
          </p:nvPr>
        </p:nvSpPr>
        <p:spPr>
          <a:xfrm>
            <a:off x="1327150" y="3240088"/>
            <a:ext cx="7286625" cy="3027362"/>
          </a:xfrm>
          <a:noFill/>
        </p:spPr>
        <p:txBody>
          <a:bodyPr/>
          <a:lstStyle/>
          <a:p>
            <a:r>
              <a:rPr lang="es-ES" altLang="es-ES" dirty="0"/>
              <a:t>En el ejemplo, el </a:t>
            </a:r>
            <a:r>
              <a:rPr lang="es-ES" altLang="es-ES" b="1" dirty="0"/>
              <a:t>efecto simple del factor </a:t>
            </a:r>
            <a:r>
              <a:rPr lang="es-ES" altLang="es-ES" sz="1200" b="1" dirty="0">
                <a:solidFill>
                  <a:srgbClr val="008000"/>
                </a:solidFill>
              </a:rPr>
              <a:t>“FICHEROS”</a:t>
            </a:r>
            <a:r>
              <a:rPr lang="es-ES" altLang="es-ES" sz="1200" b="1" kern="1200" dirty="0">
                <a:solidFill>
                  <a:srgbClr val="008000"/>
                </a:solidFill>
                <a:latin typeface="Times New Roman" pitchFamily="18" charset="0"/>
                <a:ea typeface="+mn-ea"/>
                <a:cs typeface="+mn-cs"/>
              </a:rPr>
              <a:t> </a:t>
            </a:r>
            <a:r>
              <a:rPr lang="es-ES" altLang="es-ES" dirty="0"/>
              <a:t>se medirá por la diferencia entre el promedio del Tiempo medio de Respuesta obtenido para cada distribución, </a:t>
            </a:r>
            <a:r>
              <a:rPr lang="es-ES" altLang="es-ES" b="1" dirty="0"/>
              <a:t>para el promedio de los tres niveles de BUFFERS </a:t>
            </a:r>
            <a:r>
              <a:rPr lang="es-ES" altLang="es-ES" dirty="0"/>
              <a:t>estudiados.</a:t>
            </a:r>
          </a:p>
          <a:p>
            <a:pPr eaLnBrk="1" hangingPunct="1">
              <a:lnSpc>
                <a:spcPct val="80000"/>
              </a:lnSpc>
              <a:buFont typeface="Wingdings" pitchFamily="2" charset="2"/>
              <a:buNone/>
            </a:pPr>
            <a:endParaRPr lang="es-ES" altLang="es-ES" dirty="0"/>
          </a:p>
          <a:p>
            <a:r>
              <a:rPr lang="es-ES" altLang="es-ES" dirty="0"/>
              <a:t>De forma análoga, el efecto simple del factor </a:t>
            </a:r>
            <a:r>
              <a:rPr lang="es-ES" altLang="es-ES" sz="1100" b="1" dirty="0">
                <a:solidFill>
                  <a:srgbClr val="008000"/>
                </a:solidFill>
              </a:rPr>
              <a:t>“BUFFERS”</a:t>
            </a:r>
            <a:r>
              <a:rPr lang="es-ES" altLang="es-ES" dirty="0"/>
              <a:t> se medirá por las diferencias entre los promedios del Tiempo medio de Respuesta obtenido en los tres niveles del factor, </a:t>
            </a:r>
            <a:r>
              <a:rPr lang="es-ES" altLang="es-ES" b="1" dirty="0"/>
              <a:t>para el promedio de los tres tipos de distribuciones</a:t>
            </a:r>
            <a:r>
              <a:rPr lang="es-ES" altLang="es-ES" dirty="0"/>
              <a:t> analizadas.</a:t>
            </a:r>
          </a:p>
          <a:p>
            <a:endParaRPr lang="es-ES" altLang="es-ES" dirty="0"/>
          </a:p>
        </p:txBody>
      </p:sp>
    </p:spTree>
    <p:extLst>
      <p:ext uri="{BB962C8B-B14F-4D97-AF65-F5344CB8AC3E}">
        <p14:creationId xmlns:p14="http://schemas.microsoft.com/office/powerpoint/2010/main" val="3458808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p:txBody>
          <a:bodyPr/>
          <a:lstStyle/>
          <a:p>
            <a:pPr>
              <a:buClr>
                <a:srgbClr val="B2B2B2"/>
              </a:buClr>
            </a:pPr>
            <a:fld id="{F02AA9C7-C149-4104-B20C-FD8E2E69CA9A}" type="slidenum">
              <a:rPr lang="es-ES_tradnl">
                <a:solidFill>
                  <a:srgbClr val="000000"/>
                </a:solidFill>
              </a:rPr>
              <a:pPr>
                <a:buClr>
                  <a:srgbClr val="B2B2B2"/>
                </a:buClr>
              </a:pPr>
              <a:t>12</a:t>
            </a:fld>
            <a:endParaRPr lang="es-ES_tradnl">
              <a:solidFill>
                <a:srgbClr val="000000"/>
              </a:solidFill>
            </a:endParaRPr>
          </a:p>
        </p:txBody>
      </p:sp>
      <p:sp>
        <p:nvSpPr>
          <p:cNvPr id="197635" name="Rectangle 2"/>
          <p:cNvSpPr>
            <a:spLocks noGrp="1" noRot="1" noChangeAspect="1" noChangeArrowheads="1" noTextEdit="1"/>
          </p:cNvSpPr>
          <p:nvPr>
            <p:ph type="sldImg"/>
          </p:nvPr>
        </p:nvSpPr>
        <p:spPr>
          <a:xfrm>
            <a:off x="992188" y="768350"/>
            <a:ext cx="5114925" cy="3836988"/>
          </a:xfrm>
          <a:ln/>
        </p:spPr>
      </p:sp>
      <p:sp>
        <p:nvSpPr>
          <p:cNvPr id="197636"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1083399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B9590-8825-4F15-8317-926D0A1059F8}" type="slidenum">
              <a:rPr lang="es-ES_tradnl"/>
              <a:pPr/>
              <a:t>125</a:t>
            </a:fld>
            <a:endParaRPr lang="es-ES_tradnl"/>
          </a:p>
        </p:txBody>
      </p:sp>
      <p:sp>
        <p:nvSpPr>
          <p:cNvPr id="509954" name="Rectangle 2"/>
          <p:cNvSpPr>
            <a:spLocks noGrp="1" noRot="1" noChangeAspect="1" noChangeArrowheads="1" noTextEdit="1"/>
          </p:cNvSpPr>
          <p:nvPr>
            <p:ph type="sldImg"/>
          </p:nvPr>
        </p:nvSpPr>
        <p:spPr>
          <a:xfrm>
            <a:off x="990600" y="766763"/>
            <a:ext cx="5118100" cy="3838575"/>
          </a:xfrm>
          <a:ln/>
        </p:spPr>
      </p:sp>
      <p:sp>
        <p:nvSpPr>
          <p:cNvPr id="509955" name="Rectangle 3"/>
          <p:cNvSpPr>
            <a:spLocks noGrp="1" noChangeArrowheads="1"/>
          </p:cNvSpPr>
          <p:nvPr>
            <p:ph type="body" idx="1"/>
          </p:nvPr>
        </p:nvSpPr>
        <p:spPr>
          <a:xfrm>
            <a:off x="710385" y="4861445"/>
            <a:ext cx="5678532" cy="4605576"/>
          </a:xfrm>
        </p:spPr>
        <p:txBody>
          <a:bodyPr/>
          <a:lstStyle/>
          <a:p>
            <a:endParaRPr lang="es-ES" dirty="0"/>
          </a:p>
        </p:txBody>
      </p:sp>
    </p:spTree>
    <p:extLst>
      <p:ext uri="{BB962C8B-B14F-4D97-AF65-F5344CB8AC3E}">
        <p14:creationId xmlns:p14="http://schemas.microsoft.com/office/powerpoint/2010/main" val="322079645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9B06B6DF-E3CD-C448-8502-A64B5CEDF69B}"/>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DE9DCA5B-67FF-EC47-9369-F60CF63422E5}" type="slidenum">
              <a:rPr lang="es-ES_tradnl" altLang="es-ES" sz="1200">
                <a:latin typeface="Times New Roman" panose="02020603050405020304" pitchFamily="18" charset="0"/>
              </a:rPr>
              <a:pPr/>
              <a:t>126</a:t>
            </a:fld>
            <a:endParaRPr lang="es-ES_tradnl" altLang="es-ES" sz="1200">
              <a:latin typeface="Times New Roman" panose="02020603050405020304" pitchFamily="18" charset="0"/>
            </a:endParaRPr>
          </a:p>
        </p:txBody>
      </p:sp>
      <p:sp>
        <p:nvSpPr>
          <p:cNvPr id="28674" name="Rectangle 2">
            <a:extLst>
              <a:ext uri="{FF2B5EF4-FFF2-40B4-BE49-F238E27FC236}">
                <a16:creationId xmlns:a16="http://schemas.microsoft.com/office/drawing/2014/main" id="{4AE29B68-71EC-8E41-9506-AF00F7E00E80}"/>
              </a:ext>
            </a:extLst>
          </p:cNvPr>
          <p:cNvSpPr>
            <a:spLocks noGrp="1" noRot="1" noChangeAspect="1" noChangeArrowheads="1" noTextEdit="1"/>
          </p:cNvSpPr>
          <p:nvPr>
            <p:ph type="sldImg"/>
          </p:nvPr>
        </p:nvSpPr>
        <p:spPr>
          <a:xfrm>
            <a:off x="3270250" y="531813"/>
            <a:ext cx="3400425" cy="2549525"/>
          </a:xfrm>
          <a:ln/>
        </p:spPr>
      </p:sp>
      <p:sp>
        <p:nvSpPr>
          <p:cNvPr id="28675" name="Rectangle 3">
            <a:extLst>
              <a:ext uri="{FF2B5EF4-FFF2-40B4-BE49-F238E27FC236}">
                <a16:creationId xmlns:a16="http://schemas.microsoft.com/office/drawing/2014/main" id="{8E1DAD6F-6BDA-E64F-8969-5FC9158EBFE3}"/>
              </a:ext>
            </a:extLst>
          </p:cNvPr>
          <p:cNvSpPr>
            <a:spLocks noGrp="1" noChangeArrowheads="1"/>
          </p:cNvSpPr>
          <p:nvPr>
            <p:ph type="body" idx="1"/>
          </p:nvPr>
        </p:nvSpPr>
        <p:spPr>
          <a:xfrm>
            <a:off x="1327150" y="3240088"/>
            <a:ext cx="7286625" cy="3027362"/>
          </a:xfrm>
          <a:noFill/>
        </p:spPr>
        <p:txBody>
          <a:bodyPr/>
          <a:lstStyle/>
          <a:p>
            <a:pPr eaLnBrk="1" hangingPunct="1">
              <a:lnSpc>
                <a:spcPct val="90000"/>
              </a:lnSpc>
              <a:spcAft>
                <a:spcPct val="40000"/>
              </a:spcAft>
            </a:pPr>
            <a:r>
              <a:rPr lang="es-ES" altLang="es-ES" dirty="0"/>
              <a:t>En el ejemplo, existirá</a:t>
            </a:r>
            <a:r>
              <a:rPr lang="es-ES" altLang="es-ES" b="1" dirty="0">
                <a:solidFill>
                  <a:schemeClr val="tx2"/>
                </a:solidFill>
              </a:rPr>
              <a:t> interacción</a:t>
            </a:r>
            <a:r>
              <a:rPr lang="es-ES" altLang="es-ES" dirty="0"/>
              <a:t> entre los dos factores si, por ejemplo, la diferencia entre el promedio del CO</a:t>
            </a:r>
            <a:r>
              <a:rPr lang="es-ES" altLang="es-ES" baseline="-25000" dirty="0"/>
              <a:t>2</a:t>
            </a:r>
            <a:r>
              <a:rPr lang="es-ES" altLang="es-ES" dirty="0"/>
              <a:t> emitido por ambos tipos de motores es muy marcada si el número de cilindros del motor es elevado, pero es pequeña o inexistente si el número de cilindros es bajo. </a:t>
            </a:r>
          </a:p>
          <a:p>
            <a:pPr eaLnBrk="1" hangingPunct="1">
              <a:lnSpc>
                <a:spcPct val="90000"/>
              </a:lnSpc>
              <a:spcAft>
                <a:spcPct val="40000"/>
              </a:spcAft>
            </a:pPr>
            <a:r>
              <a:rPr lang="es-ES" altLang="es-ES" dirty="0"/>
              <a:t>De forma simétrica, existirá </a:t>
            </a:r>
            <a:r>
              <a:rPr lang="es-ES" altLang="es-ES" b="1" dirty="0">
                <a:solidFill>
                  <a:schemeClr val="tx2"/>
                </a:solidFill>
              </a:rPr>
              <a:t>interacción</a:t>
            </a:r>
            <a:r>
              <a:rPr lang="es-ES" altLang="es-ES" dirty="0"/>
              <a:t> entre los dos factores si , por ejemplo, la diferencia del promedio de CO</a:t>
            </a:r>
            <a:r>
              <a:rPr lang="es-ES" altLang="es-ES" baseline="-25000" dirty="0"/>
              <a:t>2</a:t>
            </a:r>
            <a:r>
              <a:rPr lang="es-ES" altLang="es-ES" dirty="0"/>
              <a:t> emitido entre motores con un número de cilindros alto y bajo es mucho más marcada trabajando con el tipo de motor preparado que con el serie.</a:t>
            </a:r>
          </a:p>
          <a:p>
            <a:endParaRPr lang="es-ES" altLang="es-ES" dirty="0"/>
          </a:p>
        </p:txBody>
      </p:sp>
    </p:spTree>
    <p:extLst>
      <p:ext uri="{BB962C8B-B14F-4D97-AF65-F5344CB8AC3E}">
        <p14:creationId xmlns:p14="http://schemas.microsoft.com/office/powerpoint/2010/main" val="18720979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9B06B6DF-E3CD-C448-8502-A64B5CEDF69B}"/>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DE9DCA5B-67FF-EC47-9369-F60CF63422E5}" type="slidenum">
              <a:rPr lang="es-ES_tradnl" altLang="es-ES" sz="1200">
                <a:latin typeface="Times New Roman" panose="02020603050405020304" pitchFamily="18" charset="0"/>
              </a:rPr>
              <a:pPr/>
              <a:t>127</a:t>
            </a:fld>
            <a:endParaRPr lang="es-ES_tradnl" altLang="es-ES" sz="1200">
              <a:latin typeface="Times New Roman" panose="02020603050405020304" pitchFamily="18" charset="0"/>
            </a:endParaRPr>
          </a:p>
        </p:txBody>
      </p:sp>
      <p:sp>
        <p:nvSpPr>
          <p:cNvPr id="28674" name="Rectangle 2">
            <a:extLst>
              <a:ext uri="{FF2B5EF4-FFF2-40B4-BE49-F238E27FC236}">
                <a16:creationId xmlns:a16="http://schemas.microsoft.com/office/drawing/2014/main" id="{4AE29B68-71EC-8E41-9506-AF00F7E00E80}"/>
              </a:ext>
            </a:extLst>
          </p:cNvPr>
          <p:cNvSpPr>
            <a:spLocks noGrp="1" noRot="1" noChangeAspect="1" noChangeArrowheads="1" noTextEdit="1"/>
          </p:cNvSpPr>
          <p:nvPr>
            <p:ph type="sldImg"/>
          </p:nvPr>
        </p:nvSpPr>
        <p:spPr>
          <a:xfrm>
            <a:off x="3270250" y="531813"/>
            <a:ext cx="3400425" cy="2549525"/>
          </a:xfrm>
          <a:ln/>
        </p:spPr>
      </p:sp>
      <p:sp>
        <p:nvSpPr>
          <p:cNvPr id="28675" name="Rectangle 3">
            <a:extLst>
              <a:ext uri="{FF2B5EF4-FFF2-40B4-BE49-F238E27FC236}">
                <a16:creationId xmlns:a16="http://schemas.microsoft.com/office/drawing/2014/main" id="{8E1DAD6F-6BDA-E64F-8969-5FC9158EBFE3}"/>
              </a:ext>
            </a:extLst>
          </p:cNvPr>
          <p:cNvSpPr>
            <a:spLocks noGrp="1" noChangeArrowheads="1"/>
          </p:cNvSpPr>
          <p:nvPr>
            <p:ph type="body" idx="1"/>
          </p:nvPr>
        </p:nvSpPr>
        <p:spPr>
          <a:xfrm>
            <a:off x="1327150" y="3240088"/>
            <a:ext cx="7286625" cy="3027362"/>
          </a:xfrm>
          <a:noFill/>
        </p:spPr>
        <p:txBody>
          <a:bodyPr/>
          <a:lstStyle/>
          <a:p>
            <a:pPr eaLnBrk="1" hangingPunct="1">
              <a:lnSpc>
                <a:spcPct val="90000"/>
              </a:lnSpc>
              <a:spcAft>
                <a:spcPct val="40000"/>
              </a:spcAft>
            </a:pPr>
            <a:r>
              <a:rPr lang="es-ES" altLang="es-ES" dirty="0"/>
              <a:t>En el ejemplo, existirá</a:t>
            </a:r>
            <a:r>
              <a:rPr lang="es-ES" altLang="es-ES" b="1" dirty="0">
                <a:solidFill>
                  <a:schemeClr val="tx2"/>
                </a:solidFill>
              </a:rPr>
              <a:t> interacción</a:t>
            </a:r>
            <a:r>
              <a:rPr lang="es-ES" altLang="es-ES" dirty="0"/>
              <a:t> entre los dos factores si, por ejemplo, la diferencia entre el promedio del CO</a:t>
            </a:r>
            <a:r>
              <a:rPr lang="es-ES" altLang="es-ES" baseline="-25000" dirty="0"/>
              <a:t>2</a:t>
            </a:r>
            <a:r>
              <a:rPr lang="es-ES" altLang="es-ES" dirty="0"/>
              <a:t> emitido por ambos tipos de motores es muy marcada si el número de cilindros del motor es elevado, pero es pequeña o inexistente si el número de cilindros es bajo. </a:t>
            </a:r>
          </a:p>
          <a:p>
            <a:pPr eaLnBrk="1" hangingPunct="1">
              <a:lnSpc>
                <a:spcPct val="90000"/>
              </a:lnSpc>
              <a:spcAft>
                <a:spcPct val="40000"/>
              </a:spcAft>
            </a:pPr>
            <a:r>
              <a:rPr lang="es-ES" altLang="es-ES" dirty="0"/>
              <a:t>De forma simétrica, existirá </a:t>
            </a:r>
            <a:r>
              <a:rPr lang="es-ES" altLang="es-ES" b="1" dirty="0">
                <a:solidFill>
                  <a:schemeClr val="tx2"/>
                </a:solidFill>
              </a:rPr>
              <a:t>interacción</a:t>
            </a:r>
            <a:r>
              <a:rPr lang="es-ES" altLang="es-ES" dirty="0"/>
              <a:t> entre los dos factores si , por ejemplo, la diferencia del promedio de CO</a:t>
            </a:r>
            <a:r>
              <a:rPr lang="es-ES" altLang="es-ES" baseline="-25000" dirty="0"/>
              <a:t>2</a:t>
            </a:r>
            <a:r>
              <a:rPr lang="es-ES" altLang="es-ES" dirty="0"/>
              <a:t> emitido entre motores con un número de cilindros alto y bajo es mucho más marcada trabajando con el tipo de motor preparado que con el serie.</a:t>
            </a:r>
          </a:p>
          <a:p>
            <a:endParaRPr lang="es-ES" altLang="es-ES" dirty="0"/>
          </a:p>
        </p:txBody>
      </p:sp>
    </p:spTree>
    <p:extLst>
      <p:ext uri="{BB962C8B-B14F-4D97-AF65-F5344CB8AC3E}">
        <p14:creationId xmlns:p14="http://schemas.microsoft.com/office/powerpoint/2010/main" val="31514452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1E98DF98-61BC-0047-84AE-EBC6470CBF19}"/>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3547BA4E-692A-7A43-975C-E5FEAACA98AF}" type="slidenum">
              <a:rPr lang="es-ES_tradnl" altLang="es-ES" sz="1200">
                <a:latin typeface="Times New Roman" panose="02020603050405020304" pitchFamily="18" charset="0"/>
              </a:rPr>
              <a:pPr/>
              <a:t>128</a:t>
            </a:fld>
            <a:endParaRPr lang="es-ES_tradnl" altLang="es-ES" sz="1200">
              <a:latin typeface="Times New Roman" panose="02020603050405020304" pitchFamily="18" charset="0"/>
            </a:endParaRPr>
          </a:p>
        </p:txBody>
      </p:sp>
      <p:sp>
        <p:nvSpPr>
          <p:cNvPr id="30722" name="Rectangle 2">
            <a:extLst>
              <a:ext uri="{FF2B5EF4-FFF2-40B4-BE49-F238E27FC236}">
                <a16:creationId xmlns:a16="http://schemas.microsoft.com/office/drawing/2014/main" id="{D15F6B3E-5569-5848-9D93-7717FAB1C6F5}"/>
              </a:ext>
            </a:extLst>
          </p:cNvPr>
          <p:cNvSpPr>
            <a:spLocks noGrp="1" noRot="1" noChangeAspect="1" noChangeArrowheads="1" noTextEdit="1"/>
          </p:cNvSpPr>
          <p:nvPr>
            <p:ph type="sldImg"/>
          </p:nvPr>
        </p:nvSpPr>
        <p:spPr>
          <a:xfrm>
            <a:off x="3270250" y="531813"/>
            <a:ext cx="3400425" cy="2549525"/>
          </a:xfrm>
          <a:ln/>
        </p:spPr>
      </p:sp>
      <p:sp>
        <p:nvSpPr>
          <p:cNvPr id="30723" name="Rectangle 3">
            <a:extLst>
              <a:ext uri="{FF2B5EF4-FFF2-40B4-BE49-F238E27FC236}">
                <a16:creationId xmlns:a16="http://schemas.microsoft.com/office/drawing/2014/main" id="{B4CA8AEF-9518-F74E-9869-CFB6B954B691}"/>
              </a:ext>
            </a:extLst>
          </p:cNvPr>
          <p:cNvSpPr>
            <a:spLocks noGrp="1" noChangeArrowheads="1"/>
          </p:cNvSpPr>
          <p:nvPr>
            <p:ph type="body" idx="1"/>
          </p:nvPr>
        </p:nvSpPr>
        <p:spPr>
          <a:xfrm>
            <a:off x="1327150" y="3240088"/>
            <a:ext cx="7286625" cy="3027362"/>
          </a:xfrm>
          <a:noFill/>
        </p:spPr>
        <p:txBody>
          <a:bodyPr/>
          <a:lstStyle/>
          <a:p>
            <a:endParaRPr lang="es-ES" altLang="es-ES"/>
          </a:p>
        </p:txBody>
      </p:sp>
    </p:spTree>
    <p:extLst>
      <p:ext uri="{BB962C8B-B14F-4D97-AF65-F5344CB8AC3E}">
        <p14:creationId xmlns:p14="http://schemas.microsoft.com/office/powerpoint/2010/main" val="115738119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129</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157351680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7D7F7DD-E689-4443-9CF3-B583A9BC2FB6}"/>
              </a:ext>
            </a:extLst>
          </p:cNvPr>
          <p:cNvSpPr>
            <a:spLocks noGrp="1" noChangeArrowheads="1"/>
          </p:cNvSpPr>
          <p:nvPr>
            <p:ph type="sldNum" sz="quarter" idx="5"/>
          </p:nvPr>
        </p:nvSpPr>
        <p:spPr>
          <a:ln/>
        </p:spPr>
        <p:txBody>
          <a:bodyPr/>
          <a:lstStyle/>
          <a:p>
            <a:fld id="{C853682A-DFF3-6B44-ACF0-7E9F5F1B0E4E}" type="slidenum">
              <a:rPr lang="es-ES_tradnl" altLang="es-ES"/>
              <a:pPr/>
              <a:t>130</a:t>
            </a:fld>
            <a:endParaRPr lang="es-ES_tradnl" altLang="es-ES"/>
          </a:p>
        </p:txBody>
      </p:sp>
      <p:sp>
        <p:nvSpPr>
          <p:cNvPr id="710658" name="Rectangle 2">
            <a:extLst>
              <a:ext uri="{FF2B5EF4-FFF2-40B4-BE49-F238E27FC236}">
                <a16:creationId xmlns:a16="http://schemas.microsoft.com/office/drawing/2014/main" id="{71744BB0-3F6C-914D-8D66-1306A6DCC484}"/>
              </a:ext>
            </a:extLst>
          </p:cNvPr>
          <p:cNvSpPr>
            <a:spLocks noGrp="1" noRot="1" noChangeAspect="1" noChangeArrowheads="1" noTextEdit="1"/>
          </p:cNvSpPr>
          <p:nvPr>
            <p:ph type="sldImg"/>
          </p:nvPr>
        </p:nvSpPr>
        <p:spPr>
          <a:xfrm>
            <a:off x="3267075" y="509588"/>
            <a:ext cx="3397250" cy="2547937"/>
          </a:xfrm>
          <a:ln/>
        </p:spPr>
      </p:sp>
      <p:sp>
        <p:nvSpPr>
          <p:cNvPr id="710659" name="Rectangle 3">
            <a:extLst>
              <a:ext uri="{FF2B5EF4-FFF2-40B4-BE49-F238E27FC236}">
                <a16:creationId xmlns:a16="http://schemas.microsoft.com/office/drawing/2014/main" id="{C8773593-4476-0E41-83A8-34E4F3D4C6FC}"/>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32580605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132</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dirty="0"/>
          </a:p>
        </p:txBody>
      </p:sp>
    </p:spTree>
    <p:extLst>
      <p:ext uri="{BB962C8B-B14F-4D97-AF65-F5344CB8AC3E}">
        <p14:creationId xmlns:p14="http://schemas.microsoft.com/office/powerpoint/2010/main" val="31333757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a:extLst>
              <a:ext uri="{FF2B5EF4-FFF2-40B4-BE49-F238E27FC236}">
                <a16:creationId xmlns:a16="http://schemas.microsoft.com/office/drawing/2014/main" id="{478F9156-AB77-4AEF-B4A2-44EFC4795617}"/>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A0FFB31A-866C-4FE3-A77A-D23AF75E582A}" type="slidenum">
              <a:rPr lang="es-ES_tradnl" altLang="es-ES" sz="1200">
                <a:latin typeface="Times New Roman" panose="02020603050405020304" pitchFamily="18" charset="0"/>
              </a:rPr>
              <a:pPr/>
              <a:t>133</a:t>
            </a:fld>
            <a:endParaRPr lang="es-ES_tradnl" altLang="es-ES" sz="1200">
              <a:latin typeface="Times New Roman" panose="02020603050405020304" pitchFamily="18" charset="0"/>
            </a:endParaRPr>
          </a:p>
        </p:txBody>
      </p:sp>
      <p:sp>
        <p:nvSpPr>
          <p:cNvPr id="227331" name="Rectangle 2">
            <a:extLst>
              <a:ext uri="{FF2B5EF4-FFF2-40B4-BE49-F238E27FC236}">
                <a16:creationId xmlns:a16="http://schemas.microsoft.com/office/drawing/2014/main" id="{DAC43795-5DAC-4F92-BAF0-F996553A2F7E}"/>
              </a:ext>
            </a:extLst>
          </p:cNvPr>
          <p:cNvSpPr>
            <a:spLocks noGrp="1" noRot="1" noChangeAspect="1" noChangeArrowheads="1" noTextEdit="1"/>
          </p:cNvSpPr>
          <p:nvPr>
            <p:ph type="sldImg"/>
          </p:nvPr>
        </p:nvSpPr>
        <p:spPr>
          <a:ln/>
        </p:spPr>
      </p:sp>
      <p:sp>
        <p:nvSpPr>
          <p:cNvPr id="227332" name="Rectangle 3">
            <a:extLst>
              <a:ext uri="{FF2B5EF4-FFF2-40B4-BE49-F238E27FC236}">
                <a16:creationId xmlns:a16="http://schemas.microsoft.com/office/drawing/2014/main" id="{9AF9E439-3446-48E1-B56B-0C971C18B172}"/>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2535703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7">
            <a:extLst>
              <a:ext uri="{FF2B5EF4-FFF2-40B4-BE49-F238E27FC236}">
                <a16:creationId xmlns:a16="http://schemas.microsoft.com/office/drawing/2014/main" id="{074C7185-1F2A-40FE-95DA-15D04E5C91F1}"/>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D463D3BB-4604-4DD2-A17A-5721A8ED4976}" type="slidenum">
              <a:rPr lang="es-ES_tradnl" altLang="es-ES" sz="1200" b="0">
                <a:latin typeface="Times New Roman" panose="02020603050405020304" pitchFamily="18" charset="0"/>
              </a:rPr>
              <a:pPr algn="r"/>
              <a:t>134</a:t>
            </a:fld>
            <a:endParaRPr lang="es-ES_tradnl" altLang="es-ES" sz="1200" b="0">
              <a:latin typeface="Times New Roman" panose="02020603050405020304" pitchFamily="18" charset="0"/>
            </a:endParaRPr>
          </a:p>
        </p:txBody>
      </p:sp>
      <p:sp>
        <p:nvSpPr>
          <p:cNvPr id="327683" name="Rectangle 2">
            <a:extLst>
              <a:ext uri="{FF2B5EF4-FFF2-40B4-BE49-F238E27FC236}">
                <a16:creationId xmlns:a16="http://schemas.microsoft.com/office/drawing/2014/main" id="{F9618852-00CE-41D1-878E-636DC0E210E5}"/>
              </a:ext>
            </a:extLst>
          </p:cNvPr>
          <p:cNvSpPr>
            <a:spLocks noGrp="1" noRot="1" noChangeAspect="1" noChangeArrowheads="1" noTextEdit="1"/>
          </p:cNvSpPr>
          <p:nvPr>
            <p:ph type="sldImg"/>
          </p:nvPr>
        </p:nvSpPr>
        <p:spPr>
          <a:ln/>
        </p:spPr>
      </p:sp>
      <p:sp>
        <p:nvSpPr>
          <p:cNvPr id="327684" name="Rectangle 3">
            <a:extLst>
              <a:ext uri="{FF2B5EF4-FFF2-40B4-BE49-F238E27FC236}">
                <a16:creationId xmlns:a16="http://schemas.microsoft.com/office/drawing/2014/main" id="{6AB47540-3A3D-4F18-8AF0-7F697CFE594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0286362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a:extLst>
              <a:ext uri="{FF2B5EF4-FFF2-40B4-BE49-F238E27FC236}">
                <a16:creationId xmlns:a16="http://schemas.microsoft.com/office/drawing/2014/main" id="{1E71EFBB-A840-431B-9523-D7CC76AE5155}"/>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C313EBE5-43F7-4C60-BF4D-DCB737769021}" type="slidenum">
              <a:rPr lang="es-ES_tradnl" altLang="es-ES" sz="1200">
                <a:latin typeface="Times New Roman" panose="02020603050405020304" pitchFamily="18" charset="0"/>
              </a:rPr>
              <a:pPr/>
              <a:t>135</a:t>
            </a:fld>
            <a:endParaRPr lang="es-ES_tradnl" altLang="es-ES" sz="1200">
              <a:latin typeface="Times New Roman" panose="02020603050405020304" pitchFamily="18" charset="0"/>
            </a:endParaRPr>
          </a:p>
        </p:txBody>
      </p:sp>
      <p:sp>
        <p:nvSpPr>
          <p:cNvPr id="228355" name="Rectangle 2">
            <a:extLst>
              <a:ext uri="{FF2B5EF4-FFF2-40B4-BE49-F238E27FC236}">
                <a16:creationId xmlns:a16="http://schemas.microsoft.com/office/drawing/2014/main" id="{6A1C779A-257D-465E-ADFF-06F6F2A412A2}"/>
              </a:ext>
            </a:extLst>
          </p:cNvPr>
          <p:cNvSpPr>
            <a:spLocks noGrp="1" noRot="1" noChangeAspect="1" noChangeArrowheads="1" noTextEdit="1"/>
          </p:cNvSpPr>
          <p:nvPr>
            <p:ph type="sldImg"/>
          </p:nvPr>
        </p:nvSpPr>
        <p:spPr>
          <a:ln/>
        </p:spPr>
      </p:sp>
      <p:sp>
        <p:nvSpPr>
          <p:cNvPr id="228356" name="Rectangle 3">
            <a:extLst>
              <a:ext uri="{FF2B5EF4-FFF2-40B4-BE49-F238E27FC236}">
                <a16:creationId xmlns:a16="http://schemas.microsoft.com/office/drawing/2014/main" id="{4609C6F1-E95D-46D9-9970-D631620EC25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74376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B2B2B2"/>
              </a:buClr>
            </a:pPr>
            <a:fld id="{02A13FBA-37A6-4891-BF16-582E01A051AB}" type="slidenum">
              <a:rPr lang="es-ES_tradnl">
                <a:solidFill>
                  <a:srgbClr val="000000"/>
                </a:solidFill>
              </a:rPr>
              <a:pPr>
                <a:buClr>
                  <a:srgbClr val="B2B2B2"/>
                </a:buClr>
              </a:pPr>
              <a:t>14</a:t>
            </a:fld>
            <a:endParaRPr lang="es-ES_tradnl">
              <a:solidFill>
                <a:srgbClr val="000000"/>
              </a:solidFill>
            </a:endParaRPr>
          </a:p>
        </p:txBody>
      </p:sp>
      <p:sp>
        <p:nvSpPr>
          <p:cNvPr id="189442" name="Rectangle 2"/>
          <p:cNvSpPr>
            <a:spLocks noGrp="1" noRot="1" noChangeAspect="1" noChangeArrowheads="1" noTextEdit="1"/>
          </p:cNvSpPr>
          <p:nvPr>
            <p:ph type="sldImg"/>
          </p:nvPr>
        </p:nvSpPr>
        <p:spPr>
          <a:xfrm>
            <a:off x="992188" y="768350"/>
            <a:ext cx="5114925" cy="3836988"/>
          </a:xfrm>
          <a:ln/>
        </p:spPr>
      </p:sp>
      <p:sp>
        <p:nvSpPr>
          <p:cNvPr id="18944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96683616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a:extLst>
              <a:ext uri="{FF2B5EF4-FFF2-40B4-BE49-F238E27FC236}">
                <a16:creationId xmlns:a16="http://schemas.microsoft.com/office/drawing/2014/main" id="{E1ED7C12-AE30-4B93-B1AA-BB07EB3995EF}"/>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81B455BE-478A-4D29-A7F3-8E6E5B7A2140}" type="slidenum">
              <a:rPr lang="es-ES_tradnl" altLang="es-ES" sz="1200">
                <a:latin typeface="Times New Roman" panose="02020603050405020304" pitchFamily="18" charset="0"/>
              </a:rPr>
              <a:pPr/>
              <a:t>136</a:t>
            </a:fld>
            <a:endParaRPr lang="es-ES_tradnl" altLang="es-ES" sz="1200">
              <a:latin typeface="Times New Roman" panose="02020603050405020304" pitchFamily="18" charset="0"/>
            </a:endParaRPr>
          </a:p>
        </p:txBody>
      </p:sp>
      <p:sp>
        <p:nvSpPr>
          <p:cNvPr id="229379" name="Rectangle 2">
            <a:extLst>
              <a:ext uri="{FF2B5EF4-FFF2-40B4-BE49-F238E27FC236}">
                <a16:creationId xmlns:a16="http://schemas.microsoft.com/office/drawing/2014/main" id="{07488E0F-C429-493A-A76C-818EE68DE9C5}"/>
              </a:ext>
            </a:extLst>
          </p:cNvPr>
          <p:cNvSpPr>
            <a:spLocks noGrp="1" noRot="1" noChangeAspect="1" noChangeArrowheads="1" noTextEdit="1"/>
          </p:cNvSpPr>
          <p:nvPr>
            <p:ph type="sldImg"/>
          </p:nvPr>
        </p:nvSpPr>
        <p:spPr>
          <a:ln/>
        </p:spPr>
      </p:sp>
      <p:sp>
        <p:nvSpPr>
          <p:cNvPr id="229380" name="Rectangle 3">
            <a:extLst>
              <a:ext uri="{FF2B5EF4-FFF2-40B4-BE49-F238E27FC236}">
                <a16:creationId xmlns:a16="http://schemas.microsoft.com/office/drawing/2014/main" id="{9F01654C-D9D0-411C-9299-5A64B37C7F91}"/>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6719804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B79F443E-D930-401E-95C5-C6EFAF1269EA}"/>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28C21816-64DC-4341-A15F-0603178B48B4}" type="slidenum">
              <a:rPr lang="es-ES_tradnl" altLang="es-ES" sz="1200">
                <a:latin typeface="Times New Roman" panose="02020603050405020304" pitchFamily="18" charset="0"/>
              </a:rPr>
              <a:pPr/>
              <a:t>137</a:t>
            </a:fld>
            <a:endParaRPr lang="es-ES_tradnl" altLang="es-ES" sz="1200">
              <a:latin typeface="Times New Roman" panose="02020603050405020304" pitchFamily="18" charset="0"/>
            </a:endParaRPr>
          </a:p>
        </p:txBody>
      </p:sp>
      <p:sp>
        <p:nvSpPr>
          <p:cNvPr id="230403" name="Rectangle 2">
            <a:extLst>
              <a:ext uri="{FF2B5EF4-FFF2-40B4-BE49-F238E27FC236}">
                <a16:creationId xmlns:a16="http://schemas.microsoft.com/office/drawing/2014/main" id="{810BDEBC-DB35-44AA-A53A-E7E17D73CB66}"/>
              </a:ext>
            </a:extLst>
          </p:cNvPr>
          <p:cNvSpPr>
            <a:spLocks noGrp="1" noRot="1" noChangeAspect="1" noChangeArrowheads="1" noTextEdit="1"/>
          </p:cNvSpPr>
          <p:nvPr>
            <p:ph type="sldImg"/>
          </p:nvPr>
        </p:nvSpPr>
        <p:spPr>
          <a:ln/>
        </p:spPr>
      </p:sp>
      <p:sp>
        <p:nvSpPr>
          <p:cNvPr id="230404" name="Rectangle 3">
            <a:extLst>
              <a:ext uri="{FF2B5EF4-FFF2-40B4-BE49-F238E27FC236}">
                <a16:creationId xmlns:a16="http://schemas.microsoft.com/office/drawing/2014/main" id="{814BD4FF-E3EE-44B3-9FEF-2917F9D62461}"/>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02333363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a:extLst>
              <a:ext uri="{FF2B5EF4-FFF2-40B4-BE49-F238E27FC236}">
                <a16:creationId xmlns:a16="http://schemas.microsoft.com/office/drawing/2014/main" id="{2E38D62D-814F-4D24-AF54-54C4045FA8F3}"/>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7F6E7DC7-3D4C-44A2-A869-6244A294E463}" type="slidenum">
              <a:rPr lang="es-ES_tradnl" altLang="es-ES" sz="1200">
                <a:latin typeface="Times New Roman" panose="02020603050405020304" pitchFamily="18" charset="0"/>
              </a:rPr>
              <a:pPr/>
              <a:t>138</a:t>
            </a:fld>
            <a:endParaRPr lang="es-ES_tradnl" altLang="es-ES" sz="1200">
              <a:latin typeface="Times New Roman" panose="02020603050405020304" pitchFamily="18" charset="0"/>
            </a:endParaRPr>
          </a:p>
        </p:txBody>
      </p:sp>
      <p:sp>
        <p:nvSpPr>
          <p:cNvPr id="233475" name="Rectangle 2">
            <a:extLst>
              <a:ext uri="{FF2B5EF4-FFF2-40B4-BE49-F238E27FC236}">
                <a16:creationId xmlns:a16="http://schemas.microsoft.com/office/drawing/2014/main" id="{63AE84D3-7FCE-447C-B6DF-D3A62E46AB51}"/>
              </a:ext>
            </a:extLst>
          </p:cNvPr>
          <p:cNvSpPr>
            <a:spLocks noGrp="1" noRot="1" noChangeAspect="1" noChangeArrowheads="1" noTextEdit="1"/>
          </p:cNvSpPr>
          <p:nvPr>
            <p:ph type="sldImg"/>
          </p:nvPr>
        </p:nvSpPr>
        <p:spPr>
          <a:ln/>
        </p:spPr>
      </p:sp>
      <p:sp>
        <p:nvSpPr>
          <p:cNvPr id="233476" name="Rectangle 3">
            <a:extLst>
              <a:ext uri="{FF2B5EF4-FFF2-40B4-BE49-F238E27FC236}">
                <a16:creationId xmlns:a16="http://schemas.microsoft.com/office/drawing/2014/main" id="{CCC32E28-73C3-4A68-B06C-B67AFCB9804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63853702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DBD4914A-CF35-4841-8F46-3F295C5A0A3D}"/>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13BE7BB7-1E9A-4992-B35B-D1282DBEE233}" type="slidenum">
              <a:rPr lang="es-ES_tradnl" altLang="es-ES" sz="1200">
                <a:latin typeface="Times New Roman" panose="02020603050405020304" pitchFamily="18" charset="0"/>
              </a:rPr>
              <a:pPr/>
              <a:t>139</a:t>
            </a:fld>
            <a:endParaRPr lang="es-ES_tradnl" altLang="es-ES" sz="1200">
              <a:latin typeface="Times New Roman" panose="02020603050405020304" pitchFamily="18" charset="0"/>
            </a:endParaRPr>
          </a:p>
        </p:txBody>
      </p:sp>
      <p:sp>
        <p:nvSpPr>
          <p:cNvPr id="236547" name="Rectangle 2">
            <a:extLst>
              <a:ext uri="{FF2B5EF4-FFF2-40B4-BE49-F238E27FC236}">
                <a16:creationId xmlns:a16="http://schemas.microsoft.com/office/drawing/2014/main" id="{0139CEA8-C807-4576-8868-1A75E8445F2A}"/>
              </a:ext>
            </a:extLst>
          </p:cNvPr>
          <p:cNvSpPr>
            <a:spLocks noGrp="1" noRot="1" noChangeAspect="1" noChangeArrowheads="1" noTextEdit="1"/>
          </p:cNvSpPr>
          <p:nvPr>
            <p:ph type="sldImg"/>
          </p:nvPr>
        </p:nvSpPr>
        <p:spPr>
          <a:ln/>
        </p:spPr>
      </p:sp>
      <p:sp>
        <p:nvSpPr>
          <p:cNvPr id="236548" name="Rectangle 3">
            <a:extLst>
              <a:ext uri="{FF2B5EF4-FFF2-40B4-BE49-F238E27FC236}">
                <a16:creationId xmlns:a16="http://schemas.microsoft.com/office/drawing/2014/main" id="{C98752D1-BEE9-4DA9-B4AD-26A5F5A0538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9691094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a:extLst>
              <a:ext uri="{FF2B5EF4-FFF2-40B4-BE49-F238E27FC236}">
                <a16:creationId xmlns:a16="http://schemas.microsoft.com/office/drawing/2014/main" id="{7B9E7542-EBB9-4E69-9236-419DE784E216}"/>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AC80C12F-1CDB-48E7-BE6F-12F70CFC6241}" type="slidenum">
              <a:rPr lang="es-ES_tradnl" altLang="es-ES" sz="1200">
                <a:latin typeface="Times New Roman" panose="02020603050405020304" pitchFamily="18" charset="0"/>
              </a:rPr>
              <a:pPr/>
              <a:t>140</a:t>
            </a:fld>
            <a:endParaRPr lang="es-ES_tradnl" altLang="es-ES" sz="1200">
              <a:latin typeface="Times New Roman" panose="02020603050405020304" pitchFamily="18" charset="0"/>
            </a:endParaRPr>
          </a:p>
        </p:txBody>
      </p:sp>
      <p:sp>
        <p:nvSpPr>
          <p:cNvPr id="238595" name="Rectangle 2">
            <a:extLst>
              <a:ext uri="{FF2B5EF4-FFF2-40B4-BE49-F238E27FC236}">
                <a16:creationId xmlns:a16="http://schemas.microsoft.com/office/drawing/2014/main" id="{50A06F59-1AE7-4CF0-A9B6-11AD60EF399B}"/>
              </a:ext>
            </a:extLst>
          </p:cNvPr>
          <p:cNvSpPr>
            <a:spLocks noGrp="1" noRot="1" noChangeAspect="1" noChangeArrowheads="1" noTextEdit="1"/>
          </p:cNvSpPr>
          <p:nvPr>
            <p:ph type="sldImg"/>
          </p:nvPr>
        </p:nvSpPr>
        <p:spPr>
          <a:ln/>
        </p:spPr>
      </p:sp>
      <p:sp>
        <p:nvSpPr>
          <p:cNvPr id="238596" name="Rectangle 3">
            <a:extLst>
              <a:ext uri="{FF2B5EF4-FFF2-40B4-BE49-F238E27FC236}">
                <a16:creationId xmlns:a16="http://schemas.microsoft.com/office/drawing/2014/main" id="{603BAF3B-E521-4A76-AFEC-799D06992A6E}"/>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3882364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a:extLst>
              <a:ext uri="{FF2B5EF4-FFF2-40B4-BE49-F238E27FC236}">
                <a16:creationId xmlns:a16="http://schemas.microsoft.com/office/drawing/2014/main" id="{5B74F7C1-57B3-4E89-A838-610CD570942C}"/>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0D55D442-0EF7-4BF5-A682-A47656F5157F}" type="slidenum">
              <a:rPr lang="es-ES_tradnl" altLang="es-ES" sz="1200">
                <a:latin typeface="Times New Roman" panose="02020603050405020304" pitchFamily="18" charset="0"/>
              </a:rPr>
              <a:pPr/>
              <a:t>141</a:t>
            </a:fld>
            <a:endParaRPr lang="es-ES_tradnl" altLang="es-ES" sz="1200">
              <a:latin typeface="Times New Roman" panose="02020603050405020304" pitchFamily="18" charset="0"/>
            </a:endParaRPr>
          </a:p>
        </p:txBody>
      </p:sp>
      <p:sp>
        <p:nvSpPr>
          <p:cNvPr id="240643" name="Rectangle 2">
            <a:extLst>
              <a:ext uri="{FF2B5EF4-FFF2-40B4-BE49-F238E27FC236}">
                <a16:creationId xmlns:a16="http://schemas.microsoft.com/office/drawing/2014/main" id="{8B26C020-FE9F-4D8D-A06F-6E164758DB7D}"/>
              </a:ext>
            </a:extLst>
          </p:cNvPr>
          <p:cNvSpPr>
            <a:spLocks noGrp="1" noRot="1" noChangeAspect="1" noChangeArrowheads="1" noTextEdit="1"/>
          </p:cNvSpPr>
          <p:nvPr>
            <p:ph type="sldImg"/>
          </p:nvPr>
        </p:nvSpPr>
        <p:spPr>
          <a:ln/>
        </p:spPr>
      </p:sp>
      <p:sp>
        <p:nvSpPr>
          <p:cNvPr id="240644" name="Rectangle 3">
            <a:extLst>
              <a:ext uri="{FF2B5EF4-FFF2-40B4-BE49-F238E27FC236}">
                <a16:creationId xmlns:a16="http://schemas.microsoft.com/office/drawing/2014/main" id="{B38E455E-6CB7-4FCE-9699-F950931218C0}"/>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2509268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a:extLst>
              <a:ext uri="{FF2B5EF4-FFF2-40B4-BE49-F238E27FC236}">
                <a16:creationId xmlns:a16="http://schemas.microsoft.com/office/drawing/2014/main" id="{6FAC27C6-93FA-4012-ADD9-4CDAE032A33F}"/>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A2FA227E-3F49-4E65-8441-BAAC2D995558}" type="slidenum">
              <a:rPr lang="es-ES_tradnl" altLang="es-ES" sz="1200">
                <a:latin typeface="Times New Roman" panose="02020603050405020304" pitchFamily="18" charset="0"/>
              </a:rPr>
              <a:pPr/>
              <a:t>142</a:t>
            </a:fld>
            <a:endParaRPr lang="es-ES_tradnl" altLang="es-ES" sz="1200">
              <a:latin typeface="Times New Roman" panose="02020603050405020304" pitchFamily="18" charset="0"/>
            </a:endParaRPr>
          </a:p>
        </p:txBody>
      </p:sp>
      <p:sp>
        <p:nvSpPr>
          <p:cNvPr id="239619" name="Rectangle 2">
            <a:extLst>
              <a:ext uri="{FF2B5EF4-FFF2-40B4-BE49-F238E27FC236}">
                <a16:creationId xmlns:a16="http://schemas.microsoft.com/office/drawing/2014/main" id="{F0DEB4ED-B2FC-4336-A28B-FCF548F1AC5D}"/>
              </a:ext>
            </a:extLst>
          </p:cNvPr>
          <p:cNvSpPr>
            <a:spLocks noGrp="1" noRot="1" noChangeAspect="1" noChangeArrowheads="1" noTextEdit="1"/>
          </p:cNvSpPr>
          <p:nvPr>
            <p:ph type="sldImg"/>
          </p:nvPr>
        </p:nvSpPr>
        <p:spPr>
          <a:ln/>
        </p:spPr>
      </p:sp>
      <p:sp>
        <p:nvSpPr>
          <p:cNvPr id="239620" name="Rectangle 3">
            <a:extLst>
              <a:ext uri="{FF2B5EF4-FFF2-40B4-BE49-F238E27FC236}">
                <a16:creationId xmlns:a16="http://schemas.microsoft.com/office/drawing/2014/main" id="{10576D58-415E-413F-8160-AD9466547915}"/>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82378073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a:extLst>
              <a:ext uri="{FF2B5EF4-FFF2-40B4-BE49-F238E27FC236}">
                <a16:creationId xmlns:a16="http://schemas.microsoft.com/office/drawing/2014/main" id="{524521CC-8ADD-46FA-BE5D-50143D3D8EDF}"/>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636126ED-09F6-4B3D-A056-C0E97215B01E}" type="slidenum">
              <a:rPr lang="es-ES_tradnl" altLang="es-ES" sz="1200" b="0">
                <a:latin typeface="Times New Roman" panose="02020603050405020304" pitchFamily="18" charset="0"/>
              </a:rPr>
              <a:pPr algn="r"/>
              <a:t>143</a:t>
            </a:fld>
            <a:endParaRPr lang="es-ES_tradnl" altLang="es-ES" sz="1200" b="0">
              <a:latin typeface="Times New Roman" panose="02020603050405020304" pitchFamily="18" charset="0"/>
            </a:endParaRPr>
          </a:p>
        </p:txBody>
      </p:sp>
      <p:sp>
        <p:nvSpPr>
          <p:cNvPr id="335875" name="Rectangle 2">
            <a:extLst>
              <a:ext uri="{FF2B5EF4-FFF2-40B4-BE49-F238E27FC236}">
                <a16:creationId xmlns:a16="http://schemas.microsoft.com/office/drawing/2014/main" id="{B9B01A40-804F-4A73-A426-82A321242802}"/>
              </a:ext>
            </a:extLst>
          </p:cNvPr>
          <p:cNvSpPr>
            <a:spLocks noGrp="1" noRot="1" noChangeAspect="1" noChangeArrowheads="1" noTextEdit="1"/>
          </p:cNvSpPr>
          <p:nvPr>
            <p:ph type="sldImg"/>
          </p:nvPr>
        </p:nvSpPr>
        <p:spPr>
          <a:ln/>
        </p:spPr>
      </p:sp>
      <p:sp>
        <p:nvSpPr>
          <p:cNvPr id="335876" name="Rectangle 3">
            <a:extLst>
              <a:ext uri="{FF2B5EF4-FFF2-40B4-BE49-F238E27FC236}">
                <a16:creationId xmlns:a16="http://schemas.microsoft.com/office/drawing/2014/main" id="{70B14D6A-8771-46AF-A250-B3AA9671B262}"/>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72007669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a:extLst>
              <a:ext uri="{FF2B5EF4-FFF2-40B4-BE49-F238E27FC236}">
                <a16:creationId xmlns:a16="http://schemas.microsoft.com/office/drawing/2014/main" id="{07585D1A-654C-4445-87DD-A4BBA5FFF406}"/>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907DD553-7C24-480A-B502-0519CB837E63}" type="slidenum">
              <a:rPr lang="es-ES_tradnl" altLang="es-ES" sz="1200">
                <a:latin typeface="Times New Roman" panose="02020603050405020304" pitchFamily="18" charset="0"/>
              </a:rPr>
              <a:pPr/>
              <a:t>144</a:t>
            </a:fld>
            <a:endParaRPr lang="es-ES_tradnl" altLang="es-ES" sz="1200">
              <a:latin typeface="Times New Roman" panose="02020603050405020304" pitchFamily="18" charset="0"/>
            </a:endParaRPr>
          </a:p>
        </p:txBody>
      </p:sp>
      <p:sp>
        <p:nvSpPr>
          <p:cNvPr id="241667" name="Rectangle 2">
            <a:extLst>
              <a:ext uri="{FF2B5EF4-FFF2-40B4-BE49-F238E27FC236}">
                <a16:creationId xmlns:a16="http://schemas.microsoft.com/office/drawing/2014/main" id="{97ADEDEF-BC61-4042-8DBA-9A9923015324}"/>
              </a:ext>
            </a:extLst>
          </p:cNvPr>
          <p:cNvSpPr>
            <a:spLocks noGrp="1" noRot="1" noChangeAspect="1" noChangeArrowheads="1" noTextEdit="1"/>
          </p:cNvSpPr>
          <p:nvPr>
            <p:ph type="sldImg"/>
          </p:nvPr>
        </p:nvSpPr>
        <p:spPr>
          <a:ln/>
        </p:spPr>
      </p:sp>
      <p:sp>
        <p:nvSpPr>
          <p:cNvPr id="241668" name="Rectangle 3">
            <a:extLst>
              <a:ext uri="{FF2B5EF4-FFF2-40B4-BE49-F238E27FC236}">
                <a16:creationId xmlns:a16="http://schemas.microsoft.com/office/drawing/2014/main" id="{A5F4570B-1CBF-4C43-94F3-0A48D478E518}"/>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25183394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a:extLst>
              <a:ext uri="{FF2B5EF4-FFF2-40B4-BE49-F238E27FC236}">
                <a16:creationId xmlns:a16="http://schemas.microsoft.com/office/drawing/2014/main" id="{638E905C-090A-4341-8FAD-E89730BED2B2}"/>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22B8FBE7-45A2-4083-84FF-6C3A30493DE0}" type="slidenum">
              <a:rPr lang="es-ES_tradnl" altLang="es-ES" sz="1200">
                <a:latin typeface="Times New Roman" panose="02020603050405020304" pitchFamily="18" charset="0"/>
              </a:rPr>
              <a:pPr/>
              <a:t>145</a:t>
            </a:fld>
            <a:endParaRPr lang="es-ES_tradnl" altLang="es-ES" sz="1200">
              <a:latin typeface="Times New Roman" panose="02020603050405020304" pitchFamily="18" charset="0"/>
            </a:endParaRPr>
          </a:p>
        </p:txBody>
      </p:sp>
      <p:sp>
        <p:nvSpPr>
          <p:cNvPr id="242691" name="Rectangle 2">
            <a:extLst>
              <a:ext uri="{FF2B5EF4-FFF2-40B4-BE49-F238E27FC236}">
                <a16:creationId xmlns:a16="http://schemas.microsoft.com/office/drawing/2014/main" id="{1C26EA19-4E6A-481D-A2E9-C31ABE4E4EEE}"/>
              </a:ext>
            </a:extLst>
          </p:cNvPr>
          <p:cNvSpPr>
            <a:spLocks noGrp="1" noRot="1" noChangeAspect="1" noChangeArrowheads="1" noTextEdit="1"/>
          </p:cNvSpPr>
          <p:nvPr>
            <p:ph type="sldImg"/>
          </p:nvPr>
        </p:nvSpPr>
        <p:spPr>
          <a:ln/>
        </p:spPr>
      </p:sp>
      <p:sp>
        <p:nvSpPr>
          <p:cNvPr id="242692" name="Rectangle 3">
            <a:extLst>
              <a:ext uri="{FF2B5EF4-FFF2-40B4-BE49-F238E27FC236}">
                <a16:creationId xmlns:a16="http://schemas.microsoft.com/office/drawing/2014/main" id="{FAC65DF1-D5A8-4764-8793-7D8557D3855F}"/>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4354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A5B535-8391-4509-A98C-CB8C3021E8C1}" type="slidenum">
              <a:rPr lang="es-ES_tradnl"/>
              <a:pPr/>
              <a:t>15</a:t>
            </a:fld>
            <a:endParaRPr lang="es-ES_tradnl"/>
          </a:p>
        </p:txBody>
      </p:sp>
      <p:sp>
        <p:nvSpPr>
          <p:cNvPr id="196610" name="Rectangle 2"/>
          <p:cNvSpPr>
            <a:spLocks noGrp="1" noRot="1" noChangeAspect="1" noChangeArrowheads="1" noTextEdit="1"/>
          </p:cNvSpPr>
          <p:nvPr>
            <p:ph type="sldImg"/>
          </p:nvPr>
        </p:nvSpPr>
        <p:spPr>
          <a:xfrm>
            <a:off x="992188" y="768350"/>
            <a:ext cx="5114925" cy="3836988"/>
          </a:xfrm>
          <a:ln/>
        </p:spPr>
      </p:sp>
      <p:sp>
        <p:nvSpPr>
          <p:cNvPr id="1966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9372104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a:extLst>
              <a:ext uri="{FF2B5EF4-FFF2-40B4-BE49-F238E27FC236}">
                <a16:creationId xmlns:a16="http://schemas.microsoft.com/office/drawing/2014/main" id="{E88898D7-16B1-4A53-8712-9E5DA1F3A77C}"/>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AF0453AB-BCE4-4242-8D73-55BAA91E66F1}" type="slidenum">
              <a:rPr lang="es-ES_tradnl" altLang="es-ES" sz="1200">
                <a:latin typeface="Times New Roman" panose="02020603050405020304" pitchFamily="18" charset="0"/>
              </a:rPr>
              <a:pPr/>
              <a:t>146</a:t>
            </a:fld>
            <a:endParaRPr lang="es-ES_tradnl" altLang="es-ES" sz="1200">
              <a:latin typeface="Times New Roman" panose="02020603050405020304" pitchFamily="18" charset="0"/>
            </a:endParaRPr>
          </a:p>
        </p:txBody>
      </p:sp>
      <p:sp>
        <p:nvSpPr>
          <p:cNvPr id="243715" name="Rectangle 2">
            <a:extLst>
              <a:ext uri="{FF2B5EF4-FFF2-40B4-BE49-F238E27FC236}">
                <a16:creationId xmlns:a16="http://schemas.microsoft.com/office/drawing/2014/main" id="{069FD22C-A31C-4EE1-BC02-36AE9A166404}"/>
              </a:ext>
            </a:extLst>
          </p:cNvPr>
          <p:cNvSpPr>
            <a:spLocks noGrp="1" noRot="1" noChangeAspect="1" noChangeArrowheads="1" noTextEdit="1"/>
          </p:cNvSpPr>
          <p:nvPr>
            <p:ph type="sldImg"/>
          </p:nvPr>
        </p:nvSpPr>
        <p:spPr>
          <a:ln/>
        </p:spPr>
      </p:sp>
      <p:sp>
        <p:nvSpPr>
          <p:cNvPr id="243716" name="Rectangle 3">
            <a:extLst>
              <a:ext uri="{FF2B5EF4-FFF2-40B4-BE49-F238E27FC236}">
                <a16:creationId xmlns:a16="http://schemas.microsoft.com/office/drawing/2014/main" id="{859F1F9C-27AA-4728-BFAF-A979112B877E}"/>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44306934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a:extLst>
              <a:ext uri="{FF2B5EF4-FFF2-40B4-BE49-F238E27FC236}">
                <a16:creationId xmlns:a16="http://schemas.microsoft.com/office/drawing/2014/main" id="{EAADF6E4-8C27-4510-9816-7B598C1FD5EE}"/>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E212EEB8-CF7F-4A60-9F5B-9EC96054CDF9}" type="slidenum">
              <a:rPr lang="es-ES_tradnl" altLang="es-ES" sz="1200">
                <a:latin typeface="Times New Roman" panose="02020603050405020304" pitchFamily="18" charset="0"/>
              </a:rPr>
              <a:pPr/>
              <a:t>147</a:t>
            </a:fld>
            <a:endParaRPr lang="es-ES_tradnl" altLang="es-ES" sz="1200">
              <a:latin typeface="Times New Roman" panose="02020603050405020304" pitchFamily="18" charset="0"/>
            </a:endParaRPr>
          </a:p>
        </p:txBody>
      </p:sp>
      <p:sp>
        <p:nvSpPr>
          <p:cNvPr id="244739" name="Rectangle 2">
            <a:extLst>
              <a:ext uri="{FF2B5EF4-FFF2-40B4-BE49-F238E27FC236}">
                <a16:creationId xmlns:a16="http://schemas.microsoft.com/office/drawing/2014/main" id="{870E918B-6D2F-4E3D-9515-AC15868AB6DD}"/>
              </a:ext>
            </a:extLst>
          </p:cNvPr>
          <p:cNvSpPr>
            <a:spLocks noGrp="1" noRot="1" noChangeAspect="1" noChangeArrowheads="1" noTextEdit="1"/>
          </p:cNvSpPr>
          <p:nvPr>
            <p:ph type="sldImg"/>
          </p:nvPr>
        </p:nvSpPr>
        <p:spPr>
          <a:ln/>
        </p:spPr>
      </p:sp>
      <p:sp>
        <p:nvSpPr>
          <p:cNvPr id="244740" name="Rectangle 3">
            <a:extLst>
              <a:ext uri="{FF2B5EF4-FFF2-40B4-BE49-F238E27FC236}">
                <a16:creationId xmlns:a16="http://schemas.microsoft.com/office/drawing/2014/main" id="{2B1CF250-85D0-4916-9B15-22AD4951DA2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4301346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a:extLst>
              <a:ext uri="{FF2B5EF4-FFF2-40B4-BE49-F238E27FC236}">
                <a16:creationId xmlns:a16="http://schemas.microsoft.com/office/drawing/2014/main" id="{7C066F2C-6B21-478C-BD7C-B9B12C6C9837}"/>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E19D7288-D776-4FBA-956F-71A01C6A21B1}" type="slidenum">
              <a:rPr lang="es-ES_tradnl" altLang="es-ES" sz="1200" b="0">
                <a:latin typeface="Times New Roman" panose="02020603050405020304" pitchFamily="18" charset="0"/>
              </a:rPr>
              <a:pPr algn="r"/>
              <a:t>148</a:t>
            </a:fld>
            <a:endParaRPr lang="es-ES_tradnl" altLang="es-ES" sz="1200" b="0">
              <a:latin typeface="Times New Roman" panose="02020603050405020304" pitchFamily="18" charset="0"/>
            </a:endParaRPr>
          </a:p>
        </p:txBody>
      </p:sp>
      <p:sp>
        <p:nvSpPr>
          <p:cNvPr id="337923" name="Rectangle 2">
            <a:extLst>
              <a:ext uri="{FF2B5EF4-FFF2-40B4-BE49-F238E27FC236}">
                <a16:creationId xmlns:a16="http://schemas.microsoft.com/office/drawing/2014/main" id="{CC543D9C-5CA3-4EEA-ADA6-76C506A23676}"/>
              </a:ext>
            </a:extLst>
          </p:cNvPr>
          <p:cNvSpPr>
            <a:spLocks noGrp="1" noRot="1" noChangeAspect="1" noChangeArrowheads="1" noTextEdit="1"/>
          </p:cNvSpPr>
          <p:nvPr>
            <p:ph type="sldImg"/>
          </p:nvPr>
        </p:nvSpPr>
        <p:spPr>
          <a:ln/>
        </p:spPr>
      </p:sp>
      <p:sp>
        <p:nvSpPr>
          <p:cNvPr id="337924" name="Rectangle 3">
            <a:extLst>
              <a:ext uri="{FF2B5EF4-FFF2-40B4-BE49-F238E27FC236}">
                <a16:creationId xmlns:a16="http://schemas.microsoft.com/office/drawing/2014/main" id="{5B73B731-1ECF-4A0C-ACC4-66520B5169B6}"/>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74163448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a:extLst>
              <a:ext uri="{FF2B5EF4-FFF2-40B4-BE49-F238E27FC236}">
                <a16:creationId xmlns:a16="http://schemas.microsoft.com/office/drawing/2014/main" id="{7C066F2C-6B21-478C-BD7C-B9B12C6C9837}"/>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E19D7288-D776-4FBA-956F-71A01C6A21B1}" type="slidenum">
              <a:rPr lang="es-ES_tradnl" altLang="es-ES" sz="1200" b="0">
                <a:latin typeface="Times New Roman" panose="02020603050405020304" pitchFamily="18" charset="0"/>
              </a:rPr>
              <a:pPr algn="r"/>
              <a:t>149</a:t>
            </a:fld>
            <a:endParaRPr lang="es-ES_tradnl" altLang="es-ES" sz="1200" b="0">
              <a:latin typeface="Times New Roman" panose="02020603050405020304" pitchFamily="18" charset="0"/>
            </a:endParaRPr>
          </a:p>
        </p:txBody>
      </p:sp>
      <p:sp>
        <p:nvSpPr>
          <p:cNvPr id="337923" name="Rectangle 2">
            <a:extLst>
              <a:ext uri="{FF2B5EF4-FFF2-40B4-BE49-F238E27FC236}">
                <a16:creationId xmlns:a16="http://schemas.microsoft.com/office/drawing/2014/main" id="{CC543D9C-5CA3-4EEA-ADA6-76C506A23676}"/>
              </a:ext>
            </a:extLst>
          </p:cNvPr>
          <p:cNvSpPr>
            <a:spLocks noGrp="1" noRot="1" noChangeAspect="1" noChangeArrowheads="1" noTextEdit="1"/>
          </p:cNvSpPr>
          <p:nvPr>
            <p:ph type="sldImg"/>
          </p:nvPr>
        </p:nvSpPr>
        <p:spPr>
          <a:ln/>
        </p:spPr>
      </p:sp>
      <p:sp>
        <p:nvSpPr>
          <p:cNvPr id="337924" name="Rectangle 3">
            <a:extLst>
              <a:ext uri="{FF2B5EF4-FFF2-40B4-BE49-F238E27FC236}">
                <a16:creationId xmlns:a16="http://schemas.microsoft.com/office/drawing/2014/main" id="{5B73B731-1ECF-4A0C-ACC4-66520B5169B6}"/>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4442731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7">
            <a:extLst>
              <a:ext uri="{FF2B5EF4-FFF2-40B4-BE49-F238E27FC236}">
                <a16:creationId xmlns:a16="http://schemas.microsoft.com/office/drawing/2014/main" id="{7C066F2C-6B21-478C-BD7C-B9B12C6C9837}"/>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E19D7288-D776-4FBA-956F-71A01C6A21B1}" type="slidenum">
              <a:rPr lang="es-ES_tradnl" altLang="es-ES" sz="1200" b="0">
                <a:latin typeface="Times New Roman" panose="02020603050405020304" pitchFamily="18" charset="0"/>
              </a:rPr>
              <a:pPr algn="r"/>
              <a:t>150</a:t>
            </a:fld>
            <a:endParaRPr lang="es-ES_tradnl" altLang="es-ES" sz="1200" b="0">
              <a:latin typeface="Times New Roman" panose="02020603050405020304" pitchFamily="18" charset="0"/>
            </a:endParaRPr>
          </a:p>
        </p:txBody>
      </p:sp>
      <p:sp>
        <p:nvSpPr>
          <p:cNvPr id="337923" name="Rectangle 2">
            <a:extLst>
              <a:ext uri="{FF2B5EF4-FFF2-40B4-BE49-F238E27FC236}">
                <a16:creationId xmlns:a16="http://schemas.microsoft.com/office/drawing/2014/main" id="{CC543D9C-5CA3-4EEA-ADA6-76C506A23676}"/>
              </a:ext>
            </a:extLst>
          </p:cNvPr>
          <p:cNvSpPr>
            <a:spLocks noGrp="1" noRot="1" noChangeAspect="1" noChangeArrowheads="1" noTextEdit="1"/>
          </p:cNvSpPr>
          <p:nvPr>
            <p:ph type="sldImg"/>
          </p:nvPr>
        </p:nvSpPr>
        <p:spPr>
          <a:ln/>
        </p:spPr>
      </p:sp>
      <p:sp>
        <p:nvSpPr>
          <p:cNvPr id="337924" name="Rectangle 3">
            <a:extLst>
              <a:ext uri="{FF2B5EF4-FFF2-40B4-BE49-F238E27FC236}">
                <a16:creationId xmlns:a16="http://schemas.microsoft.com/office/drawing/2014/main" id="{5B73B731-1ECF-4A0C-ACC4-66520B5169B6}"/>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24529742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a:extLst>
              <a:ext uri="{FF2B5EF4-FFF2-40B4-BE49-F238E27FC236}">
                <a16:creationId xmlns:a16="http://schemas.microsoft.com/office/drawing/2014/main" id="{D9B571C0-A90C-4923-9005-3C4B1F963777}"/>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4052C230-B097-4A5F-8E91-8A3AFCA5CEF0}" type="slidenum">
              <a:rPr lang="es-ES_tradnl" altLang="es-ES" sz="1200">
                <a:latin typeface="Times New Roman" panose="02020603050405020304" pitchFamily="18" charset="0"/>
              </a:rPr>
              <a:pPr/>
              <a:t>151</a:t>
            </a:fld>
            <a:endParaRPr lang="es-ES_tradnl" altLang="es-ES" sz="1200">
              <a:latin typeface="Times New Roman" panose="02020603050405020304" pitchFamily="18" charset="0"/>
            </a:endParaRPr>
          </a:p>
        </p:txBody>
      </p:sp>
      <p:sp>
        <p:nvSpPr>
          <p:cNvPr id="247811" name="Rectangle 2">
            <a:extLst>
              <a:ext uri="{FF2B5EF4-FFF2-40B4-BE49-F238E27FC236}">
                <a16:creationId xmlns:a16="http://schemas.microsoft.com/office/drawing/2014/main" id="{2CDB3391-4170-4EE1-A64E-6C40B2ABA54D}"/>
              </a:ext>
            </a:extLst>
          </p:cNvPr>
          <p:cNvSpPr>
            <a:spLocks noGrp="1" noRot="1" noChangeAspect="1" noChangeArrowheads="1" noTextEdit="1"/>
          </p:cNvSpPr>
          <p:nvPr>
            <p:ph type="sldImg"/>
          </p:nvPr>
        </p:nvSpPr>
        <p:spPr>
          <a:ln/>
        </p:spPr>
      </p:sp>
      <p:sp>
        <p:nvSpPr>
          <p:cNvPr id="247812" name="Rectangle 3">
            <a:extLst>
              <a:ext uri="{FF2B5EF4-FFF2-40B4-BE49-F238E27FC236}">
                <a16:creationId xmlns:a16="http://schemas.microsoft.com/office/drawing/2014/main" id="{0845DCBC-3655-42B6-B570-EFE42AB2463E}"/>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14487144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a:extLst>
              <a:ext uri="{FF2B5EF4-FFF2-40B4-BE49-F238E27FC236}">
                <a16:creationId xmlns:a16="http://schemas.microsoft.com/office/drawing/2014/main" id="{E65D8ACB-A2AC-49F2-8299-4724096BE5E9}"/>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84B273DE-F77A-4693-B539-FABD9E68DFC7}" type="slidenum">
              <a:rPr lang="es-ES_tradnl" altLang="es-ES" sz="1200">
                <a:latin typeface="Times New Roman" panose="02020603050405020304" pitchFamily="18" charset="0"/>
              </a:rPr>
              <a:pPr/>
              <a:t>152</a:t>
            </a:fld>
            <a:endParaRPr lang="es-ES_tradnl" altLang="es-ES" sz="1200">
              <a:latin typeface="Times New Roman" panose="02020603050405020304" pitchFamily="18" charset="0"/>
            </a:endParaRPr>
          </a:p>
        </p:txBody>
      </p:sp>
      <p:sp>
        <p:nvSpPr>
          <p:cNvPr id="248835" name="Rectangle 2">
            <a:extLst>
              <a:ext uri="{FF2B5EF4-FFF2-40B4-BE49-F238E27FC236}">
                <a16:creationId xmlns:a16="http://schemas.microsoft.com/office/drawing/2014/main" id="{8F383558-5841-41D8-B424-81FE4CDDA4E4}"/>
              </a:ext>
            </a:extLst>
          </p:cNvPr>
          <p:cNvSpPr>
            <a:spLocks noGrp="1" noRot="1" noChangeAspect="1" noChangeArrowheads="1" noTextEdit="1"/>
          </p:cNvSpPr>
          <p:nvPr>
            <p:ph type="sldImg"/>
          </p:nvPr>
        </p:nvSpPr>
        <p:spPr>
          <a:ln/>
        </p:spPr>
      </p:sp>
      <p:sp>
        <p:nvSpPr>
          <p:cNvPr id="248836" name="Rectangle 3">
            <a:extLst>
              <a:ext uri="{FF2B5EF4-FFF2-40B4-BE49-F238E27FC236}">
                <a16:creationId xmlns:a16="http://schemas.microsoft.com/office/drawing/2014/main" id="{75C2E1F7-889F-4272-A96E-BB3F219989A0}"/>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10872149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7">
            <a:extLst>
              <a:ext uri="{FF2B5EF4-FFF2-40B4-BE49-F238E27FC236}">
                <a16:creationId xmlns:a16="http://schemas.microsoft.com/office/drawing/2014/main" id="{BB47692C-EC9A-4BEB-B8E3-9EB01533501C}"/>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2EE6AE54-001B-4EEA-8BC6-2DCD3DA4AA4C}" type="slidenum">
              <a:rPr lang="es-ES_tradnl" altLang="es-ES" sz="1200" b="0">
                <a:latin typeface="Times New Roman" panose="02020603050405020304" pitchFamily="18" charset="0"/>
              </a:rPr>
              <a:pPr algn="r"/>
              <a:t>153</a:t>
            </a:fld>
            <a:endParaRPr lang="es-ES_tradnl" altLang="es-ES" sz="1200" b="0">
              <a:latin typeface="Times New Roman" panose="02020603050405020304" pitchFamily="18" charset="0"/>
            </a:endParaRPr>
          </a:p>
        </p:txBody>
      </p:sp>
      <p:sp>
        <p:nvSpPr>
          <p:cNvPr id="348163" name="Rectangle 2">
            <a:extLst>
              <a:ext uri="{FF2B5EF4-FFF2-40B4-BE49-F238E27FC236}">
                <a16:creationId xmlns:a16="http://schemas.microsoft.com/office/drawing/2014/main" id="{9AE8B55E-DB7D-4FEE-842C-EA6160E0CAF6}"/>
              </a:ext>
            </a:extLst>
          </p:cNvPr>
          <p:cNvSpPr>
            <a:spLocks noGrp="1" noRot="1" noChangeAspect="1" noChangeArrowheads="1" noTextEdit="1"/>
          </p:cNvSpPr>
          <p:nvPr>
            <p:ph type="sldImg"/>
          </p:nvPr>
        </p:nvSpPr>
        <p:spPr>
          <a:ln/>
        </p:spPr>
      </p:sp>
      <p:sp>
        <p:nvSpPr>
          <p:cNvPr id="348164" name="Rectangle 3">
            <a:extLst>
              <a:ext uri="{FF2B5EF4-FFF2-40B4-BE49-F238E27FC236}">
                <a16:creationId xmlns:a16="http://schemas.microsoft.com/office/drawing/2014/main" id="{96D03144-6EDD-4E00-B1DC-840C9205178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4202392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7">
            <a:extLst>
              <a:ext uri="{FF2B5EF4-FFF2-40B4-BE49-F238E27FC236}">
                <a16:creationId xmlns:a16="http://schemas.microsoft.com/office/drawing/2014/main" id="{28409877-0147-4995-A5CD-DAF4C2D7E378}"/>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1BFB2936-18A6-47CA-8E8C-F57C88FD067E}" type="slidenum">
              <a:rPr lang="es-ES_tradnl" altLang="es-ES" sz="1200" b="0">
                <a:latin typeface="Times New Roman" panose="02020603050405020304" pitchFamily="18" charset="0"/>
              </a:rPr>
              <a:pPr algn="r"/>
              <a:t>154</a:t>
            </a:fld>
            <a:endParaRPr lang="es-ES_tradnl" altLang="es-ES" sz="1200" b="0">
              <a:latin typeface="Times New Roman" panose="02020603050405020304" pitchFamily="18" charset="0"/>
            </a:endParaRPr>
          </a:p>
        </p:txBody>
      </p:sp>
      <p:sp>
        <p:nvSpPr>
          <p:cNvPr id="346115" name="Rectangle 2">
            <a:extLst>
              <a:ext uri="{FF2B5EF4-FFF2-40B4-BE49-F238E27FC236}">
                <a16:creationId xmlns:a16="http://schemas.microsoft.com/office/drawing/2014/main" id="{E8BC0BE9-5D99-491C-B0F6-9CF26BB54E24}"/>
              </a:ext>
            </a:extLst>
          </p:cNvPr>
          <p:cNvSpPr>
            <a:spLocks noGrp="1" noRot="1" noChangeAspect="1" noChangeArrowheads="1" noTextEdit="1"/>
          </p:cNvSpPr>
          <p:nvPr>
            <p:ph type="sldImg"/>
          </p:nvPr>
        </p:nvSpPr>
        <p:spPr>
          <a:ln/>
        </p:spPr>
      </p:sp>
      <p:sp>
        <p:nvSpPr>
          <p:cNvPr id="346116" name="Rectangle 3">
            <a:extLst>
              <a:ext uri="{FF2B5EF4-FFF2-40B4-BE49-F238E27FC236}">
                <a16:creationId xmlns:a16="http://schemas.microsoft.com/office/drawing/2014/main" id="{DB07A06A-3CBD-446D-88EE-DF33EC231A39}"/>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2609577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a:extLst>
              <a:ext uri="{FF2B5EF4-FFF2-40B4-BE49-F238E27FC236}">
                <a16:creationId xmlns:a16="http://schemas.microsoft.com/office/drawing/2014/main" id="{4D74A1A0-F0C3-43D4-AEBD-9148C5D460D7}"/>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C8AC8982-52CC-4C96-9DB5-4238462FBC7C}" type="slidenum">
              <a:rPr lang="es-ES_tradnl" altLang="es-ES" sz="1200">
                <a:latin typeface="Times New Roman" panose="02020603050405020304" pitchFamily="18" charset="0"/>
              </a:rPr>
              <a:pPr/>
              <a:t>155</a:t>
            </a:fld>
            <a:endParaRPr lang="es-ES_tradnl" altLang="es-ES" sz="1200">
              <a:latin typeface="Times New Roman" panose="02020603050405020304" pitchFamily="18" charset="0"/>
            </a:endParaRPr>
          </a:p>
        </p:txBody>
      </p:sp>
      <p:sp>
        <p:nvSpPr>
          <p:cNvPr id="249859" name="Rectangle 2">
            <a:extLst>
              <a:ext uri="{FF2B5EF4-FFF2-40B4-BE49-F238E27FC236}">
                <a16:creationId xmlns:a16="http://schemas.microsoft.com/office/drawing/2014/main" id="{A36FD427-587A-43D1-92C5-CABC53DCCA5F}"/>
              </a:ext>
            </a:extLst>
          </p:cNvPr>
          <p:cNvSpPr>
            <a:spLocks noGrp="1" noRot="1" noChangeAspect="1" noChangeArrowheads="1" noTextEdit="1"/>
          </p:cNvSpPr>
          <p:nvPr>
            <p:ph type="sldImg"/>
          </p:nvPr>
        </p:nvSpPr>
        <p:spPr>
          <a:ln/>
        </p:spPr>
      </p:sp>
      <p:sp>
        <p:nvSpPr>
          <p:cNvPr id="249860" name="Rectangle 3">
            <a:extLst>
              <a:ext uri="{FF2B5EF4-FFF2-40B4-BE49-F238E27FC236}">
                <a16:creationId xmlns:a16="http://schemas.microsoft.com/office/drawing/2014/main" id="{F9AEB229-030C-45C9-B565-BC8E032C7FCD}"/>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975581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CECE8C-A255-4E13-B7C1-CB19B0B32ABA}" type="slidenum">
              <a:rPr lang="es-ES_tradnl"/>
              <a:pPr/>
              <a:t>16</a:t>
            </a:fld>
            <a:endParaRPr lang="es-ES_tradnl"/>
          </a:p>
        </p:txBody>
      </p:sp>
      <p:sp>
        <p:nvSpPr>
          <p:cNvPr id="198658" name="Rectangle 2"/>
          <p:cNvSpPr>
            <a:spLocks noGrp="1" noRot="1" noChangeAspect="1" noChangeArrowheads="1" noTextEdit="1"/>
          </p:cNvSpPr>
          <p:nvPr>
            <p:ph type="sldImg"/>
          </p:nvPr>
        </p:nvSpPr>
        <p:spPr>
          <a:xfrm>
            <a:off x="992188" y="768350"/>
            <a:ext cx="5114925" cy="3836988"/>
          </a:xfrm>
          <a:ln/>
        </p:spPr>
      </p:sp>
      <p:sp>
        <p:nvSpPr>
          <p:cNvPr id="1986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39085247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a:extLst>
              <a:ext uri="{FF2B5EF4-FFF2-40B4-BE49-F238E27FC236}">
                <a16:creationId xmlns:a16="http://schemas.microsoft.com/office/drawing/2014/main" id="{6B26E2DB-514A-4DF0-ACE4-7746BBE0B94F}"/>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C8810E92-CFD5-495C-A7FC-5ACB54724766}" type="slidenum">
              <a:rPr lang="es-ES_tradnl" altLang="es-ES" sz="1200">
                <a:latin typeface="Times New Roman" panose="02020603050405020304" pitchFamily="18" charset="0"/>
              </a:rPr>
              <a:pPr/>
              <a:t>156</a:t>
            </a:fld>
            <a:endParaRPr lang="es-ES_tradnl" altLang="es-ES" sz="1200">
              <a:latin typeface="Times New Roman" panose="02020603050405020304" pitchFamily="18" charset="0"/>
            </a:endParaRPr>
          </a:p>
        </p:txBody>
      </p:sp>
      <p:sp>
        <p:nvSpPr>
          <p:cNvPr id="250883" name="Rectangle 2">
            <a:extLst>
              <a:ext uri="{FF2B5EF4-FFF2-40B4-BE49-F238E27FC236}">
                <a16:creationId xmlns:a16="http://schemas.microsoft.com/office/drawing/2014/main" id="{78CF2F7D-701F-492B-ADFC-5C9EB50E7867}"/>
              </a:ext>
            </a:extLst>
          </p:cNvPr>
          <p:cNvSpPr>
            <a:spLocks noGrp="1" noRot="1" noChangeAspect="1" noChangeArrowheads="1" noTextEdit="1"/>
          </p:cNvSpPr>
          <p:nvPr>
            <p:ph type="sldImg"/>
          </p:nvPr>
        </p:nvSpPr>
        <p:spPr>
          <a:ln/>
        </p:spPr>
      </p:sp>
      <p:sp>
        <p:nvSpPr>
          <p:cNvPr id="250884" name="Rectangle 3">
            <a:extLst>
              <a:ext uri="{FF2B5EF4-FFF2-40B4-BE49-F238E27FC236}">
                <a16:creationId xmlns:a16="http://schemas.microsoft.com/office/drawing/2014/main" id="{E390A772-ED94-414A-8451-966358EEF18A}"/>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88917338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7">
            <a:extLst>
              <a:ext uri="{FF2B5EF4-FFF2-40B4-BE49-F238E27FC236}">
                <a16:creationId xmlns:a16="http://schemas.microsoft.com/office/drawing/2014/main" id="{2FA3DEE7-A88B-4865-8B4C-DE3149104CD4}"/>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7182A38A-DE4B-4DC5-9909-BBD146FE6E0C}" type="slidenum">
              <a:rPr lang="es-ES_tradnl" altLang="es-ES" sz="1200" b="0">
                <a:latin typeface="Times New Roman" panose="02020603050405020304" pitchFamily="18" charset="0"/>
              </a:rPr>
              <a:pPr algn="r"/>
              <a:t>157</a:t>
            </a:fld>
            <a:endParaRPr lang="es-ES_tradnl" altLang="es-ES" sz="1200" b="0">
              <a:latin typeface="Times New Roman" panose="02020603050405020304" pitchFamily="18" charset="0"/>
            </a:endParaRPr>
          </a:p>
        </p:txBody>
      </p:sp>
      <p:sp>
        <p:nvSpPr>
          <p:cNvPr id="380931" name="Rectangle 2">
            <a:extLst>
              <a:ext uri="{FF2B5EF4-FFF2-40B4-BE49-F238E27FC236}">
                <a16:creationId xmlns:a16="http://schemas.microsoft.com/office/drawing/2014/main" id="{FA8972A7-A4E0-4DEB-BDB6-6A3E4DF3F682}"/>
              </a:ext>
            </a:extLst>
          </p:cNvPr>
          <p:cNvSpPr>
            <a:spLocks noGrp="1" noRot="1" noChangeAspect="1" noChangeArrowheads="1" noTextEdit="1"/>
          </p:cNvSpPr>
          <p:nvPr>
            <p:ph type="sldImg"/>
          </p:nvPr>
        </p:nvSpPr>
        <p:spPr>
          <a:ln/>
        </p:spPr>
      </p:sp>
      <p:sp>
        <p:nvSpPr>
          <p:cNvPr id="380932" name="Rectangle 3">
            <a:extLst>
              <a:ext uri="{FF2B5EF4-FFF2-40B4-BE49-F238E27FC236}">
                <a16:creationId xmlns:a16="http://schemas.microsoft.com/office/drawing/2014/main" id="{3F4D92DE-0507-4D98-92E6-7042282C05F7}"/>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02186413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a:extLst>
              <a:ext uri="{FF2B5EF4-FFF2-40B4-BE49-F238E27FC236}">
                <a16:creationId xmlns:a16="http://schemas.microsoft.com/office/drawing/2014/main" id="{1080CCE3-B6AB-44FC-8004-1C99634B6C5F}"/>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7B202584-77DD-4ACB-948A-72379010D06F}" type="slidenum">
              <a:rPr lang="es-ES_tradnl" altLang="es-ES" sz="1200">
                <a:latin typeface="Times New Roman" panose="02020603050405020304" pitchFamily="18" charset="0"/>
              </a:rPr>
              <a:pPr/>
              <a:t>158</a:t>
            </a:fld>
            <a:endParaRPr lang="es-ES_tradnl" altLang="es-ES" sz="1200">
              <a:latin typeface="Times New Roman" panose="02020603050405020304" pitchFamily="18" charset="0"/>
            </a:endParaRPr>
          </a:p>
        </p:txBody>
      </p:sp>
      <p:sp>
        <p:nvSpPr>
          <p:cNvPr id="251907" name="Rectangle 2">
            <a:extLst>
              <a:ext uri="{FF2B5EF4-FFF2-40B4-BE49-F238E27FC236}">
                <a16:creationId xmlns:a16="http://schemas.microsoft.com/office/drawing/2014/main" id="{6535283B-A4C4-420D-8BC0-9C31720456A3}"/>
              </a:ext>
            </a:extLst>
          </p:cNvPr>
          <p:cNvSpPr>
            <a:spLocks noGrp="1" noRot="1" noChangeAspect="1" noChangeArrowheads="1" noTextEdit="1"/>
          </p:cNvSpPr>
          <p:nvPr>
            <p:ph type="sldImg"/>
          </p:nvPr>
        </p:nvSpPr>
        <p:spPr>
          <a:ln/>
        </p:spPr>
      </p:sp>
      <p:sp>
        <p:nvSpPr>
          <p:cNvPr id="251908" name="Rectangle 3">
            <a:extLst>
              <a:ext uri="{FF2B5EF4-FFF2-40B4-BE49-F238E27FC236}">
                <a16:creationId xmlns:a16="http://schemas.microsoft.com/office/drawing/2014/main" id="{520002D6-CF83-4632-A388-DE2B61B1EE32}"/>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6576456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a:extLst>
              <a:ext uri="{FF2B5EF4-FFF2-40B4-BE49-F238E27FC236}">
                <a16:creationId xmlns:a16="http://schemas.microsoft.com/office/drawing/2014/main" id="{21DCDF2B-0C02-4817-8769-D17CDAA670C1}"/>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4DA89E31-1355-4AC1-8901-6CEC4AB81E94}" type="slidenum">
              <a:rPr lang="es-ES_tradnl" altLang="es-ES" sz="1200">
                <a:latin typeface="Times New Roman" panose="02020603050405020304" pitchFamily="18" charset="0"/>
              </a:rPr>
              <a:pPr/>
              <a:t>159</a:t>
            </a:fld>
            <a:endParaRPr lang="es-ES_tradnl" altLang="es-ES" sz="1200">
              <a:latin typeface="Times New Roman" panose="02020603050405020304" pitchFamily="18" charset="0"/>
            </a:endParaRPr>
          </a:p>
        </p:txBody>
      </p:sp>
      <p:sp>
        <p:nvSpPr>
          <p:cNvPr id="252931" name="Rectangle 2">
            <a:extLst>
              <a:ext uri="{FF2B5EF4-FFF2-40B4-BE49-F238E27FC236}">
                <a16:creationId xmlns:a16="http://schemas.microsoft.com/office/drawing/2014/main" id="{ECB27248-1B98-4DEB-9A1F-471DF227A4F0}"/>
              </a:ext>
            </a:extLst>
          </p:cNvPr>
          <p:cNvSpPr>
            <a:spLocks noGrp="1" noRot="1" noChangeAspect="1" noChangeArrowheads="1" noTextEdit="1"/>
          </p:cNvSpPr>
          <p:nvPr>
            <p:ph type="sldImg"/>
          </p:nvPr>
        </p:nvSpPr>
        <p:spPr>
          <a:ln/>
        </p:spPr>
      </p:sp>
      <p:sp>
        <p:nvSpPr>
          <p:cNvPr id="252932" name="Rectangle 3">
            <a:extLst>
              <a:ext uri="{FF2B5EF4-FFF2-40B4-BE49-F238E27FC236}">
                <a16:creationId xmlns:a16="http://schemas.microsoft.com/office/drawing/2014/main" id="{CC22D089-F99B-4FDC-9738-F9DF22893F7E}"/>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1828787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a:extLst>
              <a:ext uri="{FF2B5EF4-FFF2-40B4-BE49-F238E27FC236}">
                <a16:creationId xmlns:a16="http://schemas.microsoft.com/office/drawing/2014/main" id="{8DF8DEDE-D282-439D-80B7-0AACF969B3ED}"/>
              </a:ext>
            </a:extLst>
          </p:cNvPr>
          <p:cNvSpPr>
            <a:spLocks noGrp="1" noRot="1" noChangeAspect="1" noChangeArrowheads="1" noTextEdit="1"/>
          </p:cNvSpPr>
          <p:nvPr>
            <p:ph type="sldImg"/>
          </p:nvPr>
        </p:nvSpPr>
        <p:spPr>
          <a:ln/>
        </p:spPr>
      </p:sp>
      <p:sp>
        <p:nvSpPr>
          <p:cNvPr id="354307" name="Rectangle 3">
            <a:extLst>
              <a:ext uri="{FF2B5EF4-FFF2-40B4-BE49-F238E27FC236}">
                <a16:creationId xmlns:a16="http://schemas.microsoft.com/office/drawing/2014/main" id="{633ED6F2-1E41-4B3F-B517-DE5E38D5D77A}"/>
              </a:ext>
            </a:extLst>
          </p:cNvPr>
          <p:cNvSpPr>
            <a:spLocks noGrp="1" noChangeArrowheads="1"/>
          </p:cNvSpPr>
          <p:nvPr>
            <p:ph type="body" idx="1"/>
          </p:nvPr>
        </p:nvSpPr>
        <p:spPr/>
        <p:txBody>
          <a:bodyPr/>
          <a:lstStyle/>
          <a:p>
            <a:endParaRPr lang="es-ES" altLang="es-ES" dirty="0"/>
          </a:p>
        </p:txBody>
      </p:sp>
    </p:spTree>
    <p:extLst>
      <p:ext uri="{BB962C8B-B14F-4D97-AF65-F5344CB8AC3E}">
        <p14:creationId xmlns:p14="http://schemas.microsoft.com/office/powerpoint/2010/main" val="389141325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a:extLst>
              <a:ext uri="{FF2B5EF4-FFF2-40B4-BE49-F238E27FC236}">
                <a16:creationId xmlns:a16="http://schemas.microsoft.com/office/drawing/2014/main" id="{82EB4C7B-240F-4D34-8152-206F101D7028}"/>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BA143BE0-7DBA-4175-8580-18C969F91B36}" type="slidenum">
              <a:rPr lang="es-ES_tradnl" altLang="es-ES" sz="1200">
                <a:latin typeface="Times New Roman" panose="02020603050405020304" pitchFamily="18" charset="0"/>
              </a:rPr>
              <a:pPr/>
              <a:t>161</a:t>
            </a:fld>
            <a:endParaRPr lang="es-ES_tradnl" altLang="es-ES" sz="1200">
              <a:latin typeface="Times New Roman" panose="02020603050405020304" pitchFamily="18" charset="0"/>
            </a:endParaRPr>
          </a:p>
        </p:txBody>
      </p:sp>
      <p:sp>
        <p:nvSpPr>
          <p:cNvPr id="254979" name="Rectangle 2">
            <a:extLst>
              <a:ext uri="{FF2B5EF4-FFF2-40B4-BE49-F238E27FC236}">
                <a16:creationId xmlns:a16="http://schemas.microsoft.com/office/drawing/2014/main" id="{4BE8842C-03D2-4111-9F44-F8283CD068C3}"/>
              </a:ext>
            </a:extLst>
          </p:cNvPr>
          <p:cNvSpPr>
            <a:spLocks noGrp="1" noRot="1" noChangeAspect="1" noChangeArrowheads="1" noTextEdit="1"/>
          </p:cNvSpPr>
          <p:nvPr>
            <p:ph type="sldImg"/>
          </p:nvPr>
        </p:nvSpPr>
        <p:spPr>
          <a:ln/>
        </p:spPr>
      </p:sp>
      <p:sp>
        <p:nvSpPr>
          <p:cNvPr id="254980" name="Rectangle 3">
            <a:extLst>
              <a:ext uri="{FF2B5EF4-FFF2-40B4-BE49-F238E27FC236}">
                <a16:creationId xmlns:a16="http://schemas.microsoft.com/office/drawing/2014/main" id="{2CAD775A-5C87-492B-B798-A5108281FBD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6562809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7">
            <a:extLst>
              <a:ext uri="{FF2B5EF4-FFF2-40B4-BE49-F238E27FC236}">
                <a16:creationId xmlns:a16="http://schemas.microsoft.com/office/drawing/2014/main" id="{356A7416-D2D4-49CD-A6BA-E5543CDA132A}"/>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18B4580D-5AA4-478E-A205-250590CC99E6}" type="slidenum">
              <a:rPr lang="es-ES_tradnl" altLang="es-ES" sz="1200" b="0">
                <a:latin typeface="Times New Roman" panose="02020603050405020304" pitchFamily="18" charset="0"/>
              </a:rPr>
              <a:pPr algn="r"/>
              <a:t>162</a:t>
            </a:fld>
            <a:endParaRPr lang="es-ES_tradnl" altLang="es-ES" sz="1200" b="0">
              <a:latin typeface="Times New Roman" panose="02020603050405020304" pitchFamily="18" charset="0"/>
            </a:endParaRPr>
          </a:p>
        </p:txBody>
      </p:sp>
      <p:sp>
        <p:nvSpPr>
          <p:cNvPr id="358403" name="Rectangle 2">
            <a:extLst>
              <a:ext uri="{FF2B5EF4-FFF2-40B4-BE49-F238E27FC236}">
                <a16:creationId xmlns:a16="http://schemas.microsoft.com/office/drawing/2014/main" id="{5F224030-25A2-498F-B0B8-0685C93389E0}"/>
              </a:ext>
            </a:extLst>
          </p:cNvPr>
          <p:cNvSpPr>
            <a:spLocks noGrp="1" noRot="1" noChangeAspect="1" noChangeArrowheads="1" noTextEdit="1"/>
          </p:cNvSpPr>
          <p:nvPr>
            <p:ph type="sldImg"/>
          </p:nvPr>
        </p:nvSpPr>
        <p:spPr>
          <a:ln/>
        </p:spPr>
      </p:sp>
      <p:sp>
        <p:nvSpPr>
          <p:cNvPr id="358404" name="Rectangle 3">
            <a:extLst>
              <a:ext uri="{FF2B5EF4-FFF2-40B4-BE49-F238E27FC236}">
                <a16:creationId xmlns:a16="http://schemas.microsoft.com/office/drawing/2014/main" id="{62E340B3-F1C6-474D-AB93-A5B42E167307}"/>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2453030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7">
            <a:extLst>
              <a:ext uri="{FF2B5EF4-FFF2-40B4-BE49-F238E27FC236}">
                <a16:creationId xmlns:a16="http://schemas.microsoft.com/office/drawing/2014/main" id="{5D06932F-F1C4-4E9D-A571-F5F68D21A5FA}"/>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245968F7-08E7-4081-B17C-474ED47E6906}" type="slidenum">
              <a:rPr lang="es-ES_tradnl" altLang="es-ES" sz="1200" b="0">
                <a:latin typeface="Times New Roman" panose="02020603050405020304" pitchFamily="18" charset="0"/>
              </a:rPr>
              <a:pPr algn="r"/>
              <a:t>163</a:t>
            </a:fld>
            <a:endParaRPr lang="es-ES_tradnl" altLang="es-ES" sz="1200" b="0">
              <a:latin typeface="Times New Roman" panose="02020603050405020304" pitchFamily="18" charset="0"/>
            </a:endParaRPr>
          </a:p>
        </p:txBody>
      </p:sp>
      <p:sp>
        <p:nvSpPr>
          <p:cNvPr id="356355" name="Rectangle 2">
            <a:extLst>
              <a:ext uri="{FF2B5EF4-FFF2-40B4-BE49-F238E27FC236}">
                <a16:creationId xmlns:a16="http://schemas.microsoft.com/office/drawing/2014/main" id="{2311F232-9324-47AA-8177-59741009D1D6}"/>
              </a:ext>
            </a:extLst>
          </p:cNvPr>
          <p:cNvSpPr>
            <a:spLocks noGrp="1" noRot="1" noChangeAspect="1" noChangeArrowheads="1" noTextEdit="1"/>
          </p:cNvSpPr>
          <p:nvPr>
            <p:ph type="sldImg"/>
          </p:nvPr>
        </p:nvSpPr>
        <p:spPr>
          <a:ln/>
        </p:spPr>
      </p:sp>
      <p:sp>
        <p:nvSpPr>
          <p:cNvPr id="356356" name="Rectangle 3">
            <a:extLst>
              <a:ext uri="{FF2B5EF4-FFF2-40B4-BE49-F238E27FC236}">
                <a16:creationId xmlns:a16="http://schemas.microsoft.com/office/drawing/2014/main" id="{B3856174-D60C-488F-BF0B-E89BB570C2B9}"/>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79044241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a:extLst>
              <a:ext uri="{FF2B5EF4-FFF2-40B4-BE49-F238E27FC236}">
                <a16:creationId xmlns:a16="http://schemas.microsoft.com/office/drawing/2014/main" id="{883F3DBE-05C5-406D-BE20-9A722516315C}"/>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4C81FEF5-2125-42DC-A6D2-25DC105A5BDD}" type="slidenum">
              <a:rPr lang="es-ES_tradnl" altLang="es-ES" sz="1200">
                <a:latin typeface="Times New Roman" panose="02020603050405020304" pitchFamily="18" charset="0"/>
              </a:rPr>
              <a:pPr/>
              <a:t>164</a:t>
            </a:fld>
            <a:endParaRPr lang="es-ES_tradnl" altLang="es-ES" sz="1200">
              <a:latin typeface="Times New Roman" panose="02020603050405020304" pitchFamily="18" charset="0"/>
            </a:endParaRPr>
          </a:p>
        </p:txBody>
      </p:sp>
      <p:sp>
        <p:nvSpPr>
          <p:cNvPr id="256003" name="Rectangle 2">
            <a:extLst>
              <a:ext uri="{FF2B5EF4-FFF2-40B4-BE49-F238E27FC236}">
                <a16:creationId xmlns:a16="http://schemas.microsoft.com/office/drawing/2014/main" id="{3A45DB8D-DCC9-4F42-A7DF-F8AA11665DF6}"/>
              </a:ext>
            </a:extLst>
          </p:cNvPr>
          <p:cNvSpPr>
            <a:spLocks noGrp="1" noRot="1" noChangeAspect="1" noChangeArrowheads="1" noTextEdit="1"/>
          </p:cNvSpPr>
          <p:nvPr>
            <p:ph type="sldImg"/>
          </p:nvPr>
        </p:nvSpPr>
        <p:spPr>
          <a:ln/>
        </p:spPr>
      </p:sp>
      <p:sp>
        <p:nvSpPr>
          <p:cNvPr id="256004" name="Rectangle 3">
            <a:extLst>
              <a:ext uri="{FF2B5EF4-FFF2-40B4-BE49-F238E27FC236}">
                <a16:creationId xmlns:a16="http://schemas.microsoft.com/office/drawing/2014/main" id="{51BA68BA-5293-4BCD-ADA5-CD64B477900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0447074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a:extLst>
              <a:ext uri="{FF2B5EF4-FFF2-40B4-BE49-F238E27FC236}">
                <a16:creationId xmlns:a16="http://schemas.microsoft.com/office/drawing/2014/main" id="{F2B85CB2-364D-474C-9E7C-D6B0EE6FFAE7}"/>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AF6070C9-E3A4-43A6-86A1-41477EB932D8}" type="slidenum">
              <a:rPr lang="es-ES_tradnl" altLang="es-ES" sz="1200" b="0">
                <a:latin typeface="Times New Roman" panose="02020603050405020304" pitchFamily="18" charset="0"/>
              </a:rPr>
              <a:pPr algn="r"/>
              <a:t>165</a:t>
            </a:fld>
            <a:endParaRPr lang="es-ES_tradnl" altLang="es-ES" sz="1200" b="0">
              <a:latin typeface="Times New Roman" panose="02020603050405020304" pitchFamily="18" charset="0"/>
            </a:endParaRPr>
          </a:p>
        </p:txBody>
      </p:sp>
      <p:sp>
        <p:nvSpPr>
          <p:cNvPr id="362499" name="Rectangle 2">
            <a:extLst>
              <a:ext uri="{FF2B5EF4-FFF2-40B4-BE49-F238E27FC236}">
                <a16:creationId xmlns:a16="http://schemas.microsoft.com/office/drawing/2014/main" id="{59D53FE7-4409-4CB4-80D8-D8E7FA3E0861}"/>
              </a:ext>
            </a:extLst>
          </p:cNvPr>
          <p:cNvSpPr>
            <a:spLocks noGrp="1" noRot="1" noChangeAspect="1" noChangeArrowheads="1" noTextEdit="1"/>
          </p:cNvSpPr>
          <p:nvPr>
            <p:ph type="sldImg"/>
          </p:nvPr>
        </p:nvSpPr>
        <p:spPr>
          <a:ln/>
        </p:spPr>
      </p:sp>
      <p:sp>
        <p:nvSpPr>
          <p:cNvPr id="362500" name="Rectangle 3">
            <a:extLst>
              <a:ext uri="{FF2B5EF4-FFF2-40B4-BE49-F238E27FC236}">
                <a16:creationId xmlns:a16="http://schemas.microsoft.com/office/drawing/2014/main" id="{FEED057F-35A3-4B34-B1E0-B3A4775B6F65}"/>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994385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EE5D1-E90F-4AD8-90D6-C722F46678C9}" type="slidenum">
              <a:rPr lang="es-ES_tradnl"/>
              <a:pPr/>
              <a:t>17</a:t>
            </a:fld>
            <a:endParaRPr lang="es-ES_tradnl"/>
          </a:p>
        </p:txBody>
      </p:sp>
      <p:sp>
        <p:nvSpPr>
          <p:cNvPr id="199682" name="Rectangle 2"/>
          <p:cNvSpPr>
            <a:spLocks noGrp="1" noRot="1" noChangeAspect="1" noChangeArrowheads="1" noTextEdit="1"/>
          </p:cNvSpPr>
          <p:nvPr>
            <p:ph type="sldImg"/>
          </p:nvPr>
        </p:nvSpPr>
        <p:spPr>
          <a:xfrm>
            <a:off x="992188" y="768350"/>
            <a:ext cx="5114925" cy="3836988"/>
          </a:xfrm>
          <a:ln/>
        </p:spPr>
      </p:sp>
      <p:sp>
        <p:nvSpPr>
          <p:cNvPr id="19968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1916577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a:extLst>
              <a:ext uri="{FF2B5EF4-FFF2-40B4-BE49-F238E27FC236}">
                <a16:creationId xmlns:a16="http://schemas.microsoft.com/office/drawing/2014/main" id="{5D3F24CF-B066-4DC3-9C8E-DCC87F0B6C1A}"/>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7C82E919-AE0F-4DB7-A83E-2002F8789C97}" type="slidenum">
              <a:rPr lang="es-ES_tradnl" altLang="es-ES" sz="1200">
                <a:latin typeface="Times New Roman" panose="02020603050405020304" pitchFamily="18" charset="0"/>
              </a:rPr>
              <a:pPr/>
              <a:t>166</a:t>
            </a:fld>
            <a:endParaRPr lang="es-ES_tradnl" altLang="es-ES" sz="1200">
              <a:latin typeface="Times New Roman" panose="02020603050405020304" pitchFamily="18" charset="0"/>
            </a:endParaRPr>
          </a:p>
        </p:txBody>
      </p:sp>
      <p:sp>
        <p:nvSpPr>
          <p:cNvPr id="257027" name="Rectangle 2">
            <a:extLst>
              <a:ext uri="{FF2B5EF4-FFF2-40B4-BE49-F238E27FC236}">
                <a16:creationId xmlns:a16="http://schemas.microsoft.com/office/drawing/2014/main" id="{B3CFDE10-6DAF-4D2B-B823-4ECF8BB2278C}"/>
              </a:ext>
            </a:extLst>
          </p:cNvPr>
          <p:cNvSpPr>
            <a:spLocks noGrp="1" noRot="1" noChangeAspect="1" noChangeArrowheads="1" noTextEdit="1"/>
          </p:cNvSpPr>
          <p:nvPr>
            <p:ph type="sldImg"/>
          </p:nvPr>
        </p:nvSpPr>
        <p:spPr>
          <a:ln/>
        </p:spPr>
      </p:sp>
      <p:sp>
        <p:nvSpPr>
          <p:cNvPr id="257028" name="Rectangle 3">
            <a:extLst>
              <a:ext uri="{FF2B5EF4-FFF2-40B4-BE49-F238E27FC236}">
                <a16:creationId xmlns:a16="http://schemas.microsoft.com/office/drawing/2014/main" id="{B1A8B1C5-2CF0-424A-B9B1-6598EBE8A559}"/>
              </a:ext>
            </a:extLst>
          </p:cNvPr>
          <p:cNvSpPr>
            <a:spLocks noGrp="1" noChangeArrowheads="1"/>
          </p:cNvSpPr>
          <p:nvPr>
            <p:ph type="body" idx="1"/>
          </p:nvPr>
        </p:nvSpPr>
        <p:spPr/>
        <p:txBody>
          <a:bodyPr/>
          <a:lstStyle/>
          <a:p>
            <a:r>
              <a:rPr lang="es-ES" altLang="es-ES" dirty="0"/>
              <a:t>Las COO para las que se calcula PMR2 deben ser las mismas (o un subconjunto) de las determinadas para las COO de la media</a:t>
            </a:r>
          </a:p>
        </p:txBody>
      </p:sp>
    </p:spTree>
    <p:extLst>
      <p:ext uri="{BB962C8B-B14F-4D97-AF65-F5344CB8AC3E}">
        <p14:creationId xmlns:p14="http://schemas.microsoft.com/office/powerpoint/2010/main" val="23300117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7">
            <a:extLst>
              <a:ext uri="{FF2B5EF4-FFF2-40B4-BE49-F238E27FC236}">
                <a16:creationId xmlns:a16="http://schemas.microsoft.com/office/drawing/2014/main" id="{B49B734A-261D-4EBF-9298-9D7944E55712}"/>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27977CBA-6919-4884-BA98-2E8530F8A7D5}" type="slidenum">
              <a:rPr lang="es-ES_tradnl" altLang="es-ES" sz="1200">
                <a:latin typeface="Times New Roman" panose="02020603050405020304" pitchFamily="18" charset="0"/>
              </a:rPr>
              <a:pPr/>
              <a:t>167</a:t>
            </a:fld>
            <a:endParaRPr lang="es-ES_tradnl" altLang="es-ES" sz="1200">
              <a:latin typeface="Times New Roman" panose="02020603050405020304" pitchFamily="18" charset="0"/>
            </a:endParaRPr>
          </a:p>
        </p:txBody>
      </p:sp>
      <p:sp>
        <p:nvSpPr>
          <p:cNvPr id="258051" name="Rectangle 2">
            <a:extLst>
              <a:ext uri="{FF2B5EF4-FFF2-40B4-BE49-F238E27FC236}">
                <a16:creationId xmlns:a16="http://schemas.microsoft.com/office/drawing/2014/main" id="{67E43EBD-1C38-4670-ABAF-0F79C9506741}"/>
              </a:ext>
            </a:extLst>
          </p:cNvPr>
          <p:cNvSpPr>
            <a:spLocks noGrp="1" noRot="1" noChangeAspect="1" noChangeArrowheads="1" noTextEdit="1"/>
          </p:cNvSpPr>
          <p:nvPr>
            <p:ph type="sldImg"/>
          </p:nvPr>
        </p:nvSpPr>
        <p:spPr>
          <a:ln/>
        </p:spPr>
      </p:sp>
      <p:sp>
        <p:nvSpPr>
          <p:cNvPr id="258052" name="Rectangle 3">
            <a:extLst>
              <a:ext uri="{FF2B5EF4-FFF2-40B4-BE49-F238E27FC236}">
                <a16:creationId xmlns:a16="http://schemas.microsoft.com/office/drawing/2014/main" id="{0F17C818-F47E-4915-A2C5-DC53691E2E2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12242914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a:extLst>
              <a:ext uri="{FF2B5EF4-FFF2-40B4-BE49-F238E27FC236}">
                <a16:creationId xmlns:a16="http://schemas.microsoft.com/office/drawing/2014/main" id="{7E116EF2-1B18-4796-8A52-138CAFC3B2AF}"/>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A351310E-0EBD-4870-885C-361EE604C2C7}" type="slidenum">
              <a:rPr lang="es-ES_tradnl" altLang="es-ES" sz="1200">
                <a:latin typeface="Times New Roman" panose="02020603050405020304" pitchFamily="18" charset="0"/>
              </a:rPr>
              <a:pPr/>
              <a:t>168</a:t>
            </a:fld>
            <a:endParaRPr lang="es-ES_tradnl" altLang="es-ES" sz="1200">
              <a:latin typeface="Times New Roman" panose="02020603050405020304" pitchFamily="18" charset="0"/>
            </a:endParaRPr>
          </a:p>
        </p:txBody>
      </p:sp>
      <p:sp>
        <p:nvSpPr>
          <p:cNvPr id="259075" name="Rectangle 2">
            <a:extLst>
              <a:ext uri="{FF2B5EF4-FFF2-40B4-BE49-F238E27FC236}">
                <a16:creationId xmlns:a16="http://schemas.microsoft.com/office/drawing/2014/main" id="{B931438A-E553-4F9B-9D1A-5187B55F026E}"/>
              </a:ext>
            </a:extLst>
          </p:cNvPr>
          <p:cNvSpPr>
            <a:spLocks noGrp="1" noRot="1" noChangeAspect="1" noChangeArrowheads="1" noTextEdit="1"/>
          </p:cNvSpPr>
          <p:nvPr>
            <p:ph type="sldImg"/>
          </p:nvPr>
        </p:nvSpPr>
        <p:spPr>
          <a:ln/>
        </p:spPr>
      </p:sp>
      <p:sp>
        <p:nvSpPr>
          <p:cNvPr id="259076" name="Rectangle 3">
            <a:extLst>
              <a:ext uri="{FF2B5EF4-FFF2-40B4-BE49-F238E27FC236}">
                <a16:creationId xmlns:a16="http://schemas.microsoft.com/office/drawing/2014/main" id="{85DEC50D-27A7-47AE-BDD8-1C1091D2321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14531119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7">
            <a:extLst>
              <a:ext uri="{FF2B5EF4-FFF2-40B4-BE49-F238E27FC236}">
                <a16:creationId xmlns:a16="http://schemas.microsoft.com/office/drawing/2014/main" id="{BC037955-BC95-4D09-98AF-601F77755B09}"/>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60ABD463-FBCD-4373-902D-35638A808D32}" type="slidenum">
              <a:rPr lang="es-ES_tradnl" altLang="es-ES" sz="1200">
                <a:latin typeface="Times New Roman" panose="02020603050405020304" pitchFamily="18" charset="0"/>
              </a:rPr>
              <a:pPr/>
              <a:t>169</a:t>
            </a:fld>
            <a:endParaRPr lang="es-ES_tradnl" altLang="es-ES" sz="1200">
              <a:latin typeface="Times New Roman" panose="02020603050405020304" pitchFamily="18" charset="0"/>
            </a:endParaRPr>
          </a:p>
        </p:txBody>
      </p:sp>
      <p:sp>
        <p:nvSpPr>
          <p:cNvPr id="260099" name="Rectangle 2">
            <a:extLst>
              <a:ext uri="{FF2B5EF4-FFF2-40B4-BE49-F238E27FC236}">
                <a16:creationId xmlns:a16="http://schemas.microsoft.com/office/drawing/2014/main" id="{315A7400-F622-4E75-982A-E1F17A8EB9B1}"/>
              </a:ext>
            </a:extLst>
          </p:cNvPr>
          <p:cNvSpPr>
            <a:spLocks noGrp="1" noRot="1" noChangeAspect="1" noChangeArrowheads="1" noTextEdit="1"/>
          </p:cNvSpPr>
          <p:nvPr>
            <p:ph type="sldImg"/>
          </p:nvPr>
        </p:nvSpPr>
        <p:spPr>
          <a:ln/>
        </p:spPr>
      </p:sp>
      <p:sp>
        <p:nvSpPr>
          <p:cNvPr id="260100" name="Rectangle 3">
            <a:extLst>
              <a:ext uri="{FF2B5EF4-FFF2-40B4-BE49-F238E27FC236}">
                <a16:creationId xmlns:a16="http://schemas.microsoft.com/office/drawing/2014/main" id="{8D04153C-8382-417B-9566-A2E30074924B}"/>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57138824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a:extLst>
              <a:ext uri="{FF2B5EF4-FFF2-40B4-BE49-F238E27FC236}">
                <a16:creationId xmlns:a16="http://schemas.microsoft.com/office/drawing/2014/main" id="{16D57D9E-D917-4741-BB85-06FDB39DC49C}"/>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9B161883-27AA-4DF2-82DF-DCBDC5E294B3}" type="slidenum">
              <a:rPr lang="es-ES_tradnl" altLang="es-ES" sz="1200">
                <a:latin typeface="Times New Roman" panose="02020603050405020304" pitchFamily="18" charset="0"/>
              </a:rPr>
              <a:pPr/>
              <a:t>170</a:t>
            </a:fld>
            <a:endParaRPr lang="es-ES_tradnl" altLang="es-ES" sz="1200">
              <a:latin typeface="Times New Roman" panose="02020603050405020304" pitchFamily="18" charset="0"/>
            </a:endParaRPr>
          </a:p>
        </p:txBody>
      </p:sp>
      <p:sp>
        <p:nvSpPr>
          <p:cNvPr id="261123" name="Rectangle 2">
            <a:extLst>
              <a:ext uri="{FF2B5EF4-FFF2-40B4-BE49-F238E27FC236}">
                <a16:creationId xmlns:a16="http://schemas.microsoft.com/office/drawing/2014/main" id="{830153DC-5A88-4B72-81FD-F28A5D63E83E}"/>
              </a:ext>
            </a:extLst>
          </p:cNvPr>
          <p:cNvSpPr>
            <a:spLocks noGrp="1" noRot="1" noChangeAspect="1" noChangeArrowheads="1" noTextEdit="1"/>
          </p:cNvSpPr>
          <p:nvPr>
            <p:ph type="sldImg"/>
          </p:nvPr>
        </p:nvSpPr>
        <p:spPr>
          <a:ln/>
        </p:spPr>
      </p:sp>
      <p:sp>
        <p:nvSpPr>
          <p:cNvPr id="261124" name="Rectangle 3">
            <a:extLst>
              <a:ext uri="{FF2B5EF4-FFF2-40B4-BE49-F238E27FC236}">
                <a16:creationId xmlns:a16="http://schemas.microsoft.com/office/drawing/2014/main" id="{BB54D25B-15CE-41B2-8B03-C068362558D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89451632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a:extLst>
              <a:ext uri="{FF2B5EF4-FFF2-40B4-BE49-F238E27FC236}">
                <a16:creationId xmlns:a16="http://schemas.microsoft.com/office/drawing/2014/main" id="{DA02E282-3885-478B-BB11-7F24E7FE3A48}"/>
              </a:ext>
            </a:extLst>
          </p:cNvPr>
          <p:cNvSpPr>
            <a:spLocks noGrp="1" noChangeArrowheads="1"/>
          </p:cNvSpPr>
          <p:nvPr>
            <p:ph type="sldNum" sz="quarter" idx="5"/>
          </p:nvPr>
        </p:nvSpPr>
        <p:spPr/>
        <p:txBody>
          <a:bodyPr/>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fld id="{60A2C322-D41D-415F-A729-FB819E05AF3C}" type="slidenum">
              <a:rPr lang="es-ES_tradnl" altLang="es-ES" sz="1200">
                <a:latin typeface="Times New Roman" panose="02020603050405020304" pitchFamily="18" charset="0"/>
              </a:rPr>
              <a:pPr/>
              <a:t>171</a:t>
            </a:fld>
            <a:endParaRPr lang="es-ES_tradnl" altLang="es-ES" sz="1200">
              <a:latin typeface="Times New Roman" panose="02020603050405020304" pitchFamily="18" charset="0"/>
            </a:endParaRPr>
          </a:p>
        </p:txBody>
      </p:sp>
      <p:sp>
        <p:nvSpPr>
          <p:cNvPr id="262147" name="Rectangle 2">
            <a:extLst>
              <a:ext uri="{FF2B5EF4-FFF2-40B4-BE49-F238E27FC236}">
                <a16:creationId xmlns:a16="http://schemas.microsoft.com/office/drawing/2014/main" id="{44D6FE98-CC81-45A6-9E6D-7E1BD1A2BBED}"/>
              </a:ext>
            </a:extLst>
          </p:cNvPr>
          <p:cNvSpPr>
            <a:spLocks noGrp="1" noRot="1" noChangeAspect="1" noChangeArrowheads="1" noTextEdit="1"/>
          </p:cNvSpPr>
          <p:nvPr>
            <p:ph type="sldImg"/>
          </p:nvPr>
        </p:nvSpPr>
        <p:spPr>
          <a:ln/>
        </p:spPr>
      </p:sp>
      <p:sp>
        <p:nvSpPr>
          <p:cNvPr id="262148" name="Rectangle 3">
            <a:extLst>
              <a:ext uri="{FF2B5EF4-FFF2-40B4-BE49-F238E27FC236}">
                <a16:creationId xmlns:a16="http://schemas.microsoft.com/office/drawing/2014/main" id="{943418D9-F50C-4545-BC0E-244D598A30C0}"/>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70457686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a:extLst>
              <a:ext uri="{FF2B5EF4-FFF2-40B4-BE49-F238E27FC236}">
                <a16:creationId xmlns:a16="http://schemas.microsoft.com/office/drawing/2014/main" id="{5E0DFCE9-00FF-411B-B324-482F358228F1}"/>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3E2F4D70-6BAA-49D3-8E24-BD4CE77F9219}" type="slidenum">
              <a:rPr lang="es-ES_tradnl" altLang="es-ES" sz="1200" b="0">
                <a:latin typeface="Times New Roman" panose="02020603050405020304" pitchFamily="18" charset="0"/>
              </a:rPr>
              <a:pPr algn="r"/>
              <a:t>172</a:t>
            </a:fld>
            <a:endParaRPr lang="es-ES_tradnl" altLang="es-ES" sz="1200" b="0">
              <a:latin typeface="Times New Roman" panose="02020603050405020304" pitchFamily="18" charset="0"/>
            </a:endParaRPr>
          </a:p>
        </p:txBody>
      </p:sp>
      <p:sp>
        <p:nvSpPr>
          <p:cNvPr id="371715" name="Rectangle 2">
            <a:extLst>
              <a:ext uri="{FF2B5EF4-FFF2-40B4-BE49-F238E27FC236}">
                <a16:creationId xmlns:a16="http://schemas.microsoft.com/office/drawing/2014/main" id="{85C5567E-915A-4E3B-96B8-D515582DAB03}"/>
              </a:ext>
            </a:extLst>
          </p:cNvPr>
          <p:cNvSpPr>
            <a:spLocks noGrp="1" noRot="1" noChangeAspect="1" noChangeArrowheads="1" noTextEdit="1"/>
          </p:cNvSpPr>
          <p:nvPr>
            <p:ph type="sldImg"/>
          </p:nvPr>
        </p:nvSpPr>
        <p:spPr>
          <a:ln/>
        </p:spPr>
      </p:sp>
      <p:sp>
        <p:nvSpPr>
          <p:cNvPr id="371716" name="Rectangle 3">
            <a:extLst>
              <a:ext uri="{FF2B5EF4-FFF2-40B4-BE49-F238E27FC236}">
                <a16:creationId xmlns:a16="http://schemas.microsoft.com/office/drawing/2014/main" id="{308DE680-EF53-4F36-B184-BAFDC943D04A}"/>
              </a:ext>
            </a:extLst>
          </p:cNvPr>
          <p:cNvSpPr>
            <a:spLocks noGrp="1" noChangeArrowheads="1"/>
          </p:cNvSpPr>
          <p:nvPr>
            <p:ph type="body" idx="1"/>
          </p:nvPr>
        </p:nvSpPr>
        <p:spPr/>
        <p:txBody>
          <a:bodyPr/>
          <a:lstStyle/>
          <a:p>
            <a:r>
              <a:rPr lang="es-ES" altLang="es-ES" dirty="0"/>
              <a:t>Hay otros objetivos, como hemos comentado antes, que pueden ser de carácter técnico o económico.</a:t>
            </a:r>
          </a:p>
        </p:txBody>
      </p:sp>
    </p:spTree>
    <p:extLst>
      <p:ext uri="{BB962C8B-B14F-4D97-AF65-F5344CB8AC3E}">
        <p14:creationId xmlns:p14="http://schemas.microsoft.com/office/powerpoint/2010/main" val="254792896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a:extLst>
              <a:ext uri="{FF2B5EF4-FFF2-40B4-BE49-F238E27FC236}">
                <a16:creationId xmlns:a16="http://schemas.microsoft.com/office/drawing/2014/main" id="{31FBF840-4FA3-41EB-9A3F-55F57A8F1021}"/>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17F0836A-60B1-40A2-84C4-2758EEF47B30}" type="slidenum">
              <a:rPr lang="es-ES_tradnl" altLang="es-ES" sz="1200" b="0">
                <a:latin typeface="Times New Roman" panose="02020603050405020304" pitchFamily="18" charset="0"/>
              </a:rPr>
              <a:pPr algn="r"/>
              <a:t>173</a:t>
            </a:fld>
            <a:endParaRPr lang="es-ES_tradnl" altLang="es-ES" sz="1200" b="0">
              <a:latin typeface="Times New Roman" panose="02020603050405020304" pitchFamily="18" charset="0"/>
            </a:endParaRPr>
          </a:p>
        </p:txBody>
      </p:sp>
      <p:sp>
        <p:nvSpPr>
          <p:cNvPr id="373763" name="Rectangle 2">
            <a:extLst>
              <a:ext uri="{FF2B5EF4-FFF2-40B4-BE49-F238E27FC236}">
                <a16:creationId xmlns:a16="http://schemas.microsoft.com/office/drawing/2014/main" id="{616A5E18-3CF6-4E0D-B90F-F2F0623394DB}"/>
              </a:ext>
            </a:extLst>
          </p:cNvPr>
          <p:cNvSpPr>
            <a:spLocks noGrp="1" noRot="1" noChangeAspect="1" noChangeArrowheads="1" noTextEdit="1"/>
          </p:cNvSpPr>
          <p:nvPr>
            <p:ph type="sldImg"/>
          </p:nvPr>
        </p:nvSpPr>
        <p:spPr>
          <a:ln/>
        </p:spPr>
      </p:sp>
      <p:sp>
        <p:nvSpPr>
          <p:cNvPr id="373764" name="Rectangle 3">
            <a:extLst>
              <a:ext uri="{FF2B5EF4-FFF2-40B4-BE49-F238E27FC236}">
                <a16:creationId xmlns:a16="http://schemas.microsoft.com/office/drawing/2014/main" id="{74E5609E-B630-4CDE-A8E6-D018CB86C7D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12116841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a:extLst>
              <a:ext uri="{FF2B5EF4-FFF2-40B4-BE49-F238E27FC236}">
                <a16:creationId xmlns:a16="http://schemas.microsoft.com/office/drawing/2014/main" id="{C6D7FA4B-76AB-4696-B322-CF23D0B20A7B}"/>
              </a:ext>
            </a:extLst>
          </p:cNvPr>
          <p:cNvSpPr txBox="1">
            <a:spLocks noGrp="1" noChangeArrowheads="1"/>
          </p:cNvSpPr>
          <p:nvPr/>
        </p:nvSpPr>
        <p:spPr bwMode="auto">
          <a:xfrm>
            <a:off x="3902075" y="9517063"/>
            <a:ext cx="29829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09" tIns="46205" rIns="92409" bIns="46205" anchor="b"/>
          <a:lstStyle>
            <a:lvl1pPr defTabSz="923925" eaLnBrk="0" hangingPunct="0">
              <a:defRPr sz="1400">
                <a:solidFill>
                  <a:schemeClr val="tx1"/>
                </a:solidFill>
                <a:latin typeface="Verdana" panose="020B0604030504040204" pitchFamily="34" charset="0"/>
              </a:defRPr>
            </a:lvl1pPr>
            <a:lvl2pPr marL="750888" indent="-288925" defTabSz="923925" eaLnBrk="0" hangingPunct="0">
              <a:defRPr sz="1400">
                <a:solidFill>
                  <a:schemeClr val="tx1"/>
                </a:solidFill>
                <a:latin typeface="Verdana" panose="020B0604030504040204" pitchFamily="34" charset="0"/>
              </a:defRPr>
            </a:lvl2pPr>
            <a:lvl3pPr marL="1155700" indent="-231775" defTabSz="923925" eaLnBrk="0" hangingPunct="0">
              <a:defRPr sz="1400">
                <a:solidFill>
                  <a:schemeClr val="tx1"/>
                </a:solidFill>
                <a:latin typeface="Verdana" panose="020B0604030504040204" pitchFamily="34" charset="0"/>
              </a:defRPr>
            </a:lvl3pPr>
            <a:lvl4pPr marL="1617663" indent="-231775" defTabSz="923925" eaLnBrk="0" hangingPunct="0">
              <a:defRPr sz="1400">
                <a:solidFill>
                  <a:schemeClr val="tx1"/>
                </a:solidFill>
                <a:latin typeface="Verdana" panose="020B0604030504040204" pitchFamily="34" charset="0"/>
              </a:defRPr>
            </a:lvl4pPr>
            <a:lvl5pPr marL="2079625" indent="-231775" defTabSz="923925" eaLnBrk="0" hangingPunct="0">
              <a:defRPr sz="1400">
                <a:solidFill>
                  <a:schemeClr val="tx1"/>
                </a:solidFill>
                <a:latin typeface="Verdana" panose="020B0604030504040204" pitchFamily="34" charset="0"/>
              </a:defRPr>
            </a:lvl5pPr>
            <a:lvl6pPr marL="2536825" indent="-231775" defTabSz="923925" eaLnBrk="0" fontAlgn="base" hangingPunct="0">
              <a:spcBef>
                <a:spcPct val="0"/>
              </a:spcBef>
              <a:spcAft>
                <a:spcPct val="0"/>
              </a:spcAft>
              <a:defRPr sz="1400">
                <a:solidFill>
                  <a:schemeClr val="tx1"/>
                </a:solidFill>
                <a:latin typeface="Verdana" panose="020B0604030504040204" pitchFamily="34" charset="0"/>
              </a:defRPr>
            </a:lvl6pPr>
            <a:lvl7pPr marL="2994025" indent="-231775" defTabSz="923925" eaLnBrk="0" fontAlgn="base" hangingPunct="0">
              <a:spcBef>
                <a:spcPct val="0"/>
              </a:spcBef>
              <a:spcAft>
                <a:spcPct val="0"/>
              </a:spcAft>
              <a:defRPr sz="1400">
                <a:solidFill>
                  <a:schemeClr val="tx1"/>
                </a:solidFill>
                <a:latin typeface="Verdana" panose="020B0604030504040204" pitchFamily="34" charset="0"/>
              </a:defRPr>
            </a:lvl7pPr>
            <a:lvl8pPr marL="3451225" indent="-231775" defTabSz="923925" eaLnBrk="0" fontAlgn="base" hangingPunct="0">
              <a:spcBef>
                <a:spcPct val="0"/>
              </a:spcBef>
              <a:spcAft>
                <a:spcPct val="0"/>
              </a:spcAft>
              <a:defRPr sz="1400">
                <a:solidFill>
                  <a:schemeClr val="tx1"/>
                </a:solidFill>
                <a:latin typeface="Verdana" panose="020B0604030504040204" pitchFamily="34" charset="0"/>
              </a:defRPr>
            </a:lvl8pPr>
            <a:lvl9pPr marL="3908425" indent="-231775" defTabSz="923925" eaLnBrk="0" fontAlgn="base" hangingPunct="0">
              <a:spcBef>
                <a:spcPct val="0"/>
              </a:spcBef>
              <a:spcAft>
                <a:spcPct val="0"/>
              </a:spcAft>
              <a:defRPr sz="1400">
                <a:solidFill>
                  <a:schemeClr val="tx1"/>
                </a:solidFill>
                <a:latin typeface="Verdana" panose="020B0604030504040204" pitchFamily="34" charset="0"/>
              </a:defRPr>
            </a:lvl9pPr>
          </a:lstStyle>
          <a:p>
            <a:pPr algn="r"/>
            <a:fld id="{502377F1-6D2A-404F-917F-5AD795538158}" type="slidenum">
              <a:rPr lang="es-ES_tradnl" altLang="es-ES" sz="1200" b="0">
                <a:latin typeface="Times New Roman" panose="02020603050405020304" pitchFamily="18" charset="0"/>
              </a:rPr>
              <a:pPr algn="r"/>
              <a:t>174</a:t>
            </a:fld>
            <a:endParaRPr lang="es-ES_tradnl" altLang="es-ES" sz="1200" b="0">
              <a:latin typeface="Times New Roman" panose="02020603050405020304" pitchFamily="18" charset="0"/>
            </a:endParaRPr>
          </a:p>
        </p:txBody>
      </p:sp>
      <p:sp>
        <p:nvSpPr>
          <p:cNvPr id="375811" name="Rectangle 2">
            <a:extLst>
              <a:ext uri="{FF2B5EF4-FFF2-40B4-BE49-F238E27FC236}">
                <a16:creationId xmlns:a16="http://schemas.microsoft.com/office/drawing/2014/main" id="{CE1BAA4D-78FA-4A52-84B0-895CDCA67823}"/>
              </a:ext>
            </a:extLst>
          </p:cNvPr>
          <p:cNvSpPr>
            <a:spLocks noGrp="1" noRot="1" noChangeAspect="1" noChangeArrowheads="1" noTextEdit="1"/>
          </p:cNvSpPr>
          <p:nvPr>
            <p:ph type="sldImg"/>
          </p:nvPr>
        </p:nvSpPr>
        <p:spPr>
          <a:ln/>
        </p:spPr>
      </p:sp>
      <p:sp>
        <p:nvSpPr>
          <p:cNvPr id="375812" name="Rectangle 3">
            <a:extLst>
              <a:ext uri="{FF2B5EF4-FFF2-40B4-BE49-F238E27FC236}">
                <a16:creationId xmlns:a16="http://schemas.microsoft.com/office/drawing/2014/main" id="{3A96537E-E21A-46A7-90BC-2BC29FDAEFA1}"/>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88132672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7">
            <a:extLst>
              <a:ext uri="{FF2B5EF4-FFF2-40B4-BE49-F238E27FC236}">
                <a16:creationId xmlns:a16="http://schemas.microsoft.com/office/drawing/2014/main" id="{A3090493-6B4F-CD45-9275-832DE7FDD214}"/>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F11D283C-0FB4-C04F-80E2-2A82856951D5}" type="slidenum">
              <a:rPr lang="es-ES_tradnl" altLang="es-ES" sz="1200">
                <a:latin typeface="Times New Roman" panose="02020603050405020304" pitchFamily="18" charset="0"/>
              </a:rPr>
              <a:pPr/>
              <a:t>175</a:t>
            </a:fld>
            <a:endParaRPr lang="es-ES_tradnl" altLang="es-ES" sz="1200">
              <a:latin typeface="Times New Roman" panose="02020603050405020304" pitchFamily="18" charset="0"/>
            </a:endParaRPr>
          </a:p>
        </p:txBody>
      </p:sp>
      <p:sp>
        <p:nvSpPr>
          <p:cNvPr id="163842" name="Rectangle 2">
            <a:extLst>
              <a:ext uri="{FF2B5EF4-FFF2-40B4-BE49-F238E27FC236}">
                <a16:creationId xmlns:a16="http://schemas.microsoft.com/office/drawing/2014/main" id="{63DDAF3C-5847-C84A-B318-C5E161571A56}"/>
              </a:ext>
            </a:extLst>
          </p:cNvPr>
          <p:cNvSpPr>
            <a:spLocks noGrp="1" noRot="1" noChangeAspect="1" noChangeArrowheads="1" noTextEdit="1"/>
          </p:cNvSpPr>
          <p:nvPr>
            <p:ph type="sldImg"/>
          </p:nvPr>
        </p:nvSpPr>
        <p:spPr>
          <a:ln/>
        </p:spPr>
      </p:sp>
      <p:sp>
        <p:nvSpPr>
          <p:cNvPr id="163843" name="Rectangle 3">
            <a:extLst>
              <a:ext uri="{FF2B5EF4-FFF2-40B4-BE49-F238E27FC236}">
                <a16:creationId xmlns:a16="http://schemas.microsoft.com/office/drawing/2014/main" id="{3D55F725-555D-E048-9CBA-41D9DED6A37F}"/>
              </a:ext>
            </a:extLst>
          </p:cNvPr>
          <p:cNvSpPr>
            <a:spLocks noGrp="1" noChangeArrowheads="1"/>
          </p:cNvSpPr>
          <p:nvPr>
            <p:ph type="body" idx="1"/>
          </p:nvPr>
        </p:nvSpPr>
        <p:spPr>
          <a:noFill/>
        </p:spPr>
        <p:txBody>
          <a:bodyPr/>
          <a:lstStyle/>
          <a:p>
            <a:endParaRPr lang="es-ES" altLang="es-ES"/>
          </a:p>
        </p:txBody>
      </p:sp>
    </p:spTree>
    <p:extLst>
      <p:ext uri="{BB962C8B-B14F-4D97-AF65-F5344CB8AC3E}">
        <p14:creationId xmlns:p14="http://schemas.microsoft.com/office/powerpoint/2010/main" val="2065076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5EEA2F-5C5B-4327-AE66-1FF63550CA38}" type="slidenum">
              <a:rPr lang="es-ES_tradnl"/>
              <a:pPr/>
              <a:t>18</a:t>
            </a:fld>
            <a:endParaRPr lang="es-ES_tradnl"/>
          </a:p>
        </p:txBody>
      </p:sp>
      <p:sp>
        <p:nvSpPr>
          <p:cNvPr id="200706" name="Rectangle 2"/>
          <p:cNvSpPr>
            <a:spLocks noGrp="1" noRot="1" noChangeAspect="1" noChangeArrowheads="1" noTextEdit="1"/>
          </p:cNvSpPr>
          <p:nvPr>
            <p:ph type="sldImg"/>
          </p:nvPr>
        </p:nvSpPr>
        <p:spPr>
          <a:xfrm>
            <a:off x="992188" y="768350"/>
            <a:ext cx="5114925" cy="3836988"/>
          </a:xfrm>
          <a:ln/>
        </p:spPr>
      </p:sp>
      <p:sp>
        <p:nvSpPr>
          <p:cNvPr id="200707" name="Rectangle 3"/>
          <p:cNvSpPr>
            <a:spLocks noGrp="1" noChangeArrowheads="1"/>
          </p:cNvSpPr>
          <p:nvPr>
            <p:ph type="body" idx="1"/>
          </p:nvPr>
        </p:nvSpPr>
        <p:spPr/>
        <p:txBody>
          <a:bodyPr/>
          <a:lstStyle/>
          <a:p>
            <a:r>
              <a:rPr lang="es-ES" dirty="0"/>
              <a:t>Es una “media” de 3 estimaciones?</a:t>
            </a:r>
          </a:p>
        </p:txBody>
      </p:sp>
    </p:spTree>
    <p:extLst>
      <p:ext uri="{BB962C8B-B14F-4D97-AF65-F5344CB8AC3E}">
        <p14:creationId xmlns:p14="http://schemas.microsoft.com/office/powerpoint/2010/main" val="281343389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7">
            <a:extLst>
              <a:ext uri="{FF2B5EF4-FFF2-40B4-BE49-F238E27FC236}">
                <a16:creationId xmlns:a16="http://schemas.microsoft.com/office/drawing/2014/main" id="{F437C626-82B6-3140-8107-7F62B938428E}"/>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5F86A0AD-2ED5-F944-ADEA-240B5AF54F57}" type="slidenum">
              <a:rPr lang="es-ES_tradnl" altLang="es-ES" sz="1200">
                <a:latin typeface="Times New Roman" panose="02020603050405020304" pitchFamily="18" charset="0"/>
              </a:rPr>
              <a:pPr/>
              <a:t>176</a:t>
            </a:fld>
            <a:endParaRPr lang="es-ES_tradnl" altLang="es-ES" sz="1200">
              <a:latin typeface="Times New Roman" panose="02020603050405020304" pitchFamily="18" charset="0"/>
            </a:endParaRPr>
          </a:p>
        </p:txBody>
      </p:sp>
      <p:sp>
        <p:nvSpPr>
          <p:cNvPr id="165890" name="Rectangle 2">
            <a:extLst>
              <a:ext uri="{FF2B5EF4-FFF2-40B4-BE49-F238E27FC236}">
                <a16:creationId xmlns:a16="http://schemas.microsoft.com/office/drawing/2014/main" id="{0FFE7EA5-5263-0044-8DE9-A94ED74323E9}"/>
              </a:ext>
            </a:extLst>
          </p:cNvPr>
          <p:cNvSpPr>
            <a:spLocks noGrp="1" noRot="1" noChangeAspect="1" noChangeArrowheads="1" noTextEdit="1"/>
          </p:cNvSpPr>
          <p:nvPr>
            <p:ph type="sldImg"/>
          </p:nvPr>
        </p:nvSpPr>
        <p:spPr>
          <a:xfrm>
            <a:off x="3267075" y="509588"/>
            <a:ext cx="3397250" cy="2547937"/>
          </a:xfrm>
          <a:ln/>
        </p:spPr>
      </p:sp>
      <p:sp>
        <p:nvSpPr>
          <p:cNvPr id="165891" name="Rectangle 3">
            <a:extLst>
              <a:ext uri="{FF2B5EF4-FFF2-40B4-BE49-F238E27FC236}">
                <a16:creationId xmlns:a16="http://schemas.microsoft.com/office/drawing/2014/main" id="{D80F71B5-0995-6548-86A3-2557CA27A432}"/>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61685795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7">
            <a:extLst>
              <a:ext uri="{FF2B5EF4-FFF2-40B4-BE49-F238E27FC236}">
                <a16:creationId xmlns:a16="http://schemas.microsoft.com/office/drawing/2014/main" id="{381DD9B8-AD1C-BA43-B031-3DACBEEF598F}"/>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C98747BA-F56C-6C4E-B6EC-15198E18C6E1}" type="slidenum">
              <a:rPr lang="es-ES_tradnl" altLang="es-ES" sz="1200">
                <a:latin typeface="Times New Roman" panose="02020603050405020304" pitchFamily="18" charset="0"/>
              </a:rPr>
              <a:pPr/>
              <a:t>177</a:t>
            </a:fld>
            <a:endParaRPr lang="es-ES_tradnl" altLang="es-ES" sz="1200">
              <a:latin typeface="Times New Roman" panose="02020603050405020304" pitchFamily="18" charset="0"/>
            </a:endParaRPr>
          </a:p>
        </p:txBody>
      </p:sp>
      <p:sp>
        <p:nvSpPr>
          <p:cNvPr id="167938" name="Rectangle 2">
            <a:extLst>
              <a:ext uri="{FF2B5EF4-FFF2-40B4-BE49-F238E27FC236}">
                <a16:creationId xmlns:a16="http://schemas.microsoft.com/office/drawing/2014/main" id="{AE52CC2E-199B-6249-A719-D54393242687}"/>
              </a:ext>
            </a:extLst>
          </p:cNvPr>
          <p:cNvSpPr>
            <a:spLocks noGrp="1" noRot="1" noChangeAspect="1" noChangeArrowheads="1" noTextEdit="1"/>
          </p:cNvSpPr>
          <p:nvPr>
            <p:ph type="sldImg"/>
          </p:nvPr>
        </p:nvSpPr>
        <p:spPr>
          <a:xfrm>
            <a:off x="3267075" y="509588"/>
            <a:ext cx="3397250" cy="2547937"/>
          </a:xfrm>
          <a:ln/>
        </p:spPr>
      </p:sp>
      <p:sp>
        <p:nvSpPr>
          <p:cNvPr id="167939" name="Rectangle 3">
            <a:extLst>
              <a:ext uri="{FF2B5EF4-FFF2-40B4-BE49-F238E27FC236}">
                <a16:creationId xmlns:a16="http://schemas.microsoft.com/office/drawing/2014/main" id="{3460F6ED-A47B-6E42-B171-F0A186D626A8}"/>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29387225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7">
            <a:extLst>
              <a:ext uri="{FF2B5EF4-FFF2-40B4-BE49-F238E27FC236}">
                <a16:creationId xmlns:a16="http://schemas.microsoft.com/office/drawing/2014/main" id="{F986974E-A7F1-744C-81E2-4F331D1661C2}"/>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1848ED9-23CF-B74B-B6B6-E7E3CE6551C7}" type="slidenum">
              <a:rPr lang="es-ES_tradnl" altLang="es-ES" sz="1200">
                <a:latin typeface="Times New Roman" panose="02020603050405020304" pitchFamily="18" charset="0"/>
              </a:rPr>
              <a:pPr/>
              <a:t>178</a:t>
            </a:fld>
            <a:endParaRPr lang="es-ES_tradnl" altLang="es-ES" sz="1200">
              <a:latin typeface="Times New Roman" panose="02020603050405020304" pitchFamily="18" charset="0"/>
            </a:endParaRPr>
          </a:p>
        </p:txBody>
      </p:sp>
      <p:sp>
        <p:nvSpPr>
          <p:cNvPr id="169986" name="Rectangle 2">
            <a:extLst>
              <a:ext uri="{FF2B5EF4-FFF2-40B4-BE49-F238E27FC236}">
                <a16:creationId xmlns:a16="http://schemas.microsoft.com/office/drawing/2014/main" id="{3FF8487D-D098-374B-8FEA-1ED971EB532E}"/>
              </a:ext>
            </a:extLst>
          </p:cNvPr>
          <p:cNvSpPr>
            <a:spLocks noGrp="1" noRot="1" noChangeAspect="1" noChangeArrowheads="1" noTextEdit="1"/>
          </p:cNvSpPr>
          <p:nvPr>
            <p:ph type="sldImg"/>
          </p:nvPr>
        </p:nvSpPr>
        <p:spPr>
          <a:xfrm>
            <a:off x="3267075" y="509588"/>
            <a:ext cx="3397250" cy="2547937"/>
          </a:xfrm>
          <a:ln/>
        </p:spPr>
      </p:sp>
      <p:sp>
        <p:nvSpPr>
          <p:cNvPr id="169987" name="Rectangle 3">
            <a:extLst>
              <a:ext uri="{FF2B5EF4-FFF2-40B4-BE49-F238E27FC236}">
                <a16:creationId xmlns:a16="http://schemas.microsoft.com/office/drawing/2014/main" id="{C787DFA1-D941-9E4D-99DA-38125F919883}"/>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4574600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7">
            <a:extLst>
              <a:ext uri="{FF2B5EF4-FFF2-40B4-BE49-F238E27FC236}">
                <a16:creationId xmlns:a16="http://schemas.microsoft.com/office/drawing/2014/main" id="{A2EFA12B-5A84-E74B-9DC0-44C7680E8F61}"/>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AC27A447-39C2-DF45-986F-8CBB83291A00}" type="slidenum">
              <a:rPr lang="es-ES_tradnl" altLang="es-ES" sz="1200">
                <a:latin typeface="Times New Roman" panose="02020603050405020304" pitchFamily="18" charset="0"/>
              </a:rPr>
              <a:pPr/>
              <a:t>179</a:t>
            </a:fld>
            <a:endParaRPr lang="es-ES_tradnl" altLang="es-ES" sz="1200">
              <a:latin typeface="Times New Roman" panose="02020603050405020304" pitchFamily="18" charset="0"/>
            </a:endParaRPr>
          </a:p>
        </p:txBody>
      </p:sp>
      <p:sp>
        <p:nvSpPr>
          <p:cNvPr id="172034" name="Rectangle 2">
            <a:extLst>
              <a:ext uri="{FF2B5EF4-FFF2-40B4-BE49-F238E27FC236}">
                <a16:creationId xmlns:a16="http://schemas.microsoft.com/office/drawing/2014/main" id="{23989A5B-0C8B-0744-91FF-F0FCD9DDCA1C}"/>
              </a:ext>
            </a:extLst>
          </p:cNvPr>
          <p:cNvSpPr>
            <a:spLocks noGrp="1" noRot="1" noChangeAspect="1" noChangeArrowheads="1" noTextEdit="1"/>
          </p:cNvSpPr>
          <p:nvPr>
            <p:ph type="sldImg"/>
          </p:nvPr>
        </p:nvSpPr>
        <p:spPr>
          <a:xfrm>
            <a:off x="3267075" y="509588"/>
            <a:ext cx="3397250" cy="2547937"/>
          </a:xfrm>
          <a:ln/>
        </p:spPr>
      </p:sp>
      <p:sp>
        <p:nvSpPr>
          <p:cNvPr id="172035" name="Rectangle 3">
            <a:extLst>
              <a:ext uri="{FF2B5EF4-FFF2-40B4-BE49-F238E27FC236}">
                <a16:creationId xmlns:a16="http://schemas.microsoft.com/office/drawing/2014/main" id="{249066A0-E3E1-994E-A3AB-8AC3113555E0}"/>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48207853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7">
            <a:extLst>
              <a:ext uri="{FF2B5EF4-FFF2-40B4-BE49-F238E27FC236}">
                <a16:creationId xmlns:a16="http://schemas.microsoft.com/office/drawing/2014/main" id="{95B8B5D7-4CF1-9B40-8C7C-060B65D9219D}"/>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2D13B99-FAFF-8F4F-ADB8-DC2A0E2B312C}" type="slidenum">
              <a:rPr lang="es-ES_tradnl" altLang="es-ES" sz="1200">
                <a:latin typeface="Times New Roman" panose="02020603050405020304" pitchFamily="18" charset="0"/>
              </a:rPr>
              <a:pPr/>
              <a:t>180</a:t>
            </a:fld>
            <a:endParaRPr lang="es-ES_tradnl" altLang="es-ES" sz="1200">
              <a:latin typeface="Times New Roman" panose="02020603050405020304" pitchFamily="18" charset="0"/>
            </a:endParaRPr>
          </a:p>
        </p:txBody>
      </p:sp>
      <p:sp>
        <p:nvSpPr>
          <p:cNvPr id="174082" name="Rectangle 2">
            <a:extLst>
              <a:ext uri="{FF2B5EF4-FFF2-40B4-BE49-F238E27FC236}">
                <a16:creationId xmlns:a16="http://schemas.microsoft.com/office/drawing/2014/main" id="{53145300-5250-DF4E-B09C-63B41B053281}"/>
              </a:ext>
            </a:extLst>
          </p:cNvPr>
          <p:cNvSpPr>
            <a:spLocks noGrp="1" noRot="1" noChangeAspect="1" noChangeArrowheads="1" noTextEdit="1"/>
          </p:cNvSpPr>
          <p:nvPr>
            <p:ph type="sldImg"/>
          </p:nvPr>
        </p:nvSpPr>
        <p:spPr>
          <a:xfrm>
            <a:off x="3267075" y="509588"/>
            <a:ext cx="3397250" cy="2547937"/>
          </a:xfrm>
          <a:ln/>
        </p:spPr>
      </p:sp>
      <p:sp>
        <p:nvSpPr>
          <p:cNvPr id="174083" name="Rectangle 3">
            <a:extLst>
              <a:ext uri="{FF2B5EF4-FFF2-40B4-BE49-F238E27FC236}">
                <a16:creationId xmlns:a16="http://schemas.microsoft.com/office/drawing/2014/main" id="{B2198169-724C-5D43-8842-DB84241284D2}"/>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64155679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7">
            <a:extLst>
              <a:ext uri="{FF2B5EF4-FFF2-40B4-BE49-F238E27FC236}">
                <a16:creationId xmlns:a16="http://schemas.microsoft.com/office/drawing/2014/main" id="{7B9AA165-9C2E-3B4C-8E0F-312E5D192272}"/>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FBAF371E-41D2-F044-9CC4-7BE5FDE9D610}" type="slidenum">
              <a:rPr lang="es-ES_tradnl" altLang="es-ES" sz="1200">
                <a:latin typeface="Times New Roman" panose="02020603050405020304" pitchFamily="18" charset="0"/>
              </a:rPr>
              <a:pPr/>
              <a:t>181</a:t>
            </a:fld>
            <a:endParaRPr lang="es-ES_tradnl" altLang="es-ES" sz="1200">
              <a:latin typeface="Times New Roman" panose="02020603050405020304" pitchFamily="18" charset="0"/>
            </a:endParaRPr>
          </a:p>
        </p:txBody>
      </p:sp>
      <p:sp>
        <p:nvSpPr>
          <p:cNvPr id="176130" name="Rectangle 2">
            <a:extLst>
              <a:ext uri="{FF2B5EF4-FFF2-40B4-BE49-F238E27FC236}">
                <a16:creationId xmlns:a16="http://schemas.microsoft.com/office/drawing/2014/main" id="{1AD51483-7FFA-2E42-BA6E-D40517412C48}"/>
              </a:ext>
            </a:extLst>
          </p:cNvPr>
          <p:cNvSpPr>
            <a:spLocks noGrp="1" noRot="1" noChangeAspect="1" noChangeArrowheads="1" noTextEdit="1"/>
          </p:cNvSpPr>
          <p:nvPr>
            <p:ph type="sldImg"/>
          </p:nvPr>
        </p:nvSpPr>
        <p:spPr>
          <a:xfrm>
            <a:off x="3267075" y="509588"/>
            <a:ext cx="3397250" cy="2547937"/>
          </a:xfrm>
          <a:ln/>
        </p:spPr>
      </p:sp>
      <p:sp>
        <p:nvSpPr>
          <p:cNvPr id="176131" name="Rectangle 3">
            <a:extLst>
              <a:ext uri="{FF2B5EF4-FFF2-40B4-BE49-F238E27FC236}">
                <a16:creationId xmlns:a16="http://schemas.microsoft.com/office/drawing/2014/main" id="{4E6C653F-4882-F049-8D15-CF0AA0D80384}"/>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61400611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7">
            <a:extLst>
              <a:ext uri="{FF2B5EF4-FFF2-40B4-BE49-F238E27FC236}">
                <a16:creationId xmlns:a16="http://schemas.microsoft.com/office/drawing/2014/main" id="{A835D453-0FE1-824F-86E1-52D2FC8447FE}"/>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FC2B56BB-A187-DC40-842E-37BCD5405A7F}" type="slidenum">
              <a:rPr lang="es-ES_tradnl" altLang="es-ES" sz="1200">
                <a:latin typeface="Times New Roman" panose="02020603050405020304" pitchFamily="18" charset="0"/>
              </a:rPr>
              <a:pPr/>
              <a:t>182</a:t>
            </a:fld>
            <a:endParaRPr lang="es-ES_tradnl" altLang="es-ES" sz="1200">
              <a:latin typeface="Times New Roman" panose="02020603050405020304" pitchFamily="18" charset="0"/>
            </a:endParaRPr>
          </a:p>
        </p:txBody>
      </p:sp>
      <p:sp>
        <p:nvSpPr>
          <p:cNvPr id="178178" name="Rectangle 2">
            <a:extLst>
              <a:ext uri="{FF2B5EF4-FFF2-40B4-BE49-F238E27FC236}">
                <a16:creationId xmlns:a16="http://schemas.microsoft.com/office/drawing/2014/main" id="{871726B6-1549-8341-8038-352B3A36BE7C}"/>
              </a:ext>
            </a:extLst>
          </p:cNvPr>
          <p:cNvSpPr>
            <a:spLocks noGrp="1" noRot="1" noChangeAspect="1" noChangeArrowheads="1" noTextEdit="1"/>
          </p:cNvSpPr>
          <p:nvPr>
            <p:ph type="sldImg"/>
          </p:nvPr>
        </p:nvSpPr>
        <p:spPr>
          <a:xfrm>
            <a:off x="3267075" y="509588"/>
            <a:ext cx="3397250" cy="2547937"/>
          </a:xfrm>
          <a:ln/>
        </p:spPr>
      </p:sp>
      <p:sp>
        <p:nvSpPr>
          <p:cNvPr id="178179" name="Rectangle 3">
            <a:extLst>
              <a:ext uri="{FF2B5EF4-FFF2-40B4-BE49-F238E27FC236}">
                <a16:creationId xmlns:a16="http://schemas.microsoft.com/office/drawing/2014/main" id="{BF6E014A-9C64-3B4C-A96C-2FAFEAD5A112}"/>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13977538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7">
            <a:extLst>
              <a:ext uri="{FF2B5EF4-FFF2-40B4-BE49-F238E27FC236}">
                <a16:creationId xmlns:a16="http://schemas.microsoft.com/office/drawing/2014/main" id="{EF117560-592F-9048-BB51-A2D8CA4B9F7F}"/>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D413A358-FE16-2A4C-95DB-2360C5D02475}" type="slidenum">
              <a:rPr lang="es-ES_tradnl" altLang="es-ES" sz="1200">
                <a:latin typeface="Times New Roman" panose="02020603050405020304" pitchFamily="18" charset="0"/>
              </a:rPr>
              <a:pPr/>
              <a:t>183</a:t>
            </a:fld>
            <a:endParaRPr lang="es-ES_tradnl" altLang="es-ES" sz="1200">
              <a:latin typeface="Times New Roman" panose="02020603050405020304" pitchFamily="18" charset="0"/>
            </a:endParaRPr>
          </a:p>
        </p:txBody>
      </p:sp>
      <p:sp>
        <p:nvSpPr>
          <p:cNvPr id="180226" name="Rectangle 2">
            <a:extLst>
              <a:ext uri="{FF2B5EF4-FFF2-40B4-BE49-F238E27FC236}">
                <a16:creationId xmlns:a16="http://schemas.microsoft.com/office/drawing/2014/main" id="{57B54D63-5E2E-214C-95F3-D1D32E31E400}"/>
              </a:ext>
            </a:extLst>
          </p:cNvPr>
          <p:cNvSpPr>
            <a:spLocks noGrp="1" noRot="1" noChangeAspect="1" noChangeArrowheads="1" noTextEdit="1"/>
          </p:cNvSpPr>
          <p:nvPr>
            <p:ph type="sldImg"/>
          </p:nvPr>
        </p:nvSpPr>
        <p:spPr>
          <a:xfrm>
            <a:off x="3267075" y="509588"/>
            <a:ext cx="3397250" cy="2547937"/>
          </a:xfrm>
          <a:ln/>
        </p:spPr>
      </p:sp>
      <p:sp>
        <p:nvSpPr>
          <p:cNvPr id="180227" name="Rectangle 3">
            <a:extLst>
              <a:ext uri="{FF2B5EF4-FFF2-40B4-BE49-F238E27FC236}">
                <a16:creationId xmlns:a16="http://schemas.microsoft.com/office/drawing/2014/main" id="{3B2F2CCE-E4DF-9C4F-8EB7-47089E21BD28}"/>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17332260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7">
            <a:extLst>
              <a:ext uri="{FF2B5EF4-FFF2-40B4-BE49-F238E27FC236}">
                <a16:creationId xmlns:a16="http://schemas.microsoft.com/office/drawing/2014/main" id="{24BDFA91-945F-D142-9655-849E95AD2284}"/>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16A2F302-DC24-234B-8F41-DE72EC70B2C1}" type="slidenum">
              <a:rPr lang="es-ES_tradnl" altLang="es-ES" sz="1200">
                <a:latin typeface="Times New Roman" panose="02020603050405020304" pitchFamily="18" charset="0"/>
              </a:rPr>
              <a:pPr/>
              <a:t>184</a:t>
            </a:fld>
            <a:endParaRPr lang="es-ES_tradnl" altLang="es-ES" sz="1200">
              <a:latin typeface="Times New Roman" panose="02020603050405020304" pitchFamily="18" charset="0"/>
            </a:endParaRPr>
          </a:p>
        </p:txBody>
      </p:sp>
      <p:sp>
        <p:nvSpPr>
          <p:cNvPr id="182274" name="Rectangle 2">
            <a:extLst>
              <a:ext uri="{FF2B5EF4-FFF2-40B4-BE49-F238E27FC236}">
                <a16:creationId xmlns:a16="http://schemas.microsoft.com/office/drawing/2014/main" id="{1EAC0E6A-EF2A-EB41-898D-1E623B2B3DDB}"/>
              </a:ext>
            </a:extLst>
          </p:cNvPr>
          <p:cNvSpPr>
            <a:spLocks noGrp="1" noRot="1" noChangeAspect="1" noChangeArrowheads="1" noTextEdit="1"/>
          </p:cNvSpPr>
          <p:nvPr>
            <p:ph type="sldImg"/>
          </p:nvPr>
        </p:nvSpPr>
        <p:spPr>
          <a:xfrm>
            <a:off x="3267075" y="509588"/>
            <a:ext cx="3397250" cy="2547937"/>
          </a:xfrm>
          <a:ln/>
        </p:spPr>
      </p:sp>
      <p:sp>
        <p:nvSpPr>
          <p:cNvPr id="182275" name="Rectangle 3">
            <a:extLst>
              <a:ext uri="{FF2B5EF4-FFF2-40B4-BE49-F238E27FC236}">
                <a16:creationId xmlns:a16="http://schemas.microsoft.com/office/drawing/2014/main" id="{810EA2F4-98E9-CA43-9B6B-E6BD0782557B}"/>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40240312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185</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579571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7C7033-B6C2-4325-B863-44AE2FBD24DE}" type="slidenum">
              <a:rPr lang="es-ES_tradnl"/>
              <a:pPr/>
              <a:t>19</a:t>
            </a:fld>
            <a:endParaRPr lang="es-ES_tradnl"/>
          </a:p>
        </p:txBody>
      </p:sp>
      <p:sp>
        <p:nvSpPr>
          <p:cNvPr id="193538" name="Rectangle 2"/>
          <p:cNvSpPr>
            <a:spLocks noGrp="1" noRot="1" noChangeAspect="1" noChangeArrowheads="1" noTextEdit="1"/>
          </p:cNvSpPr>
          <p:nvPr>
            <p:ph type="sldImg"/>
          </p:nvPr>
        </p:nvSpPr>
        <p:spPr>
          <a:xfrm>
            <a:off x="992188" y="768350"/>
            <a:ext cx="5114925" cy="3836988"/>
          </a:xfrm>
          <a:ln/>
        </p:spPr>
      </p:sp>
      <p:sp>
        <p:nvSpPr>
          <p:cNvPr id="19353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325523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031"/>
          <p:cNvSpPr>
            <a:spLocks noGrp="1" noChangeArrowheads="1"/>
          </p:cNvSpPr>
          <p:nvPr>
            <p:ph type="sldNum" sz="quarter" idx="5"/>
          </p:nvPr>
        </p:nvSpPr>
        <p:spPr>
          <a:noFill/>
        </p:spPr>
        <p:txBody>
          <a:bodyPr/>
          <a:lstStyle/>
          <a:p>
            <a:pPr>
              <a:buClr>
                <a:srgbClr val="B2B2B2"/>
              </a:buClr>
            </a:pPr>
            <a:fld id="{8494E4C1-0C2F-4F83-AB47-1710ACB04123}" type="slidenum">
              <a:rPr lang="es-ES_tradnl">
                <a:solidFill>
                  <a:srgbClr val="000000"/>
                </a:solidFill>
              </a:rPr>
              <a:pPr>
                <a:buClr>
                  <a:srgbClr val="B2B2B2"/>
                </a:buClr>
              </a:pPr>
              <a:t>187</a:t>
            </a:fld>
            <a:endParaRPr lang="es-ES_tradnl">
              <a:solidFill>
                <a:srgbClr val="000000"/>
              </a:solidFill>
            </a:endParaRPr>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ln/>
        </p:spPr>
        <p:txBody>
          <a:bodyPr/>
          <a:lstStyle/>
          <a:p>
            <a:pPr eaLnBrk="1" hangingPunct="1"/>
            <a:endParaRPr lang="es-ES"/>
          </a:p>
        </p:txBody>
      </p:sp>
    </p:spTree>
    <p:extLst>
      <p:ext uri="{BB962C8B-B14F-4D97-AF65-F5344CB8AC3E}">
        <p14:creationId xmlns:p14="http://schemas.microsoft.com/office/powerpoint/2010/main" val="16347267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189</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156875448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190</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3377523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191</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15944875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192</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0408948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193</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59791419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198</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81624641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200</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318896656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201</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56242923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202</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13665053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2B7F9D-839C-4E46-AE68-B65BF89337DA}" type="slidenum">
              <a:rPr lang="es-ES_tradnl"/>
              <a:pPr/>
              <a:t>20</a:t>
            </a:fld>
            <a:endParaRPr lang="es-ES_tradnl"/>
          </a:p>
        </p:txBody>
      </p:sp>
      <p:sp>
        <p:nvSpPr>
          <p:cNvPr id="201730" name="Rectangle 2"/>
          <p:cNvSpPr>
            <a:spLocks noGrp="1" noRot="1" noChangeAspect="1" noChangeArrowheads="1" noTextEdit="1"/>
          </p:cNvSpPr>
          <p:nvPr>
            <p:ph type="sldImg"/>
          </p:nvPr>
        </p:nvSpPr>
        <p:spPr>
          <a:xfrm>
            <a:off x="992188" y="768350"/>
            <a:ext cx="5114925" cy="3836988"/>
          </a:xfrm>
          <a:ln/>
        </p:spPr>
      </p:sp>
      <p:sp>
        <p:nvSpPr>
          <p:cNvPr id="2017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212650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203</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417167486"/>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204</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16863495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205</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0150989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206</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98830539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207</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385696851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1022A7-FBC3-449A-8661-5FAB2FC7681E}" type="slidenum">
              <a:rPr lang="es-ES_tradnl"/>
              <a:pPr/>
              <a:t>208</a:t>
            </a:fld>
            <a:endParaRPr lang="es-ES_tradnl"/>
          </a:p>
        </p:txBody>
      </p:sp>
      <p:sp>
        <p:nvSpPr>
          <p:cNvPr id="191490" name="Rectangle 2"/>
          <p:cNvSpPr>
            <a:spLocks noGrp="1" noRot="1" noChangeAspect="1" noChangeArrowheads="1" noTextEdit="1"/>
          </p:cNvSpPr>
          <p:nvPr>
            <p:ph type="sldImg"/>
          </p:nvPr>
        </p:nvSpPr>
        <p:spPr>
          <a:xfrm>
            <a:off x="992188" y="801688"/>
            <a:ext cx="5119687" cy="3840162"/>
          </a:xfrm>
          <a:ln/>
        </p:spPr>
      </p:sp>
      <p:sp>
        <p:nvSpPr>
          <p:cNvPr id="191491"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37548483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624B8184-4C97-4FFE-BCAB-AB2EA90D6513}"/>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FCB02918-7767-4A80-85CE-FB5105F9E721}" type="slidenum">
              <a:rPr lang="es-ES_tradnl" altLang="es-ES" sz="1200">
                <a:latin typeface="Times New Roman" panose="02020603050405020304" pitchFamily="18" charset="0"/>
              </a:rPr>
              <a:pPr/>
              <a:t>210</a:t>
            </a:fld>
            <a:endParaRPr lang="es-ES_tradnl" altLang="es-ES" sz="1200">
              <a:latin typeface="Times New Roman" panose="02020603050405020304" pitchFamily="18" charset="0"/>
            </a:endParaRPr>
          </a:p>
        </p:txBody>
      </p:sp>
      <p:sp>
        <p:nvSpPr>
          <p:cNvPr id="32770" name="Rectangle 2">
            <a:extLst>
              <a:ext uri="{FF2B5EF4-FFF2-40B4-BE49-F238E27FC236}">
                <a16:creationId xmlns:a16="http://schemas.microsoft.com/office/drawing/2014/main" id="{D3202C1C-6D1D-43A2-912F-6A206AC2E8FC}"/>
              </a:ext>
            </a:extLst>
          </p:cNvPr>
          <p:cNvSpPr>
            <a:spLocks noGrp="1" noRot="1" noChangeAspect="1" noChangeArrowheads="1" noTextEdit="1"/>
          </p:cNvSpPr>
          <p:nvPr>
            <p:ph type="sldImg"/>
          </p:nvPr>
        </p:nvSpPr>
        <p:spPr>
          <a:xfrm>
            <a:off x="3267075" y="509588"/>
            <a:ext cx="3397250" cy="2547937"/>
          </a:xfrm>
          <a:ln/>
        </p:spPr>
      </p:sp>
      <p:sp>
        <p:nvSpPr>
          <p:cNvPr id="32771" name="Rectangle 3">
            <a:extLst>
              <a:ext uri="{FF2B5EF4-FFF2-40B4-BE49-F238E27FC236}">
                <a16:creationId xmlns:a16="http://schemas.microsoft.com/office/drawing/2014/main" id="{1D3D1DEC-0F1B-46F8-AF31-D94F0E4D11E3}"/>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33836284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a:extLst>
              <a:ext uri="{FF2B5EF4-FFF2-40B4-BE49-F238E27FC236}">
                <a16:creationId xmlns:a16="http://schemas.microsoft.com/office/drawing/2014/main" id="{287196DB-F098-498F-B4F4-76514622FC61}"/>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7BD439F-AD98-4A90-BC4C-27648426B675}" type="slidenum">
              <a:rPr lang="es-ES_tradnl" altLang="es-ES" sz="1200">
                <a:latin typeface="Times New Roman" panose="02020603050405020304" pitchFamily="18" charset="0"/>
              </a:rPr>
              <a:pPr/>
              <a:t>211</a:t>
            </a:fld>
            <a:endParaRPr lang="es-ES_tradnl" altLang="es-ES" sz="1200">
              <a:latin typeface="Times New Roman" panose="02020603050405020304" pitchFamily="18" charset="0"/>
            </a:endParaRPr>
          </a:p>
        </p:txBody>
      </p:sp>
      <p:sp>
        <p:nvSpPr>
          <p:cNvPr id="34818" name="Rectangle 2">
            <a:extLst>
              <a:ext uri="{FF2B5EF4-FFF2-40B4-BE49-F238E27FC236}">
                <a16:creationId xmlns:a16="http://schemas.microsoft.com/office/drawing/2014/main" id="{9577F568-0744-43FF-9050-D4AED1A9CE8B}"/>
              </a:ext>
            </a:extLst>
          </p:cNvPr>
          <p:cNvSpPr>
            <a:spLocks noGrp="1" noRot="1" noChangeAspect="1" noChangeArrowheads="1" noTextEdit="1"/>
          </p:cNvSpPr>
          <p:nvPr>
            <p:ph type="sldImg"/>
          </p:nvPr>
        </p:nvSpPr>
        <p:spPr>
          <a:xfrm>
            <a:off x="3267075" y="509588"/>
            <a:ext cx="3397250" cy="2547937"/>
          </a:xfrm>
          <a:ln/>
        </p:spPr>
      </p:sp>
      <p:sp>
        <p:nvSpPr>
          <p:cNvPr id="34819" name="Rectangle 3">
            <a:extLst>
              <a:ext uri="{FF2B5EF4-FFF2-40B4-BE49-F238E27FC236}">
                <a16:creationId xmlns:a16="http://schemas.microsoft.com/office/drawing/2014/main" id="{7D5A0206-6448-49C1-AD13-46CBF77FB0DA}"/>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4168962822"/>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DC8D537B-770B-440A-91A1-D65261D3EC0A}"/>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4BF1956-A822-4212-AA2D-A92E82DD8D8D}" type="slidenum">
              <a:rPr lang="es-ES_tradnl" altLang="es-ES" sz="1200">
                <a:latin typeface="Times New Roman" panose="02020603050405020304" pitchFamily="18" charset="0"/>
              </a:rPr>
              <a:pPr/>
              <a:t>212</a:t>
            </a:fld>
            <a:endParaRPr lang="es-ES_tradnl" altLang="es-ES" sz="1200">
              <a:latin typeface="Times New Roman" panose="02020603050405020304" pitchFamily="18" charset="0"/>
            </a:endParaRPr>
          </a:p>
        </p:txBody>
      </p:sp>
      <p:sp>
        <p:nvSpPr>
          <p:cNvPr id="36866" name="Rectangle 2">
            <a:extLst>
              <a:ext uri="{FF2B5EF4-FFF2-40B4-BE49-F238E27FC236}">
                <a16:creationId xmlns:a16="http://schemas.microsoft.com/office/drawing/2014/main" id="{EAD98CD3-A0C1-460E-A441-145B309ABE15}"/>
              </a:ext>
            </a:extLst>
          </p:cNvPr>
          <p:cNvSpPr>
            <a:spLocks noGrp="1" noRot="1" noChangeAspect="1" noChangeArrowheads="1" noTextEdit="1"/>
          </p:cNvSpPr>
          <p:nvPr>
            <p:ph type="sldImg"/>
          </p:nvPr>
        </p:nvSpPr>
        <p:spPr>
          <a:xfrm>
            <a:off x="3267075" y="509588"/>
            <a:ext cx="3397250" cy="2547937"/>
          </a:xfrm>
          <a:ln/>
        </p:spPr>
      </p:sp>
      <p:sp>
        <p:nvSpPr>
          <p:cNvPr id="36867" name="Rectangle 3">
            <a:extLst>
              <a:ext uri="{FF2B5EF4-FFF2-40B4-BE49-F238E27FC236}">
                <a16:creationId xmlns:a16="http://schemas.microsoft.com/office/drawing/2014/main" id="{02358AAB-A796-4B23-8CB4-075FBD3703D9}"/>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440010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8EB3146C-ED94-4590-ABA2-5246A12394A6}"/>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9F1A88BC-E621-4E83-A5FE-39D898C4CEDE}" type="slidenum">
              <a:rPr lang="es-ES_tradnl" altLang="es-ES" sz="1200">
                <a:latin typeface="Times New Roman" panose="02020603050405020304" pitchFamily="18" charset="0"/>
              </a:rPr>
              <a:pPr/>
              <a:t>213</a:t>
            </a:fld>
            <a:endParaRPr lang="es-ES_tradnl" altLang="es-ES" sz="1200">
              <a:latin typeface="Times New Roman" panose="02020603050405020304" pitchFamily="18" charset="0"/>
            </a:endParaRPr>
          </a:p>
        </p:txBody>
      </p:sp>
      <p:sp>
        <p:nvSpPr>
          <p:cNvPr id="38914" name="Rectangle 2">
            <a:extLst>
              <a:ext uri="{FF2B5EF4-FFF2-40B4-BE49-F238E27FC236}">
                <a16:creationId xmlns:a16="http://schemas.microsoft.com/office/drawing/2014/main" id="{78F0F89D-7D59-42AA-9788-A9FF33C49035}"/>
              </a:ext>
            </a:extLst>
          </p:cNvPr>
          <p:cNvSpPr>
            <a:spLocks noGrp="1" noRot="1" noChangeAspect="1" noChangeArrowheads="1" noTextEdit="1"/>
          </p:cNvSpPr>
          <p:nvPr>
            <p:ph type="sldImg"/>
          </p:nvPr>
        </p:nvSpPr>
        <p:spPr>
          <a:xfrm>
            <a:off x="3267075" y="509588"/>
            <a:ext cx="3397250" cy="2547937"/>
          </a:xfrm>
          <a:ln/>
        </p:spPr>
      </p:sp>
      <p:sp>
        <p:nvSpPr>
          <p:cNvPr id="38915" name="Rectangle 3">
            <a:extLst>
              <a:ext uri="{FF2B5EF4-FFF2-40B4-BE49-F238E27FC236}">
                <a16:creationId xmlns:a16="http://schemas.microsoft.com/office/drawing/2014/main" id="{E720684A-A192-46E7-8E3D-8760A6221A03}"/>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593100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D44109-3AE7-45F6-B674-E8A154BB8ABC}" type="slidenum">
              <a:rPr lang="es-ES_tradnl"/>
              <a:pPr/>
              <a:t>21</a:t>
            </a:fld>
            <a:endParaRPr lang="es-ES_tradnl"/>
          </a:p>
        </p:txBody>
      </p:sp>
      <p:sp>
        <p:nvSpPr>
          <p:cNvPr id="202754" name="Rectangle 2"/>
          <p:cNvSpPr>
            <a:spLocks noGrp="1" noRot="1" noChangeAspect="1" noChangeArrowheads="1" noTextEdit="1"/>
          </p:cNvSpPr>
          <p:nvPr>
            <p:ph type="sldImg"/>
          </p:nvPr>
        </p:nvSpPr>
        <p:spPr>
          <a:xfrm>
            <a:off x="992188" y="768350"/>
            <a:ext cx="5114925" cy="3836988"/>
          </a:xfrm>
          <a:ln/>
        </p:spPr>
      </p:sp>
      <p:sp>
        <p:nvSpPr>
          <p:cNvPr id="20275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51765802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a:extLst>
              <a:ext uri="{FF2B5EF4-FFF2-40B4-BE49-F238E27FC236}">
                <a16:creationId xmlns:a16="http://schemas.microsoft.com/office/drawing/2014/main" id="{A6B66A61-519A-4526-BC43-70B95E7213D6}"/>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8CD8E95B-24FA-458E-A854-EB5F9DC743D9}" type="slidenum">
              <a:rPr lang="es-ES_tradnl" altLang="es-ES" sz="1200">
                <a:latin typeface="Times New Roman" panose="02020603050405020304" pitchFamily="18" charset="0"/>
              </a:rPr>
              <a:pPr/>
              <a:t>216</a:t>
            </a:fld>
            <a:endParaRPr lang="es-ES_tradnl" altLang="es-ES" sz="1200">
              <a:latin typeface="Times New Roman" panose="02020603050405020304" pitchFamily="18" charset="0"/>
            </a:endParaRPr>
          </a:p>
        </p:txBody>
      </p:sp>
      <p:sp>
        <p:nvSpPr>
          <p:cNvPr id="40962" name="Rectangle 2">
            <a:extLst>
              <a:ext uri="{FF2B5EF4-FFF2-40B4-BE49-F238E27FC236}">
                <a16:creationId xmlns:a16="http://schemas.microsoft.com/office/drawing/2014/main" id="{AC860CAA-0E80-41A0-B70F-9E40C140A8D6}"/>
              </a:ext>
            </a:extLst>
          </p:cNvPr>
          <p:cNvSpPr>
            <a:spLocks noGrp="1" noRot="1" noChangeAspect="1" noChangeArrowheads="1" noTextEdit="1"/>
          </p:cNvSpPr>
          <p:nvPr>
            <p:ph type="sldImg"/>
          </p:nvPr>
        </p:nvSpPr>
        <p:spPr>
          <a:xfrm>
            <a:off x="3267075" y="509588"/>
            <a:ext cx="3397250" cy="2547937"/>
          </a:xfrm>
          <a:ln/>
        </p:spPr>
      </p:sp>
      <p:sp>
        <p:nvSpPr>
          <p:cNvPr id="40963" name="Rectangle 3">
            <a:extLst>
              <a:ext uri="{FF2B5EF4-FFF2-40B4-BE49-F238E27FC236}">
                <a16:creationId xmlns:a16="http://schemas.microsoft.com/office/drawing/2014/main" id="{FC3D93E8-9047-43DE-B602-453C6521E0E1}"/>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19037342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AF25AC31-19C7-42F6-ABD6-DBE88D121E91}"/>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C2D31F16-C718-4EF7-A553-C8971C4428E7}" type="slidenum">
              <a:rPr lang="es-ES_tradnl" altLang="es-ES" sz="1200">
                <a:latin typeface="Times New Roman" panose="02020603050405020304" pitchFamily="18" charset="0"/>
              </a:rPr>
              <a:pPr/>
              <a:t>217</a:t>
            </a:fld>
            <a:endParaRPr lang="es-ES_tradnl" altLang="es-ES" sz="1200">
              <a:latin typeface="Times New Roman" panose="02020603050405020304" pitchFamily="18" charset="0"/>
            </a:endParaRPr>
          </a:p>
        </p:txBody>
      </p:sp>
      <p:sp>
        <p:nvSpPr>
          <p:cNvPr id="43010" name="Rectangle 2">
            <a:extLst>
              <a:ext uri="{FF2B5EF4-FFF2-40B4-BE49-F238E27FC236}">
                <a16:creationId xmlns:a16="http://schemas.microsoft.com/office/drawing/2014/main" id="{590FC0E2-648E-47E6-8E23-8CB06A5C9CEA}"/>
              </a:ext>
            </a:extLst>
          </p:cNvPr>
          <p:cNvSpPr>
            <a:spLocks noGrp="1" noRot="1" noChangeAspect="1" noChangeArrowheads="1" noTextEdit="1"/>
          </p:cNvSpPr>
          <p:nvPr>
            <p:ph type="sldImg"/>
          </p:nvPr>
        </p:nvSpPr>
        <p:spPr>
          <a:xfrm>
            <a:off x="3267075" y="509588"/>
            <a:ext cx="3397250" cy="2547937"/>
          </a:xfrm>
          <a:ln/>
        </p:spPr>
      </p:sp>
      <p:sp>
        <p:nvSpPr>
          <p:cNvPr id="43011" name="Rectangle 3">
            <a:extLst>
              <a:ext uri="{FF2B5EF4-FFF2-40B4-BE49-F238E27FC236}">
                <a16:creationId xmlns:a16="http://schemas.microsoft.com/office/drawing/2014/main" id="{CA4ADCF8-6CE3-433D-95B3-14EE40B7AA5B}"/>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49873874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D5739AB0-456C-4E92-8ADA-947C912913F4}"/>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A4A50B59-BFD3-44BE-A4ED-E8A29C7E05AE}" type="slidenum">
              <a:rPr lang="es-ES_tradnl" altLang="es-ES" sz="1200">
                <a:latin typeface="Times New Roman" panose="02020603050405020304" pitchFamily="18" charset="0"/>
              </a:rPr>
              <a:pPr/>
              <a:t>218</a:t>
            </a:fld>
            <a:endParaRPr lang="es-ES_tradnl" altLang="es-ES" sz="1200">
              <a:latin typeface="Times New Roman" panose="02020603050405020304" pitchFamily="18" charset="0"/>
            </a:endParaRPr>
          </a:p>
        </p:txBody>
      </p:sp>
      <p:sp>
        <p:nvSpPr>
          <p:cNvPr id="45058" name="Rectangle 2">
            <a:extLst>
              <a:ext uri="{FF2B5EF4-FFF2-40B4-BE49-F238E27FC236}">
                <a16:creationId xmlns:a16="http://schemas.microsoft.com/office/drawing/2014/main" id="{2D1A14DD-C720-4F16-B1C7-CDE63D5A9EB3}"/>
              </a:ext>
            </a:extLst>
          </p:cNvPr>
          <p:cNvSpPr>
            <a:spLocks noGrp="1" noRot="1" noChangeAspect="1" noChangeArrowheads="1" noTextEdit="1"/>
          </p:cNvSpPr>
          <p:nvPr>
            <p:ph type="sldImg"/>
          </p:nvPr>
        </p:nvSpPr>
        <p:spPr>
          <a:xfrm>
            <a:off x="3267075" y="509588"/>
            <a:ext cx="3397250" cy="2547937"/>
          </a:xfrm>
          <a:ln/>
        </p:spPr>
      </p:sp>
      <p:sp>
        <p:nvSpPr>
          <p:cNvPr id="45059" name="Rectangle 3">
            <a:extLst>
              <a:ext uri="{FF2B5EF4-FFF2-40B4-BE49-F238E27FC236}">
                <a16:creationId xmlns:a16="http://schemas.microsoft.com/office/drawing/2014/main" id="{830C75F5-0A2E-43BF-AB0D-5148F2D5B48F}"/>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12034212"/>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FDC8C265-E015-45D5-B261-56D89FC30FFF}"/>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00C9919-8D2A-4FBD-ABDA-8300C11022AA}" type="slidenum">
              <a:rPr lang="es-ES_tradnl" altLang="es-ES" sz="1200">
                <a:latin typeface="Times New Roman" panose="02020603050405020304" pitchFamily="18" charset="0"/>
              </a:rPr>
              <a:pPr/>
              <a:t>219</a:t>
            </a:fld>
            <a:endParaRPr lang="es-ES_tradnl" altLang="es-ES" sz="1200">
              <a:latin typeface="Times New Roman" panose="02020603050405020304" pitchFamily="18" charset="0"/>
            </a:endParaRPr>
          </a:p>
        </p:txBody>
      </p:sp>
      <p:sp>
        <p:nvSpPr>
          <p:cNvPr id="47106" name="Rectangle 2">
            <a:extLst>
              <a:ext uri="{FF2B5EF4-FFF2-40B4-BE49-F238E27FC236}">
                <a16:creationId xmlns:a16="http://schemas.microsoft.com/office/drawing/2014/main" id="{18BC3F47-F7D7-4D35-A5E9-B42F37C2AE12}"/>
              </a:ext>
            </a:extLst>
          </p:cNvPr>
          <p:cNvSpPr>
            <a:spLocks noGrp="1" noRot="1" noChangeAspect="1" noChangeArrowheads="1" noTextEdit="1"/>
          </p:cNvSpPr>
          <p:nvPr>
            <p:ph type="sldImg"/>
          </p:nvPr>
        </p:nvSpPr>
        <p:spPr>
          <a:xfrm>
            <a:off x="3267075" y="509588"/>
            <a:ext cx="3397250" cy="2547937"/>
          </a:xfrm>
          <a:ln/>
        </p:spPr>
      </p:sp>
      <p:sp>
        <p:nvSpPr>
          <p:cNvPr id="47107" name="Rectangle 3">
            <a:extLst>
              <a:ext uri="{FF2B5EF4-FFF2-40B4-BE49-F238E27FC236}">
                <a16:creationId xmlns:a16="http://schemas.microsoft.com/office/drawing/2014/main" id="{7E4A4A98-B81D-4C92-8E37-E8126AB0366B}"/>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34289369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B04F1624-ED77-4FDF-92D7-511EE17F11A3}"/>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3D1B6E71-7A1A-453D-99BE-9AB4E669110D}" type="slidenum">
              <a:rPr lang="es-ES_tradnl" altLang="es-ES" sz="1200">
                <a:latin typeface="Times New Roman" panose="02020603050405020304" pitchFamily="18" charset="0"/>
              </a:rPr>
              <a:pPr/>
              <a:t>220</a:t>
            </a:fld>
            <a:endParaRPr lang="es-ES_tradnl" altLang="es-ES" sz="1200">
              <a:latin typeface="Times New Roman" panose="02020603050405020304" pitchFamily="18" charset="0"/>
            </a:endParaRPr>
          </a:p>
        </p:txBody>
      </p:sp>
      <p:sp>
        <p:nvSpPr>
          <p:cNvPr id="49154" name="Rectangle 2">
            <a:extLst>
              <a:ext uri="{FF2B5EF4-FFF2-40B4-BE49-F238E27FC236}">
                <a16:creationId xmlns:a16="http://schemas.microsoft.com/office/drawing/2014/main" id="{2FC76D8B-D544-4241-81B5-06ED26413241}"/>
              </a:ext>
            </a:extLst>
          </p:cNvPr>
          <p:cNvSpPr>
            <a:spLocks noGrp="1" noRot="1" noChangeAspect="1" noChangeArrowheads="1" noTextEdit="1"/>
          </p:cNvSpPr>
          <p:nvPr>
            <p:ph type="sldImg"/>
          </p:nvPr>
        </p:nvSpPr>
        <p:spPr>
          <a:xfrm>
            <a:off x="3267075" y="509588"/>
            <a:ext cx="3397250" cy="2547937"/>
          </a:xfrm>
          <a:ln/>
        </p:spPr>
      </p:sp>
      <p:sp>
        <p:nvSpPr>
          <p:cNvPr id="49155" name="Rectangle 3">
            <a:extLst>
              <a:ext uri="{FF2B5EF4-FFF2-40B4-BE49-F238E27FC236}">
                <a16:creationId xmlns:a16="http://schemas.microsoft.com/office/drawing/2014/main" id="{2E832B95-A6FD-4776-9E1F-6AC14916D866}"/>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76196071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A6480D53-2C04-4C88-9249-E2822BEC938E}"/>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B46791AF-BA35-43B6-813D-C40A3AE08CAB}" type="slidenum">
              <a:rPr lang="es-ES_tradnl" altLang="es-ES" sz="1200">
                <a:latin typeface="Times New Roman" panose="02020603050405020304" pitchFamily="18" charset="0"/>
              </a:rPr>
              <a:pPr/>
              <a:t>221</a:t>
            </a:fld>
            <a:endParaRPr lang="es-ES_tradnl" altLang="es-ES" sz="1200">
              <a:latin typeface="Times New Roman" panose="02020603050405020304" pitchFamily="18" charset="0"/>
            </a:endParaRPr>
          </a:p>
        </p:txBody>
      </p:sp>
      <p:sp>
        <p:nvSpPr>
          <p:cNvPr id="51202" name="Rectangle 2">
            <a:extLst>
              <a:ext uri="{FF2B5EF4-FFF2-40B4-BE49-F238E27FC236}">
                <a16:creationId xmlns:a16="http://schemas.microsoft.com/office/drawing/2014/main" id="{FB8C91E4-4055-4CD4-853C-E34A3D148B1A}"/>
              </a:ext>
            </a:extLst>
          </p:cNvPr>
          <p:cNvSpPr>
            <a:spLocks noGrp="1" noRot="1" noChangeAspect="1" noChangeArrowheads="1" noTextEdit="1"/>
          </p:cNvSpPr>
          <p:nvPr>
            <p:ph type="sldImg"/>
          </p:nvPr>
        </p:nvSpPr>
        <p:spPr>
          <a:xfrm>
            <a:off x="3267075" y="509588"/>
            <a:ext cx="3397250" cy="2547937"/>
          </a:xfrm>
          <a:ln/>
        </p:spPr>
      </p:sp>
      <p:sp>
        <p:nvSpPr>
          <p:cNvPr id="51203" name="Rectangle 3">
            <a:extLst>
              <a:ext uri="{FF2B5EF4-FFF2-40B4-BE49-F238E27FC236}">
                <a16:creationId xmlns:a16="http://schemas.microsoft.com/office/drawing/2014/main" id="{7D6FFA31-1C74-4A16-8585-415B31C5AFF9}"/>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61340680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a:extLst>
              <a:ext uri="{FF2B5EF4-FFF2-40B4-BE49-F238E27FC236}">
                <a16:creationId xmlns:a16="http://schemas.microsoft.com/office/drawing/2014/main" id="{7F26D4AB-58E0-496C-8CF0-4E37756F5202}"/>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0B66A788-9F37-4558-A393-6D741D9F94A5}" type="slidenum">
              <a:rPr lang="es-ES_tradnl" altLang="es-ES" sz="1200">
                <a:latin typeface="Times New Roman" panose="02020603050405020304" pitchFamily="18" charset="0"/>
              </a:rPr>
              <a:pPr/>
              <a:t>222</a:t>
            </a:fld>
            <a:endParaRPr lang="es-ES_tradnl" altLang="es-ES" sz="1200">
              <a:latin typeface="Times New Roman" panose="02020603050405020304" pitchFamily="18" charset="0"/>
            </a:endParaRPr>
          </a:p>
        </p:txBody>
      </p:sp>
      <p:sp>
        <p:nvSpPr>
          <p:cNvPr id="53250" name="Rectangle 2">
            <a:extLst>
              <a:ext uri="{FF2B5EF4-FFF2-40B4-BE49-F238E27FC236}">
                <a16:creationId xmlns:a16="http://schemas.microsoft.com/office/drawing/2014/main" id="{7FA80A05-CACC-4731-8BDE-161DE1DB5283}"/>
              </a:ext>
            </a:extLst>
          </p:cNvPr>
          <p:cNvSpPr>
            <a:spLocks noGrp="1" noRot="1" noChangeAspect="1" noChangeArrowheads="1" noTextEdit="1"/>
          </p:cNvSpPr>
          <p:nvPr>
            <p:ph type="sldImg"/>
          </p:nvPr>
        </p:nvSpPr>
        <p:spPr>
          <a:xfrm>
            <a:off x="3267075" y="509588"/>
            <a:ext cx="3397250" cy="2547937"/>
          </a:xfrm>
          <a:ln/>
        </p:spPr>
      </p:sp>
      <p:sp>
        <p:nvSpPr>
          <p:cNvPr id="53251" name="Rectangle 3">
            <a:extLst>
              <a:ext uri="{FF2B5EF4-FFF2-40B4-BE49-F238E27FC236}">
                <a16:creationId xmlns:a16="http://schemas.microsoft.com/office/drawing/2014/main" id="{7CF2EF6D-9721-41DA-B3D0-859D397F5F0D}"/>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6184665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a:extLst>
              <a:ext uri="{FF2B5EF4-FFF2-40B4-BE49-F238E27FC236}">
                <a16:creationId xmlns:a16="http://schemas.microsoft.com/office/drawing/2014/main" id="{97FB8084-CA5F-470E-AED5-117C533D8A28}"/>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86C479C7-45C5-4B0D-A44B-4B00E04EDC7C}" type="slidenum">
              <a:rPr lang="es-ES_tradnl" altLang="es-ES" sz="1200">
                <a:latin typeface="Times New Roman" panose="02020603050405020304" pitchFamily="18" charset="0"/>
              </a:rPr>
              <a:pPr/>
              <a:t>223</a:t>
            </a:fld>
            <a:endParaRPr lang="es-ES_tradnl" altLang="es-ES" sz="1200">
              <a:latin typeface="Times New Roman" panose="02020603050405020304" pitchFamily="18" charset="0"/>
            </a:endParaRPr>
          </a:p>
        </p:txBody>
      </p:sp>
      <p:sp>
        <p:nvSpPr>
          <p:cNvPr id="55298" name="Rectangle 2">
            <a:extLst>
              <a:ext uri="{FF2B5EF4-FFF2-40B4-BE49-F238E27FC236}">
                <a16:creationId xmlns:a16="http://schemas.microsoft.com/office/drawing/2014/main" id="{7F4323ED-D7C0-438F-BFE0-A0B11644DFB0}"/>
              </a:ext>
            </a:extLst>
          </p:cNvPr>
          <p:cNvSpPr>
            <a:spLocks noGrp="1" noRot="1" noChangeAspect="1" noChangeArrowheads="1" noTextEdit="1"/>
          </p:cNvSpPr>
          <p:nvPr>
            <p:ph type="sldImg"/>
          </p:nvPr>
        </p:nvSpPr>
        <p:spPr>
          <a:xfrm>
            <a:off x="3267075" y="509588"/>
            <a:ext cx="3397250" cy="2547937"/>
          </a:xfrm>
          <a:ln/>
        </p:spPr>
      </p:sp>
      <p:sp>
        <p:nvSpPr>
          <p:cNvPr id="55299" name="Rectangle 3">
            <a:extLst>
              <a:ext uri="{FF2B5EF4-FFF2-40B4-BE49-F238E27FC236}">
                <a16:creationId xmlns:a16="http://schemas.microsoft.com/office/drawing/2014/main" id="{C45F57AC-FD96-49F1-8574-5AC4E2869DCE}"/>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29770738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D1CF8F72-CE03-4521-9E1B-4739F62E7C8F}"/>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55CD3977-70A9-4A53-A5DE-36D7B0D393D7}" type="slidenum">
              <a:rPr lang="es-ES_tradnl" altLang="es-ES" sz="1200">
                <a:latin typeface="Times New Roman" panose="02020603050405020304" pitchFamily="18" charset="0"/>
              </a:rPr>
              <a:pPr/>
              <a:t>224</a:t>
            </a:fld>
            <a:endParaRPr lang="es-ES_tradnl" altLang="es-ES" sz="1200">
              <a:latin typeface="Times New Roman" panose="02020603050405020304" pitchFamily="18" charset="0"/>
            </a:endParaRPr>
          </a:p>
        </p:txBody>
      </p:sp>
      <p:sp>
        <p:nvSpPr>
          <p:cNvPr id="57346" name="Rectangle 2">
            <a:extLst>
              <a:ext uri="{FF2B5EF4-FFF2-40B4-BE49-F238E27FC236}">
                <a16:creationId xmlns:a16="http://schemas.microsoft.com/office/drawing/2014/main" id="{333B0849-31D5-4430-9E94-9344D6EFA19A}"/>
              </a:ext>
            </a:extLst>
          </p:cNvPr>
          <p:cNvSpPr>
            <a:spLocks noGrp="1" noRot="1" noChangeAspect="1" noChangeArrowheads="1" noTextEdit="1"/>
          </p:cNvSpPr>
          <p:nvPr>
            <p:ph type="sldImg"/>
          </p:nvPr>
        </p:nvSpPr>
        <p:spPr>
          <a:xfrm>
            <a:off x="3267075" y="509588"/>
            <a:ext cx="3397250" cy="2547937"/>
          </a:xfrm>
          <a:ln/>
        </p:spPr>
      </p:sp>
      <p:sp>
        <p:nvSpPr>
          <p:cNvPr id="57347" name="Rectangle 3">
            <a:extLst>
              <a:ext uri="{FF2B5EF4-FFF2-40B4-BE49-F238E27FC236}">
                <a16:creationId xmlns:a16="http://schemas.microsoft.com/office/drawing/2014/main" id="{96B12C83-A2EC-4226-ACE5-E4175036FF84}"/>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13173774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a:extLst>
              <a:ext uri="{FF2B5EF4-FFF2-40B4-BE49-F238E27FC236}">
                <a16:creationId xmlns:a16="http://schemas.microsoft.com/office/drawing/2014/main" id="{754606B6-AA39-47D5-8E07-9C03F86964E8}"/>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78CF370C-1208-495E-ABF4-C72419579F56}" type="slidenum">
              <a:rPr lang="es-ES_tradnl" altLang="es-ES" sz="1200">
                <a:latin typeface="Times New Roman" panose="02020603050405020304" pitchFamily="18" charset="0"/>
              </a:rPr>
              <a:pPr/>
              <a:t>225</a:t>
            </a:fld>
            <a:endParaRPr lang="es-ES_tradnl" altLang="es-ES" sz="1200">
              <a:latin typeface="Times New Roman" panose="02020603050405020304" pitchFamily="18" charset="0"/>
            </a:endParaRPr>
          </a:p>
        </p:txBody>
      </p:sp>
      <p:sp>
        <p:nvSpPr>
          <p:cNvPr id="59394" name="Rectangle 2">
            <a:extLst>
              <a:ext uri="{FF2B5EF4-FFF2-40B4-BE49-F238E27FC236}">
                <a16:creationId xmlns:a16="http://schemas.microsoft.com/office/drawing/2014/main" id="{9F4435FD-86BD-4A1C-AB5C-C7406601727A}"/>
              </a:ext>
            </a:extLst>
          </p:cNvPr>
          <p:cNvSpPr>
            <a:spLocks noGrp="1" noRot="1" noChangeAspect="1" noChangeArrowheads="1" noTextEdit="1"/>
          </p:cNvSpPr>
          <p:nvPr>
            <p:ph type="sldImg"/>
          </p:nvPr>
        </p:nvSpPr>
        <p:spPr>
          <a:xfrm>
            <a:off x="3267075" y="509588"/>
            <a:ext cx="3397250" cy="2547937"/>
          </a:xfrm>
          <a:ln/>
        </p:spPr>
      </p:sp>
      <p:sp>
        <p:nvSpPr>
          <p:cNvPr id="59395" name="Rectangle 3">
            <a:extLst>
              <a:ext uri="{FF2B5EF4-FFF2-40B4-BE49-F238E27FC236}">
                <a16:creationId xmlns:a16="http://schemas.microsoft.com/office/drawing/2014/main" id="{2AD01F3F-2AC2-4153-8D73-EADE508C9381}"/>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4213131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31"/>
          <p:cNvSpPr>
            <a:spLocks noGrp="1" noChangeArrowheads="1"/>
          </p:cNvSpPr>
          <p:nvPr>
            <p:ph type="sldNum" sz="quarter" idx="5"/>
          </p:nvPr>
        </p:nvSpPr>
        <p:spPr>
          <a:noFill/>
        </p:spPr>
        <p:txBody>
          <a:bodyPr/>
          <a:lstStyle/>
          <a:p>
            <a:pPr>
              <a:buClr>
                <a:srgbClr val="B2B2B2"/>
              </a:buClr>
            </a:pPr>
            <a:fld id="{373867DB-B0FA-4231-8805-A3FC5DC74132}" type="slidenum">
              <a:rPr lang="es-ES_tradnl" smtClean="0">
                <a:solidFill>
                  <a:srgbClr val="000000"/>
                </a:solidFill>
              </a:rPr>
              <a:pPr>
                <a:buClr>
                  <a:srgbClr val="B2B2B2"/>
                </a:buClr>
              </a:pPr>
              <a:t>3</a:t>
            </a:fld>
            <a:endParaRPr lang="es-ES_tradnl">
              <a:solidFill>
                <a:srgbClr val="000000"/>
              </a:solidFill>
            </a:endParaRPr>
          </a:p>
        </p:txBody>
      </p:sp>
      <p:sp>
        <p:nvSpPr>
          <p:cNvPr id="33795" name="Rectangle 2"/>
          <p:cNvSpPr>
            <a:spLocks noGrp="1" noRot="1" noChangeAspect="1" noChangeArrowheads="1" noTextEdit="1"/>
          </p:cNvSpPr>
          <p:nvPr>
            <p:ph type="sldImg"/>
          </p:nvPr>
        </p:nvSpPr>
        <p:spPr>
          <a:xfrm>
            <a:off x="992188" y="801688"/>
            <a:ext cx="5119687" cy="3840162"/>
          </a:xfrm>
          <a:ln/>
        </p:spPr>
      </p:sp>
      <p:sp>
        <p:nvSpPr>
          <p:cNvPr id="33796" name="Rectangle 3"/>
          <p:cNvSpPr>
            <a:spLocks noGrp="1" noChangeArrowheads="1"/>
          </p:cNvSpPr>
          <p:nvPr>
            <p:ph type="body" idx="1"/>
          </p:nvPr>
        </p:nvSpPr>
        <p:spPr>
          <a:noFill/>
          <a:ln w="9525"/>
        </p:spPr>
        <p:txBody>
          <a:bodyPr/>
          <a:lstStyle/>
          <a:p>
            <a:pPr eaLnBrk="1" hangingPunct="1"/>
            <a:endParaRPr lang="es-ES"/>
          </a:p>
        </p:txBody>
      </p:sp>
    </p:spTree>
    <p:extLst>
      <p:ext uri="{BB962C8B-B14F-4D97-AF65-F5344CB8AC3E}">
        <p14:creationId xmlns:p14="http://schemas.microsoft.com/office/powerpoint/2010/main" val="2442703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DFD19-C239-4297-8020-D12590B32C66}" type="slidenum">
              <a:rPr lang="es-ES_tradnl"/>
              <a:pPr/>
              <a:t>22</a:t>
            </a:fld>
            <a:endParaRPr lang="es-ES_tradnl"/>
          </a:p>
        </p:txBody>
      </p:sp>
      <p:sp>
        <p:nvSpPr>
          <p:cNvPr id="203778" name="Rectangle 2"/>
          <p:cNvSpPr>
            <a:spLocks noGrp="1" noRot="1" noChangeAspect="1" noChangeArrowheads="1" noTextEdit="1"/>
          </p:cNvSpPr>
          <p:nvPr>
            <p:ph type="sldImg"/>
          </p:nvPr>
        </p:nvSpPr>
        <p:spPr>
          <a:xfrm>
            <a:off x="992188" y="768350"/>
            <a:ext cx="5114925" cy="3836988"/>
          </a:xfrm>
          <a:ln/>
        </p:spPr>
      </p:sp>
      <p:sp>
        <p:nvSpPr>
          <p:cNvPr id="20377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83242755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03462AE7-4DAF-4555-9BEA-655EACC6EE11}"/>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DF4FD417-C324-4DF6-BDBB-AAE3FBD729C1}" type="slidenum">
              <a:rPr lang="es-ES_tradnl" altLang="es-ES" sz="1200">
                <a:latin typeface="Times New Roman" panose="02020603050405020304" pitchFamily="18" charset="0"/>
              </a:rPr>
              <a:pPr/>
              <a:t>226</a:t>
            </a:fld>
            <a:endParaRPr lang="es-ES_tradnl" altLang="es-ES" sz="1200">
              <a:latin typeface="Times New Roman" panose="02020603050405020304" pitchFamily="18" charset="0"/>
            </a:endParaRPr>
          </a:p>
        </p:txBody>
      </p:sp>
      <p:sp>
        <p:nvSpPr>
          <p:cNvPr id="61442" name="Rectangle 2">
            <a:extLst>
              <a:ext uri="{FF2B5EF4-FFF2-40B4-BE49-F238E27FC236}">
                <a16:creationId xmlns:a16="http://schemas.microsoft.com/office/drawing/2014/main" id="{18BF87ED-AAFF-4306-97C5-EDB065BA95DB}"/>
              </a:ext>
            </a:extLst>
          </p:cNvPr>
          <p:cNvSpPr>
            <a:spLocks noGrp="1" noRot="1" noChangeAspect="1" noChangeArrowheads="1" noTextEdit="1"/>
          </p:cNvSpPr>
          <p:nvPr>
            <p:ph type="sldImg"/>
          </p:nvPr>
        </p:nvSpPr>
        <p:spPr>
          <a:xfrm>
            <a:off x="3267075" y="509588"/>
            <a:ext cx="3397250" cy="2547937"/>
          </a:xfrm>
          <a:ln/>
        </p:spPr>
      </p:sp>
      <p:sp>
        <p:nvSpPr>
          <p:cNvPr id="61443" name="Rectangle 3">
            <a:extLst>
              <a:ext uri="{FF2B5EF4-FFF2-40B4-BE49-F238E27FC236}">
                <a16:creationId xmlns:a16="http://schemas.microsoft.com/office/drawing/2014/main" id="{C6211A97-B428-4DD7-B40B-93A5CFA4B916}"/>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311229363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F0727716-DDAD-46BC-94AC-EC28567D0D05}"/>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497A4391-BD7E-4AD2-B76B-F54637F2007B}" type="slidenum">
              <a:rPr lang="es-ES_tradnl" altLang="es-ES" sz="1200">
                <a:latin typeface="Times New Roman" panose="02020603050405020304" pitchFamily="18" charset="0"/>
              </a:rPr>
              <a:pPr/>
              <a:t>227</a:t>
            </a:fld>
            <a:endParaRPr lang="es-ES_tradnl" altLang="es-ES" sz="1200">
              <a:latin typeface="Times New Roman" panose="02020603050405020304" pitchFamily="18" charset="0"/>
            </a:endParaRPr>
          </a:p>
        </p:txBody>
      </p:sp>
      <p:sp>
        <p:nvSpPr>
          <p:cNvPr id="63490" name="Rectangle 2">
            <a:extLst>
              <a:ext uri="{FF2B5EF4-FFF2-40B4-BE49-F238E27FC236}">
                <a16:creationId xmlns:a16="http://schemas.microsoft.com/office/drawing/2014/main" id="{502FB9A6-C9B6-40A3-8E95-4521FA07B291}"/>
              </a:ext>
            </a:extLst>
          </p:cNvPr>
          <p:cNvSpPr>
            <a:spLocks noGrp="1" noRot="1" noChangeAspect="1" noChangeArrowheads="1" noTextEdit="1"/>
          </p:cNvSpPr>
          <p:nvPr>
            <p:ph type="sldImg"/>
          </p:nvPr>
        </p:nvSpPr>
        <p:spPr>
          <a:xfrm>
            <a:off x="3267075" y="509588"/>
            <a:ext cx="3397250" cy="2547937"/>
          </a:xfrm>
          <a:ln/>
        </p:spPr>
      </p:sp>
      <p:sp>
        <p:nvSpPr>
          <p:cNvPr id="63491" name="Rectangle 3">
            <a:extLst>
              <a:ext uri="{FF2B5EF4-FFF2-40B4-BE49-F238E27FC236}">
                <a16:creationId xmlns:a16="http://schemas.microsoft.com/office/drawing/2014/main" id="{36F32DE8-3B93-4107-80C3-6B1FF035C1D6}"/>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403130309"/>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DBC7B3B3-AD0A-4108-967A-1AC011317C19}"/>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2E9EFAC5-B5B1-4683-9425-3BE260313CA8}" type="slidenum">
              <a:rPr lang="es-ES_tradnl" altLang="es-ES" sz="1200">
                <a:latin typeface="Times New Roman" panose="02020603050405020304" pitchFamily="18" charset="0"/>
              </a:rPr>
              <a:pPr/>
              <a:t>228</a:t>
            </a:fld>
            <a:endParaRPr lang="es-ES_tradnl" altLang="es-ES" sz="1200">
              <a:latin typeface="Times New Roman" panose="02020603050405020304" pitchFamily="18" charset="0"/>
            </a:endParaRPr>
          </a:p>
        </p:txBody>
      </p:sp>
      <p:sp>
        <p:nvSpPr>
          <p:cNvPr id="65538" name="Rectangle 2">
            <a:extLst>
              <a:ext uri="{FF2B5EF4-FFF2-40B4-BE49-F238E27FC236}">
                <a16:creationId xmlns:a16="http://schemas.microsoft.com/office/drawing/2014/main" id="{A25641C2-18AE-4DDE-B063-4658B4BCD030}"/>
              </a:ext>
            </a:extLst>
          </p:cNvPr>
          <p:cNvSpPr>
            <a:spLocks noGrp="1" noRot="1" noChangeAspect="1" noChangeArrowheads="1" noTextEdit="1"/>
          </p:cNvSpPr>
          <p:nvPr>
            <p:ph type="sldImg"/>
          </p:nvPr>
        </p:nvSpPr>
        <p:spPr>
          <a:xfrm>
            <a:off x="3267075" y="509588"/>
            <a:ext cx="3397250" cy="2547937"/>
          </a:xfrm>
          <a:ln/>
        </p:spPr>
      </p:sp>
      <p:sp>
        <p:nvSpPr>
          <p:cNvPr id="65539" name="Rectangle 3">
            <a:extLst>
              <a:ext uri="{FF2B5EF4-FFF2-40B4-BE49-F238E27FC236}">
                <a16:creationId xmlns:a16="http://schemas.microsoft.com/office/drawing/2014/main" id="{691D63A1-523B-43E2-BE67-7AE1E78F1A12}"/>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886023004"/>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a:extLst>
              <a:ext uri="{FF2B5EF4-FFF2-40B4-BE49-F238E27FC236}">
                <a16:creationId xmlns:a16="http://schemas.microsoft.com/office/drawing/2014/main" id="{9BA74E59-EFA7-4309-BB02-E525F2995B0A}"/>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80817789-D692-43F1-B09A-5B0AF8C9F18B}" type="slidenum">
              <a:rPr lang="es-ES_tradnl" altLang="es-ES" sz="1200">
                <a:latin typeface="Times New Roman" panose="02020603050405020304" pitchFamily="18" charset="0"/>
              </a:rPr>
              <a:pPr/>
              <a:t>229</a:t>
            </a:fld>
            <a:endParaRPr lang="es-ES_tradnl" altLang="es-ES" sz="1200">
              <a:latin typeface="Times New Roman" panose="02020603050405020304" pitchFamily="18" charset="0"/>
            </a:endParaRPr>
          </a:p>
        </p:txBody>
      </p:sp>
      <p:sp>
        <p:nvSpPr>
          <p:cNvPr id="67586" name="Rectangle 2">
            <a:extLst>
              <a:ext uri="{FF2B5EF4-FFF2-40B4-BE49-F238E27FC236}">
                <a16:creationId xmlns:a16="http://schemas.microsoft.com/office/drawing/2014/main" id="{75782A7D-7F71-4F94-9C22-C33145B4F2C5}"/>
              </a:ext>
            </a:extLst>
          </p:cNvPr>
          <p:cNvSpPr>
            <a:spLocks noGrp="1" noRot="1" noChangeAspect="1" noChangeArrowheads="1" noTextEdit="1"/>
          </p:cNvSpPr>
          <p:nvPr>
            <p:ph type="sldImg"/>
          </p:nvPr>
        </p:nvSpPr>
        <p:spPr>
          <a:xfrm>
            <a:off x="3267075" y="509588"/>
            <a:ext cx="3397250" cy="2547937"/>
          </a:xfrm>
          <a:ln/>
        </p:spPr>
      </p:sp>
      <p:sp>
        <p:nvSpPr>
          <p:cNvPr id="67587" name="Rectangle 3">
            <a:extLst>
              <a:ext uri="{FF2B5EF4-FFF2-40B4-BE49-F238E27FC236}">
                <a16:creationId xmlns:a16="http://schemas.microsoft.com/office/drawing/2014/main" id="{73A0CBD8-85A0-48AF-83EA-9E67C7AB78E6}"/>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66049333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a:extLst>
              <a:ext uri="{FF2B5EF4-FFF2-40B4-BE49-F238E27FC236}">
                <a16:creationId xmlns:a16="http://schemas.microsoft.com/office/drawing/2014/main" id="{544F3440-59E8-43BE-A617-A00C6824CC61}"/>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6CF400CB-87CE-412D-B7FC-9C350584682A}" type="slidenum">
              <a:rPr lang="es-ES_tradnl" altLang="es-ES" sz="1200">
                <a:latin typeface="Times New Roman" panose="02020603050405020304" pitchFamily="18" charset="0"/>
              </a:rPr>
              <a:pPr/>
              <a:t>230</a:t>
            </a:fld>
            <a:endParaRPr lang="es-ES_tradnl" altLang="es-ES" sz="1200">
              <a:latin typeface="Times New Roman" panose="02020603050405020304" pitchFamily="18" charset="0"/>
            </a:endParaRPr>
          </a:p>
        </p:txBody>
      </p:sp>
      <p:sp>
        <p:nvSpPr>
          <p:cNvPr id="69634" name="Rectangle 2">
            <a:extLst>
              <a:ext uri="{FF2B5EF4-FFF2-40B4-BE49-F238E27FC236}">
                <a16:creationId xmlns:a16="http://schemas.microsoft.com/office/drawing/2014/main" id="{ACFEF029-84FF-4428-B7F1-91252C0B4C30}"/>
              </a:ext>
            </a:extLst>
          </p:cNvPr>
          <p:cNvSpPr>
            <a:spLocks noGrp="1" noRot="1" noChangeAspect="1" noChangeArrowheads="1" noTextEdit="1"/>
          </p:cNvSpPr>
          <p:nvPr>
            <p:ph type="sldImg"/>
          </p:nvPr>
        </p:nvSpPr>
        <p:spPr>
          <a:xfrm>
            <a:off x="3267075" y="509588"/>
            <a:ext cx="3397250" cy="2547937"/>
          </a:xfrm>
          <a:ln/>
        </p:spPr>
      </p:sp>
      <p:sp>
        <p:nvSpPr>
          <p:cNvPr id="69635" name="Rectangle 3">
            <a:extLst>
              <a:ext uri="{FF2B5EF4-FFF2-40B4-BE49-F238E27FC236}">
                <a16:creationId xmlns:a16="http://schemas.microsoft.com/office/drawing/2014/main" id="{F946DBCC-F906-4693-ADBD-E77B840B132D}"/>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00036988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E02FAC2E-C462-4E61-B4BA-45D93F720B18}"/>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5B3710CD-0B1C-4A3F-B2AA-4E4F61ADDB78}" type="slidenum">
              <a:rPr lang="es-ES_tradnl" altLang="es-ES" sz="1200">
                <a:latin typeface="Times New Roman" panose="02020603050405020304" pitchFamily="18" charset="0"/>
              </a:rPr>
              <a:pPr/>
              <a:t>231</a:t>
            </a:fld>
            <a:endParaRPr lang="es-ES_tradnl" altLang="es-ES" sz="1200">
              <a:latin typeface="Times New Roman" panose="02020603050405020304" pitchFamily="18" charset="0"/>
            </a:endParaRPr>
          </a:p>
        </p:txBody>
      </p:sp>
      <p:sp>
        <p:nvSpPr>
          <p:cNvPr id="71682" name="Rectangle 2">
            <a:extLst>
              <a:ext uri="{FF2B5EF4-FFF2-40B4-BE49-F238E27FC236}">
                <a16:creationId xmlns:a16="http://schemas.microsoft.com/office/drawing/2014/main" id="{935D594D-33D2-488E-BB8C-858C9EDE6C0A}"/>
              </a:ext>
            </a:extLst>
          </p:cNvPr>
          <p:cNvSpPr>
            <a:spLocks noGrp="1" noRot="1" noChangeAspect="1" noChangeArrowheads="1" noTextEdit="1"/>
          </p:cNvSpPr>
          <p:nvPr>
            <p:ph type="sldImg"/>
          </p:nvPr>
        </p:nvSpPr>
        <p:spPr>
          <a:xfrm>
            <a:off x="3267075" y="509588"/>
            <a:ext cx="3397250" cy="2547937"/>
          </a:xfrm>
          <a:ln/>
        </p:spPr>
      </p:sp>
      <p:sp>
        <p:nvSpPr>
          <p:cNvPr id="71683" name="Rectangle 3">
            <a:extLst>
              <a:ext uri="{FF2B5EF4-FFF2-40B4-BE49-F238E27FC236}">
                <a16:creationId xmlns:a16="http://schemas.microsoft.com/office/drawing/2014/main" id="{D77F9E49-75C0-40F4-BFE6-8433F743B824}"/>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82675482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770542F6-68E5-4CE6-803E-567E570963E9}"/>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EAD97068-ABC3-4FF0-88A7-9493D788400F}" type="slidenum">
              <a:rPr lang="es-ES_tradnl" altLang="es-ES" sz="1200">
                <a:latin typeface="Times New Roman" panose="02020603050405020304" pitchFamily="18" charset="0"/>
              </a:rPr>
              <a:pPr/>
              <a:t>232</a:t>
            </a:fld>
            <a:endParaRPr lang="es-ES_tradnl" altLang="es-ES" sz="1200">
              <a:latin typeface="Times New Roman" panose="02020603050405020304" pitchFamily="18" charset="0"/>
            </a:endParaRPr>
          </a:p>
        </p:txBody>
      </p:sp>
      <p:sp>
        <p:nvSpPr>
          <p:cNvPr id="73730" name="Rectangle 2">
            <a:extLst>
              <a:ext uri="{FF2B5EF4-FFF2-40B4-BE49-F238E27FC236}">
                <a16:creationId xmlns:a16="http://schemas.microsoft.com/office/drawing/2014/main" id="{797FB40E-7B5A-4D3D-A73C-EA6403880221}"/>
              </a:ext>
            </a:extLst>
          </p:cNvPr>
          <p:cNvSpPr>
            <a:spLocks noGrp="1" noRot="1" noChangeAspect="1" noChangeArrowheads="1" noTextEdit="1"/>
          </p:cNvSpPr>
          <p:nvPr>
            <p:ph type="sldImg"/>
          </p:nvPr>
        </p:nvSpPr>
        <p:spPr>
          <a:xfrm>
            <a:off x="3267075" y="509588"/>
            <a:ext cx="3397250" cy="2547937"/>
          </a:xfrm>
          <a:ln/>
        </p:spPr>
      </p:sp>
      <p:sp>
        <p:nvSpPr>
          <p:cNvPr id="73731" name="Rectangle 3">
            <a:extLst>
              <a:ext uri="{FF2B5EF4-FFF2-40B4-BE49-F238E27FC236}">
                <a16:creationId xmlns:a16="http://schemas.microsoft.com/office/drawing/2014/main" id="{5B69E34C-371F-49F5-8CAD-424182B6CC49}"/>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404415010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7A5F93FE-BA72-4CD9-A984-80E5E041A0E6}"/>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8A869C3C-4115-4528-9601-00E721F7CBFF}" type="slidenum">
              <a:rPr lang="es-ES_tradnl" altLang="es-ES" sz="1200">
                <a:latin typeface="Times New Roman" panose="02020603050405020304" pitchFamily="18" charset="0"/>
              </a:rPr>
              <a:pPr/>
              <a:t>233</a:t>
            </a:fld>
            <a:endParaRPr lang="es-ES_tradnl" altLang="es-ES" sz="1200">
              <a:latin typeface="Times New Roman" panose="02020603050405020304" pitchFamily="18" charset="0"/>
            </a:endParaRPr>
          </a:p>
        </p:txBody>
      </p:sp>
      <p:sp>
        <p:nvSpPr>
          <p:cNvPr id="75778" name="Rectangle 2">
            <a:extLst>
              <a:ext uri="{FF2B5EF4-FFF2-40B4-BE49-F238E27FC236}">
                <a16:creationId xmlns:a16="http://schemas.microsoft.com/office/drawing/2014/main" id="{AC5FE9D1-A6E7-47FC-B6F6-A2B608C0E20E}"/>
              </a:ext>
            </a:extLst>
          </p:cNvPr>
          <p:cNvSpPr>
            <a:spLocks noGrp="1" noRot="1" noChangeAspect="1" noChangeArrowheads="1" noTextEdit="1"/>
          </p:cNvSpPr>
          <p:nvPr>
            <p:ph type="sldImg"/>
          </p:nvPr>
        </p:nvSpPr>
        <p:spPr>
          <a:xfrm>
            <a:off x="3267075" y="509588"/>
            <a:ext cx="3397250" cy="2547937"/>
          </a:xfrm>
          <a:ln/>
        </p:spPr>
      </p:sp>
      <p:sp>
        <p:nvSpPr>
          <p:cNvPr id="75779" name="Rectangle 3">
            <a:extLst>
              <a:ext uri="{FF2B5EF4-FFF2-40B4-BE49-F238E27FC236}">
                <a16:creationId xmlns:a16="http://schemas.microsoft.com/office/drawing/2014/main" id="{76EB7A86-B38F-4C29-97E2-6367BBB0FC0F}"/>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36402205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62BB5231-D0B6-4F31-80D1-1D41FE562C5A}"/>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623CFB51-5AAD-44B5-B954-0500EF7EC476}" type="slidenum">
              <a:rPr lang="es-ES_tradnl" altLang="es-ES" sz="1200">
                <a:latin typeface="Times New Roman" panose="02020603050405020304" pitchFamily="18" charset="0"/>
              </a:rPr>
              <a:pPr/>
              <a:t>234</a:t>
            </a:fld>
            <a:endParaRPr lang="es-ES_tradnl" altLang="es-ES" sz="1200">
              <a:latin typeface="Times New Roman" panose="02020603050405020304" pitchFamily="18" charset="0"/>
            </a:endParaRPr>
          </a:p>
        </p:txBody>
      </p:sp>
      <p:sp>
        <p:nvSpPr>
          <p:cNvPr id="77826" name="Rectangle 2">
            <a:extLst>
              <a:ext uri="{FF2B5EF4-FFF2-40B4-BE49-F238E27FC236}">
                <a16:creationId xmlns:a16="http://schemas.microsoft.com/office/drawing/2014/main" id="{4CF23FD0-199C-440C-9056-0549F22839C0}"/>
              </a:ext>
            </a:extLst>
          </p:cNvPr>
          <p:cNvSpPr>
            <a:spLocks noGrp="1" noRot="1" noChangeAspect="1" noChangeArrowheads="1" noTextEdit="1"/>
          </p:cNvSpPr>
          <p:nvPr>
            <p:ph type="sldImg"/>
          </p:nvPr>
        </p:nvSpPr>
        <p:spPr>
          <a:xfrm>
            <a:off x="3267075" y="509588"/>
            <a:ext cx="3397250" cy="2547937"/>
          </a:xfrm>
          <a:ln/>
        </p:spPr>
      </p:sp>
      <p:sp>
        <p:nvSpPr>
          <p:cNvPr id="77827" name="Rectangle 3">
            <a:extLst>
              <a:ext uri="{FF2B5EF4-FFF2-40B4-BE49-F238E27FC236}">
                <a16:creationId xmlns:a16="http://schemas.microsoft.com/office/drawing/2014/main" id="{9B571B39-DE70-40D4-8516-2A863B66D107}"/>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37148213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FB1FE649-F224-479D-A9C5-D9AF405A097D}"/>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7F4F915B-B84D-4FE2-85C8-24967C396564}" type="slidenum">
              <a:rPr lang="es-ES_tradnl" altLang="es-ES" sz="1200">
                <a:latin typeface="Times New Roman" panose="02020603050405020304" pitchFamily="18" charset="0"/>
              </a:rPr>
              <a:pPr/>
              <a:t>235</a:t>
            </a:fld>
            <a:endParaRPr lang="es-ES_tradnl" altLang="es-ES" sz="1200">
              <a:latin typeface="Times New Roman" panose="02020603050405020304" pitchFamily="18" charset="0"/>
            </a:endParaRPr>
          </a:p>
        </p:txBody>
      </p:sp>
      <p:sp>
        <p:nvSpPr>
          <p:cNvPr id="79874" name="Rectangle 2">
            <a:extLst>
              <a:ext uri="{FF2B5EF4-FFF2-40B4-BE49-F238E27FC236}">
                <a16:creationId xmlns:a16="http://schemas.microsoft.com/office/drawing/2014/main" id="{96314BE2-9FCA-4E66-9F4D-ADAEB6AC5180}"/>
              </a:ext>
            </a:extLst>
          </p:cNvPr>
          <p:cNvSpPr>
            <a:spLocks noGrp="1" noRot="1" noChangeAspect="1" noChangeArrowheads="1" noTextEdit="1"/>
          </p:cNvSpPr>
          <p:nvPr>
            <p:ph type="sldImg"/>
          </p:nvPr>
        </p:nvSpPr>
        <p:spPr>
          <a:xfrm>
            <a:off x="3267075" y="509588"/>
            <a:ext cx="3397250" cy="2547937"/>
          </a:xfrm>
          <a:ln/>
        </p:spPr>
      </p:sp>
      <p:sp>
        <p:nvSpPr>
          <p:cNvPr id="79875" name="Rectangle 3">
            <a:extLst>
              <a:ext uri="{FF2B5EF4-FFF2-40B4-BE49-F238E27FC236}">
                <a16:creationId xmlns:a16="http://schemas.microsoft.com/office/drawing/2014/main" id="{14730C58-F70D-4E6E-A3ED-0DBD90A66DA4}"/>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36190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DFD19-C239-4297-8020-D12590B32C66}" type="slidenum">
              <a:rPr lang="es-ES_tradnl"/>
              <a:pPr/>
              <a:t>23</a:t>
            </a:fld>
            <a:endParaRPr lang="es-ES_tradnl"/>
          </a:p>
        </p:txBody>
      </p:sp>
      <p:sp>
        <p:nvSpPr>
          <p:cNvPr id="203778" name="Rectangle 2"/>
          <p:cNvSpPr>
            <a:spLocks noGrp="1" noRot="1" noChangeAspect="1" noChangeArrowheads="1" noTextEdit="1"/>
          </p:cNvSpPr>
          <p:nvPr>
            <p:ph type="sldImg"/>
          </p:nvPr>
        </p:nvSpPr>
        <p:spPr>
          <a:xfrm>
            <a:off x="992188" y="768350"/>
            <a:ext cx="5114925" cy="3836988"/>
          </a:xfrm>
          <a:ln/>
        </p:spPr>
      </p:sp>
      <p:sp>
        <p:nvSpPr>
          <p:cNvPr id="20377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86333676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A580DCCD-C15F-405D-A16F-BB75E35156E8}"/>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75CFCE33-50F3-424F-80F3-AA591C75A1EB}" type="slidenum">
              <a:rPr lang="es-ES_tradnl" altLang="es-ES" sz="1200">
                <a:latin typeface="Times New Roman" panose="02020603050405020304" pitchFamily="18" charset="0"/>
              </a:rPr>
              <a:pPr/>
              <a:t>236</a:t>
            </a:fld>
            <a:endParaRPr lang="es-ES_tradnl" altLang="es-ES" sz="1200">
              <a:latin typeface="Times New Roman" panose="02020603050405020304" pitchFamily="18" charset="0"/>
            </a:endParaRPr>
          </a:p>
        </p:txBody>
      </p:sp>
      <p:sp>
        <p:nvSpPr>
          <p:cNvPr id="81922" name="Rectangle 2">
            <a:extLst>
              <a:ext uri="{FF2B5EF4-FFF2-40B4-BE49-F238E27FC236}">
                <a16:creationId xmlns:a16="http://schemas.microsoft.com/office/drawing/2014/main" id="{CC030025-4005-4CD2-B684-9256D9B3F353}"/>
              </a:ext>
            </a:extLst>
          </p:cNvPr>
          <p:cNvSpPr>
            <a:spLocks noGrp="1" noRot="1" noChangeAspect="1" noChangeArrowheads="1" noTextEdit="1"/>
          </p:cNvSpPr>
          <p:nvPr>
            <p:ph type="sldImg"/>
          </p:nvPr>
        </p:nvSpPr>
        <p:spPr>
          <a:xfrm>
            <a:off x="3267075" y="509588"/>
            <a:ext cx="3397250" cy="2547937"/>
          </a:xfrm>
          <a:ln/>
        </p:spPr>
      </p:sp>
      <p:sp>
        <p:nvSpPr>
          <p:cNvPr id="81923" name="Rectangle 3">
            <a:extLst>
              <a:ext uri="{FF2B5EF4-FFF2-40B4-BE49-F238E27FC236}">
                <a16:creationId xmlns:a16="http://schemas.microsoft.com/office/drawing/2014/main" id="{D0B05974-FA43-4C63-A841-74711F25E067}"/>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133971805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F5216BC8-439A-4DD0-BFC0-A10EA973B41E}"/>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1BD55676-E6A2-4399-B19E-BD22EF917D53}" type="slidenum">
              <a:rPr lang="es-ES_tradnl" altLang="es-ES" sz="1200">
                <a:latin typeface="Times New Roman" panose="02020603050405020304" pitchFamily="18" charset="0"/>
              </a:rPr>
              <a:pPr/>
              <a:t>237</a:t>
            </a:fld>
            <a:endParaRPr lang="es-ES_tradnl" altLang="es-ES" sz="1200">
              <a:latin typeface="Times New Roman" panose="02020603050405020304" pitchFamily="18" charset="0"/>
            </a:endParaRPr>
          </a:p>
        </p:txBody>
      </p:sp>
      <p:sp>
        <p:nvSpPr>
          <p:cNvPr id="83970" name="Rectangle 2">
            <a:extLst>
              <a:ext uri="{FF2B5EF4-FFF2-40B4-BE49-F238E27FC236}">
                <a16:creationId xmlns:a16="http://schemas.microsoft.com/office/drawing/2014/main" id="{C3FD1643-CAE8-4016-90F5-9259C9D934EF}"/>
              </a:ext>
            </a:extLst>
          </p:cNvPr>
          <p:cNvSpPr>
            <a:spLocks noGrp="1" noRot="1" noChangeAspect="1" noChangeArrowheads="1" noTextEdit="1"/>
          </p:cNvSpPr>
          <p:nvPr>
            <p:ph type="sldImg"/>
          </p:nvPr>
        </p:nvSpPr>
        <p:spPr>
          <a:xfrm>
            <a:off x="3267075" y="509588"/>
            <a:ext cx="3397250" cy="2547937"/>
          </a:xfrm>
          <a:ln/>
        </p:spPr>
      </p:sp>
      <p:sp>
        <p:nvSpPr>
          <p:cNvPr id="83971" name="Rectangle 3">
            <a:extLst>
              <a:ext uri="{FF2B5EF4-FFF2-40B4-BE49-F238E27FC236}">
                <a16:creationId xmlns:a16="http://schemas.microsoft.com/office/drawing/2014/main" id="{C1F1B4FE-1795-4C40-804E-AFBC306D3CD8}"/>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53242465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88CDB75C-C27B-4390-BE57-5AC43056F132}"/>
              </a:ext>
            </a:extLst>
          </p:cNvPr>
          <p:cNvSpPr>
            <a:spLocks noGrp="1" noChangeArrowheads="1"/>
          </p:cNvSpPr>
          <p:nvPr>
            <p:ph type="sldNum" sz="quarter" idx="5"/>
          </p:nvPr>
        </p:nvSpPr>
        <p:spPr>
          <a:noFill/>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fld id="{D3EC8FC6-7B42-4011-A3D5-EA2456637C7D}" type="slidenum">
              <a:rPr lang="es-ES_tradnl" altLang="es-ES" sz="1200">
                <a:latin typeface="Times New Roman" panose="02020603050405020304" pitchFamily="18" charset="0"/>
              </a:rPr>
              <a:pPr/>
              <a:t>238</a:t>
            </a:fld>
            <a:endParaRPr lang="es-ES_tradnl" altLang="es-ES" sz="1200">
              <a:latin typeface="Times New Roman" panose="02020603050405020304" pitchFamily="18" charset="0"/>
            </a:endParaRPr>
          </a:p>
        </p:txBody>
      </p:sp>
      <p:sp>
        <p:nvSpPr>
          <p:cNvPr id="86018" name="Rectangle 2">
            <a:extLst>
              <a:ext uri="{FF2B5EF4-FFF2-40B4-BE49-F238E27FC236}">
                <a16:creationId xmlns:a16="http://schemas.microsoft.com/office/drawing/2014/main" id="{D864F4CD-4028-4539-B1C1-45DA1D0BD6EF}"/>
              </a:ext>
            </a:extLst>
          </p:cNvPr>
          <p:cNvSpPr>
            <a:spLocks noGrp="1" noRot="1" noChangeAspect="1" noChangeArrowheads="1" noTextEdit="1"/>
          </p:cNvSpPr>
          <p:nvPr>
            <p:ph type="sldImg"/>
          </p:nvPr>
        </p:nvSpPr>
        <p:spPr>
          <a:xfrm>
            <a:off x="3267075" y="509588"/>
            <a:ext cx="3397250" cy="2547937"/>
          </a:xfrm>
          <a:ln/>
        </p:spPr>
      </p:sp>
      <p:sp>
        <p:nvSpPr>
          <p:cNvPr id="86019" name="Rectangle 3">
            <a:extLst>
              <a:ext uri="{FF2B5EF4-FFF2-40B4-BE49-F238E27FC236}">
                <a16:creationId xmlns:a16="http://schemas.microsoft.com/office/drawing/2014/main" id="{0937D66F-1EA5-4FE3-ADCC-4C1F813406F2}"/>
              </a:ext>
            </a:extLst>
          </p:cNvPr>
          <p:cNvSpPr>
            <a:spLocks noGrp="1" noChangeArrowheads="1"/>
          </p:cNvSpPr>
          <p:nvPr>
            <p:ph type="body" idx="1"/>
          </p:nvPr>
        </p:nvSpPr>
        <p:spPr>
          <a:xfrm>
            <a:off x="993775" y="3227388"/>
            <a:ext cx="7943850" cy="3057525"/>
          </a:xfrm>
          <a:noFill/>
        </p:spPr>
        <p:txBody>
          <a:bodyPr/>
          <a:lstStyle/>
          <a:p>
            <a:endParaRPr lang="es-ES" altLang="es-ES"/>
          </a:p>
        </p:txBody>
      </p:sp>
    </p:spTree>
    <p:extLst>
      <p:ext uri="{BB962C8B-B14F-4D97-AF65-F5344CB8AC3E}">
        <p14:creationId xmlns:p14="http://schemas.microsoft.com/office/powerpoint/2010/main" val="217910225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031"/>
          <p:cNvSpPr>
            <a:spLocks noGrp="1" noChangeArrowheads="1"/>
          </p:cNvSpPr>
          <p:nvPr>
            <p:ph type="sldNum" sz="quarter" idx="5"/>
          </p:nvPr>
        </p:nvSpPr>
        <p:spPr>
          <a:noFill/>
        </p:spPr>
        <p:txBody>
          <a:bodyPr/>
          <a:lstStyle/>
          <a:p>
            <a:fld id="{F37C85B8-E731-4AE9-8D74-9600D142B1CE}" type="slidenum">
              <a:rPr lang="es-ES_tradnl" smtClean="0"/>
              <a:pPr/>
              <a:t>239</a:t>
            </a:fld>
            <a:endParaRPr lang="es-ES_tradnl"/>
          </a:p>
        </p:txBody>
      </p:sp>
      <p:sp>
        <p:nvSpPr>
          <p:cNvPr id="58371" name="Rectangle 2"/>
          <p:cNvSpPr>
            <a:spLocks noGrp="1" noRot="1" noChangeAspect="1" noChangeArrowheads="1" noTextEdit="1"/>
          </p:cNvSpPr>
          <p:nvPr>
            <p:ph type="sldImg"/>
          </p:nvPr>
        </p:nvSpPr>
        <p:spPr>
          <a:xfrm>
            <a:off x="992188" y="800100"/>
            <a:ext cx="5122862" cy="3841750"/>
          </a:xfrm>
          <a:ln/>
        </p:spPr>
      </p:sp>
      <p:sp>
        <p:nvSpPr>
          <p:cNvPr id="58372" name="Rectangle 3"/>
          <p:cNvSpPr>
            <a:spLocks noGrp="1" noChangeArrowheads="1"/>
          </p:cNvSpPr>
          <p:nvPr>
            <p:ph type="body" idx="1"/>
          </p:nvPr>
        </p:nvSpPr>
        <p:spPr>
          <a:xfrm>
            <a:off x="947742" y="4879976"/>
            <a:ext cx="5210176" cy="4560888"/>
          </a:xfrm>
          <a:noFill/>
          <a:ln w="9525"/>
        </p:spPr>
        <p:txBody>
          <a:bodyPr/>
          <a:lstStyle/>
          <a:p>
            <a:pPr eaLnBrk="1" hangingPunct="1"/>
            <a:endParaRPr lang="es-ES"/>
          </a:p>
        </p:txBody>
      </p:sp>
    </p:spTree>
    <p:extLst>
      <p:ext uri="{BB962C8B-B14F-4D97-AF65-F5344CB8AC3E}">
        <p14:creationId xmlns:p14="http://schemas.microsoft.com/office/powerpoint/2010/main" val="26749180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pPr>
              <a:buClr>
                <a:srgbClr val="B2B2B2"/>
              </a:buClr>
            </a:pPr>
            <a:fld id="{5A2D2D23-F583-4681-B1B2-EF7FB481E581}" type="slidenum">
              <a:rPr lang="es-ES_tradnl" smtClean="0">
                <a:solidFill>
                  <a:srgbClr val="000000"/>
                </a:solidFill>
              </a:rPr>
              <a:pPr>
                <a:buClr>
                  <a:srgbClr val="B2B2B2"/>
                </a:buClr>
              </a:pPr>
              <a:t>240</a:t>
            </a:fld>
            <a:endParaRPr lang="es-ES_tradnl">
              <a:solidFill>
                <a:srgbClr val="000000"/>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p:spPr>
        <p:txBody>
          <a:bodyPr/>
          <a:lstStyle/>
          <a:p>
            <a:pPr eaLnBrk="1" hangingPunct="1"/>
            <a:endParaRPr lang="es-ES"/>
          </a:p>
        </p:txBody>
      </p:sp>
    </p:spTree>
    <p:extLst>
      <p:ext uri="{BB962C8B-B14F-4D97-AF65-F5344CB8AC3E}">
        <p14:creationId xmlns:p14="http://schemas.microsoft.com/office/powerpoint/2010/main" val="143594265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fld id="{5A2D2D23-F583-4681-B1B2-EF7FB481E581}" type="slidenum">
              <a:rPr lang="es-ES_tradnl" smtClean="0"/>
              <a:pPr/>
              <a:t>241</a:t>
            </a:fld>
            <a:endParaRPr lang="es-ES_tradnl"/>
          </a:p>
        </p:txBody>
      </p:sp>
      <p:sp>
        <p:nvSpPr>
          <p:cNvPr id="59395" name="Rectangle 2"/>
          <p:cNvSpPr>
            <a:spLocks noGrp="1" noRot="1" noChangeAspect="1" noChangeArrowheads="1" noTextEdit="1"/>
          </p:cNvSpPr>
          <p:nvPr>
            <p:ph type="sldImg"/>
          </p:nvPr>
        </p:nvSpPr>
        <p:spPr>
          <a:xfrm>
            <a:off x="992188" y="800100"/>
            <a:ext cx="5121275" cy="3841750"/>
          </a:xfrm>
          <a:ln/>
        </p:spPr>
      </p:sp>
      <p:sp>
        <p:nvSpPr>
          <p:cNvPr id="59396" name="Rectangle 3"/>
          <p:cNvSpPr>
            <a:spLocks noGrp="1" noChangeArrowheads="1"/>
          </p:cNvSpPr>
          <p:nvPr>
            <p:ph type="body" idx="1"/>
          </p:nvPr>
        </p:nvSpPr>
        <p:spPr>
          <a:noFill/>
          <a:ln w="9525"/>
        </p:spPr>
        <p:txBody>
          <a:bodyPr/>
          <a:lstStyle/>
          <a:p>
            <a:pPr eaLnBrk="1" hangingPunct="1"/>
            <a:endParaRPr lang="es-ES"/>
          </a:p>
        </p:txBody>
      </p:sp>
    </p:spTree>
    <p:extLst>
      <p:ext uri="{BB962C8B-B14F-4D97-AF65-F5344CB8AC3E}">
        <p14:creationId xmlns:p14="http://schemas.microsoft.com/office/powerpoint/2010/main" val="378931688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3A74A8-AAE0-4BDC-9491-A7A72BFD5309}" type="slidenum">
              <a:rPr lang="es-ES_tradnl"/>
              <a:pPr/>
              <a:t>242</a:t>
            </a:fld>
            <a:endParaRPr lang="es-ES_tradnl"/>
          </a:p>
        </p:txBody>
      </p:sp>
      <p:sp>
        <p:nvSpPr>
          <p:cNvPr id="177154" name="Rectangle 2"/>
          <p:cNvSpPr>
            <a:spLocks noGrp="1" noRot="1" noChangeAspect="1" noChangeArrowheads="1" noTextEdit="1"/>
          </p:cNvSpPr>
          <p:nvPr>
            <p:ph type="sldImg"/>
          </p:nvPr>
        </p:nvSpPr>
        <p:spPr>
          <a:xfrm>
            <a:off x="938213" y="752475"/>
            <a:ext cx="5008562" cy="3756025"/>
          </a:xfrm>
          <a:ln/>
        </p:spPr>
      </p:sp>
      <p:sp>
        <p:nvSpPr>
          <p:cNvPr id="177155"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88348134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1B6ECD-A434-47DE-9A0B-23E6FA695DD6}" type="slidenum">
              <a:rPr lang="es-ES_tradnl">
                <a:solidFill>
                  <a:prstClr val="black"/>
                </a:solidFill>
              </a:rPr>
              <a:pPr/>
              <a:t>250</a:t>
            </a:fld>
            <a:endParaRPr lang="es-ES_tradnl">
              <a:solidFill>
                <a:prstClr val="black"/>
              </a:solidFill>
            </a:endParaRPr>
          </a:p>
        </p:txBody>
      </p:sp>
      <p:sp>
        <p:nvSpPr>
          <p:cNvPr id="179202" name="Rectangle 2"/>
          <p:cNvSpPr>
            <a:spLocks noGrp="1" noRot="1" noChangeAspect="1" noChangeArrowheads="1" noTextEdit="1"/>
          </p:cNvSpPr>
          <p:nvPr>
            <p:ph type="sldImg"/>
          </p:nvPr>
        </p:nvSpPr>
        <p:spPr>
          <a:xfrm>
            <a:off x="992188" y="768350"/>
            <a:ext cx="5114925" cy="3836988"/>
          </a:xfrm>
          <a:ln/>
        </p:spPr>
      </p:sp>
      <p:sp>
        <p:nvSpPr>
          <p:cNvPr id="1792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34669530"/>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153F39-94ED-4A68-8CFC-C6B52598E6DB}" type="slidenum">
              <a:rPr lang="es-ES_tradnl">
                <a:solidFill>
                  <a:prstClr val="black"/>
                </a:solidFill>
              </a:rPr>
              <a:pPr/>
              <a:t>251</a:t>
            </a:fld>
            <a:endParaRPr lang="es-ES_tradnl">
              <a:solidFill>
                <a:prstClr val="black"/>
              </a:solidFill>
            </a:endParaRPr>
          </a:p>
        </p:txBody>
      </p:sp>
      <p:sp>
        <p:nvSpPr>
          <p:cNvPr id="180226" name="Rectangle 2"/>
          <p:cNvSpPr>
            <a:spLocks noGrp="1" noRot="1" noChangeAspect="1" noChangeArrowheads="1" noTextEdit="1"/>
          </p:cNvSpPr>
          <p:nvPr>
            <p:ph type="sldImg"/>
          </p:nvPr>
        </p:nvSpPr>
        <p:spPr>
          <a:xfrm>
            <a:off x="992188" y="768350"/>
            <a:ext cx="5114925" cy="3836988"/>
          </a:xfrm>
          <a:ln/>
        </p:spPr>
      </p:sp>
      <p:sp>
        <p:nvSpPr>
          <p:cNvPr id="18022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119054666"/>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1F339C-D87F-4FE0-95FD-C947A0E0D2D4}" type="slidenum">
              <a:rPr lang="es-ES_tradnl">
                <a:solidFill>
                  <a:prstClr val="black"/>
                </a:solidFill>
              </a:rPr>
              <a:pPr/>
              <a:t>252</a:t>
            </a:fld>
            <a:endParaRPr lang="es-ES_tradnl">
              <a:solidFill>
                <a:prstClr val="black"/>
              </a:solidFill>
            </a:endParaRPr>
          </a:p>
        </p:txBody>
      </p:sp>
      <p:sp>
        <p:nvSpPr>
          <p:cNvPr id="181250" name="Rectangle 2"/>
          <p:cNvSpPr>
            <a:spLocks noGrp="1" noRot="1" noChangeAspect="1" noChangeArrowheads="1" noTextEdit="1"/>
          </p:cNvSpPr>
          <p:nvPr>
            <p:ph type="sldImg"/>
          </p:nvPr>
        </p:nvSpPr>
        <p:spPr>
          <a:xfrm>
            <a:off x="992188" y="768350"/>
            <a:ext cx="5114925" cy="3836988"/>
          </a:xfrm>
          <a:ln/>
        </p:spPr>
      </p:sp>
      <p:sp>
        <p:nvSpPr>
          <p:cNvPr id="18125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173303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EDFD19-C239-4297-8020-D12590B32C66}" type="slidenum">
              <a:rPr lang="es-ES_tradnl"/>
              <a:pPr/>
              <a:t>24</a:t>
            </a:fld>
            <a:endParaRPr lang="es-ES_tradnl"/>
          </a:p>
        </p:txBody>
      </p:sp>
      <p:sp>
        <p:nvSpPr>
          <p:cNvPr id="203778" name="Rectangle 2"/>
          <p:cNvSpPr>
            <a:spLocks noGrp="1" noRot="1" noChangeAspect="1" noChangeArrowheads="1" noTextEdit="1"/>
          </p:cNvSpPr>
          <p:nvPr>
            <p:ph type="sldImg"/>
          </p:nvPr>
        </p:nvSpPr>
        <p:spPr>
          <a:xfrm>
            <a:off x="992188" y="768350"/>
            <a:ext cx="5114925" cy="3836988"/>
          </a:xfrm>
          <a:ln/>
        </p:spPr>
      </p:sp>
      <p:sp>
        <p:nvSpPr>
          <p:cNvPr id="20377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515898591"/>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860721-499F-4A0B-B836-C857C877F4BB}" type="slidenum">
              <a:rPr lang="es-ES_tradnl">
                <a:solidFill>
                  <a:prstClr val="black"/>
                </a:solidFill>
              </a:rPr>
              <a:pPr/>
              <a:t>253</a:t>
            </a:fld>
            <a:endParaRPr lang="es-ES_tradnl">
              <a:solidFill>
                <a:prstClr val="black"/>
              </a:solidFill>
            </a:endParaRPr>
          </a:p>
        </p:txBody>
      </p:sp>
      <p:sp>
        <p:nvSpPr>
          <p:cNvPr id="182274" name="Rectangle 2"/>
          <p:cNvSpPr>
            <a:spLocks noGrp="1" noRot="1" noChangeAspect="1" noChangeArrowheads="1" noTextEdit="1"/>
          </p:cNvSpPr>
          <p:nvPr>
            <p:ph type="sldImg"/>
          </p:nvPr>
        </p:nvSpPr>
        <p:spPr>
          <a:xfrm>
            <a:off x="992188" y="768350"/>
            <a:ext cx="5114925" cy="3836988"/>
          </a:xfrm>
          <a:ln/>
        </p:spPr>
      </p:sp>
      <p:sp>
        <p:nvSpPr>
          <p:cNvPr id="1822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99699152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93C6C-ACAA-4448-A58C-DC408C947071}" type="slidenum">
              <a:rPr lang="es-ES_tradnl">
                <a:solidFill>
                  <a:prstClr val="black"/>
                </a:solidFill>
              </a:rPr>
              <a:pPr/>
              <a:t>254</a:t>
            </a:fld>
            <a:endParaRPr lang="es-ES_tradnl">
              <a:solidFill>
                <a:prstClr val="black"/>
              </a:solidFill>
            </a:endParaRPr>
          </a:p>
        </p:txBody>
      </p:sp>
      <p:sp>
        <p:nvSpPr>
          <p:cNvPr id="183298" name="Rectangle 2"/>
          <p:cNvSpPr>
            <a:spLocks noGrp="1" noRot="1" noChangeAspect="1" noChangeArrowheads="1" noTextEdit="1"/>
          </p:cNvSpPr>
          <p:nvPr>
            <p:ph type="sldImg"/>
          </p:nvPr>
        </p:nvSpPr>
        <p:spPr>
          <a:xfrm>
            <a:off x="992188" y="768350"/>
            <a:ext cx="5114925" cy="3836988"/>
          </a:xfrm>
          <a:ln/>
        </p:spPr>
      </p:sp>
      <p:sp>
        <p:nvSpPr>
          <p:cNvPr id="1832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0399169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BF2ABC-A73A-40C6-9890-999542D0BAF2}" type="slidenum">
              <a:rPr lang="es-ES_tradnl">
                <a:solidFill>
                  <a:prstClr val="black"/>
                </a:solidFill>
              </a:rPr>
              <a:pPr/>
              <a:t>255</a:t>
            </a:fld>
            <a:endParaRPr lang="es-ES_tradnl">
              <a:solidFill>
                <a:prstClr val="black"/>
              </a:solidFill>
            </a:endParaRPr>
          </a:p>
        </p:txBody>
      </p:sp>
      <p:sp>
        <p:nvSpPr>
          <p:cNvPr id="184322" name="Rectangle 2"/>
          <p:cNvSpPr>
            <a:spLocks noGrp="1" noRot="1" noChangeAspect="1" noChangeArrowheads="1" noTextEdit="1"/>
          </p:cNvSpPr>
          <p:nvPr>
            <p:ph type="sldImg"/>
          </p:nvPr>
        </p:nvSpPr>
        <p:spPr>
          <a:xfrm>
            <a:off x="992188" y="768350"/>
            <a:ext cx="5114925" cy="3836988"/>
          </a:xfrm>
          <a:ln/>
        </p:spPr>
      </p:sp>
      <p:sp>
        <p:nvSpPr>
          <p:cNvPr id="1843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165639410"/>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36E6D-CF9C-4B7B-93D2-3F3548B41FFA}" type="slidenum">
              <a:rPr lang="es-ES_tradnl">
                <a:solidFill>
                  <a:prstClr val="black"/>
                </a:solidFill>
              </a:rPr>
              <a:pPr/>
              <a:t>256</a:t>
            </a:fld>
            <a:endParaRPr lang="es-ES_tradnl">
              <a:solidFill>
                <a:prstClr val="black"/>
              </a:solidFill>
            </a:endParaRPr>
          </a:p>
        </p:txBody>
      </p:sp>
      <p:sp>
        <p:nvSpPr>
          <p:cNvPr id="267266" name="Rectangle 2"/>
          <p:cNvSpPr>
            <a:spLocks noGrp="1" noRot="1" noChangeAspect="1" noChangeArrowheads="1" noTextEdit="1"/>
          </p:cNvSpPr>
          <p:nvPr>
            <p:ph type="sldImg"/>
          </p:nvPr>
        </p:nvSpPr>
        <p:spPr>
          <a:xfrm>
            <a:off x="992188" y="768350"/>
            <a:ext cx="5114925" cy="3836988"/>
          </a:xfrm>
          <a:ln/>
        </p:spPr>
      </p:sp>
      <p:sp>
        <p:nvSpPr>
          <p:cNvPr id="26726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99060694"/>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FAEA3-3AEF-4DAD-B8EF-E1ACE550D295}" type="slidenum">
              <a:rPr lang="es-ES_tradnl"/>
              <a:pPr/>
              <a:t>257</a:t>
            </a:fld>
            <a:endParaRPr lang="es-ES_tradnl"/>
          </a:p>
        </p:txBody>
      </p:sp>
      <p:sp>
        <p:nvSpPr>
          <p:cNvPr id="227330" name="Rectangle 2"/>
          <p:cNvSpPr>
            <a:spLocks noGrp="1" noRot="1" noChangeAspect="1" noChangeArrowheads="1" noTextEdit="1"/>
          </p:cNvSpPr>
          <p:nvPr>
            <p:ph type="sldImg"/>
          </p:nvPr>
        </p:nvSpPr>
        <p:spPr>
          <a:xfrm>
            <a:off x="992188" y="768350"/>
            <a:ext cx="5114925" cy="3836988"/>
          </a:xfrm>
          <a:ln/>
        </p:spPr>
      </p:sp>
      <p:sp>
        <p:nvSpPr>
          <p:cNvPr id="22733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0439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E43D7C-C0BB-4AFA-8597-9D7BE7A3922E}" type="slidenum">
              <a:rPr lang="es-ES_tradnl"/>
              <a:pPr/>
              <a:t>25</a:t>
            </a:fld>
            <a:endParaRPr lang="es-ES_tradnl"/>
          </a:p>
        </p:txBody>
      </p:sp>
      <p:sp>
        <p:nvSpPr>
          <p:cNvPr id="191490" name="Rectangle 2"/>
          <p:cNvSpPr>
            <a:spLocks noGrp="1" noRot="1" noChangeAspect="1" noChangeArrowheads="1" noTextEdit="1"/>
          </p:cNvSpPr>
          <p:nvPr>
            <p:ph type="sldImg"/>
          </p:nvPr>
        </p:nvSpPr>
        <p:spPr>
          <a:xfrm>
            <a:off x="992188" y="768350"/>
            <a:ext cx="5114925" cy="3836988"/>
          </a:xfrm>
          <a:ln/>
        </p:spPr>
      </p:sp>
      <p:sp>
        <p:nvSpPr>
          <p:cNvPr id="1914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3627172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F20E0-F5BB-4AF2-A6C0-9DD812B9E827}" type="slidenum">
              <a:rPr lang="es-ES_tradnl"/>
              <a:pPr/>
              <a:t>27</a:t>
            </a:fld>
            <a:endParaRPr lang="es-ES_tradnl"/>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17569456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F20E0-F5BB-4AF2-A6C0-9DD812B9E827}" type="slidenum">
              <a:rPr lang="es-ES_tradnl"/>
              <a:pPr/>
              <a:t>28</a:t>
            </a:fld>
            <a:endParaRPr lang="es-ES_tradnl"/>
          </a:p>
        </p:txBody>
      </p:sp>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46856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A6518-3575-490F-A25E-B18E25B37DA2}" type="slidenum">
              <a:rPr lang="es-ES_tradnl"/>
              <a:pPr/>
              <a:t>29</a:t>
            </a:fld>
            <a:endParaRPr lang="es-ES_tradnl"/>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64093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A6518-3575-490F-A25E-B18E25B37DA2}" type="slidenum">
              <a:rPr lang="es-ES_tradnl"/>
              <a:pPr/>
              <a:t>30</a:t>
            </a:fld>
            <a:endParaRPr lang="es-ES_tradnl"/>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266014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A6518-3575-490F-A25E-B18E25B37DA2}" type="slidenum">
              <a:rPr lang="es-ES_tradnl"/>
              <a:pPr/>
              <a:t>31</a:t>
            </a:fld>
            <a:endParaRPr lang="es-ES_tradnl"/>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7570739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3C2CA-7987-49F5-B80C-22942F5C85C3}" type="slidenum">
              <a:rPr lang="es-ES_tradnl"/>
              <a:pPr/>
              <a:t>32</a:t>
            </a:fld>
            <a:endParaRPr lang="es-ES_tradnl"/>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7962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pPr>
              <a:buClr>
                <a:srgbClr val="B2B2B2"/>
              </a:buClr>
            </a:pPr>
            <a:fld id="{5A2D2D23-F583-4681-B1B2-EF7FB481E581}" type="slidenum">
              <a:rPr lang="es-ES_tradnl" smtClean="0">
                <a:solidFill>
                  <a:srgbClr val="000000"/>
                </a:solidFill>
              </a:rPr>
              <a:pPr>
                <a:buClr>
                  <a:srgbClr val="B2B2B2"/>
                </a:buClr>
              </a:pPr>
              <a:t>4</a:t>
            </a:fld>
            <a:endParaRPr lang="es-ES_tradnl">
              <a:solidFill>
                <a:srgbClr val="000000"/>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p:spPr>
        <p:txBody>
          <a:bodyPr/>
          <a:lstStyle/>
          <a:p>
            <a:pPr eaLnBrk="1" hangingPunct="1"/>
            <a:endParaRPr lang="es-ES" dirty="0"/>
          </a:p>
        </p:txBody>
      </p:sp>
    </p:spTree>
    <p:extLst>
      <p:ext uri="{BB962C8B-B14F-4D97-AF65-F5344CB8AC3E}">
        <p14:creationId xmlns:p14="http://schemas.microsoft.com/office/powerpoint/2010/main" val="2377713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83C2CA-7987-49F5-B80C-22942F5C85C3}" type="slidenum">
              <a:rPr lang="es-ES_tradnl"/>
              <a:pPr/>
              <a:t>33</a:t>
            </a:fld>
            <a:endParaRPr lang="es-ES_tradnl"/>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55353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DA6518-3575-490F-A25E-B18E25B37DA2}" type="slidenum">
              <a:rPr lang="es-ES_tradnl"/>
              <a:pPr/>
              <a:t>34</a:t>
            </a:fld>
            <a:endParaRPr lang="es-ES_tradnl"/>
          </a:p>
        </p:txBody>
      </p:sp>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2616372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9EC456D7-97AA-42B9-BF43-1CBA8E46A848}" type="slidenum">
              <a:rPr lang="es-ES_tradnl" smtClean="0"/>
              <a:pPr/>
              <a:t>35</a:t>
            </a:fld>
            <a:endParaRPr lang="es-ES_tradnl"/>
          </a:p>
        </p:txBody>
      </p:sp>
    </p:spTree>
    <p:extLst>
      <p:ext uri="{BB962C8B-B14F-4D97-AF65-F5344CB8AC3E}">
        <p14:creationId xmlns:p14="http://schemas.microsoft.com/office/powerpoint/2010/main" val="136712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328487-F6A5-467D-8324-8EE566C4CC58}" type="slidenum">
              <a:rPr lang="es-ES_tradnl"/>
              <a:pPr/>
              <a:t>36</a:t>
            </a:fld>
            <a:endParaRPr lang="es-ES_tradnl"/>
          </a:p>
        </p:txBody>
      </p:sp>
      <p:sp>
        <p:nvSpPr>
          <p:cNvPr id="204802" name="Rectangle 2"/>
          <p:cNvSpPr>
            <a:spLocks noGrp="1" noRot="1" noChangeAspect="1" noChangeArrowheads="1" noTextEdit="1"/>
          </p:cNvSpPr>
          <p:nvPr>
            <p:ph type="sldImg"/>
          </p:nvPr>
        </p:nvSpPr>
        <p:spPr>
          <a:xfrm>
            <a:off x="992188" y="768350"/>
            <a:ext cx="5114925" cy="3836988"/>
          </a:xfrm>
          <a:ln/>
        </p:spPr>
      </p:sp>
      <p:sp>
        <p:nvSpPr>
          <p:cNvPr id="2048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389674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328487-F6A5-467D-8324-8EE566C4CC58}" type="slidenum">
              <a:rPr lang="es-ES_tradnl"/>
              <a:pPr/>
              <a:t>37</a:t>
            </a:fld>
            <a:endParaRPr lang="es-ES_tradnl"/>
          </a:p>
        </p:txBody>
      </p:sp>
      <p:sp>
        <p:nvSpPr>
          <p:cNvPr id="204802" name="Rectangle 2"/>
          <p:cNvSpPr>
            <a:spLocks noGrp="1" noRot="1" noChangeAspect="1" noChangeArrowheads="1" noTextEdit="1"/>
          </p:cNvSpPr>
          <p:nvPr>
            <p:ph type="sldImg"/>
          </p:nvPr>
        </p:nvSpPr>
        <p:spPr>
          <a:xfrm>
            <a:off x="992188" y="768350"/>
            <a:ext cx="5114925" cy="3836988"/>
          </a:xfrm>
          <a:ln/>
        </p:spPr>
      </p:sp>
      <p:sp>
        <p:nvSpPr>
          <p:cNvPr id="2048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85452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50C28-01F4-4B50-BE31-96DEE9E32074}" type="slidenum">
              <a:rPr lang="es-ES_tradnl"/>
              <a:pPr/>
              <a:t>38</a:t>
            </a:fld>
            <a:endParaRPr lang="es-ES_tradnl"/>
          </a:p>
        </p:txBody>
      </p:sp>
      <p:sp>
        <p:nvSpPr>
          <p:cNvPr id="208898" name="Rectangle 2"/>
          <p:cNvSpPr>
            <a:spLocks noGrp="1" noRot="1" noChangeAspect="1" noChangeArrowheads="1" noTextEdit="1"/>
          </p:cNvSpPr>
          <p:nvPr>
            <p:ph type="sldImg"/>
          </p:nvPr>
        </p:nvSpPr>
        <p:spPr>
          <a:xfrm>
            <a:off x="992188" y="768350"/>
            <a:ext cx="5114925" cy="3836988"/>
          </a:xfrm>
          <a:ln/>
        </p:spPr>
      </p:sp>
      <p:sp>
        <p:nvSpPr>
          <p:cNvPr id="2088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227061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ECB8E-474C-44A5-A2C7-9B87665741B3}" type="slidenum">
              <a:rPr lang="es-ES_tradnl"/>
              <a:pPr/>
              <a:t>39</a:t>
            </a:fld>
            <a:endParaRPr lang="es-ES_tradnl"/>
          </a:p>
        </p:txBody>
      </p:sp>
      <p:sp>
        <p:nvSpPr>
          <p:cNvPr id="217090" name="Rectangle 2"/>
          <p:cNvSpPr>
            <a:spLocks noGrp="1" noRot="1" noChangeAspect="1" noChangeArrowheads="1" noTextEdit="1"/>
          </p:cNvSpPr>
          <p:nvPr>
            <p:ph type="sldImg"/>
          </p:nvPr>
        </p:nvSpPr>
        <p:spPr>
          <a:xfrm>
            <a:off x="992188" y="768350"/>
            <a:ext cx="5114925" cy="3836988"/>
          </a:xfrm>
          <a:ln/>
        </p:spPr>
      </p:sp>
      <p:sp>
        <p:nvSpPr>
          <p:cNvPr id="2170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959187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30F59-9F39-40DB-90DE-D144F86FE131}" type="slidenum">
              <a:rPr lang="es-ES_tradnl"/>
              <a:pPr/>
              <a:t>40</a:t>
            </a:fld>
            <a:endParaRPr lang="es-ES_tradnl"/>
          </a:p>
        </p:txBody>
      </p:sp>
      <p:sp>
        <p:nvSpPr>
          <p:cNvPr id="411650" name="Rectangle 2"/>
          <p:cNvSpPr>
            <a:spLocks noGrp="1" noRot="1" noChangeAspect="1" noChangeArrowheads="1" noTextEdit="1"/>
          </p:cNvSpPr>
          <p:nvPr>
            <p:ph type="sldImg"/>
          </p:nvPr>
        </p:nvSpPr>
        <p:spPr>
          <a:xfrm>
            <a:off x="990600" y="766763"/>
            <a:ext cx="5118100" cy="3838575"/>
          </a:xfrm>
          <a:ln/>
        </p:spPr>
      </p:sp>
      <p:sp>
        <p:nvSpPr>
          <p:cNvPr id="411651" name="Rectangle 3"/>
          <p:cNvSpPr>
            <a:spLocks noGrp="1" noChangeArrowheads="1"/>
          </p:cNvSpPr>
          <p:nvPr>
            <p:ph type="body" idx="1"/>
          </p:nvPr>
        </p:nvSpPr>
        <p:spPr>
          <a:xfrm>
            <a:off x="710385" y="4861444"/>
            <a:ext cx="5678532" cy="4605576"/>
          </a:xfrm>
        </p:spPr>
        <p:txBody>
          <a:bodyPr/>
          <a:lstStyle/>
          <a:p>
            <a:endParaRPr lang="es-ES"/>
          </a:p>
        </p:txBody>
      </p:sp>
    </p:spTree>
    <p:extLst>
      <p:ext uri="{BB962C8B-B14F-4D97-AF65-F5344CB8AC3E}">
        <p14:creationId xmlns:p14="http://schemas.microsoft.com/office/powerpoint/2010/main" val="32742696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0A06B37-8BFD-0645-B019-56E34BE57059}"/>
              </a:ext>
            </a:extLst>
          </p:cNvPr>
          <p:cNvSpPr>
            <a:spLocks noGrp="1" noChangeArrowheads="1"/>
          </p:cNvSpPr>
          <p:nvPr>
            <p:ph type="sldNum" sz="quarter" idx="5"/>
          </p:nvPr>
        </p:nvSpPr>
        <p:spPr>
          <a:ln/>
        </p:spPr>
        <p:txBody>
          <a:bodyPr/>
          <a:lstStyle/>
          <a:p>
            <a:fld id="{BCF0E6D8-1353-234D-84A8-DD0D79AB489E}" type="slidenum">
              <a:rPr lang="es-ES_tradnl" altLang="es-ES"/>
              <a:pPr/>
              <a:t>41</a:t>
            </a:fld>
            <a:endParaRPr lang="es-ES_tradnl" altLang="es-ES"/>
          </a:p>
        </p:txBody>
      </p:sp>
      <p:sp>
        <p:nvSpPr>
          <p:cNvPr id="377858" name="Rectangle 2">
            <a:extLst>
              <a:ext uri="{FF2B5EF4-FFF2-40B4-BE49-F238E27FC236}">
                <a16:creationId xmlns:a16="http://schemas.microsoft.com/office/drawing/2014/main" id="{A1FC91D8-F7B7-8C4D-96BC-1DCD88CBEF96}"/>
              </a:ext>
            </a:extLst>
          </p:cNvPr>
          <p:cNvSpPr>
            <a:spLocks noGrp="1" noRot="1" noChangeAspect="1" noChangeArrowheads="1" noTextEdit="1"/>
          </p:cNvSpPr>
          <p:nvPr>
            <p:ph type="sldImg"/>
          </p:nvPr>
        </p:nvSpPr>
        <p:spPr>
          <a:ln/>
        </p:spPr>
      </p:sp>
      <p:sp>
        <p:nvSpPr>
          <p:cNvPr id="377859" name="Rectangle 3">
            <a:extLst>
              <a:ext uri="{FF2B5EF4-FFF2-40B4-BE49-F238E27FC236}">
                <a16:creationId xmlns:a16="http://schemas.microsoft.com/office/drawing/2014/main" id="{A40A0F31-EB57-CF41-A616-6361C3EB9B39}"/>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35850730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B9333C6-773A-704A-B068-C2A54B68D71A}"/>
              </a:ext>
            </a:extLst>
          </p:cNvPr>
          <p:cNvSpPr>
            <a:spLocks noGrp="1" noChangeArrowheads="1"/>
          </p:cNvSpPr>
          <p:nvPr>
            <p:ph type="sldNum" sz="quarter" idx="5"/>
          </p:nvPr>
        </p:nvSpPr>
        <p:spPr>
          <a:ln/>
        </p:spPr>
        <p:txBody>
          <a:bodyPr/>
          <a:lstStyle/>
          <a:p>
            <a:fld id="{D9353DA6-B7AB-A04E-86AA-FF70B8042A73}" type="slidenum">
              <a:rPr lang="es-ES_tradnl" altLang="es-ES"/>
              <a:pPr/>
              <a:t>42</a:t>
            </a:fld>
            <a:endParaRPr lang="es-ES_tradnl" altLang="es-ES"/>
          </a:p>
        </p:txBody>
      </p:sp>
      <p:sp>
        <p:nvSpPr>
          <p:cNvPr id="306178" name="Rectangle 2">
            <a:extLst>
              <a:ext uri="{FF2B5EF4-FFF2-40B4-BE49-F238E27FC236}">
                <a16:creationId xmlns:a16="http://schemas.microsoft.com/office/drawing/2014/main" id="{58CB708D-1A10-6E4A-8D2C-1DC2B7AB9B5C}"/>
              </a:ext>
            </a:extLst>
          </p:cNvPr>
          <p:cNvSpPr>
            <a:spLocks noGrp="1" noRot="1" noChangeAspect="1" noChangeArrowheads="1" noTextEdit="1"/>
          </p:cNvSpPr>
          <p:nvPr>
            <p:ph type="sldImg"/>
          </p:nvPr>
        </p:nvSpPr>
        <p:spPr>
          <a:ln/>
        </p:spPr>
      </p:sp>
      <p:sp>
        <p:nvSpPr>
          <p:cNvPr id="306179" name="Rectangle 3">
            <a:extLst>
              <a:ext uri="{FF2B5EF4-FFF2-40B4-BE49-F238E27FC236}">
                <a16:creationId xmlns:a16="http://schemas.microsoft.com/office/drawing/2014/main" id="{9604226D-7A75-E74E-B364-98A6615455A0}"/>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89813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p:cNvSpPr>
            <a:spLocks noGrp="1" noChangeArrowheads="1"/>
          </p:cNvSpPr>
          <p:nvPr>
            <p:ph type="sldNum" sz="quarter" idx="5"/>
          </p:nvPr>
        </p:nvSpPr>
        <p:spPr>
          <a:noFill/>
        </p:spPr>
        <p:txBody>
          <a:bodyPr/>
          <a:lstStyle/>
          <a:p>
            <a:pPr>
              <a:buClr>
                <a:srgbClr val="B2B2B2"/>
              </a:buClr>
            </a:pPr>
            <a:fld id="{5A2D2D23-F583-4681-B1B2-EF7FB481E581}" type="slidenum">
              <a:rPr lang="es-ES_tradnl" smtClean="0">
                <a:solidFill>
                  <a:srgbClr val="000000"/>
                </a:solidFill>
              </a:rPr>
              <a:pPr>
                <a:buClr>
                  <a:srgbClr val="B2B2B2"/>
                </a:buClr>
              </a:pPr>
              <a:t>5</a:t>
            </a:fld>
            <a:endParaRPr lang="es-ES_tradnl">
              <a:solidFill>
                <a:srgbClr val="000000"/>
              </a:solidFill>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w="9525"/>
        </p:spPr>
        <p:txBody>
          <a:bodyPr/>
          <a:lstStyle/>
          <a:p>
            <a:pPr eaLnBrk="1" hangingPunct="1"/>
            <a:endParaRPr lang="es-ES" dirty="0"/>
          </a:p>
        </p:txBody>
      </p:sp>
    </p:spTree>
    <p:extLst>
      <p:ext uri="{BB962C8B-B14F-4D97-AF65-F5344CB8AC3E}">
        <p14:creationId xmlns:p14="http://schemas.microsoft.com/office/powerpoint/2010/main" val="42805735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467F82-C7DD-9B4B-85C5-154AC600244A}"/>
              </a:ext>
            </a:extLst>
          </p:cNvPr>
          <p:cNvSpPr>
            <a:spLocks noGrp="1" noChangeArrowheads="1"/>
          </p:cNvSpPr>
          <p:nvPr>
            <p:ph type="sldNum" sz="quarter" idx="5"/>
          </p:nvPr>
        </p:nvSpPr>
        <p:spPr>
          <a:ln/>
        </p:spPr>
        <p:txBody>
          <a:bodyPr/>
          <a:lstStyle/>
          <a:p>
            <a:fld id="{3E5F6EA4-84FC-E242-A596-A3B06BBCB7B4}" type="slidenum">
              <a:rPr lang="es-ES_tradnl" altLang="es-ES"/>
              <a:pPr/>
              <a:t>43</a:t>
            </a:fld>
            <a:endParaRPr lang="es-ES_tradnl" altLang="es-ES"/>
          </a:p>
        </p:txBody>
      </p:sp>
      <p:sp>
        <p:nvSpPr>
          <p:cNvPr id="308226" name="Rectangle 2">
            <a:extLst>
              <a:ext uri="{FF2B5EF4-FFF2-40B4-BE49-F238E27FC236}">
                <a16:creationId xmlns:a16="http://schemas.microsoft.com/office/drawing/2014/main" id="{02DC2E67-89B2-7342-9BF9-A09C2A5D1100}"/>
              </a:ext>
            </a:extLst>
          </p:cNvPr>
          <p:cNvSpPr>
            <a:spLocks noGrp="1" noRot="1" noChangeAspect="1" noChangeArrowheads="1" noTextEdit="1"/>
          </p:cNvSpPr>
          <p:nvPr>
            <p:ph type="sldImg"/>
          </p:nvPr>
        </p:nvSpPr>
        <p:spPr>
          <a:ln/>
        </p:spPr>
      </p:sp>
      <p:sp>
        <p:nvSpPr>
          <p:cNvPr id="308227" name="Rectangle 3">
            <a:extLst>
              <a:ext uri="{FF2B5EF4-FFF2-40B4-BE49-F238E27FC236}">
                <a16:creationId xmlns:a16="http://schemas.microsoft.com/office/drawing/2014/main" id="{DDD0CDD8-9CD2-974B-AD30-74032BF50C19}"/>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521773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44</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5128847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45</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993585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46</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721230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0466A4-A088-43CB-BE48-9E73C98C6A48}" type="slidenum">
              <a:rPr lang="es-ES_tradnl"/>
              <a:pPr/>
              <a:t>47</a:t>
            </a:fld>
            <a:endParaRPr lang="es-ES_tradnl"/>
          </a:p>
        </p:txBody>
      </p:sp>
      <p:sp>
        <p:nvSpPr>
          <p:cNvPr id="209922" name="Rectangle 2"/>
          <p:cNvSpPr>
            <a:spLocks noGrp="1" noRot="1" noChangeAspect="1" noChangeArrowheads="1" noTextEdit="1"/>
          </p:cNvSpPr>
          <p:nvPr>
            <p:ph type="sldImg"/>
          </p:nvPr>
        </p:nvSpPr>
        <p:spPr>
          <a:xfrm>
            <a:off x="992188" y="768350"/>
            <a:ext cx="5114925" cy="3836988"/>
          </a:xfrm>
          <a:ln/>
        </p:spPr>
      </p:sp>
      <p:sp>
        <p:nvSpPr>
          <p:cNvPr id="2099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175865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BECB8E-474C-44A5-A2C7-9B87665741B3}" type="slidenum">
              <a:rPr lang="es-ES_tradnl"/>
              <a:pPr/>
              <a:t>48</a:t>
            </a:fld>
            <a:endParaRPr lang="es-ES_tradnl"/>
          </a:p>
        </p:txBody>
      </p:sp>
      <p:sp>
        <p:nvSpPr>
          <p:cNvPr id="217090" name="Rectangle 2"/>
          <p:cNvSpPr>
            <a:spLocks noGrp="1" noRot="1" noChangeAspect="1" noChangeArrowheads="1" noTextEdit="1"/>
          </p:cNvSpPr>
          <p:nvPr>
            <p:ph type="sldImg"/>
          </p:nvPr>
        </p:nvSpPr>
        <p:spPr>
          <a:xfrm>
            <a:off x="992188" y="768350"/>
            <a:ext cx="5114925" cy="3836988"/>
          </a:xfrm>
          <a:ln/>
        </p:spPr>
      </p:sp>
      <p:sp>
        <p:nvSpPr>
          <p:cNvPr id="2170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5445996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49</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907787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50</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1425779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0F40D3-9042-4586-9DD0-BAEEE0E561E6}" type="slidenum">
              <a:rPr lang="es-ES_tradnl"/>
              <a:pPr/>
              <a:t>51</a:t>
            </a:fld>
            <a:endParaRPr lang="es-ES_tradnl"/>
          </a:p>
        </p:txBody>
      </p:sp>
      <p:sp>
        <p:nvSpPr>
          <p:cNvPr id="281602" name="Rectangle 2"/>
          <p:cNvSpPr>
            <a:spLocks noGrp="1" noRot="1" noChangeAspect="1" noChangeArrowheads="1" noTextEdit="1"/>
          </p:cNvSpPr>
          <p:nvPr>
            <p:ph type="sldImg"/>
          </p:nvPr>
        </p:nvSpPr>
        <p:spPr>
          <a:xfrm>
            <a:off x="992188" y="768350"/>
            <a:ext cx="5114925" cy="3836988"/>
          </a:xfrm>
          <a:ln/>
        </p:spPr>
      </p:sp>
      <p:sp>
        <p:nvSpPr>
          <p:cNvPr id="2816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811220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0F40D3-9042-4586-9DD0-BAEEE0E561E6}" type="slidenum">
              <a:rPr lang="es-ES_tradnl"/>
              <a:pPr/>
              <a:t>52</a:t>
            </a:fld>
            <a:endParaRPr lang="es-ES_tradnl"/>
          </a:p>
        </p:txBody>
      </p:sp>
      <p:sp>
        <p:nvSpPr>
          <p:cNvPr id="281602" name="Rectangle 2"/>
          <p:cNvSpPr>
            <a:spLocks noGrp="1" noRot="1" noChangeAspect="1" noChangeArrowheads="1" noTextEdit="1"/>
          </p:cNvSpPr>
          <p:nvPr>
            <p:ph type="sldImg"/>
          </p:nvPr>
        </p:nvSpPr>
        <p:spPr>
          <a:xfrm>
            <a:off x="992188" y="768350"/>
            <a:ext cx="5114925" cy="3836988"/>
          </a:xfrm>
          <a:ln/>
        </p:spPr>
      </p:sp>
      <p:sp>
        <p:nvSpPr>
          <p:cNvPr id="28160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746603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B2B2B2"/>
              </a:buClr>
            </a:pPr>
            <a:fld id="{030B3A64-B5A1-48B9-A9D0-D8BBCF4B8D49}" type="slidenum">
              <a:rPr lang="es-ES_tradnl">
                <a:solidFill>
                  <a:srgbClr val="000000"/>
                </a:solidFill>
              </a:rPr>
              <a:pPr>
                <a:buClr>
                  <a:srgbClr val="B2B2B2"/>
                </a:buClr>
              </a:pPr>
              <a:t>6</a:t>
            </a:fld>
            <a:endParaRPr lang="es-ES_tradnl">
              <a:solidFill>
                <a:srgbClr val="000000"/>
              </a:solidFill>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379850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D2EAB-9F05-44CD-96F1-D32A500552BA}" type="slidenum">
              <a:rPr lang="es-ES_tradnl"/>
              <a:pPr/>
              <a:t>53</a:t>
            </a:fld>
            <a:endParaRPr lang="es-ES_tradnl"/>
          </a:p>
        </p:txBody>
      </p:sp>
      <p:sp>
        <p:nvSpPr>
          <p:cNvPr id="285698" name="Rectangle 2"/>
          <p:cNvSpPr>
            <a:spLocks noGrp="1" noRot="1" noChangeAspect="1" noChangeArrowheads="1" noTextEdit="1"/>
          </p:cNvSpPr>
          <p:nvPr>
            <p:ph type="sldImg"/>
          </p:nvPr>
        </p:nvSpPr>
        <p:spPr>
          <a:xfrm>
            <a:off x="992188" y="768350"/>
            <a:ext cx="5114925" cy="3836988"/>
          </a:xfrm>
          <a:ln/>
        </p:spPr>
      </p:sp>
      <p:sp>
        <p:nvSpPr>
          <p:cNvPr id="2856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55357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D2EAB-9F05-44CD-96F1-D32A500552BA}" type="slidenum">
              <a:rPr lang="es-ES_tradnl"/>
              <a:pPr/>
              <a:t>54</a:t>
            </a:fld>
            <a:endParaRPr lang="es-ES_tradnl"/>
          </a:p>
        </p:txBody>
      </p:sp>
      <p:sp>
        <p:nvSpPr>
          <p:cNvPr id="285698" name="Rectangle 2"/>
          <p:cNvSpPr>
            <a:spLocks noGrp="1" noRot="1" noChangeAspect="1" noChangeArrowheads="1" noTextEdit="1"/>
          </p:cNvSpPr>
          <p:nvPr>
            <p:ph type="sldImg"/>
          </p:nvPr>
        </p:nvSpPr>
        <p:spPr>
          <a:xfrm>
            <a:off x="992188" y="768350"/>
            <a:ext cx="5114925" cy="3836988"/>
          </a:xfrm>
          <a:ln/>
        </p:spPr>
      </p:sp>
      <p:sp>
        <p:nvSpPr>
          <p:cNvPr id="2856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695805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9F1DC3-A4BC-4C93-BB4A-E7CECA7B1264}" type="slidenum">
              <a:rPr lang="es-ES_tradnl"/>
              <a:pPr/>
              <a:t>55</a:t>
            </a:fld>
            <a:endParaRPr lang="es-ES_tradnl"/>
          </a:p>
        </p:txBody>
      </p:sp>
      <p:sp>
        <p:nvSpPr>
          <p:cNvPr id="287746" name="Rectangle 2"/>
          <p:cNvSpPr>
            <a:spLocks noGrp="1" noRot="1" noChangeAspect="1" noChangeArrowheads="1" noTextEdit="1"/>
          </p:cNvSpPr>
          <p:nvPr>
            <p:ph type="sldImg"/>
          </p:nvPr>
        </p:nvSpPr>
        <p:spPr>
          <a:xfrm>
            <a:off x="992188" y="768350"/>
            <a:ext cx="5114925" cy="3836988"/>
          </a:xfrm>
          <a:ln/>
        </p:spPr>
      </p:sp>
      <p:sp>
        <p:nvSpPr>
          <p:cNvPr id="2877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457892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9F1DC3-A4BC-4C93-BB4A-E7CECA7B1264}" type="slidenum">
              <a:rPr lang="es-ES_tradnl"/>
              <a:pPr/>
              <a:t>57</a:t>
            </a:fld>
            <a:endParaRPr lang="es-ES_tradnl"/>
          </a:p>
        </p:txBody>
      </p:sp>
      <p:sp>
        <p:nvSpPr>
          <p:cNvPr id="287746" name="Rectangle 2"/>
          <p:cNvSpPr>
            <a:spLocks noGrp="1" noRot="1" noChangeAspect="1" noChangeArrowheads="1" noTextEdit="1"/>
          </p:cNvSpPr>
          <p:nvPr>
            <p:ph type="sldImg"/>
          </p:nvPr>
        </p:nvSpPr>
        <p:spPr>
          <a:xfrm>
            <a:off x="992188" y="768350"/>
            <a:ext cx="5114925" cy="3836988"/>
          </a:xfrm>
          <a:ln/>
        </p:spPr>
      </p:sp>
      <p:sp>
        <p:nvSpPr>
          <p:cNvPr id="2877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312533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9F1DC3-A4BC-4C93-BB4A-E7CECA7B1264}" type="slidenum">
              <a:rPr lang="es-ES_tradnl"/>
              <a:pPr/>
              <a:t>58</a:t>
            </a:fld>
            <a:endParaRPr lang="es-ES_tradnl"/>
          </a:p>
        </p:txBody>
      </p:sp>
      <p:sp>
        <p:nvSpPr>
          <p:cNvPr id="287746" name="Rectangle 2"/>
          <p:cNvSpPr>
            <a:spLocks noGrp="1" noRot="1" noChangeAspect="1" noChangeArrowheads="1" noTextEdit="1"/>
          </p:cNvSpPr>
          <p:nvPr>
            <p:ph type="sldImg"/>
          </p:nvPr>
        </p:nvSpPr>
        <p:spPr>
          <a:xfrm>
            <a:off x="992188" y="768350"/>
            <a:ext cx="5114925" cy="3836988"/>
          </a:xfrm>
          <a:ln/>
        </p:spPr>
      </p:sp>
      <p:sp>
        <p:nvSpPr>
          <p:cNvPr id="2877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069408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A50C28-01F4-4B50-BE31-96DEE9E32074}" type="slidenum">
              <a:rPr lang="es-ES_tradnl"/>
              <a:pPr/>
              <a:t>59</a:t>
            </a:fld>
            <a:endParaRPr lang="es-ES_tradnl"/>
          </a:p>
        </p:txBody>
      </p:sp>
      <p:sp>
        <p:nvSpPr>
          <p:cNvPr id="208898" name="Rectangle 2"/>
          <p:cNvSpPr>
            <a:spLocks noGrp="1" noRot="1" noChangeAspect="1" noChangeArrowheads="1" noTextEdit="1"/>
          </p:cNvSpPr>
          <p:nvPr>
            <p:ph type="sldImg"/>
          </p:nvPr>
        </p:nvSpPr>
        <p:spPr>
          <a:xfrm>
            <a:off x="992188" y="768350"/>
            <a:ext cx="5114925" cy="3836988"/>
          </a:xfrm>
          <a:ln/>
        </p:spPr>
      </p:sp>
      <p:sp>
        <p:nvSpPr>
          <p:cNvPr id="2088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106000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60</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4886072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D2EAB-9F05-44CD-96F1-D32A500552BA}" type="slidenum">
              <a:rPr lang="es-ES_tradnl"/>
              <a:pPr/>
              <a:t>61</a:t>
            </a:fld>
            <a:endParaRPr lang="es-ES_tradnl"/>
          </a:p>
        </p:txBody>
      </p:sp>
      <p:sp>
        <p:nvSpPr>
          <p:cNvPr id="285698" name="Rectangle 2"/>
          <p:cNvSpPr>
            <a:spLocks noGrp="1" noRot="1" noChangeAspect="1" noChangeArrowheads="1" noTextEdit="1"/>
          </p:cNvSpPr>
          <p:nvPr>
            <p:ph type="sldImg"/>
          </p:nvPr>
        </p:nvSpPr>
        <p:spPr>
          <a:xfrm>
            <a:off x="992188" y="768350"/>
            <a:ext cx="5114925" cy="3836988"/>
          </a:xfrm>
          <a:ln/>
        </p:spPr>
      </p:sp>
      <p:sp>
        <p:nvSpPr>
          <p:cNvPr id="28569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0615513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544FC4-8465-4FD1-8CB3-DBF9A30D41A3}" type="slidenum">
              <a:rPr lang="es-ES_tradnl"/>
              <a:pPr/>
              <a:t>62</a:t>
            </a:fld>
            <a:endParaRPr lang="es-ES_tradnl"/>
          </a:p>
        </p:txBody>
      </p:sp>
      <p:sp>
        <p:nvSpPr>
          <p:cNvPr id="283650" name="Rectangle 2"/>
          <p:cNvSpPr>
            <a:spLocks noGrp="1" noRot="1" noChangeAspect="1" noChangeArrowheads="1" noTextEdit="1"/>
          </p:cNvSpPr>
          <p:nvPr>
            <p:ph type="sldImg"/>
          </p:nvPr>
        </p:nvSpPr>
        <p:spPr>
          <a:xfrm>
            <a:off x="992188" y="768350"/>
            <a:ext cx="5114925" cy="3836988"/>
          </a:xfrm>
          <a:ln/>
        </p:spPr>
      </p:sp>
      <p:sp>
        <p:nvSpPr>
          <p:cNvPr id="28365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6192414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D59D6C-38C0-4B3A-A0ED-C078D32B51CA}" type="slidenum">
              <a:rPr lang="es-ES_tradnl"/>
              <a:pPr/>
              <a:t>63</a:t>
            </a:fld>
            <a:endParaRPr lang="es-ES_tradnl"/>
          </a:p>
        </p:txBody>
      </p:sp>
      <p:sp>
        <p:nvSpPr>
          <p:cNvPr id="210946" name="Rectangle 2"/>
          <p:cNvSpPr>
            <a:spLocks noGrp="1" noRot="1" noChangeAspect="1" noChangeArrowheads="1" noTextEdit="1"/>
          </p:cNvSpPr>
          <p:nvPr>
            <p:ph type="sldImg"/>
          </p:nvPr>
        </p:nvSpPr>
        <p:spPr>
          <a:xfrm>
            <a:off x="992188" y="768350"/>
            <a:ext cx="5114925" cy="3836988"/>
          </a:xfrm>
          <a:ln/>
        </p:spPr>
      </p:sp>
      <p:sp>
        <p:nvSpPr>
          <p:cNvPr id="21094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092936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B2B2B2"/>
              </a:buClr>
            </a:pPr>
            <a:fld id="{2F12C2A4-BD01-4AE0-9B6C-7B28F8C689F0}" type="slidenum">
              <a:rPr lang="es-ES_tradnl">
                <a:solidFill>
                  <a:srgbClr val="000000"/>
                </a:solidFill>
              </a:rPr>
              <a:pPr>
                <a:buClr>
                  <a:srgbClr val="B2B2B2"/>
                </a:buClr>
              </a:pPr>
              <a:t>7</a:t>
            </a:fld>
            <a:endParaRPr lang="es-ES_tradnl">
              <a:solidFill>
                <a:srgbClr val="000000"/>
              </a:solidFill>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652126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2471D3-AF7C-4F5D-813D-969C0B5EE372}" type="slidenum">
              <a:rPr lang="es-ES_tradnl"/>
              <a:pPr/>
              <a:t>64</a:t>
            </a:fld>
            <a:endParaRPr lang="es-ES_tradnl"/>
          </a:p>
        </p:txBody>
      </p:sp>
      <p:sp>
        <p:nvSpPr>
          <p:cNvPr id="211970" name="Rectangle 2"/>
          <p:cNvSpPr>
            <a:spLocks noGrp="1" noRot="1" noChangeAspect="1" noChangeArrowheads="1" noTextEdit="1"/>
          </p:cNvSpPr>
          <p:nvPr>
            <p:ph type="sldImg"/>
          </p:nvPr>
        </p:nvSpPr>
        <p:spPr>
          <a:xfrm>
            <a:off x="992188" y="768350"/>
            <a:ext cx="5114925" cy="3836988"/>
          </a:xfrm>
          <a:ln/>
        </p:spPr>
      </p:sp>
      <p:sp>
        <p:nvSpPr>
          <p:cNvPr id="21197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6499494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E0D761-3394-4414-BCB6-3260F4E3D7E4}" type="slidenum">
              <a:rPr lang="es-ES_tradnl"/>
              <a:pPr/>
              <a:t>65</a:t>
            </a:fld>
            <a:endParaRPr lang="es-ES_tradnl"/>
          </a:p>
        </p:txBody>
      </p:sp>
      <p:sp>
        <p:nvSpPr>
          <p:cNvPr id="293890" name="Rectangle 2"/>
          <p:cNvSpPr>
            <a:spLocks noGrp="1" noRot="1" noChangeAspect="1" noChangeArrowheads="1" noTextEdit="1"/>
          </p:cNvSpPr>
          <p:nvPr>
            <p:ph type="sldImg"/>
          </p:nvPr>
        </p:nvSpPr>
        <p:spPr>
          <a:xfrm>
            <a:off x="992188" y="768350"/>
            <a:ext cx="5114925" cy="3836988"/>
          </a:xfrm>
          <a:ln/>
        </p:spPr>
      </p:sp>
      <p:sp>
        <p:nvSpPr>
          <p:cNvPr id="29389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1469278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AD5BAE-0F7B-4600-B515-B62085F0A77D}" type="slidenum">
              <a:rPr lang="es-ES_tradnl"/>
              <a:pPr/>
              <a:t>66</a:t>
            </a:fld>
            <a:endParaRPr lang="es-ES_tradnl"/>
          </a:p>
        </p:txBody>
      </p:sp>
      <p:sp>
        <p:nvSpPr>
          <p:cNvPr id="216066" name="Rectangle 2"/>
          <p:cNvSpPr>
            <a:spLocks noGrp="1" noRot="1" noChangeAspect="1" noChangeArrowheads="1" noTextEdit="1"/>
          </p:cNvSpPr>
          <p:nvPr>
            <p:ph type="sldImg"/>
          </p:nvPr>
        </p:nvSpPr>
        <p:spPr>
          <a:xfrm>
            <a:off x="992188" y="768350"/>
            <a:ext cx="5114925" cy="3836988"/>
          </a:xfrm>
          <a:ln/>
        </p:spPr>
      </p:sp>
      <p:sp>
        <p:nvSpPr>
          <p:cNvPr id="21606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5488933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30F59-9F39-40DB-90DE-D144F86FE131}" type="slidenum">
              <a:rPr lang="es-ES_tradnl"/>
              <a:pPr/>
              <a:t>67</a:t>
            </a:fld>
            <a:endParaRPr lang="es-ES_tradnl"/>
          </a:p>
        </p:txBody>
      </p:sp>
      <p:sp>
        <p:nvSpPr>
          <p:cNvPr id="411650" name="Rectangle 2"/>
          <p:cNvSpPr>
            <a:spLocks noGrp="1" noRot="1" noChangeAspect="1" noChangeArrowheads="1" noTextEdit="1"/>
          </p:cNvSpPr>
          <p:nvPr>
            <p:ph type="sldImg"/>
          </p:nvPr>
        </p:nvSpPr>
        <p:spPr>
          <a:xfrm>
            <a:off x="990600" y="766763"/>
            <a:ext cx="5118100" cy="3838575"/>
          </a:xfrm>
          <a:ln/>
        </p:spPr>
      </p:sp>
      <p:sp>
        <p:nvSpPr>
          <p:cNvPr id="411651" name="Rectangle 3"/>
          <p:cNvSpPr>
            <a:spLocks noGrp="1" noChangeArrowheads="1"/>
          </p:cNvSpPr>
          <p:nvPr>
            <p:ph type="body" idx="1"/>
          </p:nvPr>
        </p:nvSpPr>
        <p:spPr>
          <a:xfrm>
            <a:off x="710385" y="4861444"/>
            <a:ext cx="5678532" cy="4605576"/>
          </a:xfrm>
        </p:spPr>
        <p:txBody>
          <a:bodyPr/>
          <a:lstStyle/>
          <a:p>
            <a:endParaRPr lang="es-ES"/>
          </a:p>
        </p:txBody>
      </p:sp>
    </p:spTree>
    <p:extLst>
      <p:ext uri="{BB962C8B-B14F-4D97-AF65-F5344CB8AC3E}">
        <p14:creationId xmlns:p14="http://schemas.microsoft.com/office/powerpoint/2010/main" val="2025276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01605EE-B4C2-B142-84A0-5492EBF51CFB}"/>
              </a:ext>
            </a:extLst>
          </p:cNvPr>
          <p:cNvSpPr>
            <a:spLocks noGrp="1" noChangeArrowheads="1"/>
          </p:cNvSpPr>
          <p:nvPr>
            <p:ph type="sldNum" sz="quarter" idx="5"/>
          </p:nvPr>
        </p:nvSpPr>
        <p:spPr>
          <a:ln/>
        </p:spPr>
        <p:txBody>
          <a:bodyPr/>
          <a:lstStyle/>
          <a:p>
            <a:fld id="{2140D66B-167B-F647-B930-D34B0BD880F7}" type="slidenum">
              <a:rPr lang="es-ES_tradnl" altLang="es-ES"/>
              <a:pPr/>
              <a:t>68</a:t>
            </a:fld>
            <a:endParaRPr lang="es-ES_tradnl" altLang="es-ES"/>
          </a:p>
        </p:txBody>
      </p:sp>
      <p:sp>
        <p:nvSpPr>
          <p:cNvPr id="212994" name="Rectangle 2">
            <a:extLst>
              <a:ext uri="{FF2B5EF4-FFF2-40B4-BE49-F238E27FC236}">
                <a16:creationId xmlns:a16="http://schemas.microsoft.com/office/drawing/2014/main" id="{DC81185D-0666-2E44-BE3A-8590D09B4FEC}"/>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4CBDCC35-BF3D-D04A-B767-7925ADF6175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388659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2A940-F22D-4955-8AAE-90AEE8A95EFA}" type="slidenum">
              <a:rPr lang="es-ES_tradnl"/>
              <a:pPr/>
              <a:t>72</a:t>
            </a:fld>
            <a:endParaRPr lang="es-ES_tradnl"/>
          </a:p>
        </p:txBody>
      </p:sp>
      <p:sp>
        <p:nvSpPr>
          <p:cNvPr id="224258" name="Rectangle 2"/>
          <p:cNvSpPr>
            <a:spLocks noGrp="1" noRot="1" noChangeAspect="1" noChangeArrowheads="1" noTextEdit="1"/>
          </p:cNvSpPr>
          <p:nvPr>
            <p:ph type="sldImg"/>
          </p:nvPr>
        </p:nvSpPr>
        <p:spPr>
          <a:xfrm>
            <a:off x="992188" y="768350"/>
            <a:ext cx="5114925" cy="3836988"/>
          </a:xfrm>
          <a:ln/>
        </p:spPr>
      </p:sp>
      <p:sp>
        <p:nvSpPr>
          <p:cNvPr id="224259"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5953126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E8E1A0F-44A9-9B46-878D-CD79EF9C881C}"/>
              </a:ext>
            </a:extLst>
          </p:cNvPr>
          <p:cNvSpPr>
            <a:spLocks noGrp="1" noChangeArrowheads="1"/>
          </p:cNvSpPr>
          <p:nvPr>
            <p:ph type="sldNum" sz="quarter" idx="5"/>
          </p:nvPr>
        </p:nvSpPr>
        <p:spPr>
          <a:ln/>
        </p:spPr>
        <p:txBody>
          <a:bodyPr/>
          <a:lstStyle/>
          <a:p>
            <a:fld id="{000E119E-B573-E24A-8DEC-5ABE5C2DDFEE}" type="slidenum">
              <a:rPr lang="es-ES_tradnl" altLang="es-ES"/>
              <a:pPr/>
              <a:t>73</a:t>
            </a:fld>
            <a:endParaRPr lang="es-ES_tradnl" altLang="es-ES"/>
          </a:p>
        </p:txBody>
      </p:sp>
      <p:sp>
        <p:nvSpPr>
          <p:cNvPr id="225282" name="Rectangle 2">
            <a:extLst>
              <a:ext uri="{FF2B5EF4-FFF2-40B4-BE49-F238E27FC236}">
                <a16:creationId xmlns:a16="http://schemas.microsoft.com/office/drawing/2014/main" id="{B2815F87-8C24-574A-8713-FF78EDF188D8}"/>
              </a:ext>
            </a:extLst>
          </p:cNvPr>
          <p:cNvSpPr>
            <a:spLocks noGrp="1" noRot="1" noChangeAspect="1" noChangeArrowheads="1" noTextEdit="1"/>
          </p:cNvSpPr>
          <p:nvPr>
            <p:ph type="sldImg"/>
          </p:nvPr>
        </p:nvSpPr>
        <p:spPr>
          <a:ln/>
        </p:spPr>
      </p:sp>
      <p:sp>
        <p:nvSpPr>
          <p:cNvPr id="225283" name="Rectangle 3">
            <a:extLst>
              <a:ext uri="{FF2B5EF4-FFF2-40B4-BE49-F238E27FC236}">
                <a16:creationId xmlns:a16="http://schemas.microsoft.com/office/drawing/2014/main" id="{D395A560-4251-1E49-9412-87FC47A05CFC}"/>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0701103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F5DA3B-C629-1E43-8EED-24F20A820B1C}"/>
              </a:ext>
            </a:extLst>
          </p:cNvPr>
          <p:cNvSpPr>
            <a:spLocks noGrp="1" noChangeArrowheads="1"/>
          </p:cNvSpPr>
          <p:nvPr>
            <p:ph type="sldNum" sz="quarter" idx="5"/>
          </p:nvPr>
        </p:nvSpPr>
        <p:spPr>
          <a:ln/>
        </p:spPr>
        <p:txBody>
          <a:bodyPr/>
          <a:lstStyle/>
          <a:p>
            <a:fld id="{8CE34D95-36C9-E041-A32B-D813272A00A1}" type="slidenum">
              <a:rPr lang="es-ES_tradnl" altLang="es-ES"/>
              <a:pPr/>
              <a:t>74</a:t>
            </a:fld>
            <a:endParaRPr lang="es-ES_tradnl" altLang="es-ES"/>
          </a:p>
        </p:txBody>
      </p:sp>
      <p:sp>
        <p:nvSpPr>
          <p:cNvPr id="226306" name="Rectangle 2">
            <a:extLst>
              <a:ext uri="{FF2B5EF4-FFF2-40B4-BE49-F238E27FC236}">
                <a16:creationId xmlns:a16="http://schemas.microsoft.com/office/drawing/2014/main" id="{76571871-3AAD-BD40-A5BE-1BE41D2C7038}"/>
              </a:ext>
            </a:extLst>
          </p:cNvPr>
          <p:cNvSpPr>
            <a:spLocks noGrp="1" noRot="1" noChangeAspect="1" noChangeArrowheads="1" noTextEdit="1"/>
          </p:cNvSpPr>
          <p:nvPr>
            <p:ph type="sldImg"/>
          </p:nvPr>
        </p:nvSpPr>
        <p:spPr>
          <a:ln/>
        </p:spPr>
      </p:sp>
      <p:sp>
        <p:nvSpPr>
          <p:cNvPr id="226307" name="Rectangle 3">
            <a:extLst>
              <a:ext uri="{FF2B5EF4-FFF2-40B4-BE49-F238E27FC236}">
                <a16:creationId xmlns:a16="http://schemas.microsoft.com/office/drawing/2014/main" id="{C9A8D6D7-A13C-584A-85FF-BF3DF1630875}"/>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3917632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66991E-C5E7-0E49-8186-D9EE089591A0}"/>
              </a:ext>
            </a:extLst>
          </p:cNvPr>
          <p:cNvSpPr>
            <a:spLocks noGrp="1" noChangeArrowheads="1"/>
          </p:cNvSpPr>
          <p:nvPr>
            <p:ph type="sldNum" sz="quarter" idx="5"/>
          </p:nvPr>
        </p:nvSpPr>
        <p:spPr>
          <a:ln/>
        </p:spPr>
        <p:txBody>
          <a:bodyPr/>
          <a:lstStyle/>
          <a:p>
            <a:fld id="{B554AB93-FFCD-244F-A47E-9208E1031F3B}" type="slidenum">
              <a:rPr lang="es-ES_tradnl" altLang="es-ES"/>
              <a:pPr/>
              <a:t>75</a:t>
            </a:fld>
            <a:endParaRPr lang="es-ES_tradnl" altLang="es-ES"/>
          </a:p>
        </p:txBody>
      </p:sp>
      <p:sp>
        <p:nvSpPr>
          <p:cNvPr id="227330" name="Rectangle 2">
            <a:extLst>
              <a:ext uri="{FF2B5EF4-FFF2-40B4-BE49-F238E27FC236}">
                <a16:creationId xmlns:a16="http://schemas.microsoft.com/office/drawing/2014/main" id="{31711D1F-6C14-9446-B05D-5101301AE5FD}"/>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787AFD2C-8721-0A4A-84A5-729D49338F5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0463067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066991E-C5E7-0E49-8186-D9EE089591A0}"/>
              </a:ext>
            </a:extLst>
          </p:cNvPr>
          <p:cNvSpPr>
            <a:spLocks noGrp="1" noChangeArrowheads="1"/>
          </p:cNvSpPr>
          <p:nvPr>
            <p:ph type="sldNum" sz="quarter" idx="5"/>
          </p:nvPr>
        </p:nvSpPr>
        <p:spPr>
          <a:ln/>
        </p:spPr>
        <p:txBody>
          <a:bodyPr/>
          <a:lstStyle/>
          <a:p>
            <a:fld id="{B554AB93-FFCD-244F-A47E-9208E1031F3B}" type="slidenum">
              <a:rPr lang="es-ES_tradnl" altLang="es-ES"/>
              <a:pPr/>
              <a:t>76</a:t>
            </a:fld>
            <a:endParaRPr lang="es-ES_tradnl" altLang="es-ES"/>
          </a:p>
        </p:txBody>
      </p:sp>
      <p:sp>
        <p:nvSpPr>
          <p:cNvPr id="227330" name="Rectangle 2">
            <a:extLst>
              <a:ext uri="{FF2B5EF4-FFF2-40B4-BE49-F238E27FC236}">
                <a16:creationId xmlns:a16="http://schemas.microsoft.com/office/drawing/2014/main" id="{31711D1F-6C14-9446-B05D-5101301AE5FD}"/>
              </a:ext>
            </a:extLst>
          </p:cNvPr>
          <p:cNvSpPr>
            <a:spLocks noGrp="1" noRot="1" noChangeAspect="1" noChangeArrowheads="1" noTextEdit="1"/>
          </p:cNvSpPr>
          <p:nvPr>
            <p:ph type="sldImg"/>
          </p:nvPr>
        </p:nvSpPr>
        <p:spPr>
          <a:ln/>
        </p:spPr>
      </p:sp>
      <p:sp>
        <p:nvSpPr>
          <p:cNvPr id="227331" name="Rectangle 3">
            <a:extLst>
              <a:ext uri="{FF2B5EF4-FFF2-40B4-BE49-F238E27FC236}">
                <a16:creationId xmlns:a16="http://schemas.microsoft.com/office/drawing/2014/main" id="{787AFD2C-8721-0A4A-84A5-729D49338F53}"/>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1232560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B2B2B2"/>
              </a:buClr>
            </a:pPr>
            <a:fld id="{0E3A74A8-AAE0-4BDC-9491-A7A72BFD5309}" type="slidenum">
              <a:rPr lang="es-ES_tradnl">
                <a:solidFill>
                  <a:srgbClr val="000000"/>
                </a:solidFill>
              </a:rPr>
              <a:pPr>
                <a:buClr>
                  <a:srgbClr val="B2B2B2"/>
                </a:buClr>
              </a:pPr>
              <a:t>8</a:t>
            </a:fld>
            <a:endParaRPr lang="es-ES_tradnl">
              <a:solidFill>
                <a:srgbClr val="000000"/>
              </a:solidFill>
            </a:endParaRPr>
          </a:p>
        </p:txBody>
      </p:sp>
      <p:sp>
        <p:nvSpPr>
          <p:cNvPr id="177154" name="Rectangle 2"/>
          <p:cNvSpPr>
            <a:spLocks noGrp="1" noRot="1" noChangeAspect="1" noChangeArrowheads="1" noTextEdit="1"/>
          </p:cNvSpPr>
          <p:nvPr>
            <p:ph type="sldImg"/>
          </p:nvPr>
        </p:nvSpPr>
        <p:spPr>
          <a:xfrm>
            <a:off x="992188" y="768350"/>
            <a:ext cx="5114925" cy="3836988"/>
          </a:xfrm>
          <a:ln/>
        </p:spPr>
      </p:sp>
      <p:sp>
        <p:nvSpPr>
          <p:cNvPr id="177155" name="Rectangle 3"/>
          <p:cNvSpPr>
            <a:spLocks noGrp="1" noChangeArrowheads="1"/>
          </p:cNvSpPr>
          <p:nvPr>
            <p:ph type="body" idx="1"/>
          </p:nvPr>
        </p:nvSpPr>
        <p:spPr/>
        <p:txBody>
          <a:bodyPr/>
          <a:lstStyle/>
          <a:p>
            <a:pPr defTabSz="937556"/>
            <a:r>
              <a:rPr lang="es-ES" dirty="0"/>
              <a:t>Desarrollado hacia 1930 por R.A. FISHER cuando trabajaba en una estación de investigación agraria  en Inglaterra.</a:t>
            </a:r>
            <a:endParaRPr lang="es-ES" i="1" dirty="0"/>
          </a:p>
          <a:p>
            <a:endParaRPr lang="es-ES" dirty="0"/>
          </a:p>
        </p:txBody>
      </p:sp>
    </p:spTree>
    <p:extLst>
      <p:ext uri="{BB962C8B-B14F-4D97-AF65-F5344CB8AC3E}">
        <p14:creationId xmlns:p14="http://schemas.microsoft.com/office/powerpoint/2010/main" val="359730166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C0A904-93DE-3745-A71B-94C8A9D91F41}"/>
              </a:ext>
            </a:extLst>
          </p:cNvPr>
          <p:cNvSpPr>
            <a:spLocks noGrp="1" noChangeArrowheads="1"/>
          </p:cNvSpPr>
          <p:nvPr>
            <p:ph type="sldNum" sz="quarter" idx="5"/>
          </p:nvPr>
        </p:nvSpPr>
        <p:spPr>
          <a:ln/>
        </p:spPr>
        <p:txBody>
          <a:bodyPr/>
          <a:lstStyle/>
          <a:p>
            <a:fld id="{1F63DF2E-9DE1-1246-A0D9-B030B836BB8D}" type="slidenum">
              <a:rPr lang="es-ES_tradnl" altLang="es-ES"/>
              <a:pPr/>
              <a:t>77</a:t>
            </a:fld>
            <a:endParaRPr lang="es-ES_tradnl" altLang="es-ES"/>
          </a:p>
        </p:txBody>
      </p:sp>
      <p:sp>
        <p:nvSpPr>
          <p:cNvPr id="228354" name="Rectangle 2">
            <a:extLst>
              <a:ext uri="{FF2B5EF4-FFF2-40B4-BE49-F238E27FC236}">
                <a16:creationId xmlns:a16="http://schemas.microsoft.com/office/drawing/2014/main" id="{9D2E97FA-F84D-AC47-A0ED-74678F7FB5B6}"/>
              </a:ext>
            </a:extLst>
          </p:cNvPr>
          <p:cNvSpPr>
            <a:spLocks noGrp="1" noRot="1" noChangeAspect="1" noChangeArrowheads="1" noTextEdit="1"/>
          </p:cNvSpPr>
          <p:nvPr>
            <p:ph type="sldImg"/>
          </p:nvPr>
        </p:nvSpPr>
        <p:spPr>
          <a:ln/>
        </p:spPr>
      </p:sp>
      <p:sp>
        <p:nvSpPr>
          <p:cNvPr id="228355" name="Rectangle 3">
            <a:extLst>
              <a:ext uri="{FF2B5EF4-FFF2-40B4-BE49-F238E27FC236}">
                <a16:creationId xmlns:a16="http://schemas.microsoft.com/office/drawing/2014/main" id="{8B106453-6E1E-2243-95D3-C39ED4CE69E2}"/>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7848656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2B8532-A31F-DA4E-88E6-CB7E84F3DF7D}"/>
              </a:ext>
            </a:extLst>
          </p:cNvPr>
          <p:cNvSpPr>
            <a:spLocks noGrp="1" noChangeArrowheads="1"/>
          </p:cNvSpPr>
          <p:nvPr>
            <p:ph type="sldNum" sz="quarter" idx="5"/>
          </p:nvPr>
        </p:nvSpPr>
        <p:spPr>
          <a:ln/>
        </p:spPr>
        <p:txBody>
          <a:bodyPr/>
          <a:lstStyle/>
          <a:p>
            <a:fld id="{152DE864-894F-0848-A19F-0EFAB766498F}" type="slidenum">
              <a:rPr lang="es-ES_tradnl" altLang="es-ES"/>
              <a:pPr/>
              <a:t>78</a:t>
            </a:fld>
            <a:endParaRPr lang="es-ES_tradnl" altLang="es-ES"/>
          </a:p>
        </p:txBody>
      </p:sp>
      <p:sp>
        <p:nvSpPr>
          <p:cNvPr id="229378" name="Rectangle 2">
            <a:extLst>
              <a:ext uri="{FF2B5EF4-FFF2-40B4-BE49-F238E27FC236}">
                <a16:creationId xmlns:a16="http://schemas.microsoft.com/office/drawing/2014/main" id="{0556128E-AC1E-C74B-BCFB-835DDA9C390A}"/>
              </a:ext>
            </a:extLst>
          </p:cNvPr>
          <p:cNvSpPr>
            <a:spLocks noGrp="1" noRot="1" noChangeAspect="1" noChangeArrowheads="1" noTextEdit="1"/>
          </p:cNvSpPr>
          <p:nvPr>
            <p:ph type="sldImg"/>
          </p:nvPr>
        </p:nvSpPr>
        <p:spPr>
          <a:ln/>
        </p:spPr>
      </p:sp>
      <p:sp>
        <p:nvSpPr>
          <p:cNvPr id="229379" name="Rectangle 3">
            <a:extLst>
              <a:ext uri="{FF2B5EF4-FFF2-40B4-BE49-F238E27FC236}">
                <a16:creationId xmlns:a16="http://schemas.microsoft.com/office/drawing/2014/main" id="{8EACC099-561D-D34A-B7BC-05083B268498}"/>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42213371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42DAB87-1B81-9547-8BB4-992456586C27}"/>
              </a:ext>
            </a:extLst>
          </p:cNvPr>
          <p:cNvSpPr>
            <a:spLocks noGrp="1" noChangeArrowheads="1"/>
          </p:cNvSpPr>
          <p:nvPr>
            <p:ph type="sldNum" sz="quarter" idx="5"/>
          </p:nvPr>
        </p:nvSpPr>
        <p:spPr>
          <a:ln/>
        </p:spPr>
        <p:txBody>
          <a:bodyPr/>
          <a:lstStyle/>
          <a:p>
            <a:fld id="{5DD1AC0F-4676-E347-9AEC-48218F0A445D}" type="slidenum">
              <a:rPr lang="es-ES_tradnl" altLang="es-ES"/>
              <a:pPr/>
              <a:t>79</a:t>
            </a:fld>
            <a:endParaRPr lang="es-ES_tradnl" altLang="es-ES"/>
          </a:p>
        </p:txBody>
      </p:sp>
      <p:sp>
        <p:nvSpPr>
          <p:cNvPr id="230402" name="Rectangle 2">
            <a:extLst>
              <a:ext uri="{FF2B5EF4-FFF2-40B4-BE49-F238E27FC236}">
                <a16:creationId xmlns:a16="http://schemas.microsoft.com/office/drawing/2014/main" id="{50C9CB77-719F-764E-A07B-218DA1E3AC1E}"/>
              </a:ext>
            </a:extLst>
          </p:cNvPr>
          <p:cNvSpPr>
            <a:spLocks noGrp="1" noRot="1" noChangeAspect="1" noChangeArrowheads="1" noTextEdit="1"/>
          </p:cNvSpPr>
          <p:nvPr>
            <p:ph type="sldImg"/>
          </p:nvPr>
        </p:nvSpPr>
        <p:spPr>
          <a:ln/>
        </p:spPr>
      </p:sp>
      <p:sp>
        <p:nvSpPr>
          <p:cNvPr id="230403" name="Rectangle 3">
            <a:extLst>
              <a:ext uri="{FF2B5EF4-FFF2-40B4-BE49-F238E27FC236}">
                <a16:creationId xmlns:a16="http://schemas.microsoft.com/office/drawing/2014/main" id="{069D332F-F1C7-5747-8522-260D0B74613A}"/>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7895085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1667786-D30C-BA4B-A8BA-D58F6CD29253}"/>
              </a:ext>
            </a:extLst>
          </p:cNvPr>
          <p:cNvSpPr>
            <a:spLocks noGrp="1" noChangeArrowheads="1"/>
          </p:cNvSpPr>
          <p:nvPr>
            <p:ph type="sldNum" sz="quarter" idx="5"/>
          </p:nvPr>
        </p:nvSpPr>
        <p:spPr>
          <a:ln/>
        </p:spPr>
        <p:txBody>
          <a:bodyPr/>
          <a:lstStyle/>
          <a:p>
            <a:fld id="{65121265-CA00-4F4A-BC4C-8B662FBE3C8D}" type="slidenum">
              <a:rPr lang="es-ES_tradnl" altLang="es-ES"/>
              <a:pPr/>
              <a:t>81</a:t>
            </a:fld>
            <a:endParaRPr lang="es-ES_tradnl" altLang="es-ES"/>
          </a:p>
        </p:txBody>
      </p:sp>
      <p:sp>
        <p:nvSpPr>
          <p:cNvPr id="232450" name="Rectangle 2">
            <a:extLst>
              <a:ext uri="{FF2B5EF4-FFF2-40B4-BE49-F238E27FC236}">
                <a16:creationId xmlns:a16="http://schemas.microsoft.com/office/drawing/2014/main" id="{B6036614-7533-1641-9E67-0090687D3D49}"/>
              </a:ext>
            </a:extLst>
          </p:cNvPr>
          <p:cNvSpPr>
            <a:spLocks noGrp="1" noRot="1" noChangeAspect="1" noChangeArrowheads="1" noTextEdit="1"/>
          </p:cNvSpPr>
          <p:nvPr>
            <p:ph type="sldImg"/>
          </p:nvPr>
        </p:nvSpPr>
        <p:spPr>
          <a:ln/>
        </p:spPr>
      </p:sp>
      <p:sp>
        <p:nvSpPr>
          <p:cNvPr id="232451" name="Rectangle 3">
            <a:extLst>
              <a:ext uri="{FF2B5EF4-FFF2-40B4-BE49-F238E27FC236}">
                <a16:creationId xmlns:a16="http://schemas.microsoft.com/office/drawing/2014/main" id="{1721D3AD-F3DE-7D4A-842D-EE3680DA50E1}"/>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5357264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CBC36FD-D8A2-B745-94FD-4FB330F5EC45}"/>
              </a:ext>
            </a:extLst>
          </p:cNvPr>
          <p:cNvSpPr>
            <a:spLocks noGrp="1" noChangeArrowheads="1"/>
          </p:cNvSpPr>
          <p:nvPr>
            <p:ph type="sldNum" sz="quarter" idx="5"/>
          </p:nvPr>
        </p:nvSpPr>
        <p:spPr>
          <a:ln/>
        </p:spPr>
        <p:txBody>
          <a:bodyPr/>
          <a:lstStyle/>
          <a:p>
            <a:fld id="{EC5616E1-D53D-F149-AF76-15A763E3A0DF}" type="slidenum">
              <a:rPr lang="es-ES_tradnl" altLang="es-ES"/>
              <a:pPr/>
              <a:t>82</a:t>
            </a:fld>
            <a:endParaRPr lang="es-ES_tradnl" altLang="es-ES"/>
          </a:p>
        </p:txBody>
      </p:sp>
      <p:sp>
        <p:nvSpPr>
          <p:cNvPr id="233474" name="Rectangle 2">
            <a:extLst>
              <a:ext uri="{FF2B5EF4-FFF2-40B4-BE49-F238E27FC236}">
                <a16:creationId xmlns:a16="http://schemas.microsoft.com/office/drawing/2014/main" id="{3B999B13-9830-1F41-A6EA-78C0E1C2FE3F}"/>
              </a:ext>
            </a:extLst>
          </p:cNvPr>
          <p:cNvSpPr>
            <a:spLocks noGrp="1" noRot="1" noChangeAspect="1" noChangeArrowheads="1" noTextEdit="1"/>
          </p:cNvSpPr>
          <p:nvPr>
            <p:ph type="sldImg"/>
          </p:nvPr>
        </p:nvSpPr>
        <p:spPr>
          <a:ln/>
        </p:spPr>
      </p:sp>
      <p:sp>
        <p:nvSpPr>
          <p:cNvPr id="233475" name="Rectangle 3">
            <a:extLst>
              <a:ext uri="{FF2B5EF4-FFF2-40B4-BE49-F238E27FC236}">
                <a16:creationId xmlns:a16="http://schemas.microsoft.com/office/drawing/2014/main" id="{4152BB14-31CF-C84E-9880-534AC5DD9A22}"/>
              </a:ext>
            </a:extLst>
          </p:cNvPr>
          <p:cNvSpPr>
            <a:spLocks noGrp="1" noChangeArrowheads="1"/>
          </p:cNvSpPr>
          <p:nvPr>
            <p:ph type="body" idx="1"/>
          </p:nvPr>
        </p:nvSpPr>
        <p:spPr/>
        <p:txBody>
          <a:bodyPr/>
          <a:lstStyle/>
          <a:p>
            <a:endParaRPr lang="es-ES" altLang="es-ES"/>
          </a:p>
        </p:txBody>
      </p:sp>
    </p:spTree>
    <p:extLst>
      <p:ext uri="{BB962C8B-B14F-4D97-AF65-F5344CB8AC3E}">
        <p14:creationId xmlns:p14="http://schemas.microsoft.com/office/powerpoint/2010/main" val="25347393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930F59-9F39-40DB-90DE-D144F86FE131}" type="slidenum">
              <a:rPr lang="es-ES_tradnl"/>
              <a:pPr/>
              <a:t>83</a:t>
            </a:fld>
            <a:endParaRPr lang="es-ES_tradnl"/>
          </a:p>
        </p:txBody>
      </p:sp>
      <p:sp>
        <p:nvSpPr>
          <p:cNvPr id="411650" name="Rectangle 2"/>
          <p:cNvSpPr>
            <a:spLocks noGrp="1" noRot="1" noChangeAspect="1" noChangeArrowheads="1" noTextEdit="1"/>
          </p:cNvSpPr>
          <p:nvPr>
            <p:ph type="sldImg"/>
          </p:nvPr>
        </p:nvSpPr>
        <p:spPr>
          <a:xfrm>
            <a:off x="990600" y="766763"/>
            <a:ext cx="5118100" cy="3838575"/>
          </a:xfrm>
          <a:ln/>
        </p:spPr>
      </p:sp>
      <p:sp>
        <p:nvSpPr>
          <p:cNvPr id="411651" name="Rectangle 3"/>
          <p:cNvSpPr>
            <a:spLocks noGrp="1" noChangeArrowheads="1"/>
          </p:cNvSpPr>
          <p:nvPr>
            <p:ph type="body" idx="1"/>
          </p:nvPr>
        </p:nvSpPr>
        <p:spPr>
          <a:xfrm>
            <a:off x="710385" y="4861444"/>
            <a:ext cx="5678532" cy="4605576"/>
          </a:xfrm>
        </p:spPr>
        <p:txBody>
          <a:bodyPr/>
          <a:lstStyle/>
          <a:p>
            <a:endParaRPr lang="es-ES" dirty="0"/>
          </a:p>
        </p:txBody>
      </p:sp>
    </p:spTree>
    <p:extLst>
      <p:ext uri="{BB962C8B-B14F-4D97-AF65-F5344CB8AC3E}">
        <p14:creationId xmlns:p14="http://schemas.microsoft.com/office/powerpoint/2010/main" val="7313021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6B13B5-4F3F-49E3-8A73-DB37EECF28B4}" type="slidenum">
              <a:rPr lang="es-ES_tradnl"/>
              <a:pPr/>
              <a:t>84</a:t>
            </a:fld>
            <a:endParaRPr lang="es-ES_tradnl"/>
          </a:p>
        </p:txBody>
      </p:sp>
      <p:sp>
        <p:nvSpPr>
          <p:cNvPr id="413698" name="Rectangle 2"/>
          <p:cNvSpPr>
            <a:spLocks noGrp="1" noRot="1" noChangeAspect="1" noChangeArrowheads="1" noTextEdit="1"/>
          </p:cNvSpPr>
          <p:nvPr>
            <p:ph type="sldImg"/>
          </p:nvPr>
        </p:nvSpPr>
        <p:spPr>
          <a:xfrm>
            <a:off x="990600" y="766763"/>
            <a:ext cx="5118100" cy="3838575"/>
          </a:xfrm>
          <a:ln/>
        </p:spPr>
      </p:sp>
      <p:sp>
        <p:nvSpPr>
          <p:cNvPr id="413699" name="Rectangle 3"/>
          <p:cNvSpPr>
            <a:spLocks noGrp="1" noChangeArrowheads="1"/>
          </p:cNvSpPr>
          <p:nvPr>
            <p:ph type="body" idx="1"/>
          </p:nvPr>
        </p:nvSpPr>
        <p:spPr>
          <a:xfrm>
            <a:off x="710385" y="4861444"/>
            <a:ext cx="5678532" cy="4605576"/>
          </a:xfrm>
        </p:spPr>
        <p:txBody>
          <a:bodyPr/>
          <a:lstStyle/>
          <a:p>
            <a:endParaRPr lang="es-ES"/>
          </a:p>
        </p:txBody>
      </p:sp>
    </p:spTree>
    <p:extLst>
      <p:ext uri="{BB962C8B-B14F-4D97-AF65-F5344CB8AC3E}">
        <p14:creationId xmlns:p14="http://schemas.microsoft.com/office/powerpoint/2010/main" val="15290904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6A6A08C-6ECE-4EA6-93EE-3016EF189288}" type="slidenum">
              <a:rPr lang="es-ES_tradnl"/>
              <a:pPr/>
              <a:t>85</a:t>
            </a:fld>
            <a:endParaRPr lang="es-ES_tradnl"/>
          </a:p>
        </p:txBody>
      </p:sp>
      <p:sp>
        <p:nvSpPr>
          <p:cNvPr id="415746" name="Rectangle 2"/>
          <p:cNvSpPr>
            <a:spLocks noGrp="1" noRot="1" noChangeAspect="1" noChangeArrowheads="1" noTextEdit="1"/>
          </p:cNvSpPr>
          <p:nvPr>
            <p:ph type="sldImg"/>
          </p:nvPr>
        </p:nvSpPr>
        <p:spPr>
          <a:xfrm>
            <a:off x="990600" y="766763"/>
            <a:ext cx="5118100" cy="3838575"/>
          </a:xfrm>
          <a:ln/>
        </p:spPr>
      </p:sp>
      <p:sp>
        <p:nvSpPr>
          <p:cNvPr id="415747" name="Rectangle 3"/>
          <p:cNvSpPr>
            <a:spLocks noGrp="1" noChangeArrowheads="1"/>
          </p:cNvSpPr>
          <p:nvPr>
            <p:ph type="body" idx="1"/>
          </p:nvPr>
        </p:nvSpPr>
        <p:spPr>
          <a:xfrm>
            <a:off x="710385" y="4861444"/>
            <a:ext cx="5678532" cy="4605576"/>
          </a:xfrm>
        </p:spPr>
        <p:txBody>
          <a:bodyPr/>
          <a:lstStyle/>
          <a:p>
            <a:endParaRPr lang="es-ES"/>
          </a:p>
        </p:txBody>
      </p:sp>
    </p:spTree>
    <p:extLst>
      <p:ext uri="{BB962C8B-B14F-4D97-AF65-F5344CB8AC3E}">
        <p14:creationId xmlns:p14="http://schemas.microsoft.com/office/powerpoint/2010/main" val="14846808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3DA064-46CE-45BF-85AC-82A90B44E671}" type="slidenum">
              <a:rPr lang="es-ES_tradnl"/>
              <a:pPr/>
              <a:t>86</a:t>
            </a:fld>
            <a:endParaRPr lang="es-ES_tradnl"/>
          </a:p>
        </p:txBody>
      </p:sp>
      <p:sp>
        <p:nvSpPr>
          <p:cNvPr id="669698" name="Rectangle 2"/>
          <p:cNvSpPr>
            <a:spLocks noGrp="1" noRot="1" noChangeAspect="1" noChangeArrowheads="1" noTextEdit="1"/>
          </p:cNvSpPr>
          <p:nvPr>
            <p:ph type="sldImg"/>
          </p:nvPr>
        </p:nvSpPr>
        <p:spPr>
          <a:xfrm>
            <a:off x="990600" y="766763"/>
            <a:ext cx="5118100" cy="3838575"/>
          </a:xfrm>
          <a:ln/>
        </p:spPr>
      </p:sp>
      <p:sp>
        <p:nvSpPr>
          <p:cNvPr id="66969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10636830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3DA064-46CE-45BF-85AC-82A90B44E671}" type="slidenum">
              <a:rPr lang="es-ES_tradnl"/>
              <a:pPr/>
              <a:t>87</a:t>
            </a:fld>
            <a:endParaRPr lang="es-ES_tradnl"/>
          </a:p>
        </p:txBody>
      </p:sp>
      <p:sp>
        <p:nvSpPr>
          <p:cNvPr id="669698" name="Rectangle 2"/>
          <p:cNvSpPr>
            <a:spLocks noGrp="1" noRot="1" noChangeAspect="1" noChangeArrowheads="1" noTextEdit="1"/>
          </p:cNvSpPr>
          <p:nvPr>
            <p:ph type="sldImg"/>
          </p:nvPr>
        </p:nvSpPr>
        <p:spPr>
          <a:xfrm>
            <a:off x="990600" y="766763"/>
            <a:ext cx="5118100" cy="3838575"/>
          </a:xfrm>
          <a:ln/>
        </p:spPr>
      </p:sp>
      <p:sp>
        <p:nvSpPr>
          <p:cNvPr id="66969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606704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buClr>
                <a:srgbClr val="B2B2B2"/>
              </a:buClr>
            </a:pPr>
            <a:fld id="{E50EA45F-B4A6-4A31-948B-40915763C179}" type="slidenum">
              <a:rPr lang="es-ES">
                <a:solidFill>
                  <a:prstClr val="black"/>
                </a:solidFill>
              </a:rPr>
              <a:pPr>
                <a:buClr>
                  <a:srgbClr val="B2B2B2"/>
                </a:buClr>
              </a:pPr>
              <a:t>9</a:t>
            </a:fld>
            <a:endParaRPr lang="es-ES">
              <a:solidFill>
                <a:prstClr val="black"/>
              </a:solidFill>
            </a:endParaRPr>
          </a:p>
        </p:txBody>
      </p:sp>
      <p:sp>
        <p:nvSpPr>
          <p:cNvPr id="154626" name="Rectangle 2"/>
          <p:cNvSpPr>
            <a:spLocks noGrp="1" noRot="1" noChangeAspect="1" noChangeArrowheads="1" noTextEdit="1"/>
          </p:cNvSpPr>
          <p:nvPr>
            <p:ph type="sldImg"/>
          </p:nvPr>
        </p:nvSpPr>
        <p:spPr>
          <a:xfrm>
            <a:off x="990600" y="766763"/>
            <a:ext cx="5118100" cy="3838575"/>
          </a:xfrm>
          <a:ln/>
        </p:spPr>
      </p:sp>
      <p:sp>
        <p:nvSpPr>
          <p:cNvPr id="15462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766697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0D762F0-0373-F94B-BF8B-B785E48A05D8}"/>
              </a:ext>
            </a:extLst>
          </p:cNvPr>
          <p:cNvSpPr>
            <a:spLocks noGrp="1" noChangeArrowheads="1"/>
          </p:cNvSpPr>
          <p:nvPr>
            <p:ph type="sldNum" sz="quarter" idx="5"/>
          </p:nvPr>
        </p:nvSpPr>
        <p:spPr>
          <a:ln/>
        </p:spPr>
        <p:txBody>
          <a:bodyPr/>
          <a:lstStyle/>
          <a:p>
            <a:fld id="{46C141A2-CF64-DC4D-97D2-356216A0D007}" type="slidenum">
              <a:rPr lang="es-ES_tradnl" altLang="es-ES"/>
              <a:pPr/>
              <a:t>88</a:t>
            </a:fld>
            <a:endParaRPr lang="es-ES_tradnl" altLang="es-ES"/>
          </a:p>
        </p:txBody>
      </p:sp>
      <p:sp>
        <p:nvSpPr>
          <p:cNvPr id="665602" name="Rectangle 2">
            <a:extLst>
              <a:ext uri="{FF2B5EF4-FFF2-40B4-BE49-F238E27FC236}">
                <a16:creationId xmlns:a16="http://schemas.microsoft.com/office/drawing/2014/main" id="{8086BE42-4C4C-1946-8199-A530410AEAA7}"/>
              </a:ext>
            </a:extLst>
          </p:cNvPr>
          <p:cNvSpPr>
            <a:spLocks noGrp="1" noRot="1" noChangeAspect="1" noChangeArrowheads="1" noTextEdit="1"/>
          </p:cNvSpPr>
          <p:nvPr>
            <p:ph type="sldImg"/>
          </p:nvPr>
        </p:nvSpPr>
        <p:spPr>
          <a:xfrm>
            <a:off x="3267075" y="509588"/>
            <a:ext cx="3397250" cy="2547937"/>
          </a:xfrm>
          <a:ln/>
        </p:spPr>
      </p:sp>
      <p:sp>
        <p:nvSpPr>
          <p:cNvPr id="665603" name="Rectangle 3">
            <a:extLst>
              <a:ext uri="{FF2B5EF4-FFF2-40B4-BE49-F238E27FC236}">
                <a16:creationId xmlns:a16="http://schemas.microsoft.com/office/drawing/2014/main" id="{6B7FD3E1-55CB-FB4F-A361-06014A4D3826}"/>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38672115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F2491DD-BF2F-E04D-BD6B-66F72A645359}"/>
              </a:ext>
            </a:extLst>
          </p:cNvPr>
          <p:cNvSpPr>
            <a:spLocks noGrp="1" noChangeArrowheads="1"/>
          </p:cNvSpPr>
          <p:nvPr>
            <p:ph type="sldNum" sz="quarter" idx="5"/>
          </p:nvPr>
        </p:nvSpPr>
        <p:spPr>
          <a:ln/>
        </p:spPr>
        <p:txBody>
          <a:bodyPr/>
          <a:lstStyle/>
          <a:p>
            <a:fld id="{A79D44DB-A967-3D4B-8A41-806E6F023578}" type="slidenum">
              <a:rPr lang="es-ES_tradnl" altLang="es-ES"/>
              <a:pPr/>
              <a:t>89</a:t>
            </a:fld>
            <a:endParaRPr lang="es-ES_tradnl" altLang="es-ES"/>
          </a:p>
        </p:txBody>
      </p:sp>
      <p:sp>
        <p:nvSpPr>
          <p:cNvPr id="667650" name="Rectangle 2">
            <a:extLst>
              <a:ext uri="{FF2B5EF4-FFF2-40B4-BE49-F238E27FC236}">
                <a16:creationId xmlns:a16="http://schemas.microsoft.com/office/drawing/2014/main" id="{9570C0DF-E88A-534A-B617-891D732B6284}"/>
              </a:ext>
            </a:extLst>
          </p:cNvPr>
          <p:cNvSpPr>
            <a:spLocks noGrp="1" noRot="1" noChangeAspect="1" noChangeArrowheads="1" noTextEdit="1"/>
          </p:cNvSpPr>
          <p:nvPr>
            <p:ph type="sldImg"/>
          </p:nvPr>
        </p:nvSpPr>
        <p:spPr>
          <a:xfrm>
            <a:off x="3267075" y="509588"/>
            <a:ext cx="3397250" cy="2547937"/>
          </a:xfrm>
          <a:ln/>
        </p:spPr>
      </p:sp>
      <p:sp>
        <p:nvSpPr>
          <p:cNvPr id="667651" name="Rectangle 3">
            <a:extLst>
              <a:ext uri="{FF2B5EF4-FFF2-40B4-BE49-F238E27FC236}">
                <a16:creationId xmlns:a16="http://schemas.microsoft.com/office/drawing/2014/main" id="{EB32B4C1-7B0D-954B-B656-769B2F8D1D4C}"/>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29144198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CE7E404-9396-CC49-96FB-A2F5DB41EE5A}"/>
              </a:ext>
            </a:extLst>
          </p:cNvPr>
          <p:cNvSpPr>
            <a:spLocks noGrp="1" noChangeArrowheads="1"/>
          </p:cNvSpPr>
          <p:nvPr>
            <p:ph type="sldNum" sz="quarter" idx="5"/>
          </p:nvPr>
        </p:nvSpPr>
        <p:spPr>
          <a:ln/>
        </p:spPr>
        <p:txBody>
          <a:bodyPr/>
          <a:lstStyle/>
          <a:p>
            <a:fld id="{3FAFB91C-D393-744F-B65A-9DF0EC21972D}" type="slidenum">
              <a:rPr lang="es-ES_tradnl" altLang="es-ES"/>
              <a:pPr/>
              <a:t>90</a:t>
            </a:fld>
            <a:endParaRPr lang="es-ES_tradnl" altLang="es-ES"/>
          </a:p>
        </p:txBody>
      </p:sp>
      <p:sp>
        <p:nvSpPr>
          <p:cNvPr id="669698" name="Rectangle 2">
            <a:extLst>
              <a:ext uri="{FF2B5EF4-FFF2-40B4-BE49-F238E27FC236}">
                <a16:creationId xmlns:a16="http://schemas.microsoft.com/office/drawing/2014/main" id="{10B6F71C-4769-FB46-B930-6289B3B874ED}"/>
              </a:ext>
            </a:extLst>
          </p:cNvPr>
          <p:cNvSpPr>
            <a:spLocks noGrp="1" noRot="1" noChangeAspect="1" noChangeArrowheads="1" noTextEdit="1"/>
          </p:cNvSpPr>
          <p:nvPr>
            <p:ph type="sldImg"/>
          </p:nvPr>
        </p:nvSpPr>
        <p:spPr>
          <a:xfrm>
            <a:off x="3267075" y="509588"/>
            <a:ext cx="3397250" cy="2547937"/>
          </a:xfrm>
          <a:ln/>
        </p:spPr>
      </p:sp>
      <p:sp>
        <p:nvSpPr>
          <p:cNvPr id="669699" name="Rectangle 3">
            <a:extLst>
              <a:ext uri="{FF2B5EF4-FFF2-40B4-BE49-F238E27FC236}">
                <a16:creationId xmlns:a16="http://schemas.microsoft.com/office/drawing/2014/main" id="{495C0320-ECF9-F346-850F-2ADC5B91040E}"/>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11896076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3A32DED5-E18A-AF4C-A402-B002423822D3}"/>
              </a:ext>
            </a:extLst>
          </p:cNvPr>
          <p:cNvSpPr>
            <a:spLocks noGrp="1" noChangeArrowheads="1"/>
          </p:cNvSpPr>
          <p:nvPr>
            <p:ph type="sldNum" sz="quarter" idx="5"/>
          </p:nvPr>
        </p:nvSpPr>
        <p:spPr>
          <a:ln/>
        </p:spPr>
        <p:txBody>
          <a:bodyPr/>
          <a:lstStyle/>
          <a:p>
            <a:fld id="{C0277A21-2FAD-034B-942A-FBE2C195E1C2}" type="slidenum">
              <a:rPr lang="es-ES_tradnl" altLang="es-ES"/>
              <a:pPr/>
              <a:t>91</a:t>
            </a:fld>
            <a:endParaRPr lang="es-ES_tradnl" altLang="es-ES"/>
          </a:p>
        </p:txBody>
      </p:sp>
      <p:sp>
        <p:nvSpPr>
          <p:cNvPr id="671746" name="Rectangle 2">
            <a:extLst>
              <a:ext uri="{FF2B5EF4-FFF2-40B4-BE49-F238E27FC236}">
                <a16:creationId xmlns:a16="http://schemas.microsoft.com/office/drawing/2014/main" id="{CFEA56E4-C8D7-E84B-8796-2940C1F1039C}"/>
              </a:ext>
            </a:extLst>
          </p:cNvPr>
          <p:cNvSpPr>
            <a:spLocks noGrp="1" noRot="1" noChangeAspect="1" noChangeArrowheads="1" noTextEdit="1"/>
          </p:cNvSpPr>
          <p:nvPr>
            <p:ph type="sldImg"/>
          </p:nvPr>
        </p:nvSpPr>
        <p:spPr>
          <a:xfrm>
            <a:off x="3267075" y="509588"/>
            <a:ext cx="3397250" cy="2547937"/>
          </a:xfrm>
          <a:ln/>
        </p:spPr>
      </p:sp>
      <p:sp>
        <p:nvSpPr>
          <p:cNvPr id="671747" name="Rectangle 3">
            <a:extLst>
              <a:ext uri="{FF2B5EF4-FFF2-40B4-BE49-F238E27FC236}">
                <a16:creationId xmlns:a16="http://schemas.microsoft.com/office/drawing/2014/main" id="{B31BF373-474D-204D-A736-59889281D3DB}"/>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239076001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598CA-B131-4DFF-9A35-A63A670CDCC9}" type="slidenum">
              <a:rPr lang="es-ES_tradnl"/>
              <a:pPr/>
              <a:t>92</a:t>
            </a:fld>
            <a:endParaRPr lang="es-ES_tradnl"/>
          </a:p>
        </p:txBody>
      </p:sp>
      <p:sp>
        <p:nvSpPr>
          <p:cNvPr id="673794" name="Rectangle 2"/>
          <p:cNvSpPr>
            <a:spLocks noGrp="1" noRot="1" noChangeAspect="1" noChangeArrowheads="1" noTextEdit="1"/>
          </p:cNvSpPr>
          <p:nvPr>
            <p:ph type="sldImg"/>
          </p:nvPr>
        </p:nvSpPr>
        <p:spPr>
          <a:xfrm>
            <a:off x="990600" y="766763"/>
            <a:ext cx="5118100" cy="3838575"/>
          </a:xfrm>
          <a:ln/>
        </p:spPr>
      </p:sp>
      <p:sp>
        <p:nvSpPr>
          <p:cNvPr id="673795"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21178876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72031-90B0-4B3E-A268-E08855E825D0}" type="slidenum">
              <a:rPr lang="es-ES_tradnl"/>
              <a:pPr/>
              <a:t>93</a:t>
            </a:fld>
            <a:endParaRPr lang="es-ES_tradnl"/>
          </a:p>
        </p:txBody>
      </p:sp>
      <p:sp>
        <p:nvSpPr>
          <p:cNvPr id="675842" name="Rectangle 2"/>
          <p:cNvSpPr>
            <a:spLocks noGrp="1" noRot="1" noChangeAspect="1" noChangeArrowheads="1" noTextEdit="1"/>
          </p:cNvSpPr>
          <p:nvPr>
            <p:ph type="sldImg"/>
          </p:nvPr>
        </p:nvSpPr>
        <p:spPr>
          <a:xfrm>
            <a:off x="990600" y="766763"/>
            <a:ext cx="5118100" cy="3838575"/>
          </a:xfrm>
          <a:ln/>
        </p:spPr>
      </p:sp>
      <p:sp>
        <p:nvSpPr>
          <p:cNvPr id="675843"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27458774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2B57B4-EBE7-4887-A69C-9D4E3468F8B4}" type="slidenum">
              <a:rPr lang="es-ES_tradnl"/>
              <a:pPr/>
              <a:t>94</a:t>
            </a:fld>
            <a:endParaRPr lang="es-ES_tradnl"/>
          </a:p>
        </p:txBody>
      </p:sp>
      <p:sp>
        <p:nvSpPr>
          <p:cNvPr id="207874" name="Rectangle 2"/>
          <p:cNvSpPr>
            <a:spLocks noGrp="1" noRot="1" noChangeAspect="1" noChangeArrowheads="1" noTextEdit="1"/>
          </p:cNvSpPr>
          <p:nvPr>
            <p:ph type="sldImg"/>
          </p:nvPr>
        </p:nvSpPr>
        <p:spPr>
          <a:xfrm>
            <a:off x="992188" y="768350"/>
            <a:ext cx="5114925" cy="3836988"/>
          </a:xfrm>
          <a:ln/>
        </p:spPr>
      </p:sp>
      <p:sp>
        <p:nvSpPr>
          <p:cNvPr id="207875"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6508134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72031-90B0-4B3E-A268-E08855E825D0}" type="slidenum">
              <a:rPr lang="es-ES_tradnl"/>
              <a:pPr/>
              <a:t>95</a:t>
            </a:fld>
            <a:endParaRPr lang="es-ES_tradnl"/>
          </a:p>
        </p:txBody>
      </p:sp>
      <p:sp>
        <p:nvSpPr>
          <p:cNvPr id="675842" name="Rectangle 2"/>
          <p:cNvSpPr>
            <a:spLocks noGrp="1" noRot="1" noChangeAspect="1" noChangeArrowheads="1" noTextEdit="1"/>
          </p:cNvSpPr>
          <p:nvPr>
            <p:ph type="sldImg"/>
          </p:nvPr>
        </p:nvSpPr>
        <p:spPr>
          <a:xfrm>
            <a:off x="990600" y="766763"/>
            <a:ext cx="5118100" cy="3838575"/>
          </a:xfrm>
          <a:ln/>
        </p:spPr>
      </p:sp>
      <p:sp>
        <p:nvSpPr>
          <p:cNvPr id="675843"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23359384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2329895-66C0-8342-9809-90A666375B74}"/>
              </a:ext>
            </a:extLst>
          </p:cNvPr>
          <p:cNvSpPr>
            <a:spLocks noGrp="1" noChangeArrowheads="1"/>
          </p:cNvSpPr>
          <p:nvPr>
            <p:ph type="sldNum" sz="quarter" idx="5"/>
          </p:nvPr>
        </p:nvSpPr>
        <p:spPr>
          <a:ln/>
        </p:spPr>
        <p:txBody>
          <a:bodyPr/>
          <a:lstStyle/>
          <a:p>
            <a:fld id="{FB6BF29D-ACA0-0445-B483-B01F6494E8F9}" type="slidenum">
              <a:rPr lang="es-ES_tradnl" altLang="es-ES"/>
              <a:pPr/>
              <a:t>97</a:t>
            </a:fld>
            <a:endParaRPr lang="es-ES_tradnl" altLang="es-ES"/>
          </a:p>
        </p:txBody>
      </p:sp>
      <p:sp>
        <p:nvSpPr>
          <p:cNvPr id="677890" name="Rectangle 2">
            <a:extLst>
              <a:ext uri="{FF2B5EF4-FFF2-40B4-BE49-F238E27FC236}">
                <a16:creationId xmlns:a16="http://schemas.microsoft.com/office/drawing/2014/main" id="{1793E717-E81D-5445-A599-64788D731A3F}"/>
              </a:ext>
            </a:extLst>
          </p:cNvPr>
          <p:cNvSpPr>
            <a:spLocks noGrp="1" noRot="1" noChangeAspect="1" noChangeArrowheads="1" noTextEdit="1"/>
          </p:cNvSpPr>
          <p:nvPr>
            <p:ph type="sldImg"/>
          </p:nvPr>
        </p:nvSpPr>
        <p:spPr>
          <a:xfrm>
            <a:off x="3267075" y="509588"/>
            <a:ext cx="3397250" cy="2547937"/>
          </a:xfrm>
          <a:ln/>
        </p:spPr>
      </p:sp>
      <p:sp>
        <p:nvSpPr>
          <p:cNvPr id="677891" name="Rectangle 3">
            <a:extLst>
              <a:ext uri="{FF2B5EF4-FFF2-40B4-BE49-F238E27FC236}">
                <a16:creationId xmlns:a16="http://schemas.microsoft.com/office/drawing/2014/main" id="{9A4211CA-3B83-C94F-B997-BB3FDDFD1ADE}"/>
              </a:ext>
            </a:extLst>
          </p:cNvPr>
          <p:cNvSpPr>
            <a:spLocks noGrp="1" noChangeArrowheads="1"/>
          </p:cNvSpPr>
          <p:nvPr>
            <p:ph type="body" idx="1"/>
          </p:nvPr>
        </p:nvSpPr>
        <p:spPr>
          <a:xfrm>
            <a:off x="993775" y="3227388"/>
            <a:ext cx="7943850" cy="3057525"/>
          </a:xfrm>
        </p:spPr>
        <p:txBody>
          <a:bodyPr/>
          <a:lstStyle/>
          <a:p>
            <a:endParaRPr lang="es-ES" altLang="es-ES"/>
          </a:p>
        </p:txBody>
      </p:sp>
    </p:spTree>
    <p:extLst>
      <p:ext uri="{BB962C8B-B14F-4D97-AF65-F5344CB8AC3E}">
        <p14:creationId xmlns:p14="http://schemas.microsoft.com/office/powerpoint/2010/main" val="3937924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98</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679577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p:txBody>
          <a:bodyPr/>
          <a:lstStyle/>
          <a:p>
            <a:pPr>
              <a:buClr>
                <a:srgbClr val="B2B2B2"/>
              </a:buClr>
            </a:pPr>
            <a:fld id="{9C7D4E2B-AAC9-439E-BDFD-8708025DC07C}" type="slidenum">
              <a:rPr lang="es-ES_tradnl">
                <a:solidFill>
                  <a:prstClr val="black"/>
                </a:solidFill>
              </a:rPr>
              <a:pPr>
                <a:buClr>
                  <a:srgbClr val="B2B2B2"/>
                </a:buClr>
              </a:pPr>
              <a:t>10</a:t>
            </a:fld>
            <a:endParaRPr lang="es-ES_tradnl">
              <a:solidFill>
                <a:prstClr val="black"/>
              </a:solidFill>
            </a:endParaRPr>
          </a:p>
        </p:txBody>
      </p:sp>
      <p:sp>
        <p:nvSpPr>
          <p:cNvPr id="189443" name="Rectangle 2"/>
          <p:cNvSpPr>
            <a:spLocks noGrp="1" noRot="1" noChangeAspect="1" noChangeArrowheads="1" noTextEdit="1"/>
          </p:cNvSpPr>
          <p:nvPr>
            <p:ph type="sldImg"/>
          </p:nvPr>
        </p:nvSpPr>
        <p:spPr>
          <a:xfrm>
            <a:off x="990600" y="766763"/>
            <a:ext cx="5118100" cy="3838575"/>
          </a:xfrm>
          <a:ln/>
        </p:spPr>
      </p:sp>
      <p:sp>
        <p:nvSpPr>
          <p:cNvPr id="189444" name="Rectangle 3"/>
          <p:cNvSpPr>
            <a:spLocks noGrp="1" noChangeArrowheads="1"/>
          </p:cNvSpPr>
          <p:nvPr>
            <p:ph type="body" idx="1"/>
          </p:nvPr>
        </p:nvSpPr>
        <p:spPr/>
        <p:txBody>
          <a:bodyPr/>
          <a:lstStyle/>
          <a:p>
            <a:endParaRPr lang="es-ES" dirty="0"/>
          </a:p>
        </p:txBody>
      </p:sp>
    </p:spTree>
    <p:extLst>
      <p:ext uri="{BB962C8B-B14F-4D97-AF65-F5344CB8AC3E}">
        <p14:creationId xmlns:p14="http://schemas.microsoft.com/office/powerpoint/2010/main" val="25533565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99</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r>
              <a:rPr lang="es-ES" dirty="0"/>
              <a:t>En este caso, al tratarse de un factor cualitativo no deberíamos decir simplemente que entre 20 y 30 buffers no hay diferencia de TMRESP.</a:t>
            </a:r>
          </a:p>
          <a:p>
            <a:r>
              <a:rPr lang="es-ES" dirty="0"/>
              <a:t>En la práctica deberíamos estudiar el efecto lineal y cuadrático y usar el valor máximo o </a:t>
            </a:r>
            <a:r>
              <a:rPr lang="es-ES" dirty="0" err="1"/>
              <a:t>minimo</a:t>
            </a:r>
            <a:r>
              <a:rPr lang="es-ES" dirty="0"/>
              <a:t>.</a:t>
            </a:r>
          </a:p>
          <a:p>
            <a:r>
              <a:rPr lang="es-ES" dirty="0"/>
              <a:t>En este caso, dado que tenemos cierto conocimiento del comportamiento de la </a:t>
            </a:r>
            <a:r>
              <a:rPr lang="es-ES" dirty="0" err="1"/>
              <a:t>var</a:t>
            </a:r>
            <a:r>
              <a:rPr lang="es-ES" dirty="0"/>
              <a:t>. repuesta (a mayor </a:t>
            </a:r>
            <a:r>
              <a:rPr lang="es-ES" dirty="0" err="1"/>
              <a:t>nº</a:t>
            </a:r>
            <a:r>
              <a:rPr lang="es-ES" dirty="0"/>
              <a:t> de buffers, menor TMRESP) y pensando que parece que seguirá disminuyendo, podemos quedarnos con 30 buffers</a:t>
            </a:r>
          </a:p>
        </p:txBody>
      </p:sp>
    </p:spTree>
    <p:extLst>
      <p:ext uri="{BB962C8B-B14F-4D97-AF65-F5344CB8AC3E}">
        <p14:creationId xmlns:p14="http://schemas.microsoft.com/office/powerpoint/2010/main" val="21457333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B9590-8825-4F15-8317-926D0A1059F8}" type="slidenum">
              <a:rPr lang="es-ES_tradnl"/>
              <a:pPr/>
              <a:t>100</a:t>
            </a:fld>
            <a:endParaRPr lang="es-ES_tradnl"/>
          </a:p>
        </p:txBody>
      </p:sp>
      <p:sp>
        <p:nvSpPr>
          <p:cNvPr id="509954" name="Rectangle 2"/>
          <p:cNvSpPr>
            <a:spLocks noGrp="1" noRot="1" noChangeAspect="1" noChangeArrowheads="1" noTextEdit="1"/>
          </p:cNvSpPr>
          <p:nvPr>
            <p:ph type="sldImg"/>
          </p:nvPr>
        </p:nvSpPr>
        <p:spPr>
          <a:xfrm>
            <a:off x="990600" y="766763"/>
            <a:ext cx="5118100" cy="3838575"/>
          </a:xfrm>
          <a:ln/>
        </p:spPr>
      </p:sp>
      <p:sp>
        <p:nvSpPr>
          <p:cNvPr id="509955"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147761627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AB9590-8825-4F15-8317-926D0A1059F8}" type="slidenum">
              <a:rPr lang="es-ES_tradnl"/>
              <a:pPr/>
              <a:t>102</a:t>
            </a:fld>
            <a:endParaRPr lang="es-ES_tradnl"/>
          </a:p>
        </p:txBody>
      </p:sp>
      <p:sp>
        <p:nvSpPr>
          <p:cNvPr id="509954" name="Rectangle 2"/>
          <p:cNvSpPr>
            <a:spLocks noGrp="1" noRot="1" noChangeAspect="1" noChangeArrowheads="1" noTextEdit="1"/>
          </p:cNvSpPr>
          <p:nvPr>
            <p:ph type="sldImg"/>
          </p:nvPr>
        </p:nvSpPr>
        <p:spPr>
          <a:xfrm>
            <a:off x="990600" y="766763"/>
            <a:ext cx="5118100" cy="3838575"/>
          </a:xfrm>
          <a:ln/>
        </p:spPr>
      </p:sp>
      <p:sp>
        <p:nvSpPr>
          <p:cNvPr id="509955"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38170381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04992-B4AF-4614-9917-6955F980784C}" type="slidenum">
              <a:rPr lang="es-ES_tradnl"/>
              <a:pPr/>
              <a:t>103</a:t>
            </a:fld>
            <a:endParaRPr lang="es-ES_tradnl"/>
          </a:p>
        </p:txBody>
      </p:sp>
      <p:sp>
        <p:nvSpPr>
          <p:cNvPr id="324610" name="Rectangle 2"/>
          <p:cNvSpPr>
            <a:spLocks noGrp="1" noRot="1" noChangeAspect="1" noChangeArrowheads="1" noTextEdit="1"/>
          </p:cNvSpPr>
          <p:nvPr>
            <p:ph type="sldImg"/>
          </p:nvPr>
        </p:nvSpPr>
        <p:spPr>
          <a:xfrm>
            <a:off x="992188" y="768350"/>
            <a:ext cx="5114925" cy="3836988"/>
          </a:xfrm>
          <a:ln/>
        </p:spPr>
      </p:sp>
      <p:sp>
        <p:nvSpPr>
          <p:cNvPr id="3246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8182008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04992-B4AF-4614-9917-6955F980784C}" type="slidenum">
              <a:rPr lang="es-ES_tradnl"/>
              <a:pPr/>
              <a:t>104</a:t>
            </a:fld>
            <a:endParaRPr lang="es-ES_tradnl"/>
          </a:p>
        </p:txBody>
      </p:sp>
      <p:sp>
        <p:nvSpPr>
          <p:cNvPr id="324610" name="Rectangle 2"/>
          <p:cNvSpPr>
            <a:spLocks noGrp="1" noRot="1" noChangeAspect="1" noChangeArrowheads="1" noTextEdit="1"/>
          </p:cNvSpPr>
          <p:nvPr>
            <p:ph type="sldImg"/>
          </p:nvPr>
        </p:nvSpPr>
        <p:spPr>
          <a:xfrm>
            <a:off x="992188" y="768350"/>
            <a:ext cx="5114925" cy="3836988"/>
          </a:xfrm>
          <a:ln/>
        </p:spPr>
      </p:sp>
      <p:sp>
        <p:nvSpPr>
          <p:cNvPr id="3246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28686803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F04992-B4AF-4614-9917-6955F980784C}" type="slidenum">
              <a:rPr lang="es-ES_tradnl"/>
              <a:pPr/>
              <a:t>105</a:t>
            </a:fld>
            <a:endParaRPr lang="es-ES_tradnl"/>
          </a:p>
        </p:txBody>
      </p:sp>
      <p:sp>
        <p:nvSpPr>
          <p:cNvPr id="324610" name="Rectangle 2"/>
          <p:cNvSpPr>
            <a:spLocks noGrp="1" noRot="1" noChangeAspect="1" noChangeArrowheads="1" noTextEdit="1"/>
          </p:cNvSpPr>
          <p:nvPr>
            <p:ph type="sldImg"/>
          </p:nvPr>
        </p:nvSpPr>
        <p:spPr>
          <a:xfrm>
            <a:off x="992188" y="768350"/>
            <a:ext cx="5114925" cy="3836988"/>
          </a:xfrm>
          <a:ln/>
        </p:spPr>
      </p:sp>
      <p:sp>
        <p:nvSpPr>
          <p:cNvPr id="324611"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18356501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5DDC9-4B12-4926-9EA1-B6F9856C6494}" type="slidenum">
              <a:rPr lang="es-ES_tradnl"/>
              <a:pPr/>
              <a:t>106</a:t>
            </a:fld>
            <a:endParaRPr lang="es-ES_tradnl"/>
          </a:p>
        </p:txBody>
      </p:sp>
      <p:sp>
        <p:nvSpPr>
          <p:cNvPr id="328706" name="Rectangle 2"/>
          <p:cNvSpPr>
            <a:spLocks noGrp="1" noRot="1" noChangeAspect="1" noChangeArrowheads="1" noTextEdit="1"/>
          </p:cNvSpPr>
          <p:nvPr>
            <p:ph type="sldImg"/>
          </p:nvPr>
        </p:nvSpPr>
        <p:spPr>
          <a:xfrm>
            <a:off x="992188" y="768350"/>
            <a:ext cx="5114925" cy="3836988"/>
          </a:xfrm>
          <a:ln/>
        </p:spPr>
      </p:sp>
      <p:sp>
        <p:nvSpPr>
          <p:cNvPr id="328707"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8398917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822F5-0D1B-43F7-8BD7-B02CAB4DF511}" type="slidenum">
              <a:rPr lang="es-ES_tradnl"/>
              <a:pPr/>
              <a:t>107</a:t>
            </a:fld>
            <a:endParaRPr lang="es-ES_tradnl"/>
          </a:p>
        </p:txBody>
      </p:sp>
      <p:sp>
        <p:nvSpPr>
          <p:cNvPr id="679938" name="Rectangle 2"/>
          <p:cNvSpPr>
            <a:spLocks noGrp="1" noRot="1" noChangeAspect="1" noChangeArrowheads="1" noTextEdit="1"/>
          </p:cNvSpPr>
          <p:nvPr>
            <p:ph type="sldImg"/>
          </p:nvPr>
        </p:nvSpPr>
        <p:spPr>
          <a:xfrm>
            <a:off x="990600" y="766763"/>
            <a:ext cx="5118100" cy="3838575"/>
          </a:xfrm>
          <a:ln/>
        </p:spPr>
      </p:sp>
      <p:sp>
        <p:nvSpPr>
          <p:cNvPr id="679939" name="Rectangle 3"/>
          <p:cNvSpPr>
            <a:spLocks noGrp="1" noChangeArrowheads="1"/>
          </p:cNvSpPr>
          <p:nvPr>
            <p:ph type="body" idx="1"/>
          </p:nvPr>
        </p:nvSpPr>
        <p:spPr>
          <a:xfrm>
            <a:off x="710385" y="4861445"/>
            <a:ext cx="5678532" cy="4605576"/>
          </a:xfrm>
        </p:spPr>
        <p:txBody>
          <a:bodyPr/>
          <a:lstStyle/>
          <a:p>
            <a:endParaRPr lang="es-ES"/>
          </a:p>
        </p:txBody>
      </p:sp>
    </p:spTree>
    <p:extLst>
      <p:ext uri="{BB962C8B-B14F-4D97-AF65-F5344CB8AC3E}">
        <p14:creationId xmlns:p14="http://schemas.microsoft.com/office/powerpoint/2010/main" val="19082611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8FE73-A93D-4CF7-8663-5044F531C4D7}" type="slidenum">
              <a:rPr lang="es-ES_tradnl"/>
              <a:pPr/>
              <a:t>112</a:t>
            </a:fld>
            <a:endParaRPr lang="es-ES_tradnl"/>
          </a:p>
        </p:txBody>
      </p:sp>
      <p:sp>
        <p:nvSpPr>
          <p:cNvPr id="312322" name="Rectangle 2"/>
          <p:cNvSpPr>
            <a:spLocks noGrp="1" noRot="1" noChangeAspect="1" noChangeArrowheads="1" noTextEdit="1"/>
          </p:cNvSpPr>
          <p:nvPr>
            <p:ph type="sldImg"/>
          </p:nvPr>
        </p:nvSpPr>
        <p:spPr>
          <a:xfrm>
            <a:off x="992188" y="768350"/>
            <a:ext cx="5114925" cy="3836988"/>
          </a:xfrm>
          <a:ln/>
        </p:spPr>
      </p:sp>
      <p:sp>
        <p:nvSpPr>
          <p:cNvPr id="3123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33141644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38FE73-A93D-4CF7-8663-5044F531C4D7}" type="slidenum">
              <a:rPr lang="es-ES_tradnl"/>
              <a:pPr/>
              <a:t>113</a:t>
            </a:fld>
            <a:endParaRPr lang="es-ES_tradnl"/>
          </a:p>
        </p:txBody>
      </p:sp>
      <p:sp>
        <p:nvSpPr>
          <p:cNvPr id="312322" name="Rectangle 2"/>
          <p:cNvSpPr>
            <a:spLocks noGrp="1" noRot="1" noChangeAspect="1" noChangeArrowheads="1" noTextEdit="1"/>
          </p:cNvSpPr>
          <p:nvPr>
            <p:ph type="sldImg"/>
          </p:nvPr>
        </p:nvSpPr>
        <p:spPr>
          <a:xfrm>
            <a:off x="992188" y="768350"/>
            <a:ext cx="5114925" cy="3836988"/>
          </a:xfrm>
          <a:ln/>
        </p:spPr>
      </p:sp>
      <p:sp>
        <p:nvSpPr>
          <p:cNvPr id="312323" name="Rectangle 3"/>
          <p:cNvSpPr>
            <a:spLocks noGrp="1" noChangeArrowheads="1"/>
          </p:cNvSpPr>
          <p:nvPr>
            <p:ph type="body" idx="1"/>
          </p:nvPr>
        </p:nvSpPr>
        <p:spPr/>
        <p:txBody>
          <a:bodyPr/>
          <a:lstStyle/>
          <a:p>
            <a:endParaRPr lang="es-ES"/>
          </a:p>
        </p:txBody>
      </p:sp>
    </p:spTree>
    <p:extLst>
      <p:ext uri="{BB962C8B-B14F-4D97-AF65-F5344CB8AC3E}">
        <p14:creationId xmlns:p14="http://schemas.microsoft.com/office/powerpoint/2010/main" val="459873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3502478" y="547008"/>
            <a:ext cx="5135336" cy="3388178"/>
          </a:xfrm>
          <a:prstGeom prst="rect">
            <a:avLst/>
          </a:prstGeom>
        </p:spPr>
        <p:txBody>
          <a:bodyPr anchor="b"/>
          <a:lstStyle>
            <a:lvl1pPr algn="ctr">
              <a:defRPr sz="5539"/>
            </a:lvl1pPr>
          </a:lstStyle>
          <a:p>
            <a:r>
              <a:rPr lang="es-ES" dirty="0"/>
              <a:t>Haga clic para modificar el estilo de título del patrón</a:t>
            </a:r>
            <a:endParaRPr lang="en-GB" dirty="0"/>
          </a:p>
        </p:txBody>
      </p:sp>
      <p:sp>
        <p:nvSpPr>
          <p:cNvPr id="3" name="Subtítulo 2"/>
          <p:cNvSpPr>
            <a:spLocks noGrp="1"/>
          </p:cNvSpPr>
          <p:nvPr>
            <p:ph type="subTitle" idx="1"/>
          </p:nvPr>
        </p:nvSpPr>
        <p:spPr>
          <a:xfrm>
            <a:off x="3429001" y="4041322"/>
            <a:ext cx="5208814" cy="1273629"/>
          </a:xfrm>
          <a:prstGeom prst="rect">
            <a:avLst/>
          </a:prstGeom>
        </p:spPr>
        <p:txBody>
          <a:bodyPr/>
          <a:lstStyle>
            <a:lvl1pPr marL="0" indent="0" algn="ctr">
              <a:buNone/>
              <a:defRPr sz="2215"/>
            </a:lvl1pPr>
            <a:lvl2pPr marL="422041" indent="0" algn="ctr">
              <a:buNone/>
              <a:defRPr sz="1846"/>
            </a:lvl2pPr>
            <a:lvl3pPr marL="844083" indent="0" algn="ctr">
              <a:buNone/>
              <a:defRPr sz="1662"/>
            </a:lvl3pPr>
            <a:lvl4pPr marL="1266124" indent="0" algn="ctr">
              <a:buNone/>
              <a:defRPr sz="1477"/>
            </a:lvl4pPr>
            <a:lvl5pPr marL="1688165" indent="0" algn="ctr">
              <a:buNone/>
              <a:defRPr sz="1477"/>
            </a:lvl5pPr>
            <a:lvl6pPr marL="2110207" indent="0" algn="ctr">
              <a:buNone/>
              <a:defRPr sz="1477"/>
            </a:lvl6pPr>
            <a:lvl7pPr marL="2532248" indent="0" algn="ctr">
              <a:buNone/>
              <a:defRPr sz="1477"/>
            </a:lvl7pPr>
            <a:lvl8pPr marL="2954289" indent="0" algn="ctr">
              <a:buNone/>
              <a:defRPr sz="1477"/>
            </a:lvl8pPr>
            <a:lvl9pPr marL="3376331" indent="0" algn="ctr">
              <a:buNone/>
              <a:defRPr sz="1477"/>
            </a:lvl9pPr>
          </a:lstStyle>
          <a:p>
            <a:r>
              <a:rPr lang="es-ES" dirty="0"/>
              <a:t>Haga clic para modificar el estilo de subtítulo del patrón</a:t>
            </a:r>
            <a:endParaRPr lang="en-GB" dirty="0"/>
          </a:p>
        </p:txBody>
      </p:sp>
      <p:sp>
        <p:nvSpPr>
          <p:cNvPr id="4" name="Marcador de fecha 3"/>
          <p:cNvSpPr>
            <a:spLocks noGrp="1"/>
          </p:cNvSpPr>
          <p:nvPr>
            <p:ph type="dt" sz="half" idx="10"/>
          </p:nvPr>
        </p:nvSpPr>
        <p:spPr>
          <a:xfrm>
            <a:off x="1786505" y="6134970"/>
            <a:ext cx="899546" cy="288759"/>
          </a:xfrm>
          <a:prstGeom prst="rect">
            <a:avLst/>
          </a:prstGeom>
        </p:spPr>
        <p:txBody>
          <a:bodyPr/>
          <a:lstStyle>
            <a:lvl1pPr>
              <a:defRPr sz="923">
                <a:solidFill>
                  <a:schemeClr val="bg1"/>
                </a:solidFill>
              </a:defRPr>
            </a:lvl1pPr>
          </a:lstStyle>
          <a:p>
            <a:pPr fontAlgn="auto">
              <a:spcBef>
                <a:spcPts val="0"/>
              </a:spcBef>
              <a:spcAft>
                <a:spcPts val="0"/>
              </a:spcAft>
            </a:pPr>
            <a:fld id="{44246650-F9AB-49D2-9B5D-DB382D5D69FC}" type="datetimeFigureOut">
              <a:rPr lang="en-GB" smtClean="0">
                <a:solidFill>
                  <a:prstClr val="white"/>
                </a:solidFill>
                <a:latin typeface="Calibri"/>
              </a:rPr>
              <a:pPr fontAlgn="auto">
                <a:spcBef>
                  <a:spcPts val="0"/>
                </a:spcBef>
                <a:spcAft>
                  <a:spcPts val="0"/>
                </a:spcAft>
              </a:pPr>
              <a:t>04/06/2018</a:t>
            </a:fld>
            <a:endParaRPr lang="en-GB">
              <a:solidFill>
                <a:prstClr val="white"/>
              </a:solidFill>
              <a:latin typeface="Calibri"/>
            </a:endParaRPr>
          </a:p>
        </p:txBody>
      </p:sp>
      <p:sp>
        <p:nvSpPr>
          <p:cNvPr id="5" name="Marcador de pie de página 4"/>
          <p:cNvSpPr>
            <a:spLocks noGrp="1"/>
          </p:cNvSpPr>
          <p:nvPr>
            <p:ph type="ftr" sz="quarter" idx="11"/>
          </p:nvPr>
        </p:nvSpPr>
        <p:spPr>
          <a:xfrm>
            <a:off x="3028951" y="6356352"/>
            <a:ext cx="3086100" cy="365125"/>
          </a:xfrm>
          <a:prstGeom prst="rect">
            <a:avLst/>
          </a:prstGeom>
        </p:spPr>
        <p:txBody>
          <a:bodyPr/>
          <a:lstStyle/>
          <a:p>
            <a:pPr fontAlgn="auto">
              <a:spcBef>
                <a:spcPts val="0"/>
              </a:spcBef>
              <a:spcAft>
                <a:spcPts val="0"/>
              </a:spcAft>
            </a:pPr>
            <a:endParaRPr lang="en-GB" sz="1662">
              <a:solidFill>
                <a:prstClr val="black"/>
              </a:solidFill>
              <a:latin typeface="Calibri"/>
            </a:endParaRPr>
          </a:p>
        </p:txBody>
      </p:sp>
      <p:sp>
        <p:nvSpPr>
          <p:cNvPr id="6" name="Marcador de número de diapositiva 5"/>
          <p:cNvSpPr>
            <a:spLocks noGrp="1"/>
          </p:cNvSpPr>
          <p:nvPr>
            <p:ph type="sldNum" sz="quarter" idx="12"/>
          </p:nvPr>
        </p:nvSpPr>
        <p:spPr>
          <a:xfrm>
            <a:off x="6457950" y="6356352"/>
            <a:ext cx="2057400" cy="365125"/>
          </a:xfrm>
          <a:prstGeom prst="rect">
            <a:avLst/>
          </a:prstGeom>
        </p:spPr>
        <p:txBody>
          <a:bodyPr/>
          <a:lstStyle/>
          <a:p>
            <a:pPr fontAlgn="auto">
              <a:spcBef>
                <a:spcPts val="0"/>
              </a:spcBef>
              <a:spcAft>
                <a:spcPts val="0"/>
              </a:spcAft>
            </a:pPr>
            <a:fld id="{6B9D2CB0-9AB5-44AA-83F0-F5AD07192349}" type="slidenum">
              <a:rPr lang="en-GB" sz="1662" smtClean="0">
                <a:solidFill>
                  <a:prstClr val="black"/>
                </a:solidFill>
                <a:latin typeface="Calibri"/>
              </a:rPr>
              <a:pPr fontAlgn="auto">
                <a:spcBef>
                  <a:spcPts val="0"/>
                </a:spcBef>
                <a:spcAft>
                  <a:spcPts val="0"/>
                </a:spcAft>
              </a:pPr>
              <a:t>‹Nº›</a:t>
            </a:fld>
            <a:endParaRPr lang="en-GB" sz="1662">
              <a:solidFill>
                <a:prstClr val="black"/>
              </a:solidFill>
              <a:latin typeface="Calibri"/>
            </a:endParaRPr>
          </a:p>
        </p:txBody>
      </p:sp>
    </p:spTree>
    <p:extLst>
      <p:ext uri="{BB962C8B-B14F-4D97-AF65-F5344CB8AC3E}">
        <p14:creationId xmlns:p14="http://schemas.microsoft.com/office/powerpoint/2010/main" val="1259115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954538"/>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2" y="457200"/>
            <a:ext cx="2949178" cy="1600200"/>
          </a:xfrm>
        </p:spPr>
        <p:txBody>
          <a:bodyPr anchor="b"/>
          <a:lstStyle>
            <a:lvl1pPr>
              <a:defRPr sz="2400"/>
            </a:lvl1pPr>
          </a:lstStyle>
          <a:p>
            <a:r>
              <a:rPr lang="es-ES"/>
              <a:t>Haga clic para modificar el estilo de título del patrón</a:t>
            </a:r>
          </a:p>
        </p:txBody>
      </p:sp>
      <p:sp>
        <p:nvSpPr>
          <p:cNvPr id="3" name="Marcador de contenido 2"/>
          <p:cNvSpPr>
            <a:spLocks noGrp="1"/>
          </p:cNvSpPr>
          <p:nvPr>
            <p:ph idx="1"/>
          </p:nvPr>
        </p:nvSpPr>
        <p:spPr>
          <a:xfrm>
            <a:off x="3887391"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2" y="2057400"/>
            <a:ext cx="2949178" cy="3811588"/>
          </a:xfrm>
        </p:spPr>
        <p:txBody>
          <a:bodyPr/>
          <a:lstStyle>
            <a:lvl1pPr marL="0" indent="0">
              <a:buNone/>
              <a:defRPr sz="1200"/>
            </a:lvl1pPr>
            <a:lvl2pPr marL="342909" indent="0">
              <a:buNone/>
              <a:defRPr sz="1050"/>
            </a:lvl2pPr>
            <a:lvl3pPr marL="685817" indent="0">
              <a:buNone/>
              <a:defRPr sz="900"/>
            </a:lvl3pPr>
            <a:lvl4pPr marL="1028726" indent="0">
              <a:buNone/>
              <a:defRPr sz="750"/>
            </a:lvl4pPr>
            <a:lvl5pPr marL="1371634" indent="0">
              <a:buNone/>
              <a:defRPr sz="750"/>
            </a:lvl5pPr>
            <a:lvl6pPr marL="1714543" indent="0">
              <a:buNone/>
              <a:defRPr sz="750"/>
            </a:lvl6pPr>
            <a:lvl7pPr marL="2057451" indent="0">
              <a:buNone/>
              <a:defRPr sz="750"/>
            </a:lvl7pPr>
            <a:lvl8pPr marL="2400360" indent="0">
              <a:buNone/>
              <a:defRPr sz="750"/>
            </a:lvl8pPr>
            <a:lvl9pPr marL="2743269" indent="0">
              <a:buNone/>
              <a:defRPr sz="750"/>
            </a:lvl9pPr>
          </a:lstStyle>
          <a:p>
            <a:pPr lvl="0"/>
            <a:r>
              <a:rPr lang="es-ES"/>
              <a:t>Haga clic para modificar el estilo de texto del patrón</a:t>
            </a:r>
          </a:p>
        </p:txBody>
      </p:sp>
    </p:spTree>
    <p:extLst>
      <p:ext uri="{BB962C8B-B14F-4D97-AF65-F5344CB8AC3E}">
        <p14:creationId xmlns:p14="http://schemas.microsoft.com/office/powerpoint/2010/main" val="2412610305"/>
      </p:ext>
    </p:extLst>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2"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27"/>
            <a:ext cx="4629150" cy="4873625"/>
          </a:xfrm>
        </p:spPr>
        <p:txBody>
          <a:bodyPr/>
          <a:lstStyle>
            <a:lvl1pPr marL="0" indent="0">
              <a:buNone/>
              <a:defRPr sz="2400"/>
            </a:lvl1pPr>
            <a:lvl2pPr marL="342909" indent="0">
              <a:buNone/>
              <a:defRPr sz="2100"/>
            </a:lvl2pPr>
            <a:lvl3pPr marL="685817" indent="0">
              <a:buNone/>
              <a:defRPr sz="1800"/>
            </a:lvl3pPr>
            <a:lvl4pPr marL="1028726" indent="0">
              <a:buNone/>
              <a:defRPr sz="1500"/>
            </a:lvl4pPr>
            <a:lvl5pPr marL="1371634" indent="0">
              <a:buNone/>
              <a:defRPr sz="1500"/>
            </a:lvl5pPr>
            <a:lvl6pPr marL="1714543" indent="0">
              <a:buNone/>
              <a:defRPr sz="1500"/>
            </a:lvl6pPr>
            <a:lvl7pPr marL="2057451" indent="0">
              <a:buNone/>
              <a:defRPr sz="1500"/>
            </a:lvl7pPr>
            <a:lvl8pPr marL="2400360" indent="0">
              <a:buNone/>
              <a:defRPr sz="1500"/>
            </a:lvl8pPr>
            <a:lvl9pPr marL="2743269" indent="0">
              <a:buNone/>
              <a:defRPr sz="1500"/>
            </a:lvl9pPr>
          </a:lstStyle>
          <a:p>
            <a:endParaRPr lang="es-ES"/>
          </a:p>
        </p:txBody>
      </p:sp>
      <p:sp>
        <p:nvSpPr>
          <p:cNvPr id="4" name="Marcador de texto 3"/>
          <p:cNvSpPr>
            <a:spLocks noGrp="1"/>
          </p:cNvSpPr>
          <p:nvPr>
            <p:ph type="body" sz="half" idx="2"/>
          </p:nvPr>
        </p:nvSpPr>
        <p:spPr>
          <a:xfrm>
            <a:off x="629842" y="2057400"/>
            <a:ext cx="2949178" cy="3811588"/>
          </a:xfrm>
        </p:spPr>
        <p:txBody>
          <a:bodyPr/>
          <a:lstStyle>
            <a:lvl1pPr marL="0" indent="0">
              <a:buNone/>
              <a:defRPr sz="1200"/>
            </a:lvl1pPr>
            <a:lvl2pPr marL="342909" indent="0">
              <a:buNone/>
              <a:defRPr sz="1050"/>
            </a:lvl2pPr>
            <a:lvl3pPr marL="685817" indent="0">
              <a:buNone/>
              <a:defRPr sz="900"/>
            </a:lvl3pPr>
            <a:lvl4pPr marL="1028726" indent="0">
              <a:buNone/>
              <a:defRPr sz="750"/>
            </a:lvl4pPr>
            <a:lvl5pPr marL="1371634" indent="0">
              <a:buNone/>
              <a:defRPr sz="750"/>
            </a:lvl5pPr>
            <a:lvl6pPr marL="1714543" indent="0">
              <a:buNone/>
              <a:defRPr sz="750"/>
            </a:lvl6pPr>
            <a:lvl7pPr marL="2057451" indent="0">
              <a:buNone/>
              <a:defRPr sz="750"/>
            </a:lvl7pPr>
            <a:lvl8pPr marL="2400360" indent="0">
              <a:buNone/>
              <a:defRPr sz="750"/>
            </a:lvl8pPr>
            <a:lvl9pPr marL="2743269" indent="0">
              <a:buNone/>
              <a:defRPr sz="750"/>
            </a:lvl9pPr>
          </a:lstStyle>
          <a:p>
            <a:pPr lvl="0"/>
            <a:r>
              <a:rPr lang="es-ES"/>
              <a:t>Haga clic para modificar el estilo de texto del patrón</a:t>
            </a:r>
          </a:p>
        </p:txBody>
      </p:sp>
    </p:spTree>
    <p:extLst>
      <p:ext uri="{BB962C8B-B14F-4D97-AF65-F5344CB8AC3E}">
        <p14:creationId xmlns:p14="http://schemas.microsoft.com/office/powerpoint/2010/main" val="3000975010"/>
      </p:ext>
    </p:extLst>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2693205730"/>
      </p:ext>
    </p:extLst>
  </p:cSld>
  <p:clrMapOvr>
    <a:masterClrMapping/>
  </p:clrMapOvr>
  <p:transition>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0" y="365125"/>
            <a:ext cx="5800725"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4019610278"/>
      </p:ext>
    </p:extLst>
  </p:cSld>
  <p:clrMapOvr>
    <a:masterClrMapping/>
  </p:clrMapOvr>
  <p:transition>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En blanco">
    <p:spTree>
      <p:nvGrpSpPr>
        <p:cNvPr id="1" name=""/>
        <p:cNvGrpSpPr/>
        <p:nvPr/>
      </p:nvGrpSpPr>
      <p:grpSpPr>
        <a:xfrm>
          <a:off x="0" y="0"/>
          <a:ext cx="0" cy="0"/>
          <a:chOff x="0" y="0"/>
          <a:chExt cx="0" cy="0"/>
        </a:xfrm>
      </p:grpSpPr>
      <p:sp>
        <p:nvSpPr>
          <p:cNvPr id="2" name="Marcador de texto 1"/>
          <p:cNvSpPr>
            <a:spLocks noGrp="1"/>
          </p:cNvSpPr>
          <p:nvPr>
            <p:ph idx="1"/>
          </p:nvPr>
        </p:nvSpPr>
        <p:spPr>
          <a:xfrm>
            <a:off x="149225" y="1662339"/>
            <a:ext cx="8776607" cy="4607832"/>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n-GB" dirty="0"/>
          </a:p>
        </p:txBody>
      </p:sp>
      <p:sp>
        <p:nvSpPr>
          <p:cNvPr id="3" name="Marcador de título 2"/>
          <p:cNvSpPr>
            <a:spLocks noGrp="1"/>
          </p:cNvSpPr>
          <p:nvPr>
            <p:ph type="title"/>
          </p:nvPr>
        </p:nvSpPr>
        <p:spPr>
          <a:xfrm>
            <a:off x="149226" y="103869"/>
            <a:ext cx="8776607"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n-GB" dirty="0"/>
          </a:p>
        </p:txBody>
      </p:sp>
    </p:spTree>
    <p:extLst>
      <p:ext uri="{BB962C8B-B14F-4D97-AF65-F5344CB8AC3E}">
        <p14:creationId xmlns:p14="http://schemas.microsoft.com/office/powerpoint/2010/main" val="293524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685800" y="609600"/>
            <a:ext cx="7772400" cy="1143000"/>
          </a:xfrm>
        </p:spPr>
        <p:txBody>
          <a:bodyPr/>
          <a:lstStyle/>
          <a:p>
            <a:r>
              <a:rPr lang="es-ES"/>
              <a:t>Haga clic para modificar el estilo de título del patrón</a:t>
            </a:r>
          </a:p>
        </p:txBody>
      </p:sp>
      <p:sp>
        <p:nvSpPr>
          <p:cNvPr id="3" name="2 Marcador de texto"/>
          <p:cNvSpPr>
            <a:spLocks noGrp="1"/>
          </p:cNvSpPr>
          <p:nvPr>
            <p:ph type="body" sz="half" idx="1"/>
          </p:nvPr>
        </p:nvSpPr>
        <p:spPr>
          <a:xfrm>
            <a:off x="685800" y="1981200"/>
            <a:ext cx="38100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quarter" idx="2"/>
          </p:nvPr>
        </p:nvSpPr>
        <p:spPr>
          <a:xfrm>
            <a:off x="4648200" y="19812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contenido"/>
          <p:cNvSpPr>
            <a:spLocks noGrp="1"/>
          </p:cNvSpPr>
          <p:nvPr>
            <p:ph sz="quarter" idx="3"/>
          </p:nvPr>
        </p:nvSpPr>
        <p:spPr>
          <a:xfrm>
            <a:off x="4648200" y="4114800"/>
            <a:ext cx="3810000" cy="19812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586586958"/>
      </p:ext>
    </p:extLst>
  </p:cSld>
  <p:clrMapOvr>
    <a:masterClrMapping/>
  </p:clrMapOvr>
  <p:transition>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AE1659-A56A-1F48-8146-D5328BB51A3A}"/>
              </a:ext>
            </a:extLst>
          </p:cNvPr>
          <p:cNvSpPr>
            <a:spLocks noGrp="1"/>
          </p:cNvSpPr>
          <p:nvPr>
            <p:ph type="title"/>
          </p:nvPr>
        </p:nvSpPr>
        <p:spPr>
          <a:xfrm>
            <a:off x="381000" y="228600"/>
            <a:ext cx="8467725" cy="579438"/>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A553CA6-CD5C-D44C-A8CC-A1E061B18D19}"/>
              </a:ext>
            </a:extLst>
          </p:cNvPr>
          <p:cNvSpPr>
            <a:spLocks noGrp="1"/>
          </p:cNvSpPr>
          <p:nvPr>
            <p:ph type="body" sz="half" idx="1"/>
          </p:nvPr>
        </p:nvSpPr>
        <p:spPr>
          <a:xfrm>
            <a:off x="381000" y="1371600"/>
            <a:ext cx="4168775" cy="5105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035BF2C1-06C3-5A4A-9F78-80407D31FB13}"/>
              </a:ext>
            </a:extLst>
          </p:cNvPr>
          <p:cNvSpPr>
            <a:spLocks noGrp="1"/>
          </p:cNvSpPr>
          <p:nvPr>
            <p:ph sz="half" idx="2"/>
          </p:nvPr>
        </p:nvSpPr>
        <p:spPr>
          <a:xfrm>
            <a:off x="4702175" y="1371600"/>
            <a:ext cx="4170363" cy="5105400"/>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78854716"/>
      </p:ext>
    </p:extLst>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8650" y="365126"/>
            <a:ext cx="7886700" cy="1325563"/>
          </a:xfrm>
          <a:prstGeom prst="rect">
            <a:avLst/>
          </a:prstGeom>
        </p:spPr>
        <p:txBody>
          <a:bodyPr/>
          <a:lstStyle/>
          <a:p>
            <a:r>
              <a:rPr lang="es-ES"/>
              <a:t>Haga clic para modificar el estilo de título del patrón</a:t>
            </a:r>
          </a:p>
        </p:txBody>
      </p:sp>
      <p:sp>
        <p:nvSpPr>
          <p:cNvPr id="3" name="Marcador de fecha 2"/>
          <p:cNvSpPr>
            <a:spLocks noGrp="1"/>
          </p:cNvSpPr>
          <p:nvPr>
            <p:ph type="dt" sz="half" idx="10"/>
          </p:nvPr>
        </p:nvSpPr>
        <p:spPr>
          <a:xfrm>
            <a:off x="628650" y="6356351"/>
            <a:ext cx="2057400" cy="365125"/>
          </a:xfrm>
          <a:prstGeom prst="rect">
            <a:avLst/>
          </a:prstGeom>
        </p:spPr>
        <p:txBody>
          <a:bodyPr/>
          <a:lstStyle/>
          <a:p>
            <a:fld id="{507F3DBE-C4E7-4587-BEFA-DF2226A4DB50}" type="datetimeFigureOut">
              <a:rPr lang="es-ES" smtClean="0"/>
              <a:t>4/6/18</a:t>
            </a:fld>
            <a:endParaRPr lang="es-ES"/>
          </a:p>
        </p:txBody>
      </p:sp>
      <p:sp>
        <p:nvSpPr>
          <p:cNvPr id="4" name="Marcador de pie de página 3"/>
          <p:cNvSpPr>
            <a:spLocks noGrp="1"/>
          </p:cNvSpPr>
          <p:nvPr>
            <p:ph type="ftr" sz="quarter" idx="11"/>
          </p:nvPr>
        </p:nvSpPr>
        <p:spPr>
          <a:xfrm>
            <a:off x="3028950" y="6356351"/>
            <a:ext cx="3086100" cy="365125"/>
          </a:xfrm>
          <a:prstGeom prst="rect">
            <a:avLst/>
          </a:prstGeom>
        </p:spPr>
        <p:txBody>
          <a:bodyPr/>
          <a:lstStyle/>
          <a:p>
            <a:endParaRPr lang="es-ES"/>
          </a:p>
        </p:txBody>
      </p:sp>
      <p:sp>
        <p:nvSpPr>
          <p:cNvPr id="5" name="Marcador de número de diapositiva 4"/>
          <p:cNvSpPr>
            <a:spLocks noGrp="1"/>
          </p:cNvSpPr>
          <p:nvPr>
            <p:ph type="sldNum" sz="quarter" idx="12"/>
          </p:nvPr>
        </p:nvSpPr>
        <p:spPr>
          <a:xfrm>
            <a:off x="6457950" y="6356351"/>
            <a:ext cx="2057400" cy="365125"/>
          </a:xfrm>
          <a:prstGeom prst="rect">
            <a:avLst/>
          </a:prstGeom>
        </p:spPr>
        <p:txBody>
          <a:bodyPr/>
          <a:lstStyle/>
          <a:p>
            <a:fld id="{E7C8FD7F-DC7A-43F3-9BAB-9C0ADE17EBA0}" type="slidenum">
              <a:rPr lang="es-ES" smtClean="0"/>
              <a:pPr/>
              <a:t>‹Nº›</a:t>
            </a:fld>
            <a:endParaRPr lang="es-ES"/>
          </a:p>
        </p:txBody>
      </p:sp>
    </p:spTree>
    <p:extLst>
      <p:ext uri="{BB962C8B-B14F-4D97-AF65-F5344CB8AC3E}">
        <p14:creationId xmlns:p14="http://schemas.microsoft.com/office/powerpoint/2010/main" val="184142281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628650" y="6356351"/>
            <a:ext cx="2057400" cy="365125"/>
          </a:xfrm>
          <a:prstGeom prst="rect">
            <a:avLst/>
          </a:prstGeom>
        </p:spPr>
        <p:txBody>
          <a:bodyPr/>
          <a:lstStyle/>
          <a:p>
            <a:fld id="{507F3DBE-C4E7-4587-BEFA-DF2226A4DB50}" type="datetimeFigureOut">
              <a:rPr lang="es-ES" smtClean="0"/>
              <a:t>4/6/18</a:t>
            </a:fld>
            <a:endParaRPr lang="es-ES"/>
          </a:p>
        </p:txBody>
      </p:sp>
      <p:sp>
        <p:nvSpPr>
          <p:cNvPr id="3" name="Marcador de pie de página 2"/>
          <p:cNvSpPr>
            <a:spLocks noGrp="1"/>
          </p:cNvSpPr>
          <p:nvPr>
            <p:ph type="ftr" sz="quarter" idx="11"/>
          </p:nvPr>
        </p:nvSpPr>
        <p:spPr>
          <a:xfrm>
            <a:off x="3028950" y="6356351"/>
            <a:ext cx="3086100" cy="365125"/>
          </a:xfrm>
          <a:prstGeom prst="rect">
            <a:avLst/>
          </a:prstGeom>
        </p:spPr>
        <p:txBody>
          <a:bodyPr/>
          <a:lstStyle/>
          <a:p>
            <a:endParaRPr lang="es-ES"/>
          </a:p>
        </p:txBody>
      </p:sp>
      <p:sp>
        <p:nvSpPr>
          <p:cNvPr id="4" name="Marcador de número de diapositiva 3"/>
          <p:cNvSpPr>
            <a:spLocks noGrp="1"/>
          </p:cNvSpPr>
          <p:nvPr>
            <p:ph type="sldNum" sz="quarter" idx="12"/>
          </p:nvPr>
        </p:nvSpPr>
        <p:spPr>
          <a:xfrm>
            <a:off x="6457950" y="6356351"/>
            <a:ext cx="2057400" cy="365125"/>
          </a:xfrm>
          <a:prstGeom prst="rect">
            <a:avLst/>
          </a:prstGeom>
        </p:spPr>
        <p:txBody>
          <a:bodyPr/>
          <a:lstStyle/>
          <a:p>
            <a:fld id="{366359CB-BD65-4BB6-A9FE-9D85965FD3A6}" type="slidenum">
              <a:rPr lang="es-ES" smtClean="0"/>
              <a:pPr/>
              <a:t>‹Nº›</a:t>
            </a:fld>
            <a:endParaRPr lang="es-ES"/>
          </a:p>
        </p:txBody>
      </p:sp>
    </p:spTree>
    <p:extLst>
      <p:ext uri="{BB962C8B-B14F-4D97-AF65-F5344CB8AC3E}">
        <p14:creationId xmlns:p14="http://schemas.microsoft.com/office/powerpoint/2010/main" val="1207891662"/>
      </p:ext>
    </p:extLst>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p:cNvSpPr>
            <a:spLocks noGrp="1"/>
          </p:cNvSpPr>
          <p:nvPr>
            <p:ph type="subTitle" idx="1"/>
          </p:nvPr>
        </p:nvSpPr>
        <p:spPr>
          <a:xfrm>
            <a:off x="1143000" y="3602038"/>
            <a:ext cx="6858000" cy="1655762"/>
          </a:xfrm>
        </p:spPr>
        <p:txBody>
          <a:bodyPr/>
          <a:lstStyle>
            <a:lvl1pPr marL="0" indent="0" algn="ctr">
              <a:buNone/>
              <a:defRPr sz="1800"/>
            </a:lvl1pPr>
            <a:lvl2pPr marL="342909" indent="0" algn="ctr">
              <a:buNone/>
              <a:defRPr sz="1500"/>
            </a:lvl2pPr>
            <a:lvl3pPr marL="685817" indent="0" algn="ctr">
              <a:buNone/>
              <a:defRPr sz="1350"/>
            </a:lvl3pPr>
            <a:lvl4pPr marL="1028726" indent="0" algn="ctr">
              <a:buNone/>
              <a:defRPr sz="1200"/>
            </a:lvl4pPr>
            <a:lvl5pPr marL="1371634" indent="0" algn="ctr">
              <a:buNone/>
              <a:defRPr sz="1200"/>
            </a:lvl5pPr>
            <a:lvl6pPr marL="1714543" indent="0" algn="ctr">
              <a:buNone/>
              <a:defRPr sz="1200"/>
            </a:lvl6pPr>
            <a:lvl7pPr marL="2057451" indent="0" algn="ctr">
              <a:buNone/>
              <a:defRPr sz="1200"/>
            </a:lvl7pPr>
            <a:lvl8pPr marL="2400360" indent="0" algn="ctr">
              <a:buNone/>
              <a:defRPr sz="1200"/>
            </a:lvl8pPr>
            <a:lvl9pPr marL="2743269" indent="0" algn="ctr">
              <a:buNone/>
              <a:defRPr sz="1200"/>
            </a:lvl9pPr>
          </a:lstStyle>
          <a:p>
            <a:r>
              <a:rPr lang="es-ES"/>
              <a:t>Haga clic para modificar el estilo de subtítulo del patrón</a:t>
            </a:r>
          </a:p>
        </p:txBody>
      </p:sp>
    </p:spTree>
    <p:extLst>
      <p:ext uri="{BB962C8B-B14F-4D97-AF65-F5344CB8AC3E}">
        <p14:creationId xmlns:p14="http://schemas.microsoft.com/office/powerpoint/2010/main" val="265544074"/>
      </p:ext>
    </p:extLst>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91587" y="67734"/>
            <a:ext cx="8960826" cy="643467"/>
          </a:xfrm>
        </p:spPr>
        <p:txBody>
          <a:bodyPr/>
          <a:lstStyle>
            <a:lvl1pPr>
              <a:defRPr b="1"/>
            </a:lvl1pPr>
          </a:lstStyle>
          <a:p>
            <a:r>
              <a:rPr lang="es-ES"/>
              <a:t>Haga clic para modificar el estilo de título del patrón</a:t>
            </a:r>
          </a:p>
        </p:txBody>
      </p:sp>
      <p:sp>
        <p:nvSpPr>
          <p:cNvPr id="3" name="Marcador de contenido 2"/>
          <p:cNvSpPr>
            <a:spLocks noGrp="1"/>
          </p:cNvSpPr>
          <p:nvPr>
            <p:ph idx="1"/>
          </p:nvPr>
        </p:nvSpPr>
        <p:spPr>
          <a:xfrm>
            <a:off x="237881" y="970492"/>
            <a:ext cx="8734180" cy="5385859"/>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1330368923"/>
      </p:ext>
    </p:extLst>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40"/>
            <a:ext cx="7886700" cy="2852737"/>
          </a:xfrm>
        </p:spPr>
        <p:txBody>
          <a:bodyPr anchor="b"/>
          <a:lstStyle>
            <a:lvl1pPr>
              <a:defRPr sz="4500"/>
            </a:lvl1pPr>
          </a:lstStyle>
          <a:p>
            <a:r>
              <a:rPr lang="es-ES"/>
              <a:t>Haga clic para modificar el estilo de título del patrón</a:t>
            </a:r>
          </a:p>
        </p:txBody>
      </p:sp>
      <p:sp>
        <p:nvSpPr>
          <p:cNvPr id="3" name="Marcador de texto 2"/>
          <p:cNvSpPr>
            <a:spLocks noGrp="1"/>
          </p:cNvSpPr>
          <p:nvPr>
            <p:ph type="body" idx="1"/>
          </p:nvPr>
        </p:nvSpPr>
        <p:spPr>
          <a:xfrm>
            <a:off x="623888" y="4589465"/>
            <a:ext cx="7886700" cy="1500187"/>
          </a:xfrm>
        </p:spPr>
        <p:txBody>
          <a:bodyPr/>
          <a:lstStyle>
            <a:lvl1pPr marL="0" indent="0">
              <a:buNone/>
              <a:defRPr sz="1800">
                <a:solidFill>
                  <a:schemeClr val="tx1">
                    <a:tint val="75000"/>
                  </a:schemeClr>
                </a:solidFill>
              </a:defRPr>
            </a:lvl1pPr>
            <a:lvl2pPr marL="342909" indent="0">
              <a:buNone/>
              <a:defRPr sz="1500">
                <a:solidFill>
                  <a:schemeClr val="tx1">
                    <a:tint val="75000"/>
                  </a:schemeClr>
                </a:solidFill>
              </a:defRPr>
            </a:lvl2pPr>
            <a:lvl3pPr marL="685817" indent="0">
              <a:buNone/>
              <a:defRPr sz="1350">
                <a:solidFill>
                  <a:schemeClr val="tx1">
                    <a:tint val="75000"/>
                  </a:schemeClr>
                </a:solidFill>
              </a:defRPr>
            </a:lvl3pPr>
            <a:lvl4pPr marL="1028726" indent="0">
              <a:buNone/>
              <a:defRPr sz="1200">
                <a:solidFill>
                  <a:schemeClr val="tx1">
                    <a:tint val="75000"/>
                  </a:schemeClr>
                </a:solidFill>
              </a:defRPr>
            </a:lvl4pPr>
            <a:lvl5pPr marL="1371634" indent="0">
              <a:buNone/>
              <a:defRPr sz="1200">
                <a:solidFill>
                  <a:schemeClr val="tx1">
                    <a:tint val="75000"/>
                  </a:schemeClr>
                </a:solidFill>
              </a:defRPr>
            </a:lvl5pPr>
            <a:lvl6pPr marL="1714543" indent="0">
              <a:buNone/>
              <a:defRPr sz="1200">
                <a:solidFill>
                  <a:schemeClr val="tx1">
                    <a:tint val="75000"/>
                  </a:schemeClr>
                </a:solidFill>
              </a:defRPr>
            </a:lvl6pPr>
            <a:lvl7pPr marL="2057451" indent="0">
              <a:buNone/>
              <a:defRPr sz="1200">
                <a:solidFill>
                  <a:schemeClr val="tx1">
                    <a:tint val="75000"/>
                  </a:schemeClr>
                </a:solidFill>
              </a:defRPr>
            </a:lvl7pPr>
            <a:lvl8pPr marL="2400360" indent="0">
              <a:buNone/>
              <a:defRPr sz="1200">
                <a:solidFill>
                  <a:schemeClr val="tx1">
                    <a:tint val="75000"/>
                  </a:schemeClr>
                </a:solidFill>
              </a:defRPr>
            </a:lvl8pPr>
            <a:lvl9pPr marL="2743269" indent="0">
              <a:buNone/>
              <a:defRPr sz="1200">
                <a:solidFill>
                  <a:schemeClr val="tx1">
                    <a:tint val="75000"/>
                  </a:schemeClr>
                </a:solidFill>
              </a:defRPr>
            </a:lvl9pPr>
          </a:lstStyle>
          <a:p>
            <a:pPr lvl="0"/>
            <a:r>
              <a:rPr lang="es-ES"/>
              <a:t>Haga clic para modificar el estilo de texto del patrón</a:t>
            </a:r>
          </a:p>
        </p:txBody>
      </p:sp>
    </p:spTree>
    <p:extLst>
      <p:ext uri="{BB962C8B-B14F-4D97-AF65-F5344CB8AC3E}">
        <p14:creationId xmlns:p14="http://schemas.microsoft.com/office/powerpoint/2010/main" val="2431986071"/>
      </p:ext>
    </p:extLst>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6286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4629150" y="1825625"/>
            <a:ext cx="38862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947029420"/>
      </p:ext>
    </p:extLst>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29842" y="365127"/>
            <a:ext cx="78867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629841" y="1681163"/>
            <a:ext cx="3868340" cy="823912"/>
          </a:xfrm>
        </p:spPr>
        <p:txBody>
          <a:bodyPr anchor="b"/>
          <a:lstStyle>
            <a:lvl1pPr marL="0" indent="0">
              <a:buNone/>
              <a:defRPr sz="1800" b="1"/>
            </a:lvl1pPr>
            <a:lvl2pPr marL="342909" indent="0">
              <a:buNone/>
              <a:defRPr sz="1500" b="1"/>
            </a:lvl2pPr>
            <a:lvl3pPr marL="685817" indent="0">
              <a:buNone/>
              <a:defRPr sz="1350" b="1"/>
            </a:lvl3pPr>
            <a:lvl4pPr marL="1028726" indent="0">
              <a:buNone/>
              <a:defRPr sz="1200" b="1"/>
            </a:lvl4pPr>
            <a:lvl5pPr marL="1371634" indent="0">
              <a:buNone/>
              <a:defRPr sz="1200" b="1"/>
            </a:lvl5pPr>
            <a:lvl6pPr marL="1714543" indent="0">
              <a:buNone/>
              <a:defRPr sz="1200" b="1"/>
            </a:lvl6pPr>
            <a:lvl7pPr marL="2057451" indent="0">
              <a:buNone/>
              <a:defRPr sz="1200" b="1"/>
            </a:lvl7pPr>
            <a:lvl8pPr marL="2400360" indent="0">
              <a:buNone/>
              <a:defRPr sz="1200" b="1"/>
            </a:lvl8pPr>
            <a:lvl9pPr marL="2743269" indent="0">
              <a:buNone/>
              <a:defRPr sz="1200" b="1"/>
            </a:lvl9pPr>
          </a:lstStyle>
          <a:p>
            <a:pPr lvl="0"/>
            <a:r>
              <a:rPr lang="es-ES"/>
              <a:t>Haga clic para modificar el estilo de texto del patrón</a:t>
            </a:r>
          </a:p>
        </p:txBody>
      </p:sp>
      <p:sp>
        <p:nvSpPr>
          <p:cNvPr id="4" name="Marcador de contenido 3"/>
          <p:cNvSpPr>
            <a:spLocks noGrp="1"/>
          </p:cNvSpPr>
          <p:nvPr>
            <p:ph sz="half" idx="2"/>
          </p:nvPr>
        </p:nvSpPr>
        <p:spPr>
          <a:xfrm>
            <a:off x="629841" y="2505075"/>
            <a:ext cx="3868340"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0" y="1681163"/>
            <a:ext cx="3887391" cy="823912"/>
          </a:xfrm>
        </p:spPr>
        <p:txBody>
          <a:bodyPr anchor="b"/>
          <a:lstStyle>
            <a:lvl1pPr marL="0" indent="0">
              <a:buNone/>
              <a:defRPr sz="1800" b="1"/>
            </a:lvl1pPr>
            <a:lvl2pPr marL="342909" indent="0">
              <a:buNone/>
              <a:defRPr sz="1500" b="1"/>
            </a:lvl2pPr>
            <a:lvl3pPr marL="685817" indent="0">
              <a:buNone/>
              <a:defRPr sz="1350" b="1"/>
            </a:lvl3pPr>
            <a:lvl4pPr marL="1028726" indent="0">
              <a:buNone/>
              <a:defRPr sz="1200" b="1"/>
            </a:lvl4pPr>
            <a:lvl5pPr marL="1371634" indent="0">
              <a:buNone/>
              <a:defRPr sz="1200" b="1"/>
            </a:lvl5pPr>
            <a:lvl6pPr marL="1714543" indent="0">
              <a:buNone/>
              <a:defRPr sz="1200" b="1"/>
            </a:lvl6pPr>
            <a:lvl7pPr marL="2057451" indent="0">
              <a:buNone/>
              <a:defRPr sz="1200" b="1"/>
            </a:lvl7pPr>
            <a:lvl8pPr marL="2400360" indent="0">
              <a:buNone/>
              <a:defRPr sz="1200" b="1"/>
            </a:lvl8pPr>
            <a:lvl9pPr marL="2743269" indent="0">
              <a:buNone/>
              <a:defRPr sz="1200" b="1"/>
            </a:lvl9pPr>
          </a:lstStyle>
          <a:p>
            <a:pPr lvl="0"/>
            <a:r>
              <a:rPr lang="es-ES"/>
              <a:t>Haga clic para modificar el estilo de texto del patrón</a:t>
            </a:r>
          </a:p>
        </p:txBody>
      </p:sp>
      <p:sp>
        <p:nvSpPr>
          <p:cNvPr id="6" name="Marcador de contenido 5"/>
          <p:cNvSpPr>
            <a:spLocks noGrp="1"/>
          </p:cNvSpPr>
          <p:nvPr>
            <p:ph sz="quarter" idx="4"/>
          </p:nvPr>
        </p:nvSpPr>
        <p:spPr>
          <a:xfrm>
            <a:off x="4629150" y="2505075"/>
            <a:ext cx="3887391"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Tree>
    <p:extLst>
      <p:ext uri="{BB962C8B-B14F-4D97-AF65-F5344CB8AC3E}">
        <p14:creationId xmlns:p14="http://schemas.microsoft.com/office/powerpoint/2010/main" val="866445637"/>
      </p:ext>
    </p:extLst>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279054619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www.upv.es/"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slide" Target="../slides/slide240.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7 Rectángulo"/>
          <p:cNvSpPr/>
          <p:nvPr userDrawn="1"/>
        </p:nvSpPr>
        <p:spPr bwMode="auto">
          <a:xfrm>
            <a:off x="1" y="0"/>
            <a:ext cx="280035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s-ES" sz="1246" dirty="0">
              <a:solidFill>
                <a:prstClr val="white"/>
              </a:solidFill>
            </a:endParaRPr>
          </a:p>
        </p:txBody>
      </p:sp>
      <p:pic>
        <p:nvPicPr>
          <p:cNvPr id="12" name="Imagen 11" descr="LOGO-UPV-hv-01.png"/>
          <p:cNvPicPr>
            <a:picLocks noChangeAspect="1"/>
          </p:cNvPicPr>
          <p:nvPr userDrawn="1"/>
        </p:nvPicPr>
        <p:blipFill>
          <a:blip r:embed="rId5" cstate="print">
            <a:lum bright="76000" contrast="-100000"/>
            <a:extLst>
              <a:ext uri="{28A0092B-C50C-407E-A947-70E740481C1C}">
                <a14:useLocalDpi xmlns:a14="http://schemas.microsoft.com/office/drawing/2010/main" val="0"/>
              </a:ext>
            </a:extLst>
          </a:blip>
          <a:srcRect/>
          <a:stretch>
            <a:fillRect/>
          </a:stretch>
        </p:blipFill>
        <p:spPr bwMode="auto">
          <a:xfrm>
            <a:off x="179826" y="317539"/>
            <a:ext cx="2205533" cy="77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065"/>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693" y="6477000"/>
            <a:ext cx="28003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2 Rectángulo">
            <a:hlinkClick r:id="rId7"/>
          </p:cNvPr>
          <p:cNvSpPr>
            <a:spLocks noChangeArrowheads="1"/>
          </p:cNvSpPr>
          <p:nvPr userDrawn="1"/>
        </p:nvSpPr>
        <p:spPr bwMode="auto">
          <a:xfrm>
            <a:off x="-73558" y="6174132"/>
            <a:ext cx="794147" cy="195263"/>
          </a:xfrm>
          <a:prstGeom prst="rect">
            <a:avLst/>
          </a:prstGeom>
          <a:noFill/>
          <a:ln>
            <a:noFill/>
          </a:ln>
          <a:extLst>
            <a:ext uri="{909E8E84-426E-40dd-AFC4-6F175D3DCCD1}"/>
            <a:ext uri="{91240B29-F687-4f45-9708-019B960494DF}"/>
          </a:extLst>
        </p:spPr>
        <p:txBody>
          <a:bodyPr/>
          <a:lstStyle>
            <a:lvl1pPr>
              <a:defRPr sz="2000" b="1">
                <a:solidFill>
                  <a:schemeClr val="tx1"/>
                </a:solidFill>
                <a:latin typeface="Times New Roman" pitchFamily="18" charset="0"/>
              </a:defRPr>
            </a:lvl1pPr>
            <a:lvl2pPr marL="742950" indent="-285750">
              <a:defRPr sz="2000" b="1">
                <a:solidFill>
                  <a:schemeClr val="tx1"/>
                </a:solidFill>
                <a:latin typeface="Times New Roman" pitchFamily="18" charset="0"/>
              </a:defRPr>
            </a:lvl2pPr>
            <a:lvl3pPr marL="1143000" indent="-228600">
              <a:defRPr sz="2000" b="1">
                <a:solidFill>
                  <a:schemeClr val="tx1"/>
                </a:solidFill>
                <a:latin typeface="Times New Roman" pitchFamily="18" charset="0"/>
              </a:defRPr>
            </a:lvl3pPr>
            <a:lvl4pPr marL="1600200" indent="-228600">
              <a:defRPr sz="2000" b="1">
                <a:solidFill>
                  <a:schemeClr val="tx1"/>
                </a:solidFill>
                <a:latin typeface="Times New Roman" pitchFamily="18" charset="0"/>
              </a:defRPr>
            </a:lvl4pPr>
            <a:lvl5pPr marL="2057400" indent="-228600">
              <a:defRPr sz="2000" b="1">
                <a:solidFill>
                  <a:schemeClr val="tx1"/>
                </a:solidFill>
                <a:latin typeface="Times New Roman" pitchFamily="18" charset="0"/>
              </a:defRPr>
            </a:lvl5pPr>
            <a:lvl6pPr marL="2514600" indent="-228600" algn="r" eaLnBrk="0" fontAlgn="base" hangingPunct="0">
              <a:spcBef>
                <a:spcPct val="0"/>
              </a:spcBef>
              <a:spcAft>
                <a:spcPct val="0"/>
              </a:spcAft>
              <a:defRPr sz="2000" b="1">
                <a:solidFill>
                  <a:schemeClr val="tx1"/>
                </a:solidFill>
                <a:latin typeface="Times New Roman" pitchFamily="18" charset="0"/>
              </a:defRPr>
            </a:lvl6pPr>
            <a:lvl7pPr marL="2971800" indent="-228600" algn="r" eaLnBrk="0" fontAlgn="base" hangingPunct="0">
              <a:spcBef>
                <a:spcPct val="0"/>
              </a:spcBef>
              <a:spcAft>
                <a:spcPct val="0"/>
              </a:spcAft>
              <a:defRPr sz="2000" b="1">
                <a:solidFill>
                  <a:schemeClr val="tx1"/>
                </a:solidFill>
                <a:latin typeface="Times New Roman" pitchFamily="18" charset="0"/>
              </a:defRPr>
            </a:lvl7pPr>
            <a:lvl8pPr marL="3429000" indent="-228600" algn="r" eaLnBrk="0" fontAlgn="base" hangingPunct="0">
              <a:spcBef>
                <a:spcPct val="0"/>
              </a:spcBef>
              <a:spcAft>
                <a:spcPct val="0"/>
              </a:spcAft>
              <a:defRPr sz="2000" b="1">
                <a:solidFill>
                  <a:schemeClr val="tx1"/>
                </a:solidFill>
                <a:latin typeface="Times New Roman" pitchFamily="18" charset="0"/>
              </a:defRPr>
            </a:lvl8pPr>
            <a:lvl9pPr marL="3886200" indent="-228600" algn="r" eaLnBrk="0" fontAlgn="base" hangingPunct="0">
              <a:spcBef>
                <a:spcPct val="0"/>
              </a:spcBef>
              <a:spcAft>
                <a:spcPct val="0"/>
              </a:spcAft>
              <a:defRPr sz="2000" b="1">
                <a:solidFill>
                  <a:schemeClr val="tx1"/>
                </a:solidFill>
                <a:latin typeface="Times New Roman" pitchFamily="18" charset="0"/>
              </a:defRPr>
            </a:lvl9pPr>
          </a:lstStyle>
          <a:p>
            <a:pPr algn="r" eaLnBrk="0" hangingPunct="0">
              <a:defRPr/>
            </a:pPr>
            <a:r>
              <a:rPr lang="es-ES" altLang="es-ES" sz="692" b="0" dirty="0">
                <a:solidFill>
                  <a:srgbClr val="FFFFFF"/>
                </a:solidFill>
                <a:latin typeface="Arial" charset="0"/>
                <a:ea typeface="MS PGothic" panose="020B0600070205080204" pitchFamily="34" charset="-128"/>
              </a:rPr>
              <a:t>www.upv.es</a:t>
            </a:r>
          </a:p>
        </p:txBody>
      </p:sp>
      <p:sp>
        <p:nvSpPr>
          <p:cNvPr id="7" name="Rectangle 3"/>
          <p:cNvSpPr txBox="1">
            <a:spLocks noChangeArrowheads="1"/>
          </p:cNvSpPr>
          <p:nvPr userDrawn="1"/>
        </p:nvSpPr>
        <p:spPr>
          <a:xfrm>
            <a:off x="89066" y="1784523"/>
            <a:ext cx="2507831" cy="8683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s-ES" altLang="es-ES" sz="1292" dirty="0">
                <a:solidFill>
                  <a:prstClr val="white"/>
                </a:solidFill>
              </a:rPr>
              <a:t>Departamento de Estadística e Investigación Operativa Aplicadas y Calidad</a:t>
            </a:r>
          </a:p>
        </p:txBody>
      </p:sp>
    </p:spTree>
    <p:extLst>
      <p:ext uri="{BB962C8B-B14F-4D97-AF65-F5344CB8AC3E}">
        <p14:creationId xmlns:p14="http://schemas.microsoft.com/office/powerpoint/2010/main" val="2560497986"/>
      </p:ext>
    </p:extLst>
  </p:cSld>
  <p:clrMap bg1="lt1" tx1="dk1" bg2="lt2" tx2="dk2" accent1="accent1" accent2="accent2" accent3="accent3" accent4="accent4" accent5="accent5" accent6="accent6" hlink="hlink" folHlink="folHlink"/>
  <p:sldLayoutIdLst>
    <p:sldLayoutId id="2147483720" r:id="rId1"/>
    <p:sldLayoutId id="2147483736" r:id="rId2"/>
    <p:sldLayoutId id="2147483737" r:id="rId3"/>
  </p:sldLayoutIdLst>
  <p:txStyles>
    <p:titleStyle>
      <a:lvl1pPr algn="l" defTabSz="844083" rtl="0" eaLnBrk="1" latinLnBrk="0" hangingPunct="1">
        <a:lnSpc>
          <a:spcPct val="90000"/>
        </a:lnSpc>
        <a:spcBef>
          <a:spcPct val="0"/>
        </a:spcBef>
        <a:buNone/>
        <a:defRPr sz="4062" kern="1200">
          <a:solidFill>
            <a:schemeClr val="tx1"/>
          </a:solidFill>
          <a:latin typeface="+mj-lt"/>
          <a:ea typeface="+mj-ea"/>
          <a:cs typeface="+mj-cs"/>
        </a:defRPr>
      </a:lvl1pPr>
    </p:titleStyle>
    <p:bodyStyle>
      <a:lvl1pPr marL="211021" indent="-211021" algn="l" defTabSz="844083" rtl="0" eaLnBrk="1" latinLnBrk="0" hangingPunct="1">
        <a:lnSpc>
          <a:spcPct val="90000"/>
        </a:lnSpc>
        <a:spcBef>
          <a:spcPts val="923"/>
        </a:spcBef>
        <a:buFont typeface="Arial" panose="020B0604020202020204" pitchFamily="34" charset="0"/>
        <a:buChar char="•"/>
        <a:defRPr sz="2585" kern="1200">
          <a:solidFill>
            <a:schemeClr val="tx1"/>
          </a:solidFill>
          <a:latin typeface="+mn-lt"/>
          <a:ea typeface="+mn-ea"/>
          <a:cs typeface="+mn-cs"/>
        </a:defRPr>
      </a:lvl1pPr>
      <a:lvl2pPr marL="633062" indent="-211021" algn="l" defTabSz="844083" rtl="0" eaLnBrk="1" latinLnBrk="0" hangingPunct="1">
        <a:lnSpc>
          <a:spcPct val="90000"/>
        </a:lnSpc>
        <a:spcBef>
          <a:spcPts val="462"/>
        </a:spcBef>
        <a:buFont typeface="Arial" panose="020B0604020202020204" pitchFamily="34" charset="0"/>
        <a:buChar char="•"/>
        <a:defRPr sz="2215" kern="1200">
          <a:solidFill>
            <a:schemeClr val="tx1"/>
          </a:solidFill>
          <a:latin typeface="+mn-lt"/>
          <a:ea typeface="+mn-ea"/>
          <a:cs typeface="+mn-cs"/>
        </a:defRPr>
      </a:lvl2pPr>
      <a:lvl3pPr marL="1055103" indent="-211021" algn="l" defTabSz="844083" rtl="0" eaLnBrk="1" latinLnBrk="0" hangingPunct="1">
        <a:lnSpc>
          <a:spcPct val="90000"/>
        </a:lnSpc>
        <a:spcBef>
          <a:spcPts val="462"/>
        </a:spcBef>
        <a:buFont typeface="Arial" panose="020B0604020202020204" pitchFamily="34" charset="0"/>
        <a:buChar char="•"/>
        <a:defRPr sz="1846" kern="1200">
          <a:solidFill>
            <a:schemeClr val="tx1"/>
          </a:solidFill>
          <a:latin typeface="+mn-lt"/>
          <a:ea typeface="+mn-ea"/>
          <a:cs typeface="+mn-cs"/>
        </a:defRPr>
      </a:lvl3pPr>
      <a:lvl4pPr marL="1477145"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4pPr>
      <a:lvl5pPr marL="1899186"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5pPr>
      <a:lvl6pPr marL="2321227"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6pPr>
      <a:lvl7pPr marL="2743269"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7pPr>
      <a:lvl8pPr marL="3165310"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68812" y="146051"/>
            <a:ext cx="8346538"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168813" y="1601787"/>
            <a:ext cx="8346538" cy="4575176"/>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7" name="AutoShape 17">
            <a:hlinkClick r:id="rId16" action="ppaction://hlinksldjump" highlightClick="1"/>
          </p:cNvPr>
          <p:cNvSpPr>
            <a:spLocks noChangeArrowheads="1"/>
          </p:cNvSpPr>
          <p:nvPr userDrawn="1"/>
        </p:nvSpPr>
        <p:spPr bwMode="auto">
          <a:xfrm>
            <a:off x="8770327" y="6494463"/>
            <a:ext cx="304800" cy="304800"/>
          </a:xfrm>
          <a:prstGeom prst="actionButtonHome">
            <a:avLst/>
          </a:prstGeom>
          <a:ln>
            <a:headEnd type="none" w="sm" len="sm"/>
            <a:tailEnd type="none" w="sm" len="sm"/>
          </a:ln>
        </p:spPr>
        <p:style>
          <a:lnRef idx="1">
            <a:schemeClr val="dk1"/>
          </a:lnRef>
          <a:fillRef idx="2">
            <a:schemeClr val="dk1"/>
          </a:fillRef>
          <a:effectRef idx="1">
            <a:schemeClr val="dk1"/>
          </a:effectRef>
          <a:fontRef idx="minor">
            <a:schemeClr val="dk1"/>
          </a:fontRef>
        </p:style>
        <p:txBody>
          <a:bodyPr wrap="none" anchor="ctr"/>
          <a:lstStyle/>
          <a:p>
            <a:pPr>
              <a:defRPr/>
            </a:pPr>
            <a:endParaRPr lang="es-ES" sz="1662" b="1">
              <a:solidFill>
                <a:prstClr val="black"/>
              </a:solidFill>
            </a:endParaRPr>
          </a:p>
        </p:txBody>
      </p:sp>
      <p:sp>
        <p:nvSpPr>
          <p:cNvPr id="8" name="Rectangle 19"/>
          <p:cNvSpPr>
            <a:spLocks noChangeArrowheads="1"/>
          </p:cNvSpPr>
          <p:nvPr userDrawn="1"/>
        </p:nvSpPr>
        <p:spPr bwMode="auto">
          <a:xfrm>
            <a:off x="363415" y="6513029"/>
            <a:ext cx="2448000" cy="268288"/>
          </a:xfrm>
          <a:prstGeom prst="rect">
            <a:avLst/>
          </a:prstGeom>
          <a:noFill/>
          <a:ln w="9525">
            <a:noFill/>
            <a:miter lim="800000"/>
            <a:headEnd/>
            <a:tailEnd/>
          </a:ln>
          <a:effectLst/>
        </p:spPr>
        <p:txBody>
          <a:bodyPr anchor="b"/>
          <a:lstStyle/>
          <a:p>
            <a:pPr algn="ctr">
              <a:defRPr/>
            </a:pPr>
            <a:r>
              <a:rPr lang="es-ES_tradnl" sz="923" b="1" dirty="0">
                <a:solidFill>
                  <a:prstClr val="black"/>
                </a:solidFill>
                <a:latin typeface="Arial" charset="0"/>
              </a:rPr>
              <a:t>DEIOAC – </a:t>
            </a:r>
            <a:r>
              <a:rPr lang="es-ES_tradnl" sz="923" b="1" dirty="0">
                <a:solidFill>
                  <a:srgbClr val="5B9BD5"/>
                </a:solidFill>
                <a:latin typeface="Arial" charset="0"/>
              </a:rPr>
              <a:t>Estadística</a:t>
            </a:r>
            <a:r>
              <a:rPr lang="es-ES_tradnl" sz="923" b="1" dirty="0">
                <a:solidFill>
                  <a:srgbClr val="954F72"/>
                </a:solidFill>
                <a:latin typeface="Arial" charset="0"/>
              </a:rPr>
              <a:t> </a:t>
            </a:r>
            <a:r>
              <a:rPr lang="es-ES_tradnl" sz="923" b="1" dirty="0">
                <a:solidFill>
                  <a:prstClr val="black"/>
                </a:solidFill>
                <a:latin typeface="Arial" charset="0"/>
              </a:rPr>
              <a:t>–</a:t>
            </a:r>
            <a:r>
              <a:rPr lang="es-ES_tradnl" sz="923" b="1" dirty="0">
                <a:solidFill>
                  <a:srgbClr val="954F72"/>
                </a:solidFill>
                <a:latin typeface="Arial" charset="0"/>
              </a:rPr>
              <a:t> </a:t>
            </a:r>
            <a:r>
              <a:rPr lang="es-ES_tradnl" sz="923" b="1" dirty="0">
                <a:solidFill>
                  <a:prstClr val="black"/>
                </a:solidFill>
                <a:latin typeface="Arial" charset="0"/>
              </a:rPr>
              <a:t>Prof. E. Vázquez</a:t>
            </a:r>
            <a:endParaRPr lang="es-ES" sz="923" b="1" dirty="0">
              <a:solidFill>
                <a:prstClr val="black"/>
              </a:solidFill>
              <a:latin typeface="Arial" charset="0"/>
            </a:endParaRPr>
          </a:p>
        </p:txBody>
      </p:sp>
      <p:sp>
        <p:nvSpPr>
          <p:cNvPr id="9" name="Rectangle 20"/>
          <p:cNvSpPr>
            <a:spLocks noChangeArrowheads="1"/>
          </p:cNvSpPr>
          <p:nvPr userDrawn="1"/>
        </p:nvSpPr>
        <p:spPr bwMode="auto">
          <a:xfrm>
            <a:off x="5937164" y="6546957"/>
            <a:ext cx="2525538" cy="234360"/>
          </a:xfrm>
          <a:prstGeom prst="rect">
            <a:avLst/>
          </a:prstGeom>
          <a:noFill/>
          <a:ln w="9525">
            <a:noFill/>
            <a:miter lim="800000"/>
            <a:headEnd/>
            <a:tailEnd/>
          </a:ln>
          <a:effectLst/>
        </p:spPr>
        <p:txBody>
          <a:bodyPr wrap="square" anchor="b">
            <a:spAutoFit/>
          </a:bodyPr>
          <a:lstStyle/>
          <a:p>
            <a:pPr algn="ctr">
              <a:defRPr/>
            </a:pPr>
            <a:r>
              <a:rPr lang="es-ES" sz="923" b="1" dirty="0">
                <a:solidFill>
                  <a:prstClr val="black"/>
                </a:solidFill>
                <a:latin typeface="Arial" charset="0"/>
              </a:rPr>
              <a:t>5-3 Análisis de la Varianza</a:t>
            </a:r>
          </a:p>
        </p:txBody>
      </p:sp>
      <p:sp>
        <p:nvSpPr>
          <p:cNvPr id="10" name="Line 24"/>
          <p:cNvSpPr>
            <a:spLocks noChangeShapeType="1"/>
          </p:cNvSpPr>
          <p:nvPr userDrawn="1"/>
        </p:nvSpPr>
        <p:spPr bwMode="auto">
          <a:xfrm>
            <a:off x="508489" y="6530975"/>
            <a:ext cx="7838342" cy="0"/>
          </a:xfrm>
          <a:prstGeom prst="line">
            <a:avLst/>
          </a:prstGeom>
          <a:noFill/>
          <a:ln w="12700">
            <a:solidFill>
              <a:schemeClr val="bg1">
                <a:lumMod val="50000"/>
              </a:schemeClr>
            </a:solidFill>
            <a:round/>
            <a:headEnd/>
            <a:tailEnd/>
          </a:ln>
          <a:effectLst/>
        </p:spPr>
        <p:txBody>
          <a:bodyPr/>
          <a:lstStyle/>
          <a:p>
            <a:pPr>
              <a:defRPr/>
            </a:pPr>
            <a:endParaRPr lang="es-ES" sz="1662" b="1">
              <a:solidFill>
                <a:prstClr val="black"/>
              </a:solidFill>
              <a:latin typeface="Arial" charset="0"/>
            </a:endParaRPr>
          </a:p>
        </p:txBody>
      </p:sp>
    </p:spTree>
    <p:extLst>
      <p:ext uri="{BB962C8B-B14F-4D97-AF65-F5344CB8AC3E}">
        <p14:creationId xmlns:p14="http://schemas.microsoft.com/office/powerpoint/2010/main" val="343755164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42" r:id="rId14"/>
  </p:sldLayoutIdLst>
  <p:transition>
    <p:zoom/>
  </p:transition>
  <p:txStyles>
    <p:titleStyle>
      <a:lvl1pPr algn="l" defTabSz="685817" rtl="0" eaLnBrk="1" latinLnBrk="0" hangingPunct="1">
        <a:lnSpc>
          <a:spcPct val="90000"/>
        </a:lnSpc>
        <a:spcBef>
          <a:spcPct val="0"/>
        </a:spcBef>
        <a:buNone/>
        <a:defRPr sz="3300" b="1" kern="1200">
          <a:solidFill>
            <a:schemeClr val="tx1"/>
          </a:solidFill>
          <a:latin typeface="+mj-lt"/>
          <a:ea typeface="+mj-ea"/>
          <a:cs typeface="+mj-cs"/>
        </a:defRPr>
      </a:lvl1pPr>
    </p:titleStyle>
    <p:body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17" rtl="0" eaLnBrk="1" latinLnBrk="0" hangingPunct="1">
        <a:defRPr sz="1350" kern="1200">
          <a:solidFill>
            <a:schemeClr val="tx1"/>
          </a:solidFill>
          <a:latin typeface="+mn-lt"/>
          <a:ea typeface="+mn-ea"/>
          <a:cs typeface="+mn-cs"/>
        </a:defRPr>
      </a:lvl1pPr>
      <a:lvl2pPr marL="342909" algn="l" defTabSz="685817" rtl="0" eaLnBrk="1" latinLnBrk="0" hangingPunct="1">
        <a:defRPr sz="1350" kern="1200">
          <a:solidFill>
            <a:schemeClr val="tx1"/>
          </a:solidFill>
          <a:latin typeface="+mn-lt"/>
          <a:ea typeface="+mn-ea"/>
          <a:cs typeface="+mn-cs"/>
        </a:defRPr>
      </a:lvl2pPr>
      <a:lvl3pPr marL="685817" algn="l" defTabSz="685817" rtl="0" eaLnBrk="1" latinLnBrk="0" hangingPunct="1">
        <a:defRPr sz="1350" kern="1200">
          <a:solidFill>
            <a:schemeClr val="tx1"/>
          </a:solidFill>
          <a:latin typeface="+mn-lt"/>
          <a:ea typeface="+mn-ea"/>
          <a:cs typeface="+mn-cs"/>
        </a:defRPr>
      </a:lvl3pPr>
      <a:lvl4pPr marL="1028726" algn="l" defTabSz="685817" rtl="0" eaLnBrk="1" latinLnBrk="0" hangingPunct="1">
        <a:defRPr sz="1350" kern="1200">
          <a:solidFill>
            <a:schemeClr val="tx1"/>
          </a:solidFill>
          <a:latin typeface="+mn-lt"/>
          <a:ea typeface="+mn-ea"/>
          <a:cs typeface="+mn-cs"/>
        </a:defRPr>
      </a:lvl4pPr>
      <a:lvl5pPr marL="1371634" algn="l" defTabSz="685817" rtl="0" eaLnBrk="1" latinLnBrk="0" hangingPunct="1">
        <a:defRPr sz="1350" kern="1200">
          <a:solidFill>
            <a:schemeClr val="tx1"/>
          </a:solidFill>
          <a:latin typeface="+mn-lt"/>
          <a:ea typeface="+mn-ea"/>
          <a:cs typeface="+mn-cs"/>
        </a:defRPr>
      </a:lvl5pPr>
      <a:lvl6pPr marL="1714543" algn="l" defTabSz="685817" rtl="0" eaLnBrk="1" latinLnBrk="0" hangingPunct="1">
        <a:defRPr sz="1350" kern="1200">
          <a:solidFill>
            <a:schemeClr val="tx1"/>
          </a:solidFill>
          <a:latin typeface="+mn-lt"/>
          <a:ea typeface="+mn-ea"/>
          <a:cs typeface="+mn-cs"/>
        </a:defRPr>
      </a:lvl6pPr>
      <a:lvl7pPr marL="2057451" algn="l" defTabSz="685817" rtl="0" eaLnBrk="1" latinLnBrk="0" hangingPunct="1">
        <a:defRPr sz="1350" kern="1200">
          <a:solidFill>
            <a:schemeClr val="tx1"/>
          </a:solidFill>
          <a:latin typeface="+mn-lt"/>
          <a:ea typeface="+mn-ea"/>
          <a:cs typeface="+mn-cs"/>
        </a:defRPr>
      </a:lvl7pPr>
      <a:lvl8pPr marL="2400360" algn="l" defTabSz="685817" rtl="0" eaLnBrk="1" latinLnBrk="0" hangingPunct="1">
        <a:defRPr sz="1350" kern="1200">
          <a:solidFill>
            <a:schemeClr val="tx1"/>
          </a:solidFill>
          <a:latin typeface="+mn-lt"/>
          <a:ea typeface="+mn-ea"/>
          <a:cs typeface="+mn-cs"/>
        </a:defRPr>
      </a:lvl8pPr>
      <a:lvl9pPr marL="2743269" algn="l" defTabSz="68581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1.tiff"/><Relationship Id="rId2" Type="http://schemas.openxmlformats.org/officeDocument/2006/relationships/image" Target="../media/image120.tiff"/><Relationship Id="rId1" Type="http://schemas.openxmlformats.org/officeDocument/2006/relationships/slideLayout" Target="../slideLayouts/slideLayout5.xml"/><Relationship Id="rId5" Type="http://schemas.openxmlformats.org/officeDocument/2006/relationships/image" Target="../media/image123.tiff"/><Relationship Id="rId4" Type="http://schemas.openxmlformats.org/officeDocument/2006/relationships/image" Target="../media/image122.tiff"/></Relationships>
</file>

<file path=ppt/slides/_rels/slide102.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5.xml"/><Relationship Id="rId1" Type="http://schemas.openxmlformats.org/officeDocument/2006/relationships/vmlDrawing" Target="../drawings/vmlDrawing49.vml"/><Relationship Id="rId5" Type="http://schemas.openxmlformats.org/officeDocument/2006/relationships/image" Target="../media/image125.wmf"/><Relationship Id="rId4" Type="http://schemas.openxmlformats.org/officeDocument/2006/relationships/oleObject" Target="../embeddings/oleObject100.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03.bin"/><Relationship Id="rId3" Type="http://schemas.openxmlformats.org/officeDocument/2006/relationships/notesSlide" Target="../notesSlides/notesSlide101.xml"/><Relationship Id="rId7" Type="http://schemas.openxmlformats.org/officeDocument/2006/relationships/image" Target="../media/image129.wmf"/><Relationship Id="rId2" Type="http://schemas.openxmlformats.org/officeDocument/2006/relationships/slideLayout" Target="../slideLayouts/slideLayout5.xml"/><Relationship Id="rId1" Type="http://schemas.openxmlformats.org/officeDocument/2006/relationships/vmlDrawing" Target="../drawings/vmlDrawing50.vml"/><Relationship Id="rId6" Type="http://schemas.openxmlformats.org/officeDocument/2006/relationships/oleObject" Target="../embeddings/oleObject102.bin"/><Relationship Id="rId5" Type="http://schemas.openxmlformats.org/officeDocument/2006/relationships/image" Target="../media/image128.wmf"/><Relationship Id="rId4" Type="http://schemas.openxmlformats.org/officeDocument/2006/relationships/oleObject" Target="../embeddings/oleObject101.bin"/><Relationship Id="rId9" Type="http://schemas.openxmlformats.org/officeDocument/2006/relationships/image" Target="../media/image130.w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vmlDrawing" Target="../drawings/vmlDrawing51.vml"/><Relationship Id="rId5" Type="http://schemas.openxmlformats.org/officeDocument/2006/relationships/image" Target="../media/image131.wmf"/><Relationship Id="rId4" Type="http://schemas.openxmlformats.org/officeDocument/2006/relationships/oleObject" Target="../embeddings/oleObject104.bin"/></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vmlDrawing" Target="../drawings/vmlDrawing52.vml"/><Relationship Id="rId6" Type="http://schemas.openxmlformats.org/officeDocument/2006/relationships/slide" Target="slide44.xml"/><Relationship Id="rId5" Type="http://schemas.openxmlformats.org/officeDocument/2006/relationships/image" Target="../media/image132.wmf"/><Relationship Id="rId4" Type="http://schemas.openxmlformats.org/officeDocument/2006/relationships/oleObject" Target="../embeddings/oleObject105.bin"/></Relationships>
</file>

<file path=ppt/slides/_rels/slide118.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notesSlide" Target="../notesSlides/notesSlide104.xml"/><Relationship Id="rId7" Type="http://schemas.openxmlformats.org/officeDocument/2006/relationships/oleObject" Target="../embeddings/oleObject107.bin"/><Relationship Id="rId2" Type="http://schemas.openxmlformats.org/officeDocument/2006/relationships/slideLayout" Target="../slideLayouts/slideLayout5.xml"/><Relationship Id="rId1" Type="http://schemas.openxmlformats.org/officeDocument/2006/relationships/vmlDrawing" Target="../drawings/vmlDrawing53.vml"/><Relationship Id="rId6" Type="http://schemas.openxmlformats.org/officeDocument/2006/relationships/image" Target="../media/image133.wmf"/><Relationship Id="rId5" Type="http://schemas.openxmlformats.org/officeDocument/2006/relationships/oleObject" Target="../embeddings/oleObject106.bin"/><Relationship Id="rId10" Type="http://schemas.openxmlformats.org/officeDocument/2006/relationships/image" Target="../media/image135.wmf"/><Relationship Id="rId4" Type="http://schemas.openxmlformats.org/officeDocument/2006/relationships/slide" Target="slide44.xml"/><Relationship Id="rId9" Type="http://schemas.openxmlformats.org/officeDocument/2006/relationships/oleObject" Target="../embeddings/oleObject108.bin"/></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36.wmf"/><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5.xml"/><Relationship Id="rId1" Type="http://schemas.openxmlformats.org/officeDocument/2006/relationships/vmlDrawing" Target="../drawings/vmlDrawing54.vml"/><Relationship Id="rId5" Type="http://schemas.openxmlformats.org/officeDocument/2006/relationships/image" Target="../media/image138.emf"/><Relationship Id="rId4" Type="http://schemas.openxmlformats.org/officeDocument/2006/relationships/oleObject" Target="../embeddings/oleObject109.bin"/></Relationships>
</file>

<file path=ppt/slides/_rels/slide125.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114.bin"/><Relationship Id="rId3" Type="http://schemas.openxmlformats.org/officeDocument/2006/relationships/notesSlide" Target="../notesSlides/notesSlide110.xml"/><Relationship Id="rId7" Type="http://schemas.openxmlformats.org/officeDocument/2006/relationships/oleObject" Target="../embeddings/oleObject111.bin"/><Relationship Id="rId12" Type="http://schemas.openxmlformats.org/officeDocument/2006/relationships/image" Target="../media/image139.wmf"/><Relationship Id="rId2" Type="http://schemas.openxmlformats.org/officeDocument/2006/relationships/slideLayout" Target="../slideLayouts/slideLayout5.xml"/><Relationship Id="rId1" Type="http://schemas.openxmlformats.org/officeDocument/2006/relationships/vmlDrawing" Target="../drawings/vmlDrawing55.vml"/><Relationship Id="rId6" Type="http://schemas.openxmlformats.org/officeDocument/2006/relationships/image" Target="../media/image115.w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17.wmf"/><Relationship Id="rId4" Type="http://schemas.openxmlformats.org/officeDocument/2006/relationships/image" Target="../media/image118.wmf"/><Relationship Id="rId9" Type="http://schemas.openxmlformats.org/officeDocument/2006/relationships/oleObject" Target="../embeddings/oleObject112.bin"/><Relationship Id="rId14" Type="http://schemas.openxmlformats.org/officeDocument/2006/relationships/image" Target="../media/image140.w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5.xml"/><Relationship Id="rId1" Type="http://schemas.openxmlformats.org/officeDocument/2006/relationships/vmlDrawing" Target="../drawings/vmlDrawing56.vml"/><Relationship Id="rId5" Type="http://schemas.openxmlformats.org/officeDocument/2006/relationships/image" Target="../media/image141.emf"/><Relationship Id="rId4" Type="http://schemas.openxmlformats.org/officeDocument/2006/relationships/oleObject" Target="../embeddings/oleObject115.bin"/></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41.emf"/><Relationship Id="rId2" Type="http://schemas.openxmlformats.org/officeDocument/2006/relationships/slideLayout" Target="../slideLayouts/slideLayout5.xml"/><Relationship Id="rId1" Type="http://schemas.openxmlformats.org/officeDocument/2006/relationships/vmlDrawing" Target="../drawings/vmlDrawing57.vml"/><Relationship Id="rId6" Type="http://schemas.openxmlformats.org/officeDocument/2006/relationships/oleObject" Target="../embeddings/oleObject115.bin"/><Relationship Id="rId5" Type="http://schemas.openxmlformats.org/officeDocument/2006/relationships/image" Target="../media/image142.wmf"/><Relationship Id="rId4" Type="http://schemas.openxmlformats.org/officeDocument/2006/relationships/oleObject" Target="../embeddings/oleObject116.bin"/></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wmf"/><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notesSlide" Target="../notesSlides/notesSlide116.xml"/><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8" Type="http://schemas.openxmlformats.org/officeDocument/2006/relationships/oleObject" Target="../embeddings/oleObject119.bin"/><Relationship Id="rId3" Type="http://schemas.openxmlformats.org/officeDocument/2006/relationships/notesSlide" Target="../notesSlides/notesSlide123.xml"/><Relationship Id="rId7" Type="http://schemas.openxmlformats.org/officeDocument/2006/relationships/image" Target="../media/image145.wmf"/><Relationship Id="rId2" Type="http://schemas.openxmlformats.org/officeDocument/2006/relationships/slideLayout" Target="../slideLayouts/slideLayout5.xml"/><Relationship Id="rId1" Type="http://schemas.openxmlformats.org/officeDocument/2006/relationships/vmlDrawing" Target="../drawings/vmlDrawing58.vml"/><Relationship Id="rId6" Type="http://schemas.openxmlformats.org/officeDocument/2006/relationships/oleObject" Target="../embeddings/oleObject118.bin"/><Relationship Id="rId5" Type="http://schemas.openxmlformats.org/officeDocument/2006/relationships/image" Target="../media/image144.wmf"/><Relationship Id="rId4" Type="http://schemas.openxmlformats.org/officeDocument/2006/relationships/oleObject" Target="../embeddings/oleObject117.bin"/><Relationship Id="rId9" Type="http://schemas.openxmlformats.org/officeDocument/2006/relationships/image" Target="../media/image146.wmf"/></Relationships>
</file>

<file path=ppt/slides/_rels/slide1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2.xml"/><Relationship Id="rId7" Type="http://schemas.openxmlformats.org/officeDocument/2006/relationships/image" Target="../media/image9.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8.wmf"/><Relationship Id="rId4" Type="http://schemas.openxmlformats.org/officeDocument/2006/relationships/oleObject" Target="../embeddings/oleObject2.bin"/></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4.xml"/><Relationship Id="rId7" Type="http://schemas.openxmlformats.org/officeDocument/2006/relationships/image" Target="../media/image147.wmf"/><Relationship Id="rId2" Type="http://schemas.openxmlformats.org/officeDocument/2006/relationships/slideLayout" Target="../slideLayouts/slideLayout5.xml"/><Relationship Id="rId1" Type="http://schemas.openxmlformats.org/officeDocument/2006/relationships/vmlDrawing" Target="../drawings/vmlDrawing59.vml"/><Relationship Id="rId6" Type="http://schemas.openxmlformats.org/officeDocument/2006/relationships/oleObject" Target="../embeddings/oleObject121.bin"/><Relationship Id="rId5" Type="http://schemas.openxmlformats.org/officeDocument/2006/relationships/image" Target="../media/image106.wmf"/><Relationship Id="rId4" Type="http://schemas.openxmlformats.org/officeDocument/2006/relationships/oleObject" Target="../embeddings/oleObject120.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129.xml"/><Relationship Id="rId7" Type="http://schemas.openxmlformats.org/officeDocument/2006/relationships/oleObject" Target="../embeddings/oleObject123.bin"/><Relationship Id="rId2" Type="http://schemas.openxmlformats.org/officeDocument/2006/relationships/slideLayout" Target="../slideLayouts/slideLayout5.xml"/><Relationship Id="rId1" Type="http://schemas.openxmlformats.org/officeDocument/2006/relationships/vmlDrawing" Target="../drawings/vmlDrawing60.vml"/><Relationship Id="rId6" Type="http://schemas.openxmlformats.org/officeDocument/2006/relationships/image" Target="../media/image149.wmf"/><Relationship Id="rId11" Type="http://schemas.openxmlformats.org/officeDocument/2006/relationships/image" Target="../media/image6.wmf"/><Relationship Id="rId5" Type="http://schemas.openxmlformats.org/officeDocument/2006/relationships/oleObject" Target="../embeddings/oleObject122.bin"/><Relationship Id="rId10" Type="http://schemas.openxmlformats.org/officeDocument/2006/relationships/image" Target="../media/image151.wmf"/><Relationship Id="rId4" Type="http://schemas.openxmlformats.org/officeDocument/2006/relationships/image" Target="../media/image152.emf"/><Relationship Id="rId9" Type="http://schemas.openxmlformats.org/officeDocument/2006/relationships/oleObject" Target="../embeddings/oleObject124.bin"/></Relationships>
</file>

<file path=ppt/slides/_rels/slide146.x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notesSlide" Target="../notesSlides/notesSlide131.xml"/><Relationship Id="rId7" Type="http://schemas.openxmlformats.org/officeDocument/2006/relationships/oleObject" Target="../embeddings/oleObject126.bin"/><Relationship Id="rId2" Type="http://schemas.openxmlformats.org/officeDocument/2006/relationships/slideLayout" Target="../slideLayouts/slideLayout5.xml"/><Relationship Id="rId1" Type="http://schemas.openxmlformats.org/officeDocument/2006/relationships/vmlDrawing" Target="../drawings/vmlDrawing61.vml"/><Relationship Id="rId6" Type="http://schemas.openxmlformats.org/officeDocument/2006/relationships/image" Target="../media/image154.wmf"/><Relationship Id="rId11" Type="http://schemas.openxmlformats.org/officeDocument/2006/relationships/image" Target="../media/image6.wmf"/><Relationship Id="rId5" Type="http://schemas.openxmlformats.org/officeDocument/2006/relationships/oleObject" Target="../embeddings/oleObject125.bin"/><Relationship Id="rId10" Type="http://schemas.openxmlformats.org/officeDocument/2006/relationships/image" Target="../media/image155.wmf"/><Relationship Id="rId4" Type="http://schemas.openxmlformats.org/officeDocument/2006/relationships/image" Target="../media/image153.wmf"/><Relationship Id="rId9" Type="http://schemas.openxmlformats.org/officeDocument/2006/relationships/oleObject" Target="../embeddings/oleObject127.bin"/></Relationships>
</file>

<file path=ppt/slides/_rels/slide14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32.xml"/><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14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34.xml"/><Relationship Id="rId1" Type="http://schemas.openxmlformats.org/officeDocument/2006/relationships/slideLayout" Target="../slideLayouts/slideLayout5.xml"/><Relationship Id="rId5" Type="http://schemas.openxmlformats.org/officeDocument/2006/relationships/image" Target="../media/image158.png"/><Relationship Id="rId4" Type="http://schemas.openxmlformats.org/officeDocument/2006/relationships/image" Target="../media/image157.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5.xml"/><Relationship Id="rId1" Type="http://schemas.openxmlformats.org/officeDocument/2006/relationships/vmlDrawing" Target="../drawings/vmlDrawing62.vml"/><Relationship Id="rId6" Type="http://schemas.openxmlformats.org/officeDocument/2006/relationships/image" Target="../media/image6.wmf"/><Relationship Id="rId5" Type="http://schemas.openxmlformats.org/officeDocument/2006/relationships/image" Target="../media/image159.wmf"/><Relationship Id="rId4" Type="http://schemas.openxmlformats.org/officeDocument/2006/relationships/oleObject" Target="../embeddings/oleObject128.bin"/></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5.xml"/><Relationship Id="rId1" Type="http://schemas.openxmlformats.org/officeDocument/2006/relationships/vmlDrawing" Target="../drawings/vmlDrawing63.vml"/><Relationship Id="rId5" Type="http://schemas.openxmlformats.org/officeDocument/2006/relationships/image" Target="../media/image160.wmf"/><Relationship Id="rId4" Type="http://schemas.openxmlformats.org/officeDocument/2006/relationships/oleObject" Target="../embeddings/oleObject129.bin"/></Relationships>
</file>

<file path=ppt/slides/_rels/slide154.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38.xml"/><Relationship Id="rId7" Type="http://schemas.openxmlformats.org/officeDocument/2006/relationships/image" Target="../media/image162.wmf"/><Relationship Id="rId2" Type="http://schemas.openxmlformats.org/officeDocument/2006/relationships/slideLayout" Target="../slideLayouts/slideLayout5.xml"/><Relationship Id="rId1" Type="http://schemas.openxmlformats.org/officeDocument/2006/relationships/vmlDrawing" Target="../drawings/vmlDrawing64.vml"/><Relationship Id="rId6" Type="http://schemas.openxmlformats.org/officeDocument/2006/relationships/oleObject" Target="../embeddings/oleObject131.bin"/><Relationship Id="rId5" Type="http://schemas.openxmlformats.org/officeDocument/2006/relationships/image" Target="../media/image161.wmf"/><Relationship Id="rId4" Type="http://schemas.openxmlformats.org/officeDocument/2006/relationships/oleObject" Target="../embeddings/oleObject130.bin"/></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5.xml"/><Relationship Id="rId1" Type="http://schemas.openxmlformats.org/officeDocument/2006/relationships/vmlDrawing" Target="../drawings/vmlDrawing65.vml"/><Relationship Id="rId5" Type="http://schemas.openxmlformats.org/officeDocument/2006/relationships/image" Target="../media/image163.wmf"/><Relationship Id="rId4" Type="http://schemas.openxmlformats.org/officeDocument/2006/relationships/oleObject" Target="../embeddings/oleObject132.bin"/></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5.xml"/><Relationship Id="rId1" Type="http://schemas.openxmlformats.org/officeDocument/2006/relationships/vmlDrawing" Target="../drawings/vmlDrawing66.vml"/><Relationship Id="rId5" Type="http://schemas.openxmlformats.org/officeDocument/2006/relationships/image" Target="../media/image164.wmf"/><Relationship Id="rId4" Type="http://schemas.openxmlformats.org/officeDocument/2006/relationships/oleObject" Target="../embeddings/oleObject133.bin"/></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2.xml"/><Relationship Id="rId7" Type="http://schemas.openxmlformats.org/officeDocument/2006/relationships/image" Target="../media/image166.wmf"/><Relationship Id="rId2" Type="http://schemas.openxmlformats.org/officeDocument/2006/relationships/slideLayout" Target="../slideLayouts/slideLayout5.xml"/><Relationship Id="rId1" Type="http://schemas.openxmlformats.org/officeDocument/2006/relationships/vmlDrawing" Target="../drawings/vmlDrawing67.vml"/><Relationship Id="rId6" Type="http://schemas.openxmlformats.org/officeDocument/2006/relationships/oleObject" Target="../embeddings/oleObject135.bin"/><Relationship Id="rId5" Type="http://schemas.openxmlformats.org/officeDocument/2006/relationships/image" Target="../media/image165.wmf"/><Relationship Id="rId4" Type="http://schemas.openxmlformats.org/officeDocument/2006/relationships/oleObject" Target="../embeddings/oleObject134.bin"/></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5.xml"/><Relationship Id="rId1" Type="http://schemas.openxmlformats.org/officeDocument/2006/relationships/vmlDrawing" Target="../drawings/vmlDrawing68.vml"/><Relationship Id="rId6" Type="http://schemas.openxmlformats.org/officeDocument/2006/relationships/image" Target="../media/image6.wmf"/><Relationship Id="rId5" Type="http://schemas.openxmlformats.org/officeDocument/2006/relationships/image" Target="../media/image167.wmf"/><Relationship Id="rId4" Type="http://schemas.openxmlformats.org/officeDocument/2006/relationships/oleObject" Target="../embeddings/oleObject136.bin"/></Relationships>
</file>

<file path=ppt/slides/_rels/slide161.xml.rels><?xml version="1.0" encoding="UTF-8" standalone="yes"?>
<Relationships xmlns="http://schemas.openxmlformats.org/package/2006/relationships"><Relationship Id="rId3" Type="http://schemas.openxmlformats.org/officeDocument/2006/relationships/slide" Target="slide175.xml"/><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notesSlide" Target="../notesSlides/notesSlide147.xml"/><Relationship Id="rId7" Type="http://schemas.openxmlformats.org/officeDocument/2006/relationships/oleObject" Target="../embeddings/oleObject138.bin"/><Relationship Id="rId2" Type="http://schemas.openxmlformats.org/officeDocument/2006/relationships/slideLayout" Target="../slideLayouts/slideLayout5.xml"/><Relationship Id="rId1" Type="http://schemas.openxmlformats.org/officeDocument/2006/relationships/vmlDrawing" Target="../drawings/vmlDrawing69.vml"/><Relationship Id="rId6" Type="http://schemas.openxmlformats.org/officeDocument/2006/relationships/image" Target="../media/image168.wmf"/><Relationship Id="rId5" Type="http://schemas.openxmlformats.org/officeDocument/2006/relationships/oleObject" Target="../embeddings/oleObject137.bin"/><Relationship Id="rId10" Type="http://schemas.openxmlformats.org/officeDocument/2006/relationships/image" Target="../media/image170.wmf"/><Relationship Id="rId4" Type="http://schemas.openxmlformats.org/officeDocument/2006/relationships/slide" Target="slide175.xml"/><Relationship Id="rId9" Type="http://schemas.openxmlformats.org/officeDocument/2006/relationships/oleObject" Target="../embeddings/oleObject139.bin"/></Relationships>
</file>

<file path=ppt/slides/_rels/slide164.xml.rels><?xml version="1.0" encoding="UTF-8" standalone="yes"?>
<Relationships xmlns="http://schemas.openxmlformats.org/package/2006/relationships"><Relationship Id="rId8" Type="http://schemas.openxmlformats.org/officeDocument/2006/relationships/oleObject" Target="../embeddings/oleObject142.bin"/><Relationship Id="rId3" Type="http://schemas.openxmlformats.org/officeDocument/2006/relationships/notesSlide" Target="../notesSlides/notesSlide148.xml"/><Relationship Id="rId7" Type="http://schemas.openxmlformats.org/officeDocument/2006/relationships/image" Target="../media/image172.wmf"/><Relationship Id="rId2" Type="http://schemas.openxmlformats.org/officeDocument/2006/relationships/slideLayout" Target="../slideLayouts/slideLayout5.xml"/><Relationship Id="rId1" Type="http://schemas.openxmlformats.org/officeDocument/2006/relationships/vmlDrawing" Target="../drawings/vmlDrawing70.vml"/><Relationship Id="rId6" Type="http://schemas.openxmlformats.org/officeDocument/2006/relationships/oleObject" Target="../embeddings/oleObject141.bin"/><Relationship Id="rId11" Type="http://schemas.openxmlformats.org/officeDocument/2006/relationships/image" Target="../media/image174.wmf"/><Relationship Id="rId5" Type="http://schemas.openxmlformats.org/officeDocument/2006/relationships/image" Target="../media/image171.wmf"/><Relationship Id="rId10" Type="http://schemas.openxmlformats.org/officeDocument/2006/relationships/oleObject" Target="../embeddings/oleObject143.bin"/><Relationship Id="rId4" Type="http://schemas.openxmlformats.org/officeDocument/2006/relationships/oleObject" Target="../embeddings/oleObject140.bin"/><Relationship Id="rId9" Type="http://schemas.openxmlformats.org/officeDocument/2006/relationships/image" Target="../media/image173.wmf"/></Relationships>
</file>

<file path=ppt/slides/_rels/slide165.xml.rels><?xml version="1.0" encoding="UTF-8" standalone="yes"?>
<Relationships xmlns="http://schemas.openxmlformats.org/package/2006/relationships"><Relationship Id="rId8" Type="http://schemas.openxmlformats.org/officeDocument/2006/relationships/oleObject" Target="../embeddings/oleObject146.bin"/><Relationship Id="rId3" Type="http://schemas.openxmlformats.org/officeDocument/2006/relationships/notesSlide" Target="../notesSlides/notesSlide149.xml"/><Relationship Id="rId7" Type="http://schemas.openxmlformats.org/officeDocument/2006/relationships/image" Target="../media/image176.wmf"/><Relationship Id="rId2" Type="http://schemas.openxmlformats.org/officeDocument/2006/relationships/slideLayout" Target="../slideLayouts/slideLayout5.xml"/><Relationship Id="rId1" Type="http://schemas.openxmlformats.org/officeDocument/2006/relationships/vmlDrawing" Target="../drawings/vmlDrawing71.vml"/><Relationship Id="rId6" Type="http://schemas.openxmlformats.org/officeDocument/2006/relationships/oleObject" Target="../embeddings/oleObject145.bin"/><Relationship Id="rId5" Type="http://schemas.openxmlformats.org/officeDocument/2006/relationships/image" Target="../media/image175.wmf"/><Relationship Id="rId10" Type="http://schemas.openxmlformats.org/officeDocument/2006/relationships/image" Target="../media/image6.wmf"/><Relationship Id="rId4" Type="http://schemas.openxmlformats.org/officeDocument/2006/relationships/oleObject" Target="../embeddings/oleObject144.bin"/><Relationship Id="rId9" Type="http://schemas.openxmlformats.org/officeDocument/2006/relationships/image" Target="../media/image177.wmf"/></Relationships>
</file>

<file path=ppt/slides/_rels/slide166.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150.xml"/><Relationship Id="rId7" Type="http://schemas.openxmlformats.org/officeDocument/2006/relationships/image" Target="../media/image179.wmf"/><Relationship Id="rId2" Type="http://schemas.openxmlformats.org/officeDocument/2006/relationships/slideLayout" Target="../slideLayouts/slideLayout5.xml"/><Relationship Id="rId1" Type="http://schemas.openxmlformats.org/officeDocument/2006/relationships/vmlDrawing" Target="../drawings/vmlDrawing72.vml"/><Relationship Id="rId6" Type="http://schemas.openxmlformats.org/officeDocument/2006/relationships/oleObject" Target="../embeddings/oleObject148.bin"/><Relationship Id="rId5" Type="http://schemas.openxmlformats.org/officeDocument/2006/relationships/image" Target="../media/image178.wmf"/><Relationship Id="rId4" Type="http://schemas.openxmlformats.org/officeDocument/2006/relationships/oleObject" Target="../embeddings/oleObject147.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150.bin"/><Relationship Id="rId3" Type="http://schemas.openxmlformats.org/officeDocument/2006/relationships/notesSlide" Target="../notesSlides/notesSlide151.xml"/><Relationship Id="rId7" Type="http://schemas.openxmlformats.org/officeDocument/2006/relationships/image" Target="../media/image180.wmf"/><Relationship Id="rId12" Type="http://schemas.openxmlformats.org/officeDocument/2006/relationships/image" Target="../media/image6.wmf"/><Relationship Id="rId2" Type="http://schemas.openxmlformats.org/officeDocument/2006/relationships/slideLayout" Target="../slideLayouts/slideLayout5.xml"/><Relationship Id="rId1" Type="http://schemas.openxmlformats.org/officeDocument/2006/relationships/vmlDrawing" Target="../drawings/vmlDrawing73.vml"/><Relationship Id="rId6" Type="http://schemas.openxmlformats.org/officeDocument/2006/relationships/oleObject" Target="../embeddings/oleObject149.bin"/><Relationship Id="rId11" Type="http://schemas.openxmlformats.org/officeDocument/2006/relationships/image" Target="../media/image182.wmf"/><Relationship Id="rId5" Type="http://schemas.openxmlformats.org/officeDocument/2006/relationships/slide" Target="slide151.xml"/><Relationship Id="rId10" Type="http://schemas.openxmlformats.org/officeDocument/2006/relationships/oleObject" Target="../embeddings/oleObject151.bin"/><Relationship Id="rId4" Type="http://schemas.openxmlformats.org/officeDocument/2006/relationships/slide" Target="slide165.xml"/><Relationship Id="rId9" Type="http://schemas.openxmlformats.org/officeDocument/2006/relationships/image" Target="../media/image181.wm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5.xml"/><Relationship Id="rId1" Type="http://schemas.openxmlformats.org/officeDocument/2006/relationships/vmlDrawing" Target="../drawings/vmlDrawing74.vml"/><Relationship Id="rId6" Type="http://schemas.openxmlformats.org/officeDocument/2006/relationships/image" Target="../media/image6.wmf"/><Relationship Id="rId5" Type="http://schemas.openxmlformats.org/officeDocument/2006/relationships/image" Target="../media/image183.wmf"/><Relationship Id="rId4" Type="http://schemas.openxmlformats.org/officeDocument/2006/relationships/oleObject" Target="../embeddings/oleObject152.bin"/></Relationships>
</file>

<file path=ppt/slides/_rels/slide169.xml.rels><?xml version="1.0" encoding="UTF-8" standalone="yes"?>
<Relationships xmlns="http://schemas.openxmlformats.org/package/2006/relationships"><Relationship Id="rId8" Type="http://schemas.openxmlformats.org/officeDocument/2006/relationships/oleObject" Target="../embeddings/oleObject155.bin"/><Relationship Id="rId13" Type="http://schemas.openxmlformats.org/officeDocument/2006/relationships/slide" Target="slide151.xml"/><Relationship Id="rId3" Type="http://schemas.openxmlformats.org/officeDocument/2006/relationships/notesSlide" Target="../notesSlides/notesSlide153.xml"/><Relationship Id="rId7" Type="http://schemas.openxmlformats.org/officeDocument/2006/relationships/image" Target="../media/image185.wmf"/><Relationship Id="rId12" Type="http://schemas.openxmlformats.org/officeDocument/2006/relationships/image" Target="../media/image187.wmf"/><Relationship Id="rId2" Type="http://schemas.openxmlformats.org/officeDocument/2006/relationships/slideLayout" Target="../slideLayouts/slideLayout5.xml"/><Relationship Id="rId1" Type="http://schemas.openxmlformats.org/officeDocument/2006/relationships/vmlDrawing" Target="../drawings/vmlDrawing75.vml"/><Relationship Id="rId6" Type="http://schemas.openxmlformats.org/officeDocument/2006/relationships/oleObject" Target="../embeddings/oleObject154.bin"/><Relationship Id="rId11" Type="http://schemas.openxmlformats.org/officeDocument/2006/relationships/oleObject" Target="../embeddings/oleObject156.bin"/><Relationship Id="rId5" Type="http://schemas.openxmlformats.org/officeDocument/2006/relationships/image" Target="../media/image184.wmf"/><Relationship Id="rId10" Type="http://schemas.openxmlformats.org/officeDocument/2006/relationships/slide" Target="slide170.xml"/><Relationship Id="rId4" Type="http://schemas.openxmlformats.org/officeDocument/2006/relationships/oleObject" Target="../embeddings/oleObject153.bin"/><Relationship Id="rId9" Type="http://schemas.openxmlformats.org/officeDocument/2006/relationships/image" Target="../media/image186.wmf"/></Relationships>
</file>

<file path=ppt/slides/_rels/slide17.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56.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5.xml"/><Relationship Id="rId1" Type="http://schemas.openxmlformats.org/officeDocument/2006/relationships/vmlDrawing" Target="../drawings/vmlDrawing76.vml"/><Relationship Id="rId5" Type="http://schemas.openxmlformats.org/officeDocument/2006/relationships/image" Target="../media/image188.emf"/><Relationship Id="rId4" Type="http://schemas.openxmlformats.org/officeDocument/2006/relationships/oleObject" Target="../embeddings/oleObject157.bin"/></Relationships>
</file>

<file path=ppt/slides/_rels/slide18.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5.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5.xml"/><Relationship Id="rId7" Type="http://schemas.openxmlformats.org/officeDocument/2006/relationships/image" Target="../media/image190.emf"/><Relationship Id="rId2" Type="http://schemas.openxmlformats.org/officeDocument/2006/relationships/slideLayout" Target="../slideLayouts/slideLayout5.xml"/><Relationship Id="rId1" Type="http://schemas.openxmlformats.org/officeDocument/2006/relationships/vmlDrawing" Target="../drawings/vmlDrawing77.vml"/><Relationship Id="rId6" Type="http://schemas.openxmlformats.org/officeDocument/2006/relationships/oleObject" Target="../embeddings/oleObject159.bin"/><Relationship Id="rId5" Type="http://schemas.openxmlformats.org/officeDocument/2006/relationships/image" Target="../media/image189.emf"/><Relationship Id="rId4" Type="http://schemas.openxmlformats.org/officeDocument/2006/relationships/oleObject" Target="../embeddings/oleObject158.bin"/></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167.xml"/><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168.xml"/><Relationship Id="rId1" Type="http://schemas.openxmlformats.org/officeDocument/2006/relationships/slideLayout" Target="../slideLayouts/slideLayout5.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5.xml"/></Relationships>
</file>

<file path=ppt/slides/_rels/slide187.xml.rels><?xml version="1.0" encoding="UTF-8" standalone="yes"?>
<Relationships xmlns="http://schemas.openxmlformats.org/package/2006/relationships"><Relationship Id="rId3" Type="http://schemas.openxmlformats.org/officeDocument/2006/relationships/image" Target="../media/image193.gif"/><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172.xml"/><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5.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2" Type="http://schemas.openxmlformats.org/officeDocument/2006/relationships/image" Target="../media/image195.emf"/><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slideLayout" Target="../slideLayouts/slideLayout5.xml"/></Relationships>
</file>

<file path=ppt/slides/_rels/slide197.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notesSlide" Target="../notesSlides/notesSlide176.xml"/><Relationship Id="rId1" Type="http://schemas.openxmlformats.org/officeDocument/2006/relationships/slideLayout" Target="../slideLayouts/slideLayout5.xml"/><Relationship Id="rId4" Type="http://schemas.openxmlformats.org/officeDocument/2006/relationships/image" Target="../media/image199.emf"/></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6.wmf"/><Relationship Id="rId5" Type="http://schemas.openxmlformats.org/officeDocument/2006/relationships/image" Target="../media/image11.wmf"/><Relationship Id="rId4" Type="http://schemas.openxmlformats.org/officeDocument/2006/relationships/oleObject" Target="../embeddings/oleObject4.bin"/></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5.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5.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5.xml"/></Relationships>
</file>

<file path=ppt/slides/_rels/slide205.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182.xml"/><Relationship Id="rId1" Type="http://schemas.openxmlformats.org/officeDocument/2006/relationships/slideLayout" Target="../slideLayouts/slideLayout5.xml"/><Relationship Id="rId5" Type="http://schemas.openxmlformats.org/officeDocument/2006/relationships/image" Target="../media/image202.emf"/><Relationship Id="rId4" Type="http://schemas.openxmlformats.org/officeDocument/2006/relationships/image" Target="../media/image201.emf"/></Relationships>
</file>

<file path=ppt/slides/_rels/slide206.xml.rels><?xml version="1.0" encoding="UTF-8" standalone="yes"?>
<Relationships xmlns="http://schemas.openxmlformats.org/package/2006/relationships"><Relationship Id="rId3" Type="http://schemas.openxmlformats.org/officeDocument/2006/relationships/image" Target="../media/image200.emf"/><Relationship Id="rId2" Type="http://schemas.openxmlformats.org/officeDocument/2006/relationships/notesSlide" Target="../notesSlides/notesSlide183.xml"/><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184.xml"/><Relationship Id="rId1" Type="http://schemas.openxmlformats.org/officeDocument/2006/relationships/slideLayout" Target="../slideLayouts/slideLayout5.xml"/></Relationships>
</file>

<file path=ppt/slides/_rels/slide208.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185.xml"/><Relationship Id="rId1" Type="http://schemas.openxmlformats.org/officeDocument/2006/relationships/slideLayout" Target="../slideLayouts/slideLayout5.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5.bin"/><Relationship Id="rId4" Type="http://schemas.openxmlformats.org/officeDocument/2006/relationships/image" Target="../media/image6.wmf"/></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5.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5.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image" Target="../media/image204.wmf"/><Relationship Id="rId2" Type="http://schemas.openxmlformats.org/officeDocument/2006/relationships/slideLayout" Target="../slideLayouts/slideLayout9.xml"/><Relationship Id="rId1" Type="http://schemas.openxmlformats.org/officeDocument/2006/relationships/vmlDrawing" Target="../drawings/vmlDrawing78.vml"/><Relationship Id="rId6" Type="http://schemas.openxmlformats.org/officeDocument/2006/relationships/oleObject" Target="../embeddings/oleObject161.bin"/><Relationship Id="rId5" Type="http://schemas.openxmlformats.org/officeDocument/2006/relationships/image" Target="../media/image203.wmf"/><Relationship Id="rId4" Type="http://schemas.openxmlformats.org/officeDocument/2006/relationships/oleObject" Target="../embeddings/oleObject160.bin"/></Relationships>
</file>

<file path=ppt/slides/_rels/slide218.xml.rels><?xml version="1.0" encoding="UTF-8" standalone="yes"?>
<Relationships xmlns="http://schemas.openxmlformats.org/package/2006/relationships"><Relationship Id="rId8" Type="http://schemas.openxmlformats.org/officeDocument/2006/relationships/oleObject" Target="../embeddings/oleObject164.bin"/><Relationship Id="rId3" Type="http://schemas.openxmlformats.org/officeDocument/2006/relationships/notesSlide" Target="../notesSlides/notesSlide192.xml"/><Relationship Id="rId7" Type="http://schemas.openxmlformats.org/officeDocument/2006/relationships/image" Target="../media/image206.wmf"/><Relationship Id="rId2" Type="http://schemas.openxmlformats.org/officeDocument/2006/relationships/slideLayout" Target="../slideLayouts/slideLayout9.xml"/><Relationship Id="rId1" Type="http://schemas.openxmlformats.org/officeDocument/2006/relationships/vmlDrawing" Target="../drawings/vmlDrawing79.vml"/><Relationship Id="rId6" Type="http://schemas.openxmlformats.org/officeDocument/2006/relationships/oleObject" Target="../embeddings/oleObject163.bin"/><Relationship Id="rId11" Type="http://schemas.openxmlformats.org/officeDocument/2006/relationships/image" Target="../media/image208.wmf"/><Relationship Id="rId5" Type="http://schemas.openxmlformats.org/officeDocument/2006/relationships/image" Target="../media/image205.wmf"/><Relationship Id="rId10" Type="http://schemas.openxmlformats.org/officeDocument/2006/relationships/oleObject" Target="../embeddings/oleObject165.bin"/><Relationship Id="rId4" Type="http://schemas.openxmlformats.org/officeDocument/2006/relationships/oleObject" Target="../embeddings/oleObject162.bin"/><Relationship Id="rId9" Type="http://schemas.openxmlformats.org/officeDocument/2006/relationships/image" Target="../media/image207.wmf"/></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14.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3.wmf"/><Relationship Id="rId4" Type="http://schemas.openxmlformats.org/officeDocument/2006/relationships/oleObject" Target="../embeddings/oleObject6.bin"/></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5.xml"/><Relationship Id="rId1" Type="http://schemas.openxmlformats.org/officeDocument/2006/relationships/vmlDrawing" Target="../drawings/vmlDrawing80.vml"/><Relationship Id="rId5" Type="http://schemas.openxmlformats.org/officeDocument/2006/relationships/image" Target="../media/image209.wmf"/><Relationship Id="rId4" Type="http://schemas.openxmlformats.org/officeDocument/2006/relationships/oleObject" Target="../embeddings/oleObject166.bin"/></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5.xml"/><Relationship Id="rId1" Type="http://schemas.openxmlformats.org/officeDocument/2006/relationships/vmlDrawing" Target="../drawings/vmlDrawing81.vml"/><Relationship Id="rId5" Type="http://schemas.openxmlformats.org/officeDocument/2006/relationships/image" Target="../media/image210.wmf"/><Relationship Id="rId4" Type="http://schemas.openxmlformats.org/officeDocument/2006/relationships/oleObject" Target="../embeddings/oleObject167.bin"/></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5.xml"/><Relationship Id="rId1" Type="http://schemas.openxmlformats.org/officeDocument/2006/relationships/vmlDrawing" Target="../drawings/vmlDrawing82.vml"/><Relationship Id="rId5" Type="http://schemas.openxmlformats.org/officeDocument/2006/relationships/image" Target="../media/image211.wmf"/><Relationship Id="rId4" Type="http://schemas.openxmlformats.org/officeDocument/2006/relationships/oleObject" Target="../embeddings/oleObject168.bin"/></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5.xml"/><Relationship Id="rId1" Type="http://schemas.openxmlformats.org/officeDocument/2006/relationships/vmlDrawing" Target="../drawings/vmlDrawing83.vml"/><Relationship Id="rId5" Type="http://schemas.openxmlformats.org/officeDocument/2006/relationships/image" Target="../media/image212.wmf"/><Relationship Id="rId4" Type="http://schemas.openxmlformats.org/officeDocument/2006/relationships/oleObject" Target="../embeddings/oleObject169.bin"/></Relationships>
</file>

<file path=ppt/slides/_rels/slide226.xml.rels><?xml version="1.0" encoding="UTF-8" standalone="yes"?>
<Relationships xmlns="http://schemas.openxmlformats.org/package/2006/relationships"><Relationship Id="rId3" Type="http://schemas.openxmlformats.org/officeDocument/2006/relationships/image" Target="../media/image213.wmf"/><Relationship Id="rId2" Type="http://schemas.openxmlformats.org/officeDocument/2006/relationships/notesSlide" Target="../notesSlides/notesSlide200.xml"/><Relationship Id="rId1" Type="http://schemas.openxmlformats.org/officeDocument/2006/relationships/slideLayout" Target="../slideLayouts/slideLayout5.xml"/></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5.xml"/><Relationship Id="rId1" Type="http://schemas.openxmlformats.org/officeDocument/2006/relationships/vmlDrawing" Target="../drawings/vmlDrawing84.vml"/><Relationship Id="rId5" Type="http://schemas.openxmlformats.org/officeDocument/2006/relationships/image" Target="../media/image214.wmf"/><Relationship Id="rId4" Type="http://schemas.openxmlformats.org/officeDocument/2006/relationships/oleObject" Target="../embeddings/oleObject170.bin"/></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5.xml"/><Relationship Id="rId1" Type="http://schemas.openxmlformats.org/officeDocument/2006/relationships/vmlDrawing" Target="../drawings/vmlDrawing85.vml"/><Relationship Id="rId5" Type="http://schemas.openxmlformats.org/officeDocument/2006/relationships/image" Target="../media/image215.wmf"/><Relationship Id="rId4" Type="http://schemas.openxmlformats.org/officeDocument/2006/relationships/oleObject" Target="../embeddings/oleObject171.bin"/></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5.xml"/><Relationship Id="rId1" Type="http://schemas.openxmlformats.org/officeDocument/2006/relationships/vmlDrawing" Target="../drawings/vmlDrawing86.vml"/><Relationship Id="rId5" Type="http://schemas.openxmlformats.org/officeDocument/2006/relationships/image" Target="../media/image216.wmf"/><Relationship Id="rId4" Type="http://schemas.openxmlformats.org/officeDocument/2006/relationships/oleObject" Target="../embeddings/oleObject17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6.wmf"/><Relationship Id="rId2" Type="http://schemas.openxmlformats.org/officeDocument/2006/relationships/slideLayout" Target="../slideLayouts/slideLayout5.xml"/><Relationship Id="rId1" Type="http://schemas.openxmlformats.org/officeDocument/2006/relationships/vmlDrawing" Target="../drawings/vmlDrawing6.vml"/><Relationship Id="rId6" Type="http://schemas.openxmlformats.org/officeDocument/2006/relationships/oleObject" Target="../embeddings/oleObject9.bin"/><Relationship Id="rId5" Type="http://schemas.openxmlformats.org/officeDocument/2006/relationships/image" Target="../media/image15.wmf"/><Relationship Id="rId4" Type="http://schemas.openxmlformats.org/officeDocument/2006/relationships/oleObject" Target="../embeddings/oleObject8.bin"/></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04.xml"/><Relationship Id="rId2" Type="http://schemas.openxmlformats.org/officeDocument/2006/relationships/slideLayout" Target="../slideLayouts/slideLayout5.xml"/><Relationship Id="rId1" Type="http://schemas.openxmlformats.org/officeDocument/2006/relationships/vmlDrawing" Target="../drawings/vmlDrawing87.vml"/><Relationship Id="rId5" Type="http://schemas.openxmlformats.org/officeDocument/2006/relationships/image" Target="../media/image217.wmf"/><Relationship Id="rId4" Type="http://schemas.openxmlformats.org/officeDocument/2006/relationships/oleObject" Target="../embeddings/oleObject173.bin"/></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205.xml"/><Relationship Id="rId2" Type="http://schemas.openxmlformats.org/officeDocument/2006/relationships/slideLayout" Target="../slideLayouts/slideLayout5.xml"/><Relationship Id="rId1" Type="http://schemas.openxmlformats.org/officeDocument/2006/relationships/vmlDrawing" Target="../drawings/vmlDrawing88.vml"/><Relationship Id="rId5" Type="http://schemas.openxmlformats.org/officeDocument/2006/relationships/image" Target="../media/image218.wmf"/><Relationship Id="rId4" Type="http://schemas.openxmlformats.org/officeDocument/2006/relationships/oleObject" Target="../embeddings/oleObject174.bin"/></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33.xml.rels><?xml version="1.0" encoding="UTF-8" standalone="yes"?>
<Relationships xmlns="http://schemas.openxmlformats.org/package/2006/relationships"><Relationship Id="rId8" Type="http://schemas.openxmlformats.org/officeDocument/2006/relationships/oleObject" Target="../embeddings/oleObject177.bin"/><Relationship Id="rId3" Type="http://schemas.openxmlformats.org/officeDocument/2006/relationships/notesSlide" Target="../notesSlides/notesSlide207.xml"/><Relationship Id="rId7" Type="http://schemas.openxmlformats.org/officeDocument/2006/relationships/image" Target="../media/image220.wmf"/><Relationship Id="rId2" Type="http://schemas.openxmlformats.org/officeDocument/2006/relationships/slideLayout" Target="../slideLayouts/slideLayout5.xml"/><Relationship Id="rId1" Type="http://schemas.openxmlformats.org/officeDocument/2006/relationships/vmlDrawing" Target="../drawings/vmlDrawing89.vml"/><Relationship Id="rId6" Type="http://schemas.openxmlformats.org/officeDocument/2006/relationships/oleObject" Target="../embeddings/oleObject176.bin"/><Relationship Id="rId5" Type="http://schemas.openxmlformats.org/officeDocument/2006/relationships/image" Target="../media/image219.wmf"/><Relationship Id="rId4" Type="http://schemas.openxmlformats.org/officeDocument/2006/relationships/oleObject" Target="../embeddings/oleObject175.bin"/><Relationship Id="rId9" Type="http://schemas.openxmlformats.org/officeDocument/2006/relationships/image" Target="../media/image221.wmf"/></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11.xml"/><Relationship Id="rId2" Type="http://schemas.openxmlformats.org/officeDocument/2006/relationships/slideLayout" Target="../slideLayouts/slideLayout5.xml"/><Relationship Id="rId1" Type="http://schemas.openxmlformats.org/officeDocument/2006/relationships/vmlDrawing" Target="../drawings/vmlDrawing90.vml"/><Relationship Id="rId5" Type="http://schemas.openxmlformats.org/officeDocument/2006/relationships/image" Target="../media/image222.emf"/><Relationship Id="rId4" Type="http://schemas.openxmlformats.org/officeDocument/2006/relationships/oleObject" Target="../embeddings/oleObject178.bin"/></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5.xml"/></Relationships>
</file>

<file path=ppt/slides/_rels/slide239.xml.rels><?xml version="1.0" encoding="UTF-8" standalone="yes"?>
<Relationships xmlns="http://schemas.openxmlformats.org/package/2006/relationships"><Relationship Id="rId3" Type="http://schemas.openxmlformats.org/officeDocument/2006/relationships/hyperlink" Target="http://creativecommons.org/licenses/by-nc-sa/2.5/es/" TargetMode="External"/><Relationship Id="rId2" Type="http://schemas.openxmlformats.org/officeDocument/2006/relationships/notesSlide" Target="../notesSlides/notesSlide213.xml"/><Relationship Id="rId1" Type="http://schemas.openxmlformats.org/officeDocument/2006/relationships/slideLayout" Target="../slideLayouts/slideLayout5.xml"/><Relationship Id="rId4" Type="http://schemas.openxmlformats.org/officeDocument/2006/relationships/image" Target="../media/image2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10.bin"/></Relationships>
</file>

<file path=ppt/slides/_rels/slide240.xml.rels><?xml version="1.0" encoding="UTF-8" standalone="yes"?>
<Relationships xmlns="http://schemas.openxmlformats.org/package/2006/relationships"><Relationship Id="rId8" Type="http://schemas.openxmlformats.org/officeDocument/2006/relationships/slide" Target="slide83.xml"/><Relationship Id="rId13" Type="http://schemas.openxmlformats.org/officeDocument/2006/relationships/slide" Target="slide187.xml"/><Relationship Id="rId3" Type="http://schemas.openxmlformats.org/officeDocument/2006/relationships/slide" Target="slide6.xml"/><Relationship Id="rId7" Type="http://schemas.openxmlformats.org/officeDocument/2006/relationships/slide" Target="slide63.xml"/><Relationship Id="rId12" Type="http://schemas.openxmlformats.org/officeDocument/2006/relationships/slide" Target="slide186.xml"/><Relationship Id="rId2" Type="http://schemas.openxmlformats.org/officeDocument/2006/relationships/notesSlide" Target="../notesSlides/notesSlide214.xml"/><Relationship Id="rId1" Type="http://schemas.openxmlformats.org/officeDocument/2006/relationships/slideLayout" Target="../slideLayouts/slideLayout5.xml"/><Relationship Id="rId6" Type="http://schemas.openxmlformats.org/officeDocument/2006/relationships/slide" Target="slide241.xml"/><Relationship Id="rId11" Type="http://schemas.openxmlformats.org/officeDocument/2006/relationships/slide" Target="slide185.xml"/><Relationship Id="rId5" Type="http://schemas.openxmlformats.org/officeDocument/2006/relationships/slide" Target="slide13.xml"/><Relationship Id="rId10" Type="http://schemas.openxmlformats.org/officeDocument/2006/relationships/slide" Target="slide72.xml"/><Relationship Id="rId4" Type="http://schemas.openxmlformats.org/officeDocument/2006/relationships/slide" Target="slide9.xml"/><Relationship Id="rId9" Type="http://schemas.openxmlformats.org/officeDocument/2006/relationships/slide" Target="slide103.xml"/></Relationships>
</file>

<file path=ppt/slides/_rels/slide241.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slide" Target="slide15.xml"/><Relationship Id="rId7" Type="http://schemas.openxmlformats.org/officeDocument/2006/relationships/slide" Target="slide26.xml"/><Relationship Id="rId2" Type="http://schemas.openxmlformats.org/officeDocument/2006/relationships/notesSlide" Target="../notesSlides/notesSlide215.xml"/><Relationship Id="rId1" Type="http://schemas.openxmlformats.org/officeDocument/2006/relationships/slideLayout" Target="../slideLayouts/slideLayout5.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19.xml"/><Relationship Id="rId9" Type="http://schemas.openxmlformats.org/officeDocument/2006/relationships/slide" Target="slide44.xml"/></Relationships>
</file>

<file path=ppt/slides/_rels/slide24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16.xml"/><Relationship Id="rId1" Type="http://schemas.openxmlformats.org/officeDocument/2006/relationships/slideLayout" Target="../slideLayouts/slideLayout5.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5.xml"/><Relationship Id="rId1" Type="http://schemas.openxmlformats.org/officeDocument/2006/relationships/vmlDrawing" Target="../drawings/vmlDrawing91.vml"/><Relationship Id="rId6" Type="http://schemas.openxmlformats.org/officeDocument/2006/relationships/image" Target="../media/image226.wmf"/><Relationship Id="rId5" Type="http://schemas.openxmlformats.org/officeDocument/2006/relationships/oleObject" Target="../embeddings/oleObject180.bin"/><Relationship Id="rId4" Type="http://schemas.openxmlformats.org/officeDocument/2006/relationships/image" Target="../media/image225.wmf"/></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23.xml"/><Relationship Id="rId7" Type="http://schemas.openxmlformats.org/officeDocument/2006/relationships/image" Target="../media/image19.wmf"/><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18.wmf"/><Relationship Id="rId4" Type="http://schemas.openxmlformats.org/officeDocument/2006/relationships/oleObject" Target="../embeddings/oleObject11.bin"/><Relationship Id="rId9" Type="http://schemas.openxmlformats.org/officeDocument/2006/relationships/image" Target="../media/image20.wmf"/></Relationships>
</file>

<file path=ppt/slides/_rels/slide250.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5.xml"/><Relationship Id="rId1" Type="http://schemas.openxmlformats.org/officeDocument/2006/relationships/vmlDrawing" Target="../drawings/vmlDrawing92.vml"/><Relationship Id="rId5" Type="http://schemas.openxmlformats.org/officeDocument/2006/relationships/image" Target="../media/image227.wmf"/><Relationship Id="rId4" Type="http://schemas.openxmlformats.org/officeDocument/2006/relationships/oleObject" Target="../embeddings/oleObject181.bin"/></Relationships>
</file>

<file path=ppt/slides/_rels/slide251.xml.rels><?xml version="1.0" encoding="UTF-8" standalone="yes"?>
<Relationships xmlns="http://schemas.openxmlformats.org/package/2006/relationships"><Relationship Id="rId3" Type="http://schemas.openxmlformats.org/officeDocument/2006/relationships/notesSlide" Target="../notesSlides/notesSlide218.xml"/><Relationship Id="rId7" Type="http://schemas.openxmlformats.org/officeDocument/2006/relationships/image" Target="../media/image227.wmf"/><Relationship Id="rId2" Type="http://schemas.openxmlformats.org/officeDocument/2006/relationships/slideLayout" Target="../slideLayouts/slideLayout5.xml"/><Relationship Id="rId1" Type="http://schemas.openxmlformats.org/officeDocument/2006/relationships/vmlDrawing" Target="../drawings/vmlDrawing93.vml"/><Relationship Id="rId6" Type="http://schemas.openxmlformats.org/officeDocument/2006/relationships/oleObject" Target="../embeddings/oleObject183.bin"/><Relationship Id="rId5" Type="http://schemas.openxmlformats.org/officeDocument/2006/relationships/image" Target="../media/image228.wmf"/><Relationship Id="rId4" Type="http://schemas.openxmlformats.org/officeDocument/2006/relationships/oleObject" Target="../embeddings/oleObject182.bin"/></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19.xml"/><Relationship Id="rId7" Type="http://schemas.openxmlformats.org/officeDocument/2006/relationships/image" Target="../media/image230.wmf"/><Relationship Id="rId2" Type="http://schemas.openxmlformats.org/officeDocument/2006/relationships/slideLayout" Target="../slideLayouts/slideLayout5.xml"/><Relationship Id="rId1" Type="http://schemas.openxmlformats.org/officeDocument/2006/relationships/vmlDrawing" Target="../drawings/vmlDrawing94.vml"/><Relationship Id="rId6" Type="http://schemas.openxmlformats.org/officeDocument/2006/relationships/oleObject" Target="../embeddings/oleObject185.bin"/><Relationship Id="rId5" Type="http://schemas.openxmlformats.org/officeDocument/2006/relationships/image" Target="../media/image229.wmf"/><Relationship Id="rId4" Type="http://schemas.openxmlformats.org/officeDocument/2006/relationships/oleObject" Target="../embeddings/oleObject184.bin"/></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20.xml"/><Relationship Id="rId7" Type="http://schemas.openxmlformats.org/officeDocument/2006/relationships/image" Target="../media/image232.wmf"/><Relationship Id="rId2" Type="http://schemas.openxmlformats.org/officeDocument/2006/relationships/slideLayout" Target="../slideLayouts/slideLayout5.xml"/><Relationship Id="rId1" Type="http://schemas.openxmlformats.org/officeDocument/2006/relationships/vmlDrawing" Target="../drawings/vmlDrawing95.vml"/><Relationship Id="rId6" Type="http://schemas.openxmlformats.org/officeDocument/2006/relationships/oleObject" Target="../embeddings/oleObject187.bin"/><Relationship Id="rId5" Type="http://schemas.openxmlformats.org/officeDocument/2006/relationships/image" Target="../media/image231.wmf"/><Relationship Id="rId4" Type="http://schemas.openxmlformats.org/officeDocument/2006/relationships/oleObject" Target="../embeddings/oleObject186.bin"/></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21.xml"/><Relationship Id="rId7" Type="http://schemas.openxmlformats.org/officeDocument/2006/relationships/image" Target="../media/image234.wmf"/><Relationship Id="rId2" Type="http://schemas.openxmlformats.org/officeDocument/2006/relationships/slideLayout" Target="../slideLayouts/slideLayout5.xml"/><Relationship Id="rId1" Type="http://schemas.openxmlformats.org/officeDocument/2006/relationships/vmlDrawing" Target="../drawings/vmlDrawing96.vml"/><Relationship Id="rId6" Type="http://schemas.openxmlformats.org/officeDocument/2006/relationships/oleObject" Target="../embeddings/oleObject189.bin"/><Relationship Id="rId5" Type="http://schemas.openxmlformats.org/officeDocument/2006/relationships/image" Target="../media/image233.wmf"/><Relationship Id="rId4" Type="http://schemas.openxmlformats.org/officeDocument/2006/relationships/oleObject" Target="../embeddings/oleObject188.bin"/></Relationships>
</file>

<file path=ppt/slides/_rels/slide255.xml.rels><?xml version="1.0" encoding="UTF-8" standalone="yes"?>
<Relationships xmlns="http://schemas.openxmlformats.org/package/2006/relationships"><Relationship Id="rId3" Type="http://schemas.openxmlformats.org/officeDocument/2006/relationships/notesSlide" Target="../notesSlides/notesSlide222.xml"/><Relationship Id="rId7" Type="http://schemas.openxmlformats.org/officeDocument/2006/relationships/image" Target="../media/image236.wmf"/><Relationship Id="rId2" Type="http://schemas.openxmlformats.org/officeDocument/2006/relationships/slideLayout" Target="../slideLayouts/slideLayout5.xml"/><Relationship Id="rId1" Type="http://schemas.openxmlformats.org/officeDocument/2006/relationships/vmlDrawing" Target="../drawings/vmlDrawing97.vml"/><Relationship Id="rId6" Type="http://schemas.openxmlformats.org/officeDocument/2006/relationships/oleObject" Target="../embeddings/oleObject191.bin"/><Relationship Id="rId5" Type="http://schemas.openxmlformats.org/officeDocument/2006/relationships/image" Target="../media/image235.emf"/><Relationship Id="rId4" Type="http://schemas.openxmlformats.org/officeDocument/2006/relationships/oleObject" Target="../embeddings/oleObject190.bin"/></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5.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5.xml"/></Relationships>
</file>

<file path=ppt/slides/_rels/slide258.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Layout" Target="../slideLayouts/slideLayout5.xml"/><Relationship Id="rId1" Type="http://schemas.openxmlformats.org/officeDocument/2006/relationships/vmlDrawing" Target="../drawings/vmlDrawing98.vml"/><Relationship Id="rId6" Type="http://schemas.openxmlformats.org/officeDocument/2006/relationships/image" Target="../media/image238.wmf"/><Relationship Id="rId5" Type="http://schemas.openxmlformats.org/officeDocument/2006/relationships/oleObject" Target="../embeddings/oleObject193.bin"/><Relationship Id="rId4" Type="http://schemas.openxmlformats.org/officeDocument/2006/relationships/image" Target="../media/image237.wmf"/></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4.bin"/><Relationship Id="rId7" Type="http://schemas.openxmlformats.org/officeDocument/2006/relationships/hyperlink" Target="http://web.utah.edu/stat/introstats/anovaflash.html" TargetMode="External"/><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22.wmf"/><Relationship Id="rId5" Type="http://schemas.openxmlformats.org/officeDocument/2006/relationships/oleObject" Target="../embeddings/oleObject15.bin"/><Relationship Id="rId4" Type="http://schemas.openxmlformats.org/officeDocument/2006/relationships/image" Target="../media/image21.wm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26.jpeg"/><Relationship Id="rId2" Type="http://schemas.openxmlformats.org/officeDocument/2006/relationships/slideLayout" Target="../slideLayouts/slideLayout5.xml"/><Relationship Id="rId1" Type="http://schemas.openxmlformats.org/officeDocument/2006/relationships/vmlDrawing" Target="../drawings/vmlDrawing10.vml"/><Relationship Id="rId6" Type="http://schemas.openxmlformats.org/officeDocument/2006/relationships/image" Target="../media/image24.wmf"/><Relationship Id="rId5" Type="http://schemas.openxmlformats.org/officeDocument/2006/relationships/oleObject" Target="../embeddings/oleObject16.bin"/><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8.wmf"/><Relationship Id="rId2" Type="http://schemas.openxmlformats.org/officeDocument/2006/relationships/slideLayout" Target="../slideLayouts/slideLayout5.xml"/><Relationship Id="rId1" Type="http://schemas.openxmlformats.org/officeDocument/2006/relationships/vmlDrawing" Target="../drawings/vmlDrawing11.vml"/><Relationship Id="rId6" Type="http://schemas.openxmlformats.org/officeDocument/2006/relationships/oleObject" Target="../embeddings/oleObject18.bin"/><Relationship Id="rId5" Type="http://schemas.openxmlformats.org/officeDocument/2006/relationships/image" Target="../media/image27.w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notesSlide" Target="../notesSlides/notesSlide27.xml"/><Relationship Id="rId7" Type="http://schemas.openxmlformats.org/officeDocument/2006/relationships/oleObject" Target="../embeddings/oleObject20.bin"/><Relationship Id="rId2" Type="http://schemas.openxmlformats.org/officeDocument/2006/relationships/slideLayout" Target="../slideLayouts/slideLayout5.xml"/><Relationship Id="rId1" Type="http://schemas.openxmlformats.org/officeDocument/2006/relationships/vmlDrawing" Target="../drawings/vmlDrawing12.vml"/><Relationship Id="rId6" Type="http://schemas.openxmlformats.org/officeDocument/2006/relationships/image" Target="../media/image30.wmf"/><Relationship Id="rId5" Type="http://schemas.openxmlformats.org/officeDocument/2006/relationships/oleObject" Target="../embeddings/oleObject19.bin"/><Relationship Id="rId10" Type="http://schemas.openxmlformats.org/officeDocument/2006/relationships/image" Target="../media/image32.wmf"/><Relationship Id="rId4" Type="http://schemas.openxmlformats.org/officeDocument/2006/relationships/image" Target="../media/image6.wmf"/><Relationship Id="rId9"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notesSlide" Target="../notesSlides/notesSlide28.xml"/><Relationship Id="rId7" Type="http://schemas.openxmlformats.org/officeDocument/2006/relationships/oleObject" Target="../embeddings/oleObject23.bin"/><Relationship Id="rId12" Type="http://schemas.openxmlformats.org/officeDocument/2006/relationships/image" Target="../media/image36.wmf"/><Relationship Id="rId2" Type="http://schemas.openxmlformats.org/officeDocument/2006/relationships/slideLayout" Target="../slideLayouts/slideLayout5.xml"/><Relationship Id="rId1" Type="http://schemas.openxmlformats.org/officeDocument/2006/relationships/vmlDrawing" Target="../drawings/vmlDrawing13.vml"/><Relationship Id="rId6" Type="http://schemas.openxmlformats.org/officeDocument/2006/relationships/image" Target="../media/image33.wmf"/><Relationship Id="rId11" Type="http://schemas.openxmlformats.org/officeDocument/2006/relationships/oleObject" Target="../embeddings/oleObject25.bin"/><Relationship Id="rId5" Type="http://schemas.openxmlformats.org/officeDocument/2006/relationships/oleObject" Target="../embeddings/oleObject22.bin"/><Relationship Id="rId10" Type="http://schemas.openxmlformats.org/officeDocument/2006/relationships/image" Target="../media/image35.wmf"/><Relationship Id="rId4" Type="http://schemas.openxmlformats.org/officeDocument/2006/relationships/image" Target="../media/image6.wmf"/><Relationship Id="rId9"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9.xml"/><Relationship Id="rId7" Type="http://schemas.openxmlformats.org/officeDocument/2006/relationships/hyperlink" Target="http://lock5stat.com/statkey/theoretical_distribution/theoretical_distribution.html" TargetMode="External"/><Relationship Id="rId2" Type="http://schemas.openxmlformats.org/officeDocument/2006/relationships/slideLayout" Target="../slideLayouts/slideLayout5.xml"/><Relationship Id="rId1" Type="http://schemas.openxmlformats.org/officeDocument/2006/relationships/vmlDrawing" Target="../drawings/vmlDrawing14.vml"/><Relationship Id="rId6" Type="http://schemas.openxmlformats.org/officeDocument/2006/relationships/image" Target="../media/image6.wmf"/><Relationship Id="rId5" Type="http://schemas.openxmlformats.org/officeDocument/2006/relationships/image" Target="../media/image37.wmf"/><Relationship Id="rId4" Type="http://schemas.openxmlformats.org/officeDocument/2006/relationships/oleObject" Target="../embeddings/oleObject26.bin"/><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0.xml"/><Relationship Id="rId7" Type="http://schemas.openxmlformats.org/officeDocument/2006/relationships/image" Target="../media/image6.wmf"/><Relationship Id="rId2" Type="http://schemas.openxmlformats.org/officeDocument/2006/relationships/slideLayout" Target="../slideLayouts/slideLayout5.xml"/><Relationship Id="rId1" Type="http://schemas.openxmlformats.org/officeDocument/2006/relationships/vmlDrawing" Target="../drawings/vmlDrawing15.vml"/><Relationship Id="rId6" Type="http://schemas.openxmlformats.org/officeDocument/2006/relationships/image" Target="../media/image37.wmf"/><Relationship Id="rId5" Type="http://schemas.openxmlformats.org/officeDocument/2006/relationships/oleObject" Target="../embeddings/oleObject27.bin"/><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vmlDrawing" Target="../drawings/vmlDrawing16.vml"/><Relationship Id="rId5" Type="http://schemas.openxmlformats.org/officeDocument/2006/relationships/image" Target="../media/image20.wmf"/><Relationship Id="rId4" Type="http://schemas.openxmlformats.org/officeDocument/2006/relationships/oleObject" Target="../embeddings/oleObject28.bin"/></Relationships>
</file>

<file path=ppt/slides/_rels/slide3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notesSlide" Target="../notesSlides/notesSlide34.xml"/><Relationship Id="rId7" Type="http://schemas.openxmlformats.org/officeDocument/2006/relationships/image" Target="../media/image46.wmf"/><Relationship Id="rId12" Type="http://schemas.openxmlformats.org/officeDocument/2006/relationships/hyperlink" Target="https://poliformat.upv.es/access/content/group/GRA_11539_2013/04%20|%20Documentaci%C3%B3n%20adicional/Formulario_vs%202014.pdf" TargetMode="External"/><Relationship Id="rId2" Type="http://schemas.openxmlformats.org/officeDocument/2006/relationships/slideLayout" Target="../slideLayouts/slideLayout5.xml"/><Relationship Id="rId1" Type="http://schemas.openxmlformats.org/officeDocument/2006/relationships/vmlDrawing" Target="../drawings/vmlDrawing17.vml"/><Relationship Id="rId6" Type="http://schemas.openxmlformats.org/officeDocument/2006/relationships/oleObject" Target="../embeddings/oleObject30.bin"/><Relationship Id="rId11" Type="http://schemas.openxmlformats.org/officeDocument/2006/relationships/image" Target="../media/image41.png"/><Relationship Id="rId5" Type="http://schemas.openxmlformats.org/officeDocument/2006/relationships/image" Target="../media/image45.wmf"/><Relationship Id="rId10" Type="http://schemas.openxmlformats.org/officeDocument/2006/relationships/image" Target="../media/image47.wmf"/><Relationship Id="rId4" Type="http://schemas.openxmlformats.org/officeDocument/2006/relationships/oleObject" Target="../embeddings/oleObject29.bin"/><Relationship Id="rId9" Type="http://schemas.openxmlformats.org/officeDocument/2006/relationships/oleObject" Target="../embeddings/oleObject31.bin"/></Relationships>
</file>

<file path=ppt/slides/_rels/slide38.xml.rels><?xml version="1.0" encoding="UTF-8" standalone="yes"?>
<Relationships xmlns="http://schemas.openxmlformats.org/package/2006/relationships"><Relationship Id="rId8" Type="http://schemas.openxmlformats.org/officeDocument/2006/relationships/hyperlink" Target="http://lock5stat.com/statkey/theoretical_distribution/theoretical_distribution.html" TargetMode="External"/><Relationship Id="rId3" Type="http://schemas.openxmlformats.org/officeDocument/2006/relationships/notesSlide" Target="../notesSlides/notesSlide35.xml"/><Relationship Id="rId7" Type="http://schemas.openxmlformats.org/officeDocument/2006/relationships/image" Target="../media/image6.wmf"/><Relationship Id="rId2" Type="http://schemas.openxmlformats.org/officeDocument/2006/relationships/slideLayout" Target="../slideLayouts/slideLayout5.xml"/><Relationship Id="rId1" Type="http://schemas.openxmlformats.org/officeDocument/2006/relationships/vmlDrawing" Target="../drawings/vmlDrawing18.vml"/><Relationship Id="rId6" Type="http://schemas.openxmlformats.org/officeDocument/2006/relationships/image" Target="../media/image48.wmf"/><Relationship Id="rId5" Type="http://schemas.openxmlformats.org/officeDocument/2006/relationships/oleObject" Target="../embeddings/oleObject32.bin"/><Relationship Id="rId10" Type="http://schemas.openxmlformats.org/officeDocument/2006/relationships/image" Target="../media/image41.png"/><Relationship Id="rId4" Type="http://schemas.openxmlformats.org/officeDocument/2006/relationships/image" Target="../media/image49.png"/><Relationship Id="rId9"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54.wmf"/><Relationship Id="rId3" Type="http://schemas.openxmlformats.org/officeDocument/2006/relationships/notesSlide" Target="../notesSlides/notesSlide36.xml"/><Relationship Id="rId7" Type="http://schemas.openxmlformats.org/officeDocument/2006/relationships/image" Target="../media/image51.wmf"/><Relationship Id="rId12" Type="http://schemas.openxmlformats.org/officeDocument/2006/relationships/oleObject" Target="../embeddings/oleObject37.bin"/><Relationship Id="rId2" Type="http://schemas.openxmlformats.org/officeDocument/2006/relationships/slideLayout" Target="../slideLayouts/slideLayout5.xml"/><Relationship Id="rId1" Type="http://schemas.openxmlformats.org/officeDocument/2006/relationships/vmlDrawing" Target="../drawings/vmlDrawing19.vml"/><Relationship Id="rId6" Type="http://schemas.openxmlformats.org/officeDocument/2006/relationships/oleObject" Target="../embeddings/oleObject34.bin"/><Relationship Id="rId11" Type="http://schemas.openxmlformats.org/officeDocument/2006/relationships/image" Target="../media/image53.wmf"/><Relationship Id="rId5" Type="http://schemas.openxmlformats.org/officeDocument/2006/relationships/image" Target="../media/image50.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52.wmf"/><Relationship Id="rId14" Type="http://schemas.openxmlformats.org/officeDocument/2006/relationships/image" Target="../media/image6.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6.w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39.xml"/><Relationship Id="rId7" Type="http://schemas.openxmlformats.org/officeDocument/2006/relationships/image" Target="../media/image57.emf"/><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oleObject" Target="../embeddings/oleObject39.bin"/><Relationship Id="rId5" Type="http://schemas.openxmlformats.org/officeDocument/2006/relationships/image" Target="../media/image56.emf"/><Relationship Id="rId4" Type="http://schemas.openxmlformats.org/officeDocument/2006/relationships/oleObject" Target="../embeddings/oleObject38.bin"/><Relationship Id="rId9" Type="http://schemas.openxmlformats.org/officeDocument/2006/relationships/image" Target="../media/image58.emf"/></Relationships>
</file>

<file path=ppt/slides/_rels/slide43.xml.rels><?xml version="1.0" encoding="UTF-8" standalone="yes"?>
<Relationships xmlns="http://schemas.openxmlformats.org/package/2006/relationships"><Relationship Id="rId8" Type="http://schemas.openxmlformats.org/officeDocument/2006/relationships/slide" Target="slide95.xml"/><Relationship Id="rId3" Type="http://schemas.openxmlformats.org/officeDocument/2006/relationships/notesSlide" Target="../notesSlides/notesSlide40.xml"/><Relationship Id="rId7" Type="http://schemas.openxmlformats.org/officeDocument/2006/relationships/image" Target="../media/image60.emf"/><Relationship Id="rId2" Type="http://schemas.openxmlformats.org/officeDocument/2006/relationships/slideLayout" Target="../slideLayouts/slideLayout5.xml"/><Relationship Id="rId1" Type="http://schemas.openxmlformats.org/officeDocument/2006/relationships/vmlDrawing" Target="../drawings/vmlDrawing21.vml"/><Relationship Id="rId6" Type="http://schemas.openxmlformats.org/officeDocument/2006/relationships/oleObject" Target="../embeddings/oleObject42.bin"/><Relationship Id="rId5" Type="http://schemas.openxmlformats.org/officeDocument/2006/relationships/image" Target="../media/image59.emf"/><Relationship Id="rId4" Type="http://schemas.openxmlformats.org/officeDocument/2006/relationships/oleObject" Target="../embeddings/oleObject41.bin"/></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6.wmf"/><Relationship Id="rId2" Type="http://schemas.openxmlformats.org/officeDocument/2006/relationships/slideLayout" Target="../slideLayouts/slideLayout5.xml"/><Relationship Id="rId1" Type="http://schemas.openxmlformats.org/officeDocument/2006/relationships/vmlDrawing" Target="../drawings/vmlDrawing22.vml"/><Relationship Id="rId6" Type="http://schemas.openxmlformats.org/officeDocument/2006/relationships/slide" Target="slide117.xml"/><Relationship Id="rId5" Type="http://schemas.openxmlformats.org/officeDocument/2006/relationships/image" Target="../media/image46.wmf"/><Relationship Id="rId4" Type="http://schemas.openxmlformats.org/officeDocument/2006/relationships/oleObject" Target="../embeddings/oleObject43.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44.xml"/><Relationship Id="rId7" Type="http://schemas.openxmlformats.org/officeDocument/2006/relationships/image" Target="../media/image62.wmf"/><Relationship Id="rId2" Type="http://schemas.openxmlformats.org/officeDocument/2006/relationships/slideLayout" Target="../slideLayouts/slideLayout5.xml"/><Relationship Id="rId1" Type="http://schemas.openxmlformats.org/officeDocument/2006/relationships/vmlDrawing" Target="../drawings/vmlDrawing23.vml"/><Relationship Id="rId6" Type="http://schemas.openxmlformats.org/officeDocument/2006/relationships/oleObject" Target="../embeddings/oleObject45.bin"/><Relationship Id="rId5" Type="http://schemas.openxmlformats.org/officeDocument/2006/relationships/image" Target="../media/image61.emf"/><Relationship Id="rId10" Type="http://schemas.openxmlformats.org/officeDocument/2006/relationships/image" Target="../media/image6.wmf"/><Relationship Id="rId4" Type="http://schemas.openxmlformats.org/officeDocument/2006/relationships/oleObject" Target="../embeddings/oleObject44.bin"/><Relationship Id="rId9" Type="http://schemas.openxmlformats.org/officeDocument/2006/relationships/image" Target="../media/image63.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45.xml"/><Relationship Id="rId7" Type="http://schemas.openxmlformats.org/officeDocument/2006/relationships/image" Target="../media/image51.wmf"/><Relationship Id="rId2" Type="http://schemas.openxmlformats.org/officeDocument/2006/relationships/slideLayout" Target="../slideLayouts/slideLayout5.xml"/><Relationship Id="rId1" Type="http://schemas.openxmlformats.org/officeDocument/2006/relationships/vmlDrawing" Target="../drawings/vmlDrawing24.vml"/><Relationship Id="rId6" Type="http://schemas.openxmlformats.org/officeDocument/2006/relationships/oleObject" Target="../embeddings/oleObject48.bin"/><Relationship Id="rId5" Type="http://schemas.openxmlformats.org/officeDocument/2006/relationships/image" Target="../media/image50.wmf"/><Relationship Id="rId10" Type="http://schemas.openxmlformats.org/officeDocument/2006/relationships/image" Target="../media/image6.wmf"/><Relationship Id="rId4" Type="http://schemas.openxmlformats.org/officeDocument/2006/relationships/oleObject" Target="../embeddings/oleObject47.bin"/><Relationship Id="rId9" Type="http://schemas.openxmlformats.org/officeDocument/2006/relationships/image" Target="../media/image53.wmf"/></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48.xml"/><Relationship Id="rId7" Type="http://schemas.openxmlformats.org/officeDocument/2006/relationships/oleObject" Target="../embeddings/oleObject51.bin"/><Relationship Id="rId2" Type="http://schemas.openxmlformats.org/officeDocument/2006/relationships/slideLayout" Target="../slideLayouts/slideLayout5.xml"/><Relationship Id="rId1" Type="http://schemas.openxmlformats.org/officeDocument/2006/relationships/vmlDrawing" Target="../drawings/vmlDrawing25.vml"/><Relationship Id="rId6" Type="http://schemas.openxmlformats.org/officeDocument/2006/relationships/image" Target="../media/image66.wmf"/><Relationship Id="rId5" Type="http://schemas.openxmlformats.org/officeDocument/2006/relationships/oleObject" Target="../embeddings/oleObject50.bin"/><Relationship Id="rId4" Type="http://schemas.openxmlformats.org/officeDocument/2006/relationships/image" Target="../media/image67.png"/><Relationship Id="rId9" Type="http://schemas.openxmlformats.org/officeDocument/2006/relationships/slide" Target="slide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vmlDrawing" Target="../drawings/vmlDrawing26.vml"/><Relationship Id="rId5" Type="http://schemas.openxmlformats.org/officeDocument/2006/relationships/image" Target="../media/image68.wmf"/><Relationship Id="rId4" Type="http://schemas.openxmlformats.org/officeDocument/2006/relationships/oleObject" Target="../embeddings/oleObject52.bin"/></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hyperlink" Target="http://lock5stat.com/statkey/theoretical_distribution/theoretical_distribution.html" TargetMode="Externa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vmlDrawing" Target="../drawings/vmlDrawing27.vml"/><Relationship Id="rId5" Type="http://schemas.openxmlformats.org/officeDocument/2006/relationships/image" Target="../media/image71.emf"/><Relationship Id="rId4" Type="http://schemas.openxmlformats.org/officeDocument/2006/relationships/oleObject" Target="../embeddings/oleObject53.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notesSlide" Target="../notesSlides/notesSlide61.xml"/><Relationship Id="rId7" Type="http://schemas.openxmlformats.org/officeDocument/2006/relationships/image" Target="../media/image73.wmf"/><Relationship Id="rId2" Type="http://schemas.openxmlformats.org/officeDocument/2006/relationships/slideLayout" Target="../slideLayouts/slideLayout5.xml"/><Relationship Id="rId1" Type="http://schemas.openxmlformats.org/officeDocument/2006/relationships/vmlDrawing" Target="../drawings/vmlDrawing28.vml"/><Relationship Id="rId6" Type="http://schemas.openxmlformats.org/officeDocument/2006/relationships/oleObject" Target="../embeddings/oleObject55.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74.w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vmlDrawing" Target="../drawings/vmlDrawing29.vml"/><Relationship Id="rId5" Type="http://schemas.openxmlformats.org/officeDocument/2006/relationships/image" Target="../media/image76.wmf"/><Relationship Id="rId4" Type="http://schemas.openxmlformats.org/officeDocument/2006/relationships/oleObject" Target="../embeddings/oleObject58.bin"/></Relationships>
</file>

<file path=ppt/slides/_rels/slide6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notesSlide" Target="../notesSlides/notesSlide64.xml"/><Relationship Id="rId7" Type="http://schemas.openxmlformats.org/officeDocument/2006/relationships/image" Target="../media/image78.emf"/><Relationship Id="rId12" Type="http://schemas.openxmlformats.org/officeDocument/2006/relationships/image" Target="../media/image81.emf"/><Relationship Id="rId2" Type="http://schemas.openxmlformats.org/officeDocument/2006/relationships/slideLayout" Target="../slideLayouts/slideLayout5.xml"/><Relationship Id="rId1" Type="http://schemas.openxmlformats.org/officeDocument/2006/relationships/vmlDrawing" Target="../drawings/vmlDrawing30.vml"/><Relationship Id="rId6" Type="http://schemas.openxmlformats.org/officeDocument/2006/relationships/oleObject" Target="../embeddings/oleObject60.bin"/><Relationship Id="rId11" Type="http://schemas.openxmlformats.org/officeDocument/2006/relationships/image" Target="../media/image80.emf"/><Relationship Id="rId5" Type="http://schemas.openxmlformats.org/officeDocument/2006/relationships/image" Target="../media/image77.e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79.emf"/></Relationships>
</file>

<file path=ppt/slides/_rels/slide69.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5.xml"/><Relationship Id="rId1" Type="http://schemas.openxmlformats.org/officeDocument/2006/relationships/vmlDrawing" Target="../drawings/vmlDrawing31.vml"/><Relationship Id="rId6" Type="http://schemas.openxmlformats.org/officeDocument/2006/relationships/image" Target="../media/image83.emf"/><Relationship Id="rId5" Type="http://schemas.openxmlformats.org/officeDocument/2006/relationships/oleObject" Target="../embeddings/oleObject64.bin"/><Relationship Id="rId4" Type="http://schemas.openxmlformats.org/officeDocument/2006/relationships/image" Target="../media/image82.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slideLayout" Target="../slideLayouts/slideLayout5.xml"/><Relationship Id="rId1" Type="http://schemas.openxmlformats.org/officeDocument/2006/relationships/vmlDrawing" Target="../drawings/vmlDrawing32.vml"/><Relationship Id="rId6" Type="http://schemas.openxmlformats.org/officeDocument/2006/relationships/image" Target="../media/image84.emf"/><Relationship Id="rId5" Type="http://schemas.openxmlformats.org/officeDocument/2006/relationships/oleObject" Target="../embeddings/oleObject66.bin"/><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slideLayout" Target="../slideLayouts/slideLayout5.xml"/><Relationship Id="rId1" Type="http://schemas.openxmlformats.org/officeDocument/2006/relationships/vmlDrawing" Target="../drawings/vmlDrawing33.vml"/><Relationship Id="rId6" Type="http://schemas.openxmlformats.org/officeDocument/2006/relationships/image" Target="../media/image84.emf"/><Relationship Id="rId5" Type="http://schemas.openxmlformats.org/officeDocument/2006/relationships/oleObject" Target="../embeddings/oleObject66.bin"/><Relationship Id="rId4" Type="http://schemas.openxmlformats.org/officeDocument/2006/relationships/image" Target="../media/image4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vmlDrawing" Target="../drawings/vmlDrawing34.vml"/><Relationship Id="rId5" Type="http://schemas.openxmlformats.org/officeDocument/2006/relationships/image" Target="../media/image85.emf"/><Relationship Id="rId4" Type="http://schemas.openxmlformats.org/officeDocument/2006/relationships/oleObject" Target="../embeddings/oleObject67.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vmlDrawing" Target="../drawings/vmlDrawing35.vml"/><Relationship Id="rId5" Type="http://schemas.openxmlformats.org/officeDocument/2006/relationships/image" Target="../media/image86.emf"/><Relationship Id="rId4" Type="http://schemas.openxmlformats.org/officeDocument/2006/relationships/oleObject" Target="../embeddings/oleObject68.bin"/></Relationships>
</file>

<file path=ppt/slides/_rels/slide7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5.xml"/><Relationship Id="rId1" Type="http://schemas.openxmlformats.org/officeDocument/2006/relationships/vmlDrawing" Target="../drawings/vmlDrawing36.vml"/><Relationship Id="rId5" Type="http://schemas.openxmlformats.org/officeDocument/2006/relationships/image" Target="../media/image87.emf"/><Relationship Id="rId4" Type="http://schemas.openxmlformats.org/officeDocument/2006/relationships/oleObject" Target="../embeddings/oleObject69.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vmlDrawing" Target="../drawings/vmlDrawing37.vml"/><Relationship Id="rId5" Type="http://schemas.openxmlformats.org/officeDocument/2006/relationships/image" Target="../media/image88.emf"/><Relationship Id="rId4" Type="http://schemas.openxmlformats.org/officeDocument/2006/relationships/oleObject" Target="../embeddings/oleObject70.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73.bin"/><Relationship Id="rId3" Type="http://schemas.openxmlformats.org/officeDocument/2006/relationships/notesSlide" Target="../notesSlides/notesSlide72.xml"/><Relationship Id="rId7" Type="http://schemas.openxmlformats.org/officeDocument/2006/relationships/image" Target="../media/image90.emf"/><Relationship Id="rId2" Type="http://schemas.openxmlformats.org/officeDocument/2006/relationships/slideLayout" Target="../slideLayouts/slideLayout17.xml"/><Relationship Id="rId1" Type="http://schemas.openxmlformats.org/officeDocument/2006/relationships/vmlDrawing" Target="../drawings/vmlDrawing38.vml"/><Relationship Id="rId6" Type="http://schemas.openxmlformats.org/officeDocument/2006/relationships/oleObject" Target="../embeddings/oleObject72.bin"/><Relationship Id="rId5" Type="http://schemas.openxmlformats.org/officeDocument/2006/relationships/image" Target="../media/image89.emf"/><Relationship Id="rId4" Type="http://schemas.openxmlformats.org/officeDocument/2006/relationships/oleObject" Target="../embeddings/oleObject71.bin"/><Relationship Id="rId9" Type="http://schemas.openxmlformats.org/officeDocument/2006/relationships/image" Target="../media/image91.emf"/></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73.xml"/><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vmlDrawing" Target="../drawings/vmlDrawing39.vml"/><Relationship Id="rId6" Type="http://schemas.openxmlformats.org/officeDocument/2006/relationships/image" Target="../media/image93.png"/><Relationship Id="rId5" Type="http://schemas.openxmlformats.org/officeDocument/2006/relationships/image" Target="../media/image92.emf"/><Relationship Id="rId4" Type="http://schemas.openxmlformats.org/officeDocument/2006/relationships/oleObject" Target="../embeddings/oleObject74.bin"/></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notesSlide" Target="../notesSlides/notesSlide78.xml"/><Relationship Id="rId7" Type="http://schemas.openxmlformats.org/officeDocument/2006/relationships/image" Target="../media/image95.wmf"/><Relationship Id="rId2" Type="http://schemas.openxmlformats.org/officeDocument/2006/relationships/slideLayout" Target="../slideLayouts/slideLayout5.xml"/><Relationship Id="rId1" Type="http://schemas.openxmlformats.org/officeDocument/2006/relationships/vmlDrawing" Target="../drawings/vmlDrawing40.vml"/><Relationship Id="rId6" Type="http://schemas.openxmlformats.org/officeDocument/2006/relationships/oleObject" Target="../embeddings/oleObject76.bin"/><Relationship Id="rId5" Type="http://schemas.openxmlformats.org/officeDocument/2006/relationships/image" Target="../media/image94.wmf"/><Relationship Id="rId4" Type="http://schemas.openxmlformats.org/officeDocument/2006/relationships/oleObject" Target="../embeddings/oleObject75.bin"/><Relationship Id="rId9" Type="http://schemas.openxmlformats.org/officeDocument/2006/relationships/image" Target="../media/image96.w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vmlDrawing" Target="../drawings/vmlDrawing41.vml"/><Relationship Id="rId5" Type="http://schemas.openxmlformats.org/officeDocument/2006/relationships/image" Target="../media/image97.wmf"/><Relationship Id="rId4" Type="http://schemas.openxmlformats.org/officeDocument/2006/relationships/oleObject" Target="../embeddings/oleObject78.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notesSlide" Target="../notesSlides/notesSlide81.xml"/><Relationship Id="rId7" Type="http://schemas.openxmlformats.org/officeDocument/2006/relationships/image" Target="../media/image99.emf"/><Relationship Id="rId2" Type="http://schemas.openxmlformats.org/officeDocument/2006/relationships/slideLayout" Target="../slideLayouts/slideLayout5.xml"/><Relationship Id="rId1" Type="http://schemas.openxmlformats.org/officeDocument/2006/relationships/vmlDrawing" Target="../drawings/vmlDrawing42.vml"/><Relationship Id="rId6" Type="http://schemas.openxmlformats.org/officeDocument/2006/relationships/oleObject" Target="../embeddings/oleObject80.bin"/><Relationship Id="rId5" Type="http://schemas.openxmlformats.org/officeDocument/2006/relationships/image" Target="../media/image98.emf"/><Relationship Id="rId10" Type="http://schemas.openxmlformats.org/officeDocument/2006/relationships/slide" Target="slide38.xml"/><Relationship Id="rId4" Type="http://schemas.openxmlformats.org/officeDocument/2006/relationships/oleObject" Target="../embeddings/oleObject79.bin"/><Relationship Id="rId9" Type="http://schemas.openxmlformats.org/officeDocument/2006/relationships/slide" Target="slide62.xml"/></Relationships>
</file>

<file path=ppt/slides/_rels/slide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slide" Target="slide62.xml"/><Relationship Id="rId3" Type="http://schemas.openxmlformats.org/officeDocument/2006/relationships/notesSlide" Target="../notesSlides/notesSlide82.xml"/><Relationship Id="rId7" Type="http://schemas.openxmlformats.org/officeDocument/2006/relationships/image" Target="../media/image101.emf"/><Relationship Id="rId12" Type="http://schemas.openxmlformats.org/officeDocument/2006/relationships/slide" Target="slide37.xml"/><Relationship Id="rId2" Type="http://schemas.openxmlformats.org/officeDocument/2006/relationships/slideLayout" Target="../slideLayouts/slideLayout5.xml"/><Relationship Id="rId1" Type="http://schemas.openxmlformats.org/officeDocument/2006/relationships/vmlDrawing" Target="../drawings/vmlDrawing43.vml"/><Relationship Id="rId6" Type="http://schemas.openxmlformats.org/officeDocument/2006/relationships/oleObject" Target="../embeddings/oleObject82.bin"/><Relationship Id="rId11" Type="http://schemas.openxmlformats.org/officeDocument/2006/relationships/image" Target="../media/image103.emf"/><Relationship Id="rId5" Type="http://schemas.openxmlformats.org/officeDocument/2006/relationships/image" Target="../media/image100.e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102.emf"/><Relationship Id="rId14" Type="http://schemas.openxmlformats.org/officeDocument/2006/relationships/slide" Target="slide38.xml"/></Relationships>
</file>

<file path=ppt/slides/_rels/slide91.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notesSlide" Target="../notesSlides/notesSlide83.xml"/><Relationship Id="rId7" Type="http://schemas.openxmlformats.org/officeDocument/2006/relationships/image" Target="../media/image105.emf"/><Relationship Id="rId2" Type="http://schemas.openxmlformats.org/officeDocument/2006/relationships/slideLayout" Target="../slideLayouts/slideLayout5.xml"/><Relationship Id="rId1" Type="http://schemas.openxmlformats.org/officeDocument/2006/relationships/vmlDrawing" Target="../drawings/vmlDrawing44.vml"/><Relationship Id="rId6" Type="http://schemas.openxmlformats.org/officeDocument/2006/relationships/oleObject" Target="../embeddings/oleObject86.bin"/><Relationship Id="rId5" Type="http://schemas.openxmlformats.org/officeDocument/2006/relationships/image" Target="../media/image104.emf"/><Relationship Id="rId10" Type="http://schemas.openxmlformats.org/officeDocument/2006/relationships/slide" Target="slide38.xml"/><Relationship Id="rId4" Type="http://schemas.openxmlformats.org/officeDocument/2006/relationships/oleObject" Target="../embeddings/oleObject85.bin"/><Relationship Id="rId9" Type="http://schemas.openxmlformats.org/officeDocument/2006/relationships/slide" Target="slide6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4.xml"/><Relationship Id="rId7" Type="http://schemas.openxmlformats.org/officeDocument/2006/relationships/image" Target="../media/image107.wmf"/><Relationship Id="rId2" Type="http://schemas.openxmlformats.org/officeDocument/2006/relationships/slideLayout" Target="../slideLayouts/slideLayout5.xml"/><Relationship Id="rId1" Type="http://schemas.openxmlformats.org/officeDocument/2006/relationships/vmlDrawing" Target="../drawings/vmlDrawing45.vml"/><Relationship Id="rId6" Type="http://schemas.openxmlformats.org/officeDocument/2006/relationships/oleObject" Target="../embeddings/oleObject88.bin"/><Relationship Id="rId5" Type="http://schemas.openxmlformats.org/officeDocument/2006/relationships/image" Target="../media/image106.wmf"/><Relationship Id="rId4" Type="http://schemas.openxmlformats.org/officeDocument/2006/relationships/oleObject" Target="../embeddings/oleObject87.bin"/></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6.wmf"/><Relationship Id="rId2" Type="http://schemas.openxmlformats.org/officeDocument/2006/relationships/slideLayout" Target="../slideLayouts/slideLayout5.xml"/><Relationship Id="rId1" Type="http://schemas.openxmlformats.org/officeDocument/2006/relationships/vmlDrawing" Target="../drawings/vmlDrawing46.vml"/><Relationship Id="rId6" Type="http://schemas.openxmlformats.org/officeDocument/2006/relationships/slide" Target="slide117.xml"/><Relationship Id="rId5" Type="http://schemas.openxmlformats.org/officeDocument/2006/relationships/image" Target="../media/image46.wmf"/><Relationship Id="rId4" Type="http://schemas.openxmlformats.org/officeDocument/2006/relationships/oleObject" Target="../embeddings/oleObject89.bin"/></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2.emf"/><Relationship Id="rId3" Type="http://schemas.openxmlformats.org/officeDocument/2006/relationships/notesSlide" Target="../notesSlides/notesSlide88.xml"/><Relationship Id="rId7" Type="http://schemas.openxmlformats.org/officeDocument/2006/relationships/image" Target="../media/image109.emf"/><Relationship Id="rId12" Type="http://schemas.openxmlformats.org/officeDocument/2006/relationships/oleObject" Target="../embeddings/oleObject94.bin"/><Relationship Id="rId17" Type="http://schemas.openxmlformats.org/officeDocument/2006/relationships/image" Target="../media/image114.emf"/><Relationship Id="rId2" Type="http://schemas.openxmlformats.org/officeDocument/2006/relationships/slideLayout" Target="../slideLayouts/slideLayout5.xml"/><Relationship Id="rId16" Type="http://schemas.openxmlformats.org/officeDocument/2006/relationships/oleObject" Target="../embeddings/oleObject96.bin"/><Relationship Id="rId1" Type="http://schemas.openxmlformats.org/officeDocument/2006/relationships/vmlDrawing" Target="../drawings/vmlDrawing47.vml"/><Relationship Id="rId6" Type="http://schemas.openxmlformats.org/officeDocument/2006/relationships/oleObject" Target="../embeddings/oleObject91.bin"/><Relationship Id="rId11" Type="http://schemas.openxmlformats.org/officeDocument/2006/relationships/image" Target="../media/image111.emf"/><Relationship Id="rId5" Type="http://schemas.openxmlformats.org/officeDocument/2006/relationships/image" Target="../media/image108.emf"/><Relationship Id="rId15" Type="http://schemas.openxmlformats.org/officeDocument/2006/relationships/image" Target="../media/image113.emf"/><Relationship Id="rId10" Type="http://schemas.openxmlformats.org/officeDocument/2006/relationships/oleObject" Target="../embeddings/oleObject93.bin"/><Relationship Id="rId4" Type="http://schemas.openxmlformats.org/officeDocument/2006/relationships/oleObject" Target="../embeddings/oleObject90.bin"/><Relationship Id="rId9" Type="http://schemas.openxmlformats.org/officeDocument/2006/relationships/image" Target="../media/image110.emf"/><Relationship Id="rId14" Type="http://schemas.openxmlformats.org/officeDocument/2006/relationships/oleObject" Target="../embeddings/oleObject95.bin"/></Relationships>
</file>

<file path=ppt/slides/_rels/slide98.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notesSlide" Target="../notesSlides/notesSlide89.xml"/><Relationship Id="rId7" Type="http://schemas.openxmlformats.org/officeDocument/2006/relationships/oleObject" Target="../embeddings/oleObject98.bin"/><Relationship Id="rId2" Type="http://schemas.openxmlformats.org/officeDocument/2006/relationships/slideLayout" Target="../slideLayouts/slideLayout5.xml"/><Relationship Id="rId1" Type="http://schemas.openxmlformats.org/officeDocument/2006/relationships/vmlDrawing" Target="../drawings/vmlDrawing48.vml"/><Relationship Id="rId6" Type="http://schemas.openxmlformats.org/officeDocument/2006/relationships/image" Target="../media/image115.wmf"/><Relationship Id="rId5" Type="http://schemas.openxmlformats.org/officeDocument/2006/relationships/oleObject" Target="../embeddings/oleObject97.bin"/><Relationship Id="rId10" Type="http://schemas.openxmlformats.org/officeDocument/2006/relationships/image" Target="../media/image117.wmf"/><Relationship Id="rId4" Type="http://schemas.openxmlformats.org/officeDocument/2006/relationships/image" Target="../media/image118.wmf"/><Relationship Id="rId9" Type="http://schemas.openxmlformats.org/officeDocument/2006/relationships/oleObject" Target="../embeddings/oleObject99.bin"/></Relationships>
</file>

<file path=ppt/slides/_rels/slide9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972564" y="1298806"/>
            <a:ext cx="6032152" cy="2634796"/>
          </a:xfrm>
        </p:spPr>
        <p:txBody>
          <a:bodyPr/>
          <a:lstStyle/>
          <a:p>
            <a:r>
              <a:rPr lang="es-ES" b="1" dirty="0">
                <a:solidFill>
                  <a:srgbClr val="C00000"/>
                </a:solidFill>
              </a:rPr>
              <a:t>UD 5</a:t>
            </a:r>
            <a:br>
              <a:rPr lang="es-ES" b="1" dirty="0">
                <a:solidFill>
                  <a:srgbClr val="C00000"/>
                </a:solidFill>
              </a:rPr>
            </a:br>
            <a:r>
              <a:rPr lang="es-ES" b="1" dirty="0">
                <a:solidFill>
                  <a:srgbClr val="C00000"/>
                </a:solidFill>
              </a:rPr>
              <a:t>Introducción a la Inferencia Estadística</a:t>
            </a:r>
            <a:endParaRPr lang="en-GB" b="1" dirty="0">
              <a:solidFill>
                <a:srgbClr val="C00000"/>
              </a:solidFill>
            </a:endParaRPr>
          </a:p>
        </p:txBody>
      </p:sp>
      <p:sp>
        <p:nvSpPr>
          <p:cNvPr id="3" name="Subtítulo 2"/>
          <p:cNvSpPr>
            <a:spLocks noGrp="1"/>
          </p:cNvSpPr>
          <p:nvPr>
            <p:ph type="subTitle" idx="1"/>
          </p:nvPr>
        </p:nvSpPr>
        <p:spPr>
          <a:xfrm>
            <a:off x="3038622" y="4620635"/>
            <a:ext cx="5981827" cy="1832701"/>
          </a:xfrm>
        </p:spPr>
        <p:txBody>
          <a:bodyPr/>
          <a:lstStyle/>
          <a:p>
            <a:r>
              <a:rPr lang="es-ES" sz="3323" dirty="0"/>
              <a:t>5-3 Análisis de la Varianza</a:t>
            </a:r>
          </a:p>
          <a:p>
            <a:r>
              <a:rPr lang="es-ES" sz="3323" dirty="0"/>
              <a:t>ANOVA</a:t>
            </a:r>
          </a:p>
        </p:txBody>
      </p:sp>
    </p:spTree>
    <p:extLst>
      <p:ext uri="{BB962C8B-B14F-4D97-AF65-F5344CB8AC3E}">
        <p14:creationId xmlns:p14="http://schemas.microsoft.com/office/powerpoint/2010/main" val="55731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p:txBody>
          <a:bodyPr/>
          <a:lstStyle/>
          <a:p>
            <a:pPr eaLnBrk="1" hangingPunct="1"/>
            <a:r>
              <a:rPr lang="es-ES" dirty="0"/>
              <a:t>Factores</a:t>
            </a:r>
            <a:endParaRPr lang="es-ES_tradnl" dirty="0">
              <a:latin typeface="Verdana" pitchFamily="34" charset="0"/>
            </a:endParaRPr>
          </a:p>
        </p:txBody>
      </p:sp>
      <p:sp>
        <p:nvSpPr>
          <p:cNvPr id="98308" name="Rectangle 3"/>
          <p:cNvSpPr>
            <a:spLocks noGrp="1" noChangeArrowheads="1"/>
          </p:cNvSpPr>
          <p:nvPr>
            <p:ph idx="1"/>
          </p:nvPr>
        </p:nvSpPr>
        <p:spPr/>
        <p:txBody>
          <a:bodyPr/>
          <a:lstStyle/>
          <a:p>
            <a:pPr marL="0" indent="0" eaLnBrk="1" hangingPunct="1">
              <a:lnSpc>
                <a:spcPct val="90000"/>
              </a:lnSpc>
              <a:buNone/>
            </a:pPr>
            <a:r>
              <a:rPr lang="es-ES_tradnl" b="1" dirty="0">
                <a:solidFill>
                  <a:srgbClr val="FF0000"/>
                </a:solidFill>
              </a:rPr>
              <a:t>Factores</a:t>
            </a:r>
            <a:r>
              <a:rPr lang="es-ES_tradnl" dirty="0"/>
              <a:t>: Son los diferentes parámetros del proceso estudiado, cuyos posibles efectos sobre la variable respuesta se desea investigar. </a:t>
            </a:r>
          </a:p>
          <a:p>
            <a:pPr eaLnBrk="1" hangingPunct="1">
              <a:lnSpc>
                <a:spcPct val="90000"/>
              </a:lnSpc>
            </a:pPr>
            <a:endParaRPr lang="es-ES_tradnl" dirty="0"/>
          </a:p>
          <a:p>
            <a:pPr eaLnBrk="1" hangingPunct="1">
              <a:lnSpc>
                <a:spcPct val="90000"/>
              </a:lnSpc>
            </a:pPr>
            <a:r>
              <a:rPr lang="es-ES_tradnl" b="1" dirty="0"/>
              <a:t>Pueden ser</a:t>
            </a:r>
            <a:r>
              <a:rPr lang="es-ES_tradnl" dirty="0"/>
              <a:t>:</a:t>
            </a:r>
          </a:p>
          <a:p>
            <a:pPr lvl="1" eaLnBrk="1" hangingPunct="1">
              <a:lnSpc>
                <a:spcPct val="90000"/>
              </a:lnSpc>
            </a:pPr>
            <a:r>
              <a:rPr lang="es-ES_tradnl" sz="2215" b="1" dirty="0">
                <a:solidFill>
                  <a:schemeClr val="accent5"/>
                </a:solidFill>
              </a:rPr>
              <a:t>Cuantitativos</a:t>
            </a:r>
            <a:r>
              <a:rPr lang="es-ES_tradnl" sz="2215" dirty="0"/>
              <a:t>: Temperatura, Tráfico de una red, Dosis de Abonado, Número de canales virtuales, Tamaño de Memoria, .... Se prueban a diferentes </a:t>
            </a:r>
            <a:r>
              <a:rPr lang="es-ES_tradnl" sz="2215" b="1" dirty="0">
                <a:solidFill>
                  <a:schemeClr val="accent5"/>
                </a:solidFill>
              </a:rPr>
              <a:t>niveles</a:t>
            </a:r>
            <a:r>
              <a:rPr lang="es-ES_tradnl" sz="2215" dirty="0">
                <a:solidFill>
                  <a:schemeClr val="accent5"/>
                </a:solidFill>
              </a:rPr>
              <a:t> </a:t>
            </a:r>
            <a:r>
              <a:rPr lang="es-ES_tradnl" sz="2215" dirty="0"/>
              <a:t>(Temperatura a 35ºC, 45ºC y 55ºC).</a:t>
            </a:r>
          </a:p>
          <a:p>
            <a:pPr lvl="1" eaLnBrk="1" hangingPunct="1">
              <a:lnSpc>
                <a:spcPct val="90000"/>
              </a:lnSpc>
              <a:buFont typeface="Wingdings" pitchFamily="2" charset="2"/>
              <a:buNone/>
            </a:pPr>
            <a:endParaRPr lang="es-ES_tradnl" sz="2215" b="1" dirty="0">
              <a:solidFill>
                <a:schemeClr val="tx2"/>
              </a:solidFill>
            </a:endParaRPr>
          </a:p>
          <a:p>
            <a:pPr lvl="1" eaLnBrk="1" hangingPunct="1">
              <a:lnSpc>
                <a:spcPct val="90000"/>
              </a:lnSpc>
            </a:pPr>
            <a:r>
              <a:rPr lang="es-ES_tradnl" sz="2215" b="1" dirty="0">
                <a:solidFill>
                  <a:schemeClr val="accent5"/>
                </a:solidFill>
              </a:rPr>
              <a:t>Cualitativos</a:t>
            </a:r>
            <a:r>
              <a:rPr lang="es-ES_tradnl" sz="2215" dirty="0"/>
              <a:t>: Proveedor, Variedad, Topología de una red, Tipo de Procesador... Se prueban diferentes </a:t>
            </a:r>
            <a:r>
              <a:rPr lang="es-ES_tradnl" sz="2215" b="1" dirty="0">
                <a:solidFill>
                  <a:schemeClr val="accent5"/>
                </a:solidFill>
              </a:rPr>
              <a:t>variantes</a:t>
            </a:r>
            <a:r>
              <a:rPr lang="es-ES_tradnl" sz="2215" dirty="0">
                <a:solidFill>
                  <a:schemeClr val="accent5"/>
                </a:solidFill>
              </a:rPr>
              <a:t> </a:t>
            </a:r>
            <a:r>
              <a:rPr lang="es-ES_tradnl" sz="2215" dirty="0"/>
              <a:t>cualitativamente diferentes (Procesador: </a:t>
            </a:r>
            <a:r>
              <a:rPr lang="es-ES_tradnl" sz="2215" i="1" dirty="0"/>
              <a:t>Intel </a:t>
            </a:r>
            <a:r>
              <a:rPr lang="es-ES_tradnl" sz="2215" i="1" dirty="0" err="1"/>
              <a:t>Xeon</a:t>
            </a:r>
            <a:r>
              <a:rPr lang="es-ES_tradnl" sz="2215" i="1" dirty="0"/>
              <a:t> X5680</a:t>
            </a:r>
            <a:r>
              <a:rPr lang="es-ES_tradnl" sz="2215" dirty="0"/>
              <a:t> y </a:t>
            </a:r>
            <a:r>
              <a:rPr lang="es-ES_tradnl" sz="2215" i="1" dirty="0"/>
              <a:t>W3680</a:t>
            </a:r>
            <a:r>
              <a:rPr lang="es-ES_tradnl" sz="2215" dirty="0"/>
              <a:t>)</a:t>
            </a:r>
            <a:endParaRPr lang="es-ES_tradnl" dirty="0"/>
          </a:p>
        </p:txBody>
      </p:sp>
      <p:pic>
        <p:nvPicPr>
          <p:cNvPr id="4"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17791809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98308">
                                            <p:txEl>
                                              <p:pRg st="0" end="0"/>
                                            </p:txEl>
                                          </p:spTgt>
                                        </p:tgtEl>
                                        <p:attrNameLst>
                                          <p:attrName>style.visibility</p:attrName>
                                        </p:attrNameLst>
                                      </p:cBhvr>
                                      <p:to>
                                        <p:strVal val="visible"/>
                                      </p:to>
                                    </p:set>
                                    <p:animEffect transition="in" filter="wipe(up)">
                                      <p:cBhvr>
                                        <p:cTn id="7" dur="2000"/>
                                        <p:tgtEl>
                                          <p:spTgt spid="98308">
                                            <p:txEl>
                                              <p:pRg st="0" end="0"/>
                                            </p:txEl>
                                          </p:spTgt>
                                        </p:tgtEl>
                                      </p:cBhvr>
                                    </p:animEffect>
                                  </p:childTnLst>
                                </p:cTn>
                              </p:par>
                            </p:childTnLst>
                          </p:cTn>
                        </p:par>
                        <p:par>
                          <p:cTn id="8" fill="hold">
                            <p:stCondLst>
                              <p:cond delay="4000"/>
                            </p:stCondLst>
                            <p:childTnLst>
                              <p:par>
                                <p:cTn id="9" presetID="22" presetClass="entr" presetSubtype="1" fill="hold" grpId="0" nodeType="afterEffect">
                                  <p:stCondLst>
                                    <p:cond delay="2000"/>
                                  </p:stCondLst>
                                  <p:childTnLst>
                                    <p:set>
                                      <p:cBhvr>
                                        <p:cTn id="10" dur="1" fill="hold">
                                          <p:stCondLst>
                                            <p:cond delay="0"/>
                                          </p:stCondLst>
                                        </p:cTn>
                                        <p:tgtEl>
                                          <p:spTgt spid="98308">
                                            <p:txEl>
                                              <p:pRg st="2" end="2"/>
                                            </p:txEl>
                                          </p:spTgt>
                                        </p:tgtEl>
                                        <p:attrNameLst>
                                          <p:attrName>style.visibility</p:attrName>
                                        </p:attrNameLst>
                                      </p:cBhvr>
                                      <p:to>
                                        <p:strVal val="visible"/>
                                      </p:to>
                                    </p:set>
                                    <p:animEffect transition="in" filter="wipe(up)">
                                      <p:cBhvr>
                                        <p:cTn id="11" dur="2000"/>
                                        <p:tgtEl>
                                          <p:spTgt spid="98308">
                                            <p:txEl>
                                              <p:pRg st="2" end="2"/>
                                            </p:txEl>
                                          </p:spTgt>
                                        </p:tgtEl>
                                      </p:cBhvr>
                                    </p:animEffect>
                                  </p:childTnLst>
                                </p:cTn>
                              </p:par>
                              <p:par>
                                <p:cTn id="12" presetID="22" presetClass="entr" presetSubtype="1" fill="hold" grpId="0" nodeType="withEffect">
                                  <p:stCondLst>
                                    <p:cond delay="2000"/>
                                  </p:stCondLst>
                                  <p:childTnLst>
                                    <p:set>
                                      <p:cBhvr>
                                        <p:cTn id="13" dur="1" fill="hold">
                                          <p:stCondLst>
                                            <p:cond delay="0"/>
                                          </p:stCondLst>
                                        </p:cTn>
                                        <p:tgtEl>
                                          <p:spTgt spid="98308">
                                            <p:txEl>
                                              <p:pRg st="3" end="3"/>
                                            </p:txEl>
                                          </p:spTgt>
                                        </p:tgtEl>
                                        <p:attrNameLst>
                                          <p:attrName>style.visibility</p:attrName>
                                        </p:attrNameLst>
                                      </p:cBhvr>
                                      <p:to>
                                        <p:strVal val="visible"/>
                                      </p:to>
                                    </p:set>
                                    <p:animEffect transition="in" filter="wipe(up)">
                                      <p:cBhvr>
                                        <p:cTn id="14" dur="2000"/>
                                        <p:tgtEl>
                                          <p:spTgt spid="98308">
                                            <p:txEl>
                                              <p:pRg st="3" end="3"/>
                                            </p:txEl>
                                          </p:spTgt>
                                        </p:tgtEl>
                                      </p:cBhvr>
                                    </p:animEffect>
                                  </p:childTnLst>
                                </p:cTn>
                              </p:par>
                              <p:par>
                                <p:cTn id="15" presetID="22" presetClass="entr" presetSubtype="1" fill="hold" grpId="0" nodeType="withEffect">
                                  <p:stCondLst>
                                    <p:cond delay="2000"/>
                                  </p:stCondLst>
                                  <p:childTnLst>
                                    <p:set>
                                      <p:cBhvr>
                                        <p:cTn id="16" dur="1" fill="hold">
                                          <p:stCondLst>
                                            <p:cond delay="0"/>
                                          </p:stCondLst>
                                        </p:cTn>
                                        <p:tgtEl>
                                          <p:spTgt spid="98308">
                                            <p:txEl>
                                              <p:pRg st="5" end="5"/>
                                            </p:txEl>
                                          </p:spTgt>
                                        </p:tgtEl>
                                        <p:attrNameLst>
                                          <p:attrName>style.visibility</p:attrName>
                                        </p:attrNameLst>
                                      </p:cBhvr>
                                      <p:to>
                                        <p:strVal val="visible"/>
                                      </p:to>
                                    </p:set>
                                    <p:animEffect transition="in" filter="wipe(up)">
                                      <p:cBhvr>
                                        <p:cTn id="17" dur="2000"/>
                                        <p:tgtEl>
                                          <p:spTgt spid="98308">
                                            <p:txEl>
                                              <p:pRg st="5" end="5"/>
                                            </p:txEl>
                                          </p:spTgt>
                                        </p:tgtEl>
                                      </p:cBhvr>
                                    </p:animEffect>
                                  </p:childTnLst>
                                </p:cTn>
                              </p:par>
                            </p:childTnLst>
                          </p:cTn>
                        </p:par>
                        <p:par>
                          <p:cTn id="18" fill="hold">
                            <p:stCondLst>
                              <p:cond delay="8000"/>
                            </p:stCondLst>
                            <p:childTnLst>
                              <p:par>
                                <p:cTn id="19" presetID="51"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770" decel="100000"/>
                                        <p:tgtEl>
                                          <p:spTgt spid="4"/>
                                        </p:tgtEl>
                                      </p:cBhvr>
                                    </p:animEffect>
                                    <p:animScale>
                                      <p:cBhvr>
                                        <p:cTn id="22" dur="770" decel="100000"/>
                                        <p:tgtEl>
                                          <p:spTgt spid="4"/>
                                        </p:tgtEl>
                                      </p:cBhvr>
                                      <p:from x="10000" y="10000"/>
                                      <p:to x="200000" y="450000"/>
                                    </p:animScale>
                                    <p:animScale>
                                      <p:cBhvr>
                                        <p:cTn id="23" dur="1230" accel="100000" fill="hold">
                                          <p:stCondLst>
                                            <p:cond delay="770"/>
                                          </p:stCondLst>
                                        </p:cTn>
                                        <p:tgtEl>
                                          <p:spTgt spid="4"/>
                                        </p:tgtEl>
                                      </p:cBhvr>
                                      <p:from x="200000" y="450000"/>
                                      <p:to x="100000" y="100000"/>
                                    </p:animScale>
                                    <p:set>
                                      <p:cBhvr>
                                        <p:cTn id="24" dur="770" fill="hold"/>
                                        <p:tgtEl>
                                          <p:spTgt spid="4"/>
                                        </p:tgtEl>
                                        <p:attrNameLst>
                                          <p:attrName>ppt_x</p:attrName>
                                        </p:attrNameLst>
                                      </p:cBhvr>
                                      <p:to>
                                        <p:strVal val="(0.5)"/>
                                      </p:to>
                                    </p:set>
                                    <p:anim from="(0.5)" to="(#ppt_x)" calcmode="lin" valueType="num">
                                      <p:cBhvr>
                                        <p:cTn id="25" dur="1230" accel="100000" fill="hold">
                                          <p:stCondLst>
                                            <p:cond delay="770"/>
                                          </p:stCondLst>
                                        </p:cTn>
                                        <p:tgtEl>
                                          <p:spTgt spid="4"/>
                                        </p:tgtEl>
                                        <p:attrNameLst>
                                          <p:attrName>ppt_x</p:attrName>
                                        </p:attrNameLst>
                                      </p:cBhvr>
                                    </p:anim>
                                    <p:set>
                                      <p:cBhvr>
                                        <p:cTn id="26" dur="770" fill="hold"/>
                                        <p:tgtEl>
                                          <p:spTgt spid="4"/>
                                        </p:tgtEl>
                                        <p:attrNameLst>
                                          <p:attrName>ppt_y</p:attrName>
                                        </p:attrNameLst>
                                      </p:cBhvr>
                                      <p:to>
                                        <p:strVal val="(#ppt_y+0.4)"/>
                                      </p:to>
                                    </p:set>
                                    <p:anim from="(#ppt_y+0.4)" to="(#ppt_y)" calcmode="lin" valueType="num">
                                      <p:cBhvr>
                                        <p:cTn id="27" dur="1230" accel="100000" fill="hold">
                                          <p:stCondLst>
                                            <p:cond delay="770"/>
                                          </p:stCondLst>
                                        </p:cTn>
                                        <p:tgtEl>
                                          <p:spTgt spid="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build="p" advAuto="200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a:xfrm>
            <a:off x="91587" y="67734"/>
            <a:ext cx="8960826" cy="768978"/>
          </a:xfrm>
        </p:spPr>
        <p:txBody>
          <a:bodyPr/>
          <a:lstStyle/>
          <a:p>
            <a:r>
              <a:rPr lang="es-ES_tradnl" sz="3000" dirty="0">
                <a:cs typeface="Times New Roman" pitchFamily="18" charset="0"/>
              </a:rPr>
              <a:t>Efecto de la interacción doble</a:t>
            </a:r>
            <a:endParaRPr lang="es-ES" sz="3000" dirty="0">
              <a:cs typeface="Times New Roman" pitchFamily="18" charset="0"/>
            </a:endParaRPr>
          </a:p>
        </p:txBody>
      </p:sp>
      <p:sp>
        <p:nvSpPr>
          <p:cNvPr id="6" name="5 CuadroTexto"/>
          <p:cNvSpPr txBox="1"/>
          <p:nvPr/>
        </p:nvSpPr>
        <p:spPr>
          <a:xfrm>
            <a:off x="323528" y="764706"/>
            <a:ext cx="8208912" cy="830997"/>
          </a:xfrm>
          <a:prstGeom prst="rect">
            <a:avLst/>
          </a:prstGeom>
          <a:noFill/>
        </p:spPr>
        <p:txBody>
          <a:bodyPr wrap="square" rtlCol="0">
            <a:spAutoFit/>
          </a:bodyPr>
          <a:lstStyle/>
          <a:p>
            <a:r>
              <a:rPr lang="es-ES" dirty="0"/>
              <a:t>Cuando se estudia más de un factor, aparece el concepto de </a:t>
            </a:r>
            <a:r>
              <a:rPr lang="es-ES" b="1" dirty="0">
                <a:solidFill>
                  <a:srgbClr val="FF0000"/>
                </a:solidFill>
              </a:rPr>
              <a:t>INTERACCIÓN</a:t>
            </a:r>
            <a:r>
              <a:rPr lang="es-ES" dirty="0"/>
              <a:t>.</a:t>
            </a:r>
          </a:p>
        </p:txBody>
      </p:sp>
      <p:sp>
        <p:nvSpPr>
          <p:cNvPr id="7" name="6 CuadroTexto"/>
          <p:cNvSpPr txBox="1"/>
          <p:nvPr/>
        </p:nvSpPr>
        <p:spPr>
          <a:xfrm>
            <a:off x="395536" y="1772816"/>
            <a:ext cx="8208912" cy="3046988"/>
          </a:xfrm>
          <a:prstGeom prst="rect">
            <a:avLst/>
          </a:prstGeom>
          <a:noFill/>
        </p:spPr>
        <p:txBody>
          <a:bodyPr wrap="square" rtlCol="0">
            <a:spAutoFit/>
          </a:bodyPr>
          <a:lstStyle/>
          <a:p>
            <a:pPr>
              <a:buClr>
                <a:srgbClr val="C00000"/>
              </a:buClr>
              <a:buSzPct val="125000"/>
              <a:buFont typeface="Verdana" pitchFamily="34" charset="0"/>
              <a:buChar char="•"/>
            </a:pPr>
            <a:r>
              <a:rPr lang="es-ES" dirty="0"/>
              <a:t> Puede ser </a:t>
            </a:r>
            <a:r>
              <a:rPr lang="es-ES" b="1" dirty="0"/>
              <a:t>doble</a:t>
            </a:r>
            <a:r>
              <a:rPr lang="es-ES" dirty="0"/>
              <a:t>, </a:t>
            </a:r>
            <a:r>
              <a:rPr lang="es-ES" b="1" dirty="0"/>
              <a:t>triple</a:t>
            </a:r>
            <a:r>
              <a:rPr lang="es-ES" dirty="0"/>
              <a:t>, </a:t>
            </a:r>
            <a:r>
              <a:rPr lang="es-ES" dirty="0" err="1"/>
              <a:t>etc</a:t>
            </a:r>
            <a:r>
              <a:rPr lang="es-ES" dirty="0"/>
              <a:t>, según sea entre dos, tres, … factores. El estudio de interacciones de orden superior a 3 son difíciles de interpretar y rara vez tienen sentido. </a:t>
            </a:r>
          </a:p>
          <a:p>
            <a:pPr>
              <a:buClr>
                <a:srgbClr val="C00000"/>
              </a:buClr>
              <a:buSzPct val="125000"/>
            </a:pPr>
            <a:r>
              <a:rPr lang="es-ES" dirty="0"/>
              <a:t> </a:t>
            </a:r>
          </a:p>
          <a:p>
            <a:pPr>
              <a:buClr>
                <a:srgbClr val="C00000"/>
              </a:buClr>
              <a:buSzPct val="125000"/>
              <a:buFont typeface="Verdana" pitchFamily="34" charset="0"/>
              <a:buChar char="•"/>
            </a:pPr>
            <a:r>
              <a:rPr lang="es-ES" dirty="0"/>
              <a:t> Aparece cuando </a:t>
            </a:r>
            <a:r>
              <a:rPr lang="es-ES" b="1" dirty="0"/>
              <a:t>el efecto de un determinado nivel (o variante) de un factor es diferente para cada nivel (o variante) del otro factor</a:t>
            </a:r>
            <a:r>
              <a:rPr lang="es-ES" dirty="0"/>
              <a:t>.</a:t>
            </a:r>
          </a:p>
        </p:txBody>
      </p:sp>
    </p:spTree>
  </p:cSld>
  <p:clrMapOvr>
    <a:masterClrMapping/>
  </p:clrMapOvr>
  <p:transition>
    <p:zoom/>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F7B1E-7507-0441-BE22-2A77982AC545}"/>
              </a:ext>
            </a:extLst>
          </p:cNvPr>
          <p:cNvSpPr>
            <a:spLocks noGrp="1"/>
          </p:cNvSpPr>
          <p:nvPr>
            <p:ph type="title"/>
          </p:nvPr>
        </p:nvSpPr>
        <p:spPr/>
        <p:txBody>
          <a:bodyPr>
            <a:normAutofit/>
          </a:bodyPr>
          <a:lstStyle/>
          <a:p>
            <a:r>
              <a:rPr lang="es-ES" dirty="0"/>
              <a:t>Escenarios sobre existencia de interacción doble</a:t>
            </a:r>
          </a:p>
        </p:txBody>
      </p:sp>
      <p:graphicFrame>
        <p:nvGraphicFramePr>
          <p:cNvPr id="5" name="Tabla 4">
            <a:extLst>
              <a:ext uri="{FF2B5EF4-FFF2-40B4-BE49-F238E27FC236}">
                <a16:creationId xmlns:a16="http://schemas.microsoft.com/office/drawing/2014/main" id="{FD99DF37-07BB-D24C-836A-F158D418C427}"/>
              </a:ext>
            </a:extLst>
          </p:cNvPr>
          <p:cNvGraphicFramePr>
            <a:graphicFrameLocks noGrp="1"/>
          </p:cNvGraphicFramePr>
          <p:nvPr>
            <p:extLst>
              <p:ext uri="{D42A27DB-BD31-4B8C-83A1-F6EECF244321}">
                <p14:modId xmlns:p14="http://schemas.microsoft.com/office/powerpoint/2010/main" val="3002675400"/>
              </p:ext>
            </p:extLst>
          </p:nvPr>
        </p:nvGraphicFramePr>
        <p:xfrm>
          <a:off x="539552" y="908720"/>
          <a:ext cx="8280920" cy="5328592"/>
        </p:xfrm>
        <a:graphic>
          <a:graphicData uri="http://schemas.openxmlformats.org/drawingml/2006/table">
            <a:tbl>
              <a:tblPr firstRow="1" bandRow="1">
                <a:tableStyleId>{5940675A-B579-460E-94D1-54222C63F5DA}</a:tableStyleId>
              </a:tblPr>
              <a:tblGrid>
                <a:gridCol w="4140460">
                  <a:extLst>
                    <a:ext uri="{9D8B030D-6E8A-4147-A177-3AD203B41FA5}">
                      <a16:colId xmlns:a16="http://schemas.microsoft.com/office/drawing/2014/main" val="3488500121"/>
                    </a:ext>
                  </a:extLst>
                </a:gridCol>
                <a:gridCol w="4140460">
                  <a:extLst>
                    <a:ext uri="{9D8B030D-6E8A-4147-A177-3AD203B41FA5}">
                      <a16:colId xmlns:a16="http://schemas.microsoft.com/office/drawing/2014/main" val="475095873"/>
                    </a:ext>
                  </a:extLst>
                </a:gridCol>
              </a:tblGrid>
              <a:tr h="2664296">
                <a:tc>
                  <a:txBody>
                    <a:bodyPr/>
                    <a:lstStyle/>
                    <a:p>
                      <a:endParaRPr lang="es-ES" dirty="0"/>
                    </a:p>
                  </a:txBody>
                  <a:tcPr/>
                </a:tc>
                <a:tc>
                  <a:txBody>
                    <a:bodyPr/>
                    <a:lstStyle/>
                    <a:p>
                      <a:endParaRPr lang="es-ES" dirty="0"/>
                    </a:p>
                  </a:txBody>
                  <a:tcPr/>
                </a:tc>
                <a:extLst>
                  <a:ext uri="{0D108BD9-81ED-4DB2-BD59-A6C34878D82A}">
                    <a16:rowId xmlns:a16="http://schemas.microsoft.com/office/drawing/2014/main" val="323515454"/>
                  </a:ext>
                </a:extLst>
              </a:tr>
              <a:tr h="2664296">
                <a:tc>
                  <a:txBody>
                    <a:bodyPr/>
                    <a:lstStyle/>
                    <a:p>
                      <a:endParaRPr lang="es-ES" dirty="0"/>
                    </a:p>
                  </a:txBody>
                  <a:tcPr/>
                </a:tc>
                <a:tc>
                  <a:txBody>
                    <a:bodyPr/>
                    <a:lstStyle/>
                    <a:p>
                      <a:endParaRPr lang="es-ES" dirty="0"/>
                    </a:p>
                  </a:txBody>
                  <a:tcPr/>
                </a:tc>
                <a:extLst>
                  <a:ext uri="{0D108BD9-81ED-4DB2-BD59-A6C34878D82A}">
                    <a16:rowId xmlns:a16="http://schemas.microsoft.com/office/drawing/2014/main" val="925698501"/>
                  </a:ext>
                </a:extLst>
              </a:tr>
            </a:tbl>
          </a:graphicData>
        </a:graphic>
      </p:graphicFrame>
      <p:pic>
        <p:nvPicPr>
          <p:cNvPr id="8" name="Imagen 7">
            <a:extLst>
              <a:ext uri="{FF2B5EF4-FFF2-40B4-BE49-F238E27FC236}">
                <a16:creationId xmlns:a16="http://schemas.microsoft.com/office/drawing/2014/main" id="{52E71007-D0CA-A54E-A899-B5F00A27C0E6}"/>
              </a:ext>
            </a:extLst>
          </p:cNvPr>
          <p:cNvPicPr>
            <a:picLocks noChangeAspect="1"/>
          </p:cNvPicPr>
          <p:nvPr/>
        </p:nvPicPr>
        <p:blipFill>
          <a:blip r:embed="rId2"/>
          <a:stretch>
            <a:fillRect/>
          </a:stretch>
        </p:blipFill>
        <p:spPr>
          <a:xfrm>
            <a:off x="683568" y="1124744"/>
            <a:ext cx="3868576" cy="2239200"/>
          </a:xfrm>
          <a:prstGeom prst="rect">
            <a:avLst/>
          </a:prstGeom>
        </p:spPr>
      </p:pic>
      <p:pic>
        <p:nvPicPr>
          <p:cNvPr id="9" name="Imagen 8">
            <a:extLst>
              <a:ext uri="{FF2B5EF4-FFF2-40B4-BE49-F238E27FC236}">
                <a16:creationId xmlns:a16="http://schemas.microsoft.com/office/drawing/2014/main" id="{FDDD9003-6D35-E842-BD3F-F72435A6C632}"/>
              </a:ext>
            </a:extLst>
          </p:cNvPr>
          <p:cNvPicPr>
            <a:picLocks noChangeAspect="1"/>
          </p:cNvPicPr>
          <p:nvPr/>
        </p:nvPicPr>
        <p:blipFill>
          <a:blip r:embed="rId3"/>
          <a:stretch>
            <a:fillRect/>
          </a:stretch>
        </p:blipFill>
        <p:spPr>
          <a:xfrm>
            <a:off x="4696160" y="1065243"/>
            <a:ext cx="3764272" cy="2349425"/>
          </a:xfrm>
          <a:prstGeom prst="rect">
            <a:avLst/>
          </a:prstGeom>
        </p:spPr>
      </p:pic>
      <p:pic>
        <p:nvPicPr>
          <p:cNvPr id="10" name="Imagen 9">
            <a:extLst>
              <a:ext uri="{FF2B5EF4-FFF2-40B4-BE49-F238E27FC236}">
                <a16:creationId xmlns:a16="http://schemas.microsoft.com/office/drawing/2014/main" id="{B8BEA46E-0C17-0E47-BBEA-361FA84CF2BE}"/>
              </a:ext>
            </a:extLst>
          </p:cNvPr>
          <p:cNvPicPr>
            <a:picLocks noChangeAspect="1"/>
          </p:cNvPicPr>
          <p:nvPr/>
        </p:nvPicPr>
        <p:blipFill>
          <a:blip r:embed="rId4"/>
          <a:stretch>
            <a:fillRect/>
          </a:stretch>
        </p:blipFill>
        <p:spPr>
          <a:xfrm>
            <a:off x="693806" y="3789040"/>
            <a:ext cx="3848100" cy="2286000"/>
          </a:xfrm>
          <a:prstGeom prst="rect">
            <a:avLst/>
          </a:prstGeom>
        </p:spPr>
      </p:pic>
      <p:pic>
        <p:nvPicPr>
          <p:cNvPr id="11" name="Imagen 10">
            <a:extLst>
              <a:ext uri="{FF2B5EF4-FFF2-40B4-BE49-F238E27FC236}">
                <a16:creationId xmlns:a16="http://schemas.microsoft.com/office/drawing/2014/main" id="{92190FFC-3F44-9E4F-A132-3F2CB4C19F12}"/>
              </a:ext>
            </a:extLst>
          </p:cNvPr>
          <p:cNvPicPr>
            <a:picLocks noChangeAspect="1"/>
          </p:cNvPicPr>
          <p:nvPr/>
        </p:nvPicPr>
        <p:blipFill>
          <a:blip r:embed="rId5"/>
          <a:stretch>
            <a:fillRect/>
          </a:stretch>
        </p:blipFill>
        <p:spPr>
          <a:xfrm>
            <a:off x="4716016" y="3749308"/>
            <a:ext cx="3949700" cy="2273300"/>
          </a:xfrm>
          <a:prstGeom prst="rect">
            <a:avLst/>
          </a:prstGeom>
        </p:spPr>
      </p:pic>
    </p:spTree>
    <p:extLst>
      <p:ext uri="{BB962C8B-B14F-4D97-AF65-F5344CB8AC3E}">
        <p14:creationId xmlns:p14="http://schemas.microsoft.com/office/powerpoint/2010/main" val="1116291443"/>
      </p:ext>
    </p:extLst>
  </p:cSld>
  <p:clrMapOvr>
    <a:masterClrMapping/>
  </p:clrMapOvr>
  <p:transition>
    <p:zoom/>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nvPr>
        </p:nvSpPr>
        <p:spPr/>
        <p:txBody>
          <a:bodyPr/>
          <a:lstStyle/>
          <a:p>
            <a:r>
              <a:rPr lang="es-ES_tradnl" sz="2600" dirty="0"/>
              <a:t>Efecto de la interacción doble FICHEROS x BUFFERS</a:t>
            </a:r>
            <a:endParaRPr lang="es-ES" sz="2600" dirty="0"/>
          </a:p>
        </p:txBody>
      </p:sp>
      <p:sp>
        <p:nvSpPr>
          <p:cNvPr id="508932" name="Text Box 4"/>
          <p:cNvSpPr txBox="1">
            <a:spLocks noChangeArrowheads="1"/>
          </p:cNvSpPr>
          <p:nvPr/>
        </p:nvSpPr>
        <p:spPr bwMode="auto">
          <a:xfrm>
            <a:off x="539553" y="4437114"/>
            <a:ext cx="7920880" cy="1200329"/>
          </a:xfrm>
          <a:prstGeom prst="rect">
            <a:avLst/>
          </a:prstGeom>
          <a:noFill/>
          <a:ln w="12700" cap="sq">
            <a:noFill/>
            <a:miter lim="800000"/>
            <a:headEnd type="none" w="sm" len="sm"/>
            <a:tailEnd type="none" w="sm" len="sm"/>
          </a:ln>
          <a:effectLst/>
        </p:spPr>
        <p:txBody>
          <a:bodyPr wrap="square">
            <a:spAutoFit/>
          </a:bodyPr>
          <a:lstStyle/>
          <a:p>
            <a:pPr>
              <a:spcBef>
                <a:spcPct val="20000"/>
              </a:spcBef>
              <a:buClr>
                <a:schemeClr val="folHlink"/>
              </a:buClr>
              <a:buSzPct val="75000"/>
              <a:buFont typeface="Wingdings" pitchFamily="2" charset="2"/>
              <a:buNone/>
            </a:pPr>
            <a:r>
              <a:rPr lang="es-ES" dirty="0"/>
              <a:t>El efecto de la interacción existe porque el efecto del factor Buffers es distinto para las diferentes variantes de ficheros</a:t>
            </a:r>
          </a:p>
        </p:txBody>
      </p:sp>
      <p:pic>
        <p:nvPicPr>
          <p:cNvPr id="5" name="4 Imagen"/>
          <p:cNvPicPr/>
          <p:nvPr/>
        </p:nvPicPr>
        <p:blipFill>
          <a:blip r:embed="rId3" cstate="print"/>
          <a:srcRect l="7116" t="5333" r="2960" b="4333"/>
          <a:stretch>
            <a:fillRect/>
          </a:stretch>
        </p:blipFill>
        <p:spPr bwMode="auto">
          <a:xfrm>
            <a:off x="1187625" y="980728"/>
            <a:ext cx="6336704" cy="3168352"/>
          </a:xfrm>
          <a:prstGeom prst="rect">
            <a:avLst/>
          </a:prstGeom>
          <a:noFill/>
          <a:ln w="9525">
            <a:noFill/>
            <a:miter lim="800000"/>
            <a:headEnd/>
            <a:tailEnd/>
          </a:ln>
        </p:spPr>
      </p:pic>
    </p:spTree>
    <p:extLst>
      <p:ext uri="{BB962C8B-B14F-4D97-AF65-F5344CB8AC3E}">
        <p14:creationId xmlns:p14="http://schemas.microsoft.com/office/powerpoint/2010/main" val="225348064"/>
      </p:ext>
    </p:extLst>
  </p:cSld>
  <p:clrMapOvr>
    <a:masterClrMapping/>
  </p:clrMapOvr>
  <p:transition>
    <p:zoom/>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92" name="Rectangle 8"/>
          <p:cNvSpPr>
            <a:spLocks noGrp="1" noChangeArrowheads="1"/>
          </p:cNvSpPr>
          <p:nvPr>
            <p:ph type="title"/>
          </p:nvPr>
        </p:nvSpPr>
        <p:spPr/>
        <p:txBody>
          <a:bodyPr vert="horz" lIns="91440" tIns="45720" rIns="91440" bIns="45720" rtlCol="0" anchor="ctr">
            <a:normAutofit/>
          </a:bodyPr>
          <a:lstStyle/>
          <a:p>
            <a:r>
              <a:rPr lang="es-ES_tradnl" dirty="0">
                <a:solidFill>
                  <a:schemeClr val="accent5"/>
                </a:solidFill>
              </a:rPr>
              <a:t>9 – NOTA sobre factores cuantitativos</a:t>
            </a:r>
          </a:p>
        </p:txBody>
      </p:sp>
      <p:sp>
        <p:nvSpPr>
          <p:cNvPr id="2" name="Marcador de contenido 1">
            <a:extLst>
              <a:ext uri="{FF2B5EF4-FFF2-40B4-BE49-F238E27FC236}">
                <a16:creationId xmlns:a16="http://schemas.microsoft.com/office/drawing/2014/main" id="{D1C9C256-D1E2-EB48-AFC0-35FEF7D3CFED}"/>
              </a:ext>
            </a:extLst>
          </p:cNvPr>
          <p:cNvSpPr>
            <a:spLocks noGrp="1"/>
          </p:cNvSpPr>
          <p:nvPr>
            <p:ph idx="1"/>
          </p:nvPr>
        </p:nvSpPr>
        <p:spPr>
          <a:xfrm>
            <a:off x="237881" y="620688"/>
            <a:ext cx="8734180" cy="5735663"/>
          </a:xfrm>
        </p:spPr>
        <p:txBody>
          <a:bodyPr>
            <a:normAutofit/>
          </a:bodyPr>
          <a:lstStyle/>
          <a:p>
            <a:pPr marL="0" indent="0">
              <a:buNone/>
            </a:pPr>
            <a:r>
              <a:rPr lang="es-ES_tradnl" dirty="0"/>
              <a:t>En el ejemplo de los proveedores, en el que el factor estudiado es de tipo cualitativo, el objetivo del estudio es determinar cuál es el mejor proveedor de los tres estudiados. En el caso de un factor cuantitativo, como por ejemplo el estudio de 4 posibles temperaturas para mejorar el rendimiento de un proceso químico ¿el objetivo perseguido es también seleccionar la mejor temperatura entre las cuatro ensayadas?</a:t>
            </a:r>
            <a:endParaRPr lang="es-ES" dirty="0"/>
          </a:p>
          <a:p>
            <a:pPr marL="0" indent="0">
              <a:buNone/>
            </a:pPr>
            <a:r>
              <a:rPr lang="es-ES_tradnl" dirty="0"/>
              <a:t> </a:t>
            </a:r>
            <a:endParaRPr lang="es-ES" dirty="0"/>
          </a:p>
          <a:p>
            <a:pPr marL="0" indent="0">
              <a:buNone/>
            </a:pPr>
            <a:r>
              <a:rPr lang="es-ES_tradnl" b="1" dirty="0"/>
              <a:t>En general el estudio del efecto de un factor cuantitativo, no persigue como objetivo la comparación de los niveles concretos ensayados, sino la investigación de la naturaleza de la función de respuesta que relaciona el valor medio de la variable estudiada con el nivel del factor ensayado.</a:t>
            </a:r>
            <a:endParaRPr lang="es-ES" b="1" dirty="0"/>
          </a:p>
          <a:p>
            <a:pPr marL="0" indent="0">
              <a:buNone/>
            </a:pPr>
            <a:r>
              <a:rPr lang="es-ES_tradnl" dirty="0"/>
              <a:t> </a:t>
            </a:r>
            <a:endParaRPr lang="es-ES" dirty="0"/>
          </a:p>
        </p:txBody>
      </p:sp>
    </p:spTree>
  </p:cSld>
  <p:clrMapOvr>
    <a:masterClrMapping/>
  </p:clrMapOvr>
  <p:transition>
    <p:zoom/>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3592" name="Rectangle 8"/>
          <p:cNvSpPr>
            <a:spLocks noGrp="1" noChangeArrowheads="1"/>
          </p:cNvSpPr>
          <p:nvPr>
            <p:ph type="title"/>
          </p:nvPr>
        </p:nvSpPr>
        <p:spPr/>
        <p:txBody>
          <a:bodyPr vert="horz" lIns="91440" tIns="45720" rIns="91440" bIns="45720" rtlCol="0" anchor="ctr">
            <a:normAutofit/>
          </a:bodyPr>
          <a:lstStyle/>
          <a:p>
            <a:r>
              <a:rPr lang="es-ES_tradnl" dirty="0">
                <a:solidFill>
                  <a:schemeClr val="accent5"/>
                </a:solidFill>
              </a:rPr>
              <a:t>9 – NOTA sobre factores cuantitativos</a:t>
            </a:r>
          </a:p>
        </p:txBody>
      </p:sp>
      <p:sp>
        <p:nvSpPr>
          <p:cNvPr id="2" name="Marcador de contenido 1">
            <a:extLst>
              <a:ext uri="{FF2B5EF4-FFF2-40B4-BE49-F238E27FC236}">
                <a16:creationId xmlns:a16="http://schemas.microsoft.com/office/drawing/2014/main" id="{D1C9C256-D1E2-EB48-AFC0-35FEF7D3CFED}"/>
              </a:ext>
            </a:extLst>
          </p:cNvPr>
          <p:cNvSpPr>
            <a:spLocks noGrp="1"/>
          </p:cNvSpPr>
          <p:nvPr>
            <p:ph idx="1"/>
          </p:nvPr>
        </p:nvSpPr>
        <p:spPr>
          <a:xfrm>
            <a:off x="237881" y="620688"/>
            <a:ext cx="8734180" cy="5735663"/>
          </a:xfrm>
        </p:spPr>
        <p:txBody>
          <a:bodyPr>
            <a:normAutofit fontScale="92500"/>
          </a:bodyPr>
          <a:lstStyle/>
          <a:p>
            <a:pPr marL="0" indent="0">
              <a:buNone/>
            </a:pPr>
            <a:r>
              <a:rPr lang="es-ES_tradnl" dirty="0"/>
              <a:t> En el caso del ejemplo mencionado, interesa hallar respuestas a preguntas del siguiente tipo:</a:t>
            </a:r>
            <a:endParaRPr lang="es-ES" dirty="0"/>
          </a:p>
          <a:p>
            <a:pPr marL="0" indent="0">
              <a:buNone/>
            </a:pPr>
            <a:r>
              <a:rPr lang="es-ES_tradnl" dirty="0"/>
              <a:t> </a:t>
            </a:r>
            <a:endParaRPr lang="es-ES" dirty="0"/>
          </a:p>
          <a:p>
            <a:pPr marL="0" lvl="0" indent="0">
              <a:buNone/>
            </a:pPr>
            <a:r>
              <a:rPr lang="es-ES_tradnl" dirty="0"/>
              <a:t>¿Afecta la temperatura (en el margen de valores estudiados) al rendimiento medio del proceso? (En principio el test F del </a:t>
            </a:r>
            <a:r>
              <a:rPr lang="es-ES_tradnl" dirty="0" err="1"/>
              <a:t>Anova</a:t>
            </a:r>
            <a:r>
              <a:rPr lang="es-ES_tradnl" dirty="0"/>
              <a:t> permite contestar esta cuestión)</a:t>
            </a:r>
            <a:endParaRPr lang="es-ES" dirty="0"/>
          </a:p>
          <a:p>
            <a:pPr marL="0" indent="0">
              <a:buNone/>
            </a:pPr>
            <a:r>
              <a:rPr lang="es-ES_tradnl" dirty="0"/>
              <a:t> </a:t>
            </a:r>
            <a:endParaRPr lang="es-ES" dirty="0"/>
          </a:p>
          <a:p>
            <a:pPr marL="0" lvl="0" indent="0">
              <a:buNone/>
            </a:pPr>
            <a:r>
              <a:rPr lang="es-ES_tradnl" dirty="0"/>
              <a:t>En el margen de valores estudiado ¿existe un efecto lineal positivo (o negativo) de la temperatura, es decir una tendencia a crecer (o a decrecer) el rendimiento medio al aumentar la temperatura?</a:t>
            </a:r>
            <a:endParaRPr lang="es-ES" dirty="0"/>
          </a:p>
          <a:p>
            <a:pPr marL="0" indent="0">
              <a:buNone/>
            </a:pPr>
            <a:r>
              <a:rPr lang="es-ES_tradnl" dirty="0"/>
              <a:t> </a:t>
            </a:r>
            <a:endParaRPr lang="es-ES" dirty="0"/>
          </a:p>
          <a:p>
            <a:pPr marL="0" lvl="0" indent="0">
              <a:buNone/>
            </a:pPr>
            <a:r>
              <a:rPr lang="es-ES_tradnl" dirty="0"/>
              <a:t>¿Existe también un efecto cuadrático de la temperatura? (por ejemplo, a medida que aumenta la temperatura el incremento del rendimiento es cada vez menor, lo que implicaría un efecto cuadrático negativo)</a:t>
            </a:r>
            <a:endParaRPr lang="es-ES" dirty="0"/>
          </a:p>
          <a:p>
            <a:pPr marL="0" indent="0">
              <a:buNone/>
            </a:pPr>
            <a:r>
              <a:rPr lang="es-ES_tradnl" dirty="0"/>
              <a:t> </a:t>
            </a:r>
            <a:endParaRPr lang="es-ES" dirty="0"/>
          </a:p>
          <a:p>
            <a:pPr marL="0" indent="0">
              <a:buNone/>
            </a:pPr>
            <a:r>
              <a:rPr lang="es-ES_tradnl" dirty="0"/>
              <a:t>La comparación de los intervalos LSD para las medias de los niveles concretos ensayados del factor no son útiles para responder a estas preguntas,  y pueden incluso conducir a conclusiones engañosas.</a:t>
            </a:r>
            <a:endParaRPr lang="es-ES" dirty="0"/>
          </a:p>
          <a:p>
            <a:pPr marL="0" indent="0">
              <a:buNone/>
            </a:pPr>
            <a:endParaRPr lang="es-ES" dirty="0"/>
          </a:p>
        </p:txBody>
      </p:sp>
    </p:spTree>
    <p:extLst>
      <p:ext uri="{BB962C8B-B14F-4D97-AF65-F5344CB8AC3E}">
        <p14:creationId xmlns:p14="http://schemas.microsoft.com/office/powerpoint/2010/main" val="4107684240"/>
      </p:ext>
    </p:extLst>
  </p:cSld>
  <p:clrMapOvr>
    <a:masterClrMapping/>
  </p:clrMapOvr>
  <p:transition>
    <p:zoom/>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7" name="Text Box 3"/>
          <p:cNvSpPr txBox="1">
            <a:spLocks noChangeArrowheads="1"/>
          </p:cNvSpPr>
          <p:nvPr/>
        </p:nvSpPr>
        <p:spPr bwMode="auto">
          <a:xfrm>
            <a:off x="206829" y="918908"/>
            <a:ext cx="8686800" cy="2131353"/>
          </a:xfrm>
          <a:prstGeom prst="rect">
            <a:avLst/>
          </a:prstGeom>
          <a:noFill/>
          <a:ln w="12700" cap="sq">
            <a:noFill/>
            <a:miter lim="800000"/>
            <a:headEnd type="none" w="sm" len="sm"/>
            <a:tailEnd type="none" w="sm" len="sm"/>
          </a:ln>
          <a:effectLst/>
        </p:spPr>
        <p:txBody>
          <a:bodyPr>
            <a:spAutoFit/>
          </a:bodyPr>
          <a:lstStyle/>
          <a:p>
            <a:pPr algn="ctr">
              <a:spcBef>
                <a:spcPct val="50000"/>
              </a:spcBef>
              <a:spcAft>
                <a:spcPts val="900"/>
              </a:spcAft>
            </a:pPr>
            <a:r>
              <a:rPr lang="es-ES_tradnl" b="1" dirty="0"/>
              <a:t>Objeto</a:t>
            </a:r>
            <a:r>
              <a:rPr lang="es-ES_tradnl" dirty="0"/>
              <a:t>: Analizar la </a:t>
            </a:r>
            <a:r>
              <a:rPr lang="es-ES_tradnl" dirty="0">
                <a:solidFill>
                  <a:srgbClr val="008000"/>
                </a:solidFill>
              </a:rPr>
              <a:t>LATENCIA</a:t>
            </a:r>
            <a:r>
              <a:rPr lang="es-ES_tradnl" dirty="0"/>
              <a:t>  de los mensajes de una red en función del </a:t>
            </a:r>
            <a:r>
              <a:rPr lang="es-ES_tradnl" dirty="0">
                <a:solidFill>
                  <a:srgbClr val="008000"/>
                </a:solidFill>
              </a:rPr>
              <a:t>TRÁFICO</a:t>
            </a:r>
            <a:r>
              <a:rPr lang="es-ES_tradnl" dirty="0"/>
              <a:t> (tasa de inyección de mensajes) de esa red.</a:t>
            </a:r>
          </a:p>
          <a:p>
            <a:pPr>
              <a:spcBef>
                <a:spcPts val="600"/>
              </a:spcBef>
              <a:buFontTx/>
              <a:buChar char="•"/>
            </a:pPr>
            <a:r>
              <a:rPr lang="es-ES_tradnl" dirty="0"/>
              <a:t> </a:t>
            </a:r>
            <a:r>
              <a:rPr lang="es-ES_tradnl" u="sng" dirty="0"/>
              <a:t>Se ensayan 4 o 5 </a:t>
            </a:r>
            <a:r>
              <a:rPr lang="es-ES_tradnl" u="sng" dirty="0">
                <a:solidFill>
                  <a:srgbClr val="008000"/>
                </a:solidFill>
              </a:rPr>
              <a:t>niveles</a:t>
            </a:r>
            <a:r>
              <a:rPr lang="es-ES_tradnl" u="sng" dirty="0"/>
              <a:t> de tráfico</a:t>
            </a:r>
            <a:r>
              <a:rPr lang="es-ES_tradnl" dirty="0"/>
              <a:t> diferentes y se </a:t>
            </a:r>
            <a:r>
              <a:rPr lang="es-ES_tradnl" u="sng" dirty="0"/>
              <a:t>mide</a:t>
            </a:r>
            <a:r>
              <a:rPr lang="es-ES_tradnl" dirty="0"/>
              <a:t> la </a:t>
            </a:r>
            <a:r>
              <a:rPr lang="es-ES_tradnl" u="sng" dirty="0"/>
              <a:t>latencia media</a:t>
            </a:r>
            <a:r>
              <a:rPr lang="es-ES_tradnl" dirty="0"/>
              <a:t>, en este caso.</a:t>
            </a:r>
            <a:endParaRPr lang="es-ES" dirty="0">
              <a:solidFill>
                <a:schemeClr val="tx2"/>
              </a:solidFill>
            </a:endParaRPr>
          </a:p>
        </p:txBody>
      </p:sp>
      <p:sp>
        <p:nvSpPr>
          <p:cNvPr id="323588" name="Text Box 4"/>
          <p:cNvSpPr txBox="1">
            <a:spLocks noChangeArrowheads="1"/>
          </p:cNvSpPr>
          <p:nvPr/>
        </p:nvSpPr>
        <p:spPr bwMode="auto">
          <a:xfrm>
            <a:off x="228600" y="3356994"/>
            <a:ext cx="8382000" cy="1384995"/>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CC3300"/>
                </a:solidFill>
              </a:rPr>
              <a:t>Cuestión Clave: </a:t>
            </a:r>
          </a:p>
          <a:p>
            <a:pPr algn="ctr">
              <a:spcBef>
                <a:spcPct val="50000"/>
              </a:spcBef>
            </a:pPr>
            <a:r>
              <a:rPr lang="es-ES_tradnl" dirty="0"/>
              <a:t>¿Existen deferencias significativas en la LATENCIA MEDIA de los mensajes según el nivel de TRÁFICO?</a:t>
            </a:r>
            <a:endParaRPr lang="es-ES" dirty="0"/>
          </a:p>
        </p:txBody>
      </p:sp>
      <p:grpSp>
        <p:nvGrpSpPr>
          <p:cNvPr id="323589" name="Group 5"/>
          <p:cNvGrpSpPr>
            <a:grpSpLocks/>
          </p:cNvGrpSpPr>
          <p:nvPr/>
        </p:nvGrpSpPr>
        <p:grpSpPr bwMode="auto">
          <a:xfrm>
            <a:off x="971601" y="3733877"/>
            <a:ext cx="6551613" cy="1117601"/>
            <a:chOff x="816" y="2879"/>
            <a:chExt cx="4127" cy="704"/>
          </a:xfrm>
        </p:grpSpPr>
        <p:sp>
          <p:nvSpPr>
            <p:cNvPr id="323590" name="Line 6"/>
            <p:cNvSpPr>
              <a:spLocks noChangeShapeType="1"/>
            </p:cNvSpPr>
            <p:nvPr/>
          </p:nvSpPr>
          <p:spPr bwMode="auto">
            <a:xfrm>
              <a:off x="816" y="2879"/>
              <a:ext cx="4127" cy="658"/>
            </a:xfrm>
            <a:prstGeom prst="line">
              <a:avLst/>
            </a:prstGeom>
            <a:noFill/>
            <a:ln w="28575" cap="sq">
              <a:solidFill>
                <a:srgbClr val="FF3300"/>
              </a:solidFill>
              <a:miter lim="800000"/>
              <a:headEnd type="none" w="sm" len="sm"/>
              <a:tailEnd type="none" w="sm" len="sm"/>
            </a:ln>
            <a:effectLst/>
          </p:spPr>
          <p:txBody>
            <a:bodyPr wrap="none"/>
            <a:lstStyle/>
            <a:p>
              <a:endParaRPr lang="es-ES"/>
            </a:p>
          </p:txBody>
        </p:sp>
        <p:sp>
          <p:nvSpPr>
            <p:cNvPr id="323591" name="Line 7"/>
            <p:cNvSpPr>
              <a:spLocks noChangeShapeType="1"/>
            </p:cNvSpPr>
            <p:nvPr/>
          </p:nvSpPr>
          <p:spPr bwMode="auto">
            <a:xfrm flipV="1">
              <a:off x="816" y="2880"/>
              <a:ext cx="4105" cy="703"/>
            </a:xfrm>
            <a:prstGeom prst="line">
              <a:avLst/>
            </a:prstGeom>
            <a:noFill/>
            <a:ln w="28575" cap="sq">
              <a:solidFill>
                <a:srgbClr val="FF3300"/>
              </a:solidFill>
              <a:miter lim="800000"/>
              <a:headEnd type="none" w="sm" len="sm"/>
              <a:tailEnd type="none" w="sm" len="sm"/>
            </a:ln>
            <a:effectLst/>
          </p:spPr>
          <p:txBody>
            <a:bodyPr wrap="none"/>
            <a:lstStyle/>
            <a:p>
              <a:endParaRPr lang="es-ES"/>
            </a:p>
          </p:txBody>
        </p:sp>
      </p:grpSp>
      <p:sp>
        <p:nvSpPr>
          <p:cNvPr id="323592" name="Rectangle 8"/>
          <p:cNvSpPr>
            <a:spLocks noGrp="1" noChangeArrowheads="1"/>
          </p:cNvSpPr>
          <p:nvPr>
            <p:ph type="title"/>
          </p:nvPr>
        </p:nvSpPr>
        <p:spPr>
          <a:xfrm>
            <a:off x="91587" y="67734"/>
            <a:ext cx="8960826" cy="1057010"/>
          </a:xfrm>
        </p:spPr>
        <p:txBody>
          <a:bodyPr vert="horz" lIns="91440" tIns="45720" rIns="91440" bIns="45720" rtlCol="0" anchor="ctr">
            <a:normAutofit/>
          </a:bodyPr>
          <a:lstStyle/>
          <a:p>
            <a:r>
              <a:rPr lang="es-ES_tradnl" dirty="0"/>
              <a:t>EJEMPLO: Estudio del TRUOGHPUT </a:t>
            </a:r>
            <a:r>
              <a:rPr lang="es-ES_tradnl" dirty="0" err="1"/>
              <a:t>multicomp</a:t>
            </a:r>
            <a:r>
              <a:rPr lang="es-ES_tradnl" dirty="0"/>
              <a:t>.</a:t>
            </a:r>
          </a:p>
        </p:txBody>
      </p:sp>
      <p:sp>
        <p:nvSpPr>
          <p:cNvPr id="9" name="Text Box 4"/>
          <p:cNvSpPr txBox="1">
            <a:spLocks noChangeArrowheads="1"/>
          </p:cNvSpPr>
          <p:nvPr/>
        </p:nvSpPr>
        <p:spPr bwMode="auto">
          <a:xfrm>
            <a:off x="228600" y="5085186"/>
            <a:ext cx="8382000" cy="1200329"/>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t>¿Cómo evoluciona la LATENCIA MEDIA de los mensajes a medida que aumenta o disminuye el nivel de TRÁFICO?</a:t>
            </a:r>
            <a:endParaRPr lang="es-ES" dirty="0"/>
          </a:p>
        </p:txBody>
      </p:sp>
    </p:spTree>
    <p:extLst>
      <p:ext uri="{BB962C8B-B14F-4D97-AF65-F5344CB8AC3E}">
        <p14:creationId xmlns:p14="http://schemas.microsoft.com/office/powerpoint/2010/main" val="36725367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3588"/>
                                        </p:tgtEl>
                                        <p:attrNameLst>
                                          <p:attrName>style.visibility</p:attrName>
                                        </p:attrNameLst>
                                      </p:cBhvr>
                                      <p:to>
                                        <p:strVal val="visible"/>
                                      </p:to>
                                    </p:set>
                                    <p:animEffect transition="in" filter="wipe(up)">
                                      <p:cBhvr>
                                        <p:cTn id="7" dur="500"/>
                                        <p:tgtEl>
                                          <p:spTgt spid="32358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2" fill="hold" nodeType="clickEffect">
                                  <p:stCondLst>
                                    <p:cond delay="0"/>
                                  </p:stCondLst>
                                  <p:childTnLst>
                                    <p:set>
                                      <p:cBhvr>
                                        <p:cTn id="11" dur="1" fill="hold">
                                          <p:stCondLst>
                                            <p:cond delay="0"/>
                                          </p:stCondLst>
                                        </p:cTn>
                                        <p:tgtEl>
                                          <p:spTgt spid="323589"/>
                                        </p:tgtEl>
                                        <p:attrNameLst>
                                          <p:attrName>style.visibility</p:attrName>
                                        </p:attrNameLst>
                                      </p:cBhvr>
                                      <p:to>
                                        <p:strVal val="visible"/>
                                      </p:to>
                                    </p:set>
                                    <p:anim calcmode="lin" valueType="num">
                                      <p:cBhvr>
                                        <p:cTn id="12" dur="500" fill="hold"/>
                                        <p:tgtEl>
                                          <p:spTgt spid="323589"/>
                                        </p:tgtEl>
                                        <p:attrNameLst>
                                          <p:attrName>ppt_w</p:attrName>
                                        </p:attrNameLst>
                                      </p:cBhvr>
                                      <p:tavLst>
                                        <p:tav tm="0">
                                          <p:val>
                                            <p:strVal val="4*#ppt_w"/>
                                          </p:val>
                                        </p:tav>
                                        <p:tav tm="100000">
                                          <p:val>
                                            <p:strVal val="#ppt_w"/>
                                          </p:val>
                                        </p:tav>
                                      </p:tavLst>
                                    </p:anim>
                                    <p:anim calcmode="lin" valueType="num">
                                      <p:cBhvr>
                                        <p:cTn id="13" dur="500" fill="hold"/>
                                        <p:tgtEl>
                                          <p:spTgt spid="323589"/>
                                        </p:tgtEl>
                                        <p:attrNameLst>
                                          <p:attrName>ppt_h</p:attrName>
                                        </p:attrNameLst>
                                      </p:cBhvr>
                                      <p:tavLst>
                                        <p:tav tm="0">
                                          <p:val>
                                            <p:strVal val="4*#ppt_h"/>
                                          </p:val>
                                        </p:tav>
                                        <p:tav tm="100000">
                                          <p:val>
                                            <p:strVal val="#ppt_h"/>
                                          </p:val>
                                        </p:tav>
                                      </p:tavLst>
                                    </p:anim>
                                  </p:childTnLst>
                                </p:cTn>
                              </p:par>
                            </p:childTnLst>
                          </p:cTn>
                        </p:par>
                        <p:par>
                          <p:cTn id="14" fill="hold">
                            <p:stCondLst>
                              <p:cond delay="500"/>
                            </p:stCondLst>
                            <p:childTnLst>
                              <p:par>
                                <p:cTn id="15" presetID="5" presetClass="entr" presetSubtype="10" fill="hold" grpId="0" nodeType="after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autoUpdateAnimBg="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3" name="Text Box 3"/>
          <p:cNvSpPr txBox="1">
            <a:spLocks noChangeArrowheads="1"/>
          </p:cNvSpPr>
          <p:nvPr/>
        </p:nvSpPr>
        <p:spPr bwMode="auto">
          <a:xfrm>
            <a:off x="179512" y="620690"/>
            <a:ext cx="8686800" cy="830997"/>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Es obvio que a medida que aumenta el tráfico también aumenta la latencia media, pero cómo ...</a:t>
            </a:r>
            <a:endParaRPr lang="es-ES" dirty="0"/>
          </a:p>
        </p:txBody>
      </p:sp>
      <p:sp>
        <p:nvSpPr>
          <p:cNvPr id="327684" name="Text Box 4"/>
          <p:cNvSpPr txBox="1">
            <a:spLocks noChangeArrowheads="1"/>
          </p:cNvSpPr>
          <p:nvPr/>
        </p:nvSpPr>
        <p:spPr bwMode="auto">
          <a:xfrm>
            <a:off x="381000" y="1675255"/>
            <a:ext cx="3581400" cy="1969770"/>
          </a:xfrm>
          <a:prstGeom prst="rect">
            <a:avLst/>
          </a:prstGeom>
          <a:noFill/>
          <a:ln w="12700" cap="sq">
            <a:noFill/>
            <a:miter lim="800000"/>
            <a:headEnd type="none" w="sm" len="sm"/>
            <a:tailEnd type="none" w="sm" len="sm"/>
          </a:ln>
          <a:effectLst/>
        </p:spPr>
        <p:txBody>
          <a:bodyPr>
            <a:spAutoFit/>
          </a:bodyPr>
          <a:lstStyle/>
          <a:p>
            <a:pPr algn="ctr">
              <a:lnSpc>
                <a:spcPct val="90000"/>
              </a:lnSpc>
              <a:spcBef>
                <a:spcPct val="50000"/>
              </a:spcBef>
            </a:pPr>
            <a:r>
              <a:rPr lang="es-ES_tradnl" sz="2000" dirty="0"/>
              <a:t>¿En la </a:t>
            </a:r>
            <a:r>
              <a:rPr lang="es-ES_tradnl" sz="2000" b="1" dirty="0"/>
              <a:t>misma proporción</a:t>
            </a:r>
            <a:r>
              <a:rPr lang="es-ES_tradnl" sz="2000" dirty="0"/>
              <a:t> a medida que aumenta el </a:t>
            </a:r>
            <a:r>
              <a:rPr lang="es-ES_tradnl" sz="2000" dirty="0" err="1"/>
              <a:t>el</a:t>
            </a:r>
            <a:r>
              <a:rPr lang="es-ES_tradnl" sz="2000" dirty="0"/>
              <a:t> nivel de TRÁFICO?</a:t>
            </a:r>
          </a:p>
          <a:p>
            <a:pPr algn="ctr">
              <a:spcBef>
                <a:spcPts val="600"/>
              </a:spcBef>
            </a:pPr>
            <a:r>
              <a:rPr lang="es-ES" sz="2000" b="1" dirty="0">
                <a:solidFill>
                  <a:srgbClr val="CC3300"/>
                </a:solidFill>
                <a:sym typeface="Symbol" pitchFamily="18" charset="2"/>
              </a:rPr>
              <a:t></a:t>
            </a:r>
            <a:endParaRPr lang="es-ES_tradnl" sz="2000" b="1" dirty="0">
              <a:solidFill>
                <a:srgbClr val="CC3300"/>
              </a:solidFill>
              <a:sym typeface="Symbol" pitchFamily="18" charset="2"/>
            </a:endParaRPr>
          </a:p>
          <a:p>
            <a:pPr algn="ctr">
              <a:spcBef>
                <a:spcPts val="600"/>
              </a:spcBef>
            </a:pPr>
            <a:r>
              <a:rPr lang="es-ES_tradnl" sz="2000" dirty="0">
                <a:solidFill>
                  <a:srgbClr val="C00000"/>
                </a:solidFill>
                <a:sym typeface="Symbol" pitchFamily="18" charset="2"/>
              </a:rPr>
              <a:t>EFECTO LINEAL</a:t>
            </a:r>
            <a:endParaRPr lang="es-ES" sz="2000" dirty="0">
              <a:solidFill>
                <a:srgbClr val="C00000"/>
              </a:solidFill>
              <a:sym typeface="Symbol" pitchFamily="18" charset="2"/>
            </a:endParaRPr>
          </a:p>
        </p:txBody>
      </p:sp>
      <p:grpSp>
        <p:nvGrpSpPr>
          <p:cNvPr id="327685" name="Group 5"/>
          <p:cNvGrpSpPr>
            <a:grpSpLocks/>
          </p:cNvGrpSpPr>
          <p:nvPr/>
        </p:nvGrpSpPr>
        <p:grpSpPr bwMode="auto">
          <a:xfrm>
            <a:off x="4114800" y="1556794"/>
            <a:ext cx="4114800" cy="2576513"/>
            <a:chOff x="2592" y="2112"/>
            <a:chExt cx="2592" cy="1623"/>
          </a:xfrm>
        </p:grpSpPr>
        <p:grpSp>
          <p:nvGrpSpPr>
            <p:cNvPr id="327686" name="Group 6"/>
            <p:cNvGrpSpPr>
              <a:grpSpLocks/>
            </p:cNvGrpSpPr>
            <p:nvPr/>
          </p:nvGrpSpPr>
          <p:grpSpPr bwMode="auto">
            <a:xfrm>
              <a:off x="2592" y="2112"/>
              <a:ext cx="2592" cy="1623"/>
              <a:chOff x="2592" y="2112"/>
              <a:chExt cx="2592" cy="1623"/>
            </a:xfrm>
          </p:grpSpPr>
          <p:grpSp>
            <p:nvGrpSpPr>
              <p:cNvPr id="327687" name="Group 7"/>
              <p:cNvGrpSpPr>
                <a:grpSpLocks/>
              </p:cNvGrpSpPr>
              <p:nvPr/>
            </p:nvGrpSpPr>
            <p:grpSpPr bwMode="auto">
              <a:xfrm>
                <a:off x="3360" y="2112"/>
                <a:ext cx="1824" cy="1392"/>
                <a:chOff x="3216" y="2112"/>
                <a:chExt cx="1824" cy="1392"/>
              </a:xfrm>
            </p:grpSpPr>
            <p:sp>
              <p:nvSpPr>
                <p:cNvPr id="327688" name="Line 8"/>
                <p:cNvSpPr>
                  <a:spLocks noChangeShapeType="1"/>
                </p:cNvSpPr>
                <p:nvPr/>
              </p:nvSpPr>
              <p:spPr bwMode="auto">
                <a:xfrm>
                  <a:off x="3216" y="2112"/>
                  <a:ext cx="0" cy="1392"/>
                </a:xfrm>
                <a:prstGeom prst="line">
                  <a:avLst/>
                </a:prstGeom>
                <a:noFill/>
                <a:ln w="28575" cap="sq">
                  <a:solidFill>
                    <a:schemeClr val="tx1"/>
                  </a:solidFill>
                  <a:miter lim="800000"/>
                  <a:headEnd type="triangle" w="med" len="med"/>
                  <a:tailEnd/>
                </a:ln>
                <a:effectLst/>
              </p:spPr>
              <p:txBody>
                <a:bodyPr wrap="none"/>
                <a:lstStyle/>
                <a:p>
                  <a:endParaRPr lang="es-ES"/>
                </a:p>
              </p:txBody>
            </p:sp>
            <p:sp>
              <p:nvSpPr>
                <p:cNvPr id="327689" name="Line 9"/>
                <p:cNvSpPr>
                  <a:spLocks noChangeShapeType="1"/>
                </p:cNvSpPr>
                <p:nvPr/>
              </p:nvSpPr>
              <p:spPr bwMode="auto">
                <a:xfrm rot="5400000">
                  <a:off x="4128" y="2592"/>
                  <a:ext cx="0" cy="1824"/>
                </a:xfrm>
                <a:prstGeom prst="line">
                  <a:avLst/>
                </a:prstGeom>
                <a:noFill/>
                <a:ln w="28575" cap="sq">
                  <a:solidFill>
                    <a:schemeClr val="tx1"/>
                  </a:solidFill>
                  <a:miter lim="800000"/>
                  <a:headEnd type="triangle" w="med" len="med"/>
                  <a:tailEnd/>
                </a:ln>
                <a:effectLst/>
              </p:spPr>
              <p:txBody>
                <a:bodyPr wrap="none"/>
                <a:lstStyle/>
                <a:p>
                  <a:endParaRPr lang="es-ES"/>
                </a:p>
              </p:txBody>
            </p:sp>
          </p:grpSp>
          <p:sp>
            <p:nvSpPr>
              <p:cNvPr id="327690" name="Text Box 10"/>
              <p:cNvSpPr txBox="1">
                <a:spLocks noChangeArrowheads="1"/>
              </p:cNvSpPr>
              <p:nvPr/>
            </p:nvSpPr>
            <p:spPr bwMode="auto">
              <a:xfrm>
                <a:off x="4272" y="3504"/>
                <a:ext cx="720"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a:solidFill>
                      <a:srgbClr val="008000"/>
                    </a:solidFill>
                  </a:rPr>
                  <a:t>Tráfico</a:t>
                </a:r>
                <a:endParaRPr lang="es-ES" sz="1800" b="1">
                  <a:solidFill>
                    <a:srgbClr val="008000"/>
                  </a:solidFill>
                </a:endParaRPr>
              </a:p>
            </p:txBody>
          </p:sp>
          <p:sp>
            <p:nvSpPr>
              <p:cNvPr id="327691" name="Text Box 11"/>
              <p:cNvSpPr txBox="1">
                <a:spLocks noChangeArrowheads="1"/>
              </p:cNvSpPr>
              <p:nvPr/>
            </p:nvSpPr>
            <p:spPr bwMode="auto">
              <a:xfrm>
                <a:off x="2592" y="2188"/>
                <a:ext cx="864" cy="404"/>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dirty="0">
                    <a:solidFill>
                      <a:srgbClr val="0070C0"/>
                    </a:solidFill>
                  </a:rPr>
                  <a:t>Latencia media</a:t>
                </a:r>
                <a:endParaRPr lang="es-ES" sz="1800" b="1" dirty="0">
                  <a:solidFill>
                    <a:srgbClr val="0070C0"/>
                  </a:solidFill>
                </a:endParaRPr>
              </a:p>
            </p:txBody>
          </p:sp>
        </p:grpSp>
        <p:sp>
          <p:nvSpPr>
            <p:cNvPr id="327692" name="Line 12"/>
            <p:cNvSpPr>
              <a:spLocks noChangeShapeType="1"/>
            </p:cNvSpPr>
            <p:nvPr/>
          </p:nvSpPr>
          <p:spPr bwMode="auto">
            <a:xfrm flipV="1">
              <a:off x="3600" y="2448"/>
              <a:ext cx="1104" cy="576"/>
            </a:xfrm>
            <a:prstGeom prst="line">
              <a:avLst/>
            </a:prstGeom>
            <a:noFill/>
            <a:ln w="28575" cap="sq">
              <a:solidFill>
                <a:srgbClr val="FF3300"/>
              </a:solidFill>
              <a:miter lim="800000"/>
              <a:headEnd type="none" w="sm" len="sm"/>
              <a:tailEnd type="none" w="sm" len="sm"/>
            </a:ln>
            <a:effectLst/>
          </p:spPr>
          <p:txBody>
            <a:bodyPr wrap="none"/>
            <a:lstStyle/>
            <a:p>
              <a:endParaRPr lang="es-ES"/>
            </a:p>
          </p:txBody>
        </p:sp>
      </p:grpSp>
      <p:sp>
        <p:nvSpPr>
          <p:cNvPr id="327693" name="Rectangle 13"/>
          <p:cNvSpPr>
            <a:spLocks noGrp="1" noChangeArrowheads="1"/>
          </p:cNvSpPr>
          <p:nvPr>
            <p:ph type="title"/>
          </p:nvPr>
        </p:nvSpPr>
        <p:spPr>
          <a:noFill/>
          <a:ln/>
        </p:spPr>
        <p:txBody>
          <a:bodyPr/>
          <a:lstStyle/>
          <a:p>
            <a:r>
              <a:rPr lang="es-ES_tradnl" dirty="0"/>
              <a:t>EJEMPLO: Estudio del TRUOGHPUT</a:t>
            </a:r>
          </a:p>
        </p:txBody>
      </p:sp>
      <p:sp>
        <p:nvSpPr>
          <p:cNvPr id="14" name="Text Box 4"/>
          <p:cNvSpPr txBox="1">
            <a:spLocks noChangeArrowheads="1"/>
          </p:cNvSpPr>
          <p:nvPr/>
        </p:nvSpPr>
        <p:spPr bwMode="auto">
          <a:xfrm>
            <a:off x="381000" y="4041646"/>
            <a:ext cx="3581400" cy="1969770"/>
          </a:xfrm>
          <a:prstGeom prst="rect">
            <a:avLst/>
          </a:prstGeom>
          <a:noFill/>
          <a:ln w="12700" cap="sq">
            <a:noFill/>
            <a:miter lim="800000"/>
            <a:headEnd type="none" w="sm" len="sm"/>
            <a:tailEnd type="none" w="sm" len="sm"/>
          </a:ln>
          <a:effectLst/>
        </p:spPr>
        <p:txBody>
          <a:bodyPr>
            <a:spAutoFit/>
          </a:bodyPr>
          <a:lstStyle/>
          <a:p>
            <a:pPr algn="ctr">
              <a:lnSpc>
                <a:spcPct val="90000"/>
              </a:lnSpc>
              <a:spcBef>
                <a:spcPct val="50000"/>
              </a:spcBef>
            </a:pPr>
            <a:r>
              <a:rPr lang="es-ES_tradnl" sz="2000" dirty="0"/>
              <a:t>A medida que aumenta el </a:t>
            </a:r>
            <a:r>
              <a:rPr lang="es-ES_tradnl" sz="2000" dirty="0" err="1"/>
              <a:t>el</a:t>
            </a:r>
            <a:r>
              <a:rPr lang="es-ES_tradnl" sz="2000" dirty="0"/>
              <a:t> nivel de TRÁFICO, ¿son </a:t>
            </a:r>
            <a:r>
              <a:rPr lang="es-ES_tradnl" sz="2000" b="1" dirty="0"/>
              <a:t>mayores</a:t>
            </a:r>
            <a:r>
              <a:rPr lang="es-ES_tradnl" sz="2000" dirty="0"/>
              <a:t> los incrementos de la latencia media?</a:t>
            </a:r>
          </a:p>
          <a:p>
            <a:pPr algn="ctr">
              <a:spcBef>
                <a:spcPts val="600"/>
              </a:spcBef>
            </a:pPr>
            <a:r>
              <a:rPr lang="es-ES" sz="2000" b="1" dirty="0">
                <a:solidFill>
                  <a:srgbClr val="CC3300"/>
                </a:solidFill>
                <a:sym typeface="Symbol" pitchFamily="18" charset="2"/>
              </a:rPr>
              <a:t></a:t>
            </a:r>
            <a:endParaRPr lang="es-ES_tradnl" sz="2000" b="1" dirty="0">
              <a:solidFill>
                <a:srgbClr val="CC3300"/>
              </a:solidFill>
              <a:sym typeface="Symbol" pitchFamily="18" charset="2"/>
            </a:endParaRPr>
          </a:p>
          <a:p>
            <a:pPr algn="ctr">
              <a:spcBef>
                <a:spcPts val="600"/>
              </a:spcBef>
            </a:pPr>
            <a:r>
              <a:rPr lang="es-ES_tradnl" sz="2000" dirty="0">
                <a:solidFill>
                  <a:srgbClr val="C00000"/>
                </a:solidFill>
                <a:sym typeface="Symbol" pitchFamily="18" charset="2"/>
              </a:rPr>
              <a:t>EFECTO CUADRÁTICO</a:t>
            </a:r>
            <a:endParaRPr lang="es-ES" sz="2000" dirty="0">
              <a:solidFill>
                <a:srgbClr val="C00000"/>
              </a:solidFill>
              <a:sym typeface="Symbol" pitchFamily="18" charset="2"/>
            </a:endParaRPr>
          </a:p>
        </p:txBody>
      </p:sp>
      <p:grpSp>
        <p:nvGrpSpPr>
          <p:cNvPr id="15" name="Group 5"/>
          <p:cNvGrpSpPr>
            <a:grpSpLocks/>
          </p:cNvGrpSpPr>
          <p:nvPr/>
        </p:nvGrpSpPr>
        <p:grpSpPr bwMode="auto">
          <a:xfrm>
            <a:off x="4114800" y="4020841"/>
            <a:ext cx="4114800" cy="2576513"/>
            <a:chOff x="2592" y="2112"/>
            <a:chExt cx="2592" cy="1623"/>
          </a:xfrm>
        </p:grpSpPr>
        <p:grpSp>
          <p:nvGrpSpPr>
            <p:cNvPr id="16" name="Group 6"/>
            <p:cNvGrpSpPr>
              <a:grpSpLocks/>
            </p:cNvGrpSpPr>
            <p:nvPr/>
          </p:nvGrpSpPr>
          <p:grpSpPr bwMode="auto">
            <a:xfrm>
              <a:off x="2592" y="2112"/>
              <a:ext cx="2592" cy="1623"/>
              <a:chOff x="2592" y="2112"/>
              <a:chExt cx="2592" cy="1623"/>
            </a:xfrm>
          </p:grpSpPr>
          <p:grpSp>
            <p:nvGrpSpPr>
              <p:cNvPr id="18" name="Group 7"/>
              <p:cNvGrpSpPr>
                <a:grpSpLocks/>
              </p:cNvGrpSpPr>
              <p:nvPr/>
            </p:nvGrpSpPr>
            <p:grpSpPr bwMode="auto">
              <a:xfrm>
                <a:off x="3360" y="2112"/>
                <a:ext cx="1824" cy="1392"/>
                <a:chOff x="3216" y="2112"/>
                <a:chExt cx="1824" cy="1392"/>
              </a:xfrm>
            </p:grpSpPr>
            <p:sp>
              <p:nvSpPr>
                <p:cNvPr id="21" name="Line 8"/>
                <p:cNvSpPr>
                  <a:spLocks noChangeShapeType="1"/>
                </p:cNvSpPr>
                <p:nvPr/>
              </p:nvSpPr>
              <p:spPr bwMode="auto">
                <a:xfrm>
                  <a:off x="3216" y="2112"/>
                  <a:ext cx="0" cy="1392"/>
                </a:xfrm>
                <a:prstGeom prst="line">
                  <a:avLst/>
                </a:prstGeom>
                <a:noFill/>
                <a:ln w="28575" cap="sq">
                  <a:solidFill>
                    <a:schemeClr val="tx1"/>
                  </a:solidFill>
                  <a:miter lim="800000"/>
                  <a:headEnd type="triangle" w="med" len="med"/>
                  <a:tailEnd/>
                </a:ln>
                <a:effectLst/>
              </p:spPr>
              <p:txBody>
                <a:bodyPr wrap="none"/>
                <a:lstStyle/>
                <a:p>
                  <a:endParaRPr lang="es-ES"/>
                </a:p>
              </p:txBody>
            </p:sp>
            <p:sp>
              <p:nvSpPr>
                <p:cNvPr id="22" name="Line 9"/>
                <p:cNvSpPr>
                  <a:spLocks noChangeShapeType="1"/>
                </p:cNvSpPr>
                <p:nvPr/>
              </p:nvSpPr>
              <p:spPr bwMode="auto">
                <a:xfrm rot="5400000">
                  <a:off x="4128" y="2592"/>
                  <a:ext cx="0" cy="1824"/>
                </a:xfrm>
                <a:prstGeom prst="line">
                  <a:avLst/>
                </a:prstGeom>
                <a:noFill/>
                <a:ln w="28575" cap="sq">
                  <a:solidFill>
                    <a:schemeClr val="tx1"/>
                  </a:solidFill>
                  <a:miter lim="800000"/>
                  <a:headEnd type="triangle" w="med" len="med"/>
                  <a:tailEnd/>
                </a:ln>
                <a:effectLst/>
              </p:spPr>
              <p:txBody>
                <a:bodyPr wrap="none"/>
                <a:lstStyle/>
                <a:p>
                  <a:endParaRPr lang="es-ES"/>
                </a:p>
              </p:txBody>
            </p:sp>
          </p:grpSp>
          <p:sp>
            <p:nvSpPr>
              <p:cNvPr id="19" name="Text Box 10"/>
              <p:cNvSpPr txBox="1">
                <a:spLocks noChangeArrowheads="1"/>
              </p:cNvSpPr>
              <p:nvPr/>
            </p:nvSpPr>
            <p:spPr bwMode="auto">
              <a:xfrm>
                <a:off x="4272" y="3504"/>
                <a:ext cx="720"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a:solidFill>
                      <a:srgbClr val="008000"/>
                    </a:solidFill>
                  </a:rPr>
                  <a:t>Tráfico</a:t>
                </a:r>
                <a:endParaRPr lang="es-ES" sz="1800" b="1">
                  <a:solidFill>
                    <a:srgbClr val="008000"/>
                  </a:solidFill>
                </a:endParaRPr>
              </a:p>
            </p:txBody>
          </p:sp>
          <p:sp>
            <p:nvSpPr>
              <p:cNvPr id="20" name="Text Box 11"/>
              <p:cNvSpPr txBox="1">
                <a:spLocks noChangeArrowheads="1"/>
              </p:cNvSpPr>
              <p:nvPr/>
            </p:nvSpPr>
            <p:spPr bwMode="auto">
              <a:xfrm>
                <a:off x="2592" y="2188"/>
                <a:ext cx="864" cy="404"/>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dirty="0">
                    <a:solidFill>
                      <a:srgbClr val="0070C0"/>
                    </a:solidFill>
                  </a:rPr>
                  <a:t>Latencia media</a:t>
                </a:r>
                <a:endParaRPr lang="es-ES" sz="1800" b="1" dirty="0">
                  <a:solidFill>
                    <a:srgbClr val="0070C0"/>
                  </a:solidFill>
                </a:endParaRPr>
              </a:p>
            </p:txBody>
          </p:sp>
        </p:grpSp>
        <p:sp>
          <p:nvSpPr>
            <p:cNvPr id="17" name="Arc 12"/>
            <p:cNvSpPr>
              <a:spLocks/>
            </p:cNvSpPr>
            <p:nvPr/>
          </p:nvSpPr>
          <p:spPr bwMode="auto">
            <a:xfrm flipV="1">
              <a:off x="3483" y="2236"/>
              <a:ext cx="1317" cy="980"/>
            </a:xfrm>
            <a:custGeom>
              <a:avLst/>
              <a:gdLst>
                <a:gd name="G0" fmla="+- 1201 0 0"/>
                <a:gd name="G1" fmla="+- 21600 0 0"/>
                <a:gd name="G2" fmla="+- 21600 0 0"/>
                <a:gd name="T0" fmla="*/ 0 w 22801"/>
                <a:gd name="T1" fmla="*/ 33 h 23218"/>
                <a:gd name="T2" fmla="*/ 22740 w 22801"/>
                <a:gd name="T3" fmla="*/ 23218 h 23218"/>
                <a:gd name="T4" fmla="*/ 1201 w 22801"/>
                <a:gd name="T5" fmla="*/ 21600 h 23218"/>
              </a:gdLst>
              <a:ahLst/>
              <a:cxnLst>
                <a:cxn ang="0">
                  <a:pos x="T0" y="T1"/>
                </a:cxn>
                <a:cxn ang="0">
                  <a:pos x="T2" y="T3"/>
                </a:cxn>
                <a:cxn ang="0">
                  <a:pos x="T4" y="T5"/>
                </a:cxn>
              </a:cxnLst>
              <a:rect l="0" t="0" r="r" b="b"/>
              <a:pathLst>
                <a:path w="22801" h="23218" fill="none" extrusionOk="0">
                  <a:moveTo>
                    <a:pt x="0" y="33"/>
                  </a:moveTo>
                  <a:cubicBezTo>
                    <a:pt x="399" y="11"/>
                    <a:pt x="800" y="-1"/>
                    <a:pt x="1201" y="0"/>
                  </a:cubicBezTo>
                  <a:cubicBezTo>
                    <a:pt x="13130" y="0"/>
                    <a:pt x="22801" y="9670"/>
                    <a:pt x="22801" y="21600"/>
                  </a:cubicBezTo>
                  <a:cubicBezTo>
                    <a:pt x="22801" y="22139"/>
                    <a:pt x="22780" y="22679"/>
                    <a:pt x="22740" y="23218"/>
                  </a:cubicBezTo>
                </a:path>
                <a:path w="22801" h="23218" stroke="0" extrusionOk="0">
                  <a:moveTo>
                    <a:pt x="0" y="33"/>
                  </a:moveTo>
                  <a:cubicBezTo>
                    <a:pt x="399" y="11"/>
                    <a:pt x="800" y="-1"/>
                    <a:pt x="1201" y="0"/>
                  </a:cubicBezTo>
                  <a:cubicBezTo>
                    <a:pt x="13130" y="0"/>
                    <a:pt x="22801" y="9670"/>
                    <a:pt x="22801" y="21600"/>
                  </a:cubicBezTo>
                  <a:cubicBezTo>
                    <a:pt x="22801" y="22139"/>
                    <a:pt x="22780" y="22679"/>
                    <a:pt x="22740" y="23218"/>
                  </a:cubicBezTo>
                  <a:lnTo>
                    <a:pt x="1201" y="21600"/>
                  </a:lnTo>
                  <a:close/>
                </a:path>
              </a:pathLst>
            </a:custGeom>
            <a:noFill/>
            <a:ln w="28575" cap="sq">
              <a:solidFill>
                <a:srgbClr val="FF3300"/>
              </a:solidFill>
              <a:miter lim="800000"/>
              <a:headEnd type="none" w="sm" len="sm"/>
              <a:tailEnd type="none" w="sm" len="sm"/>
            </a:ln>
            <a:effectLst/>
          </p:spPr>
          <p:txBody>
            <a:bodyPr wrap="none" anchor="ctr"/>
            <a:lstStyle/>
            <a:p>
              <a:endParaRPr lang="es-E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327684"/>
                                        </p:tgtEl>
                                        <p:attrNameLst>
                                          <p:attrName>style.visibility</p:attrName>
                                        </p:attrNameLst>
                                      </p:cBhvr>
                                      <p:to>
                                        <p:strVal val="visible"/>
                                      </p:to>
                                    </p:set>
                                    <p:animEffect transition="in" filter="wipe(up)">
                                      <p:cBhvr>
                                        <p:cTn id="7" dur="500"/>
                                        <p:tgtEl>
                                          <p:spTgt spid="327684"/>
                                        </p:tgtEl>
                                      </p:cBhvr>
                                    </p:animEffect>
                                  </p:childTnLst>
                                </p:cTn>
                              </p:par>
                            </p:childTnLst>
                          </p:cTn>
                        </p:par>
                        <p:par>
                          <p:cTn id="8" fill="hold">
                            <p:stCondLst>
                              <p:cond delay="2500"/>
                            </p:stCondLst>
                            <p:childTnLst>
                              <p:par>
                                <p:cTn id="9" presetID="23" presetClass="entr" presetSubtype="16" fill="hold" nodeType="afterEffect">
                                  <p:stCondLst>
                                    <p:cond delay="2000"/>
                                  </p:stCondLst>
                                  <p:childTnLst>
                                    <p:set>
                                      <p:cBhvr>
                                        <p:cTn id="10" dur="1" fill="hold">
                                          <p:stCondLst>
                                            <p:cond delay="0"/>
                                          </p:stCondLst>
                                        </p:cTn>
                                        <p:tgtEl>
                                          <p:spTgt spid="327685"/>
                                        </p:tgtEl>
                                        <p:attrNameLst>
                                          <p:attrName>style.visibility</p:attrName>
                                        </p:attrNameLst>
                                      </p:cBhvr>
                                      <p:to>
                                        <p:strVal val="visible"/>
                                      </p:to>
                                    </p:set>
                                    <p:anim calcmode="lin" valueType="num">
                                      <p:cBhvr>
                                        <p:cTn id="11" dur="500" fill="hold"/>
                                        <p:tgtEl>
                                          <p:spTgt spid="327685"/>
                                        </p:tgtEl>
                                        <p:attrNameLst>
                                          <p:attrName>ppt_w</p:attrName>
                                        </p:attrNameLst>
                                      </p:cBhvr>
                                      <p:tavLst>
                                        <p:tav tm="0">
                                          <p:val>
                                            <p:fltVal val="0"/>
                                          </p:val>
                                        </p:tav>
                                        <p:tav tm="100000">
                                          <p:val>
                                            <p:strVal val="#ppt_w"/>
                                          </p:val>
                                        </p:tav>
                                      </p:tavLst>
                                    </p:anim>
                                    <p:anim calcmode="lin" valueType="num">
                                      <p:cBhvr>
                                        <p:cTn id="12" dur="500" fill="hold"/>
                                        <p:tgtEl>
                                          <p:spTgt spid="327685"/>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par>
                          <p:cTn id="18" fill="hold">
                            <p:stCondLst>
                              <p:cond delay="500"/>
                            </p:stCondLst>
                            <p:childTnLst>
                              <p:par>
                                <p:cTn id="19" presetID="23" presetClass="entr" presetSubtype="16" fill="hold" nodeType="afterEffect">
                                  <p:stCondLst>
                                    <p:cond delay="200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84" grpId="0" autoUpdateAnimBg="0"/>
      <p:bldP spid="14" grpId="0"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t>EJEMPLO: Buffers y Ficheros</a:t>
            </a:r>
            <a:endParaRPr lang="es-ES" sz="3000" dirty="0">
              <a:cs typeface="Times New Roman" pitchFamily="18" charset="0"/>
            </a:endParaRPr>
          </a:p>
        </p:txBody>
      </p:sp>
      <p:sp>
        <p:nvSpPr>
          <p:cNvPr id="678920" name="Text Box 8"/>
          <p:cNvSpPr txBox="1">
            <a:spLocks noChangeArrowheads="1"/>
          </p:cNvSpPr>
          <p:nvPr/>
        </p:nvSpPr>
        <p:spPr bwMode="auto">
          <a:xfrm>
            <a:off x="304800" y="3501009"/>
            <a:ext cx="8458200" cy="1323439"/>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b="1" dirty="0"/>
              <a:t>No tiene sentido </a:t>
            </a:r>
            <a:r>
              <a:rPr lang="es-ES_tradnl" sz="2000" dirty="0"/>
              <a:t>decir que para 10 buffers el TM de Respuesta es mayor y que entre 20 y 30 buffers no hay diferencia, obteniéndose los menores TM de respuesta (aunque se ha de tener en cuenta).</a:t>
            </a:r>
            <a:endParaRPr lang="es-ES" sz="2000" dirty="0"/>
          </a:p>
        </p:txBody>
      </p:sp>
      <p:graphicFrame>
        <p:nvGraphicFramePr>
          <p:cNvPr id="846851" name="Object 3"/>
          <p:cNvGraphicFramePr>
            <a:graphicFrameLocks noChangeAspect="1"/>
          </p:cNvGraphicFramePr>
          <p:nvPr/>
        </p:nvGraphicFramePr>
        <p:xfrm>
          <a:off x="1941514" y="548680"/>
          <a:ext cx="4522821" cy="3024336"/>
        </p:xfrm>
        <a:graphic>
          <a:graphicData uri="http://schemas.openxmlformats.org/presentationml/2006/ole">
            <mc:AlternateContent xmlns:mc="http://schemas.openxmlformats.org/markup-compatibility/2006">
              <mc:Choice xmlns:v="urn:schemas-microsoft-com:vml" Requires="v">
                <p:oleObj spid="_x0000_s847046" name="Imagen" r:id="rId4" imgW="4114800" imgH="2286000" progId="StaticMetafile">
                  <p:embed/>
                </p:oleObj>
              </mc:Choice>
              <mc:Fallback>
                <p:oleObj name="Imagen" r:id="rId4" imgW="4114800" imgH="2286000" progId="StaticMetafile">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l="7191" t="4944" r="16327" b="3000"/>
                      <a:stretch>
                        <a:fillRect/>
                      </a:stretch>
                    </p:blipFill>
                    <p:spPr bwMode="auto">
                      <a:xfrm>
                        <a:off x="1941514" y="548680"/>
                        <a:ext cx="4522821" cy="3024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 Box 8"/>
          <p:cNvSpPr txBox="1">
            <a:spLocks noChangeArrowheads="1"/>
          </p:cNvSpPr>
          <p:nvPr/>
        </p:nvSpPr>
        <p:spPr bwMode="auto">
          <a:xfrm>
            <a:off x="290264" y="4750112"/>
            <a:ext cx="8458200" cy="163121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b="1" dirty="0"/>
              <a:t>Lo importante </a:t>
            </a:r>
            <a:r>
              <a:rPr lang="es-ES_tradnl" sz="2000" dirty="0"/>
              <a:t>es si se aprecia o no una posible relación lineal o cuadrática para, en el caso de que ésta fuera significativa, obtener la expresión matemática correspondiente y obtener el </a:t>
            </a:r>
            <a:r>
              <a:rPr lang="es-ES_tradnl" sz="2000" b="1" dirty="0"/>
              <a:t>número óptimo de ficheros</a:t>
            </a:r>
            <a:r>
              <a:rPr lang="es-ES_tradnl" sz="2000" dirty="0"/>
              <a:t>, que puede ser no se haya contemplado en el experimento.</a:t>
            </a:r>
            <a:endParaRPr lang="es-ES" sz="2000" dirty="0"/>
          </a:p>
        </p:txBody>
      </p:sp>
      <p:sp>
        <p:nvSpPr>
          <p:cNvPr id="7" name="6 Arco"/>
          <p:cNvSpPr/>
          <p:nvPr/>
        </p:nvSpPr>
        <p:spPr bwMode="auto">
          <a:xfrm rot="10237283">
            <a:off x="3547279" y="-727318"/>
            <a:ext cx="3277265" cy="3263217"/>
          </a:xfrm>
          <a:prstGeom prst="arc">
            <a:avLst>
              <a:gd name="adj1" fmla="val 16379778"/>
              <a:gd name="adj2" fmla="val 21322174"/>
            </a:avLst>
          </a:prstGeom>
          <a:noFill/>
          <a:ln w="19050" cap="sq" cmpd="sng" algn="ctr">
            <a:solidFill>
              <a:srgbClr val="FF0000"/>
            </a:solidFill>
            <a:prstDash val="sysDash"/>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8920"/>
                                        </p:tgtEl>
                                        <p:attrNameLst>
                                          <p:attrName>style.visibility</p:attrName>
                                        </p:attrNameLst>
                                      </p:cBhvr>
                                      <p:to>
                                        <p:strVal val="visible"/>
                                      </p:to>
                                    </p:set>
                                    <p:animEffect transition="in" filter="wipe(up)">
                                      <p:cBhvr>
                                        <p:cTn id="7" dur="2000"/>
                                        <p:tgtEl>
                                          <p:spTgt spid="678920"/>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P spid="6" grpId="0" autoUpdateAnimBg="0"/>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6E947-1191-D74B-9A7C-07B08499759B}"/>
              </a:ext>
            </a:extLst>
          </p:cNvPr>
          <p:cNvSpPr>
            <a:spLocks noGrp="1"/>
          </p:cNvSpPr>
          <p:nvPr>
            <p:ph type="title"/>
          </p:nvPr>
        </p:nvSpPr>
        <p:spPr/>
        <p:txBody>
          <a:bodyPr>
            <a:normAutofit/>
          </a:bodyPr>
          <a:lstStyle/>
          <a:p>
            <a:r>
              <a:rPr lang="es-ES_tradnl" dirty="0"/>
              <a:t>EJEMPLO: Estudio del rendimiento en azúcar</a:t>
            </a:r>
            <a:endParaRPr lang="es-ES" dirty="0"/>
          </a:p>
        </p:txBody>
      </p:sp>
      <p:sp>
        <p:nvSpPr>
          <p:cNvPr id="3" name="Marcador de contenido 2">
            <a:extLst>
              <a:ext uri="{FF2B5EF4-FFF2-40B4-BE49-F238E27FC236}">
                <a16:creationId xmlns:a16="http://schemas.microsoft.com/office/drawing/2014/main" id="{77AB3E0F-0C56-2B40-A873-7515D92B5236}"/>
              </a:ext>
            </a:extLst>
          </p:cNvPr>
          <p:cNvSpPr>
            <a:spLocks noGrp="1"/>
          </p:cNvSpPr>
          <p:nvPr>
            <p:ph idx="1"/>
          </p:nvPr>
        </p:nvSpPr>
        <p:spPr>
          <a:xfrm>
            <a:off x="148248" y="620688"/>
            <a:ext cx="8847503" cy="701575"/>
          </a:xfrm>
        </p:spPr>
        <p:txBody>
          <a:bodyPr/>
          <a:lstStyle/>
          <a:p>
            <a:pPr marL="0" indent="0">
              <a:buNone/>
            </a:pPr>
            <a:r>
              <a:rPr lang="es-ES_tradnl" dirty="0"/>
              <a:t>Rendimiento en azúcar (Qm/acre) en 20 parcelas de remolacha en las que se utilizaron 4 dosis diferentes de un abono complejo (0, 4, 8 y 12 Qm/acre)</a:t>
            </a:r>
            <a:endParaRPr lang="es-ES" dirty="0"/>
          </a:p>
          <a:p>
            <a:pPr marL="0" indent="0">
              <a:buNone/>
            </a:pPr>
            <a:endParaRPr lang="es-ES" dirty="0"/>
          </a:p>
        </p:txBody>
      </p:sp>
      <p:graphicFrame>
        <p:nvGraphicFramePr>
          <p:cNvPr id="4" name="Tabla 3">
            <a:extLst>
              <a:ext uri="{FF2B5EF4-FFF2-40B4-BE49-F238E27FC236}">
                <a16:creationId xmlns:a16="http://schemas.microsoft.com/office/drawing/2014/main" id="{15C64B35-1988-074F-A860-B85AD6CECB91}"/>
              </a:ext>
            </a:extLst>
          </p:cNvPr>
          <p:cNvGraphicFramePr>
            <a:graphicFrameLocks noGrp="1"/>
          </p:cNvGraphicFramePr>
          <p:nvPr>
            <p:extLst>
              <p:ext uri="{D42A27DB-BD31-4B8C-83A1-F6EECF244321}">
                <p14:modId xmlns:p14="http://schemas.microsoft.com/office/powerpoint/2010/main" val="697841734"/>
              </p:ext>
            </p:extLst>
          </p:nvPr>
        </p:nvGraphicFramePr>
        <p:xfrm>
          <a:off x="1475656" y="1412776"/>
          <a:ext cx="4824536" cy="2179320"/>
        </p:xfrm>
        <a:graphic>
          <a:graphicData uri="http://schemas.openxmlformats.org/drawingml/2006/table">
            <a:tbl>
              <a:tblPr>
                <a:tableStyleId>{7DF18680-E054-41AD-8BC1-D1AEF772440D}</a:tableStyleId>
              </a:tblPr>
              <a:tblGrid>
                <a:gridCol w="1206134">
                  <a:extLst>
                    <a:ext uri="{9D8B030D-6E8A-4147-A177-3AD203B41FA5}">
                      <a16:colId xmlns:a16="http://schemas.microsoft.com/office/drawing/2014/main" val="1996018919"/>
                    </a:ext>
                  </a:extLst>
                </a:gridCol>
                <a:gridCol w="1206134">
                  <a:extLst>
                    <a:ext uri="{9D8B030D-6E8A-4147-A177-3AD203B41FA5}">
                      <a16:colId xmlns:a16="http://schemas.microsoft.com/office/drawing/2014/main" val="3852111347"/>
                    </a:ext>
                  </a:extLst>
                </a:gridCol>
                <a:gridCol w="1206134">
                  <a:extLst>
                    <a:ext uri="{9D8B030D-6E8A-4147-A177-3AD203B41FA5}">
                      <a16:colId xmlns:a16="http://schemas.microsoft.com/office/drawing/2014/main" val="3181605199"/>
                    </a:ext>
                  </a:extLst>
                </a:gridCol>
                <a:gridCol w="1206134">
                  <a:extLst>
                    <a:ext uri="{9D8B030D-6E8A-4147-A177-3AD203B41FA5}">
                      <a16:colId xmlns:a16="http://schemas.microsoft.com/office/drawing/2014/main" val="2202833667"/>
                    </a:ext>
                  </a:extLst>
                </a:gridCol>
              </a:tblGrid>
              <a:tr h="269449">
                <a:tc>
                  <a:txBody>
                    <a:bodyPr/>
                    <a:lstStyle/>
                    <a:p>
                      <a:pPr algn="ctr">
                        <a:spcAft>
                          <a:spcPts val="0"/>
                        </a:spcAft>
                      </a:pPr>
                      <a:r>
                        <a:rPr lang="es-ES_tradnl" sz="1800" b="1" dirty="0">
                          <a:effectLst/>
                        </a:rPr>
                        <a:t>0 Qm/a</a:t>
                      </a:r>
                      <a:endParaRPr lang="es-ES" sz="1800" b="1" dirty="0">
                        <a:effectLst/>
                        <a:latin typeface="Times New Roman" panose="02020603050405020304" pitchFamily="18" charset="0"/>
                        <a:ea typeface="Times New Roman" panose="02020603050405020304" pitchFamily="18" charset="0"/>
                      </a:endParaRPr>
                    </a:p>
                  </a:txBody>
                  <a:tcPr marL="90170" marR="90170" marT="0" marB="0" anchor="b"/>
                </a:tc>
                <a:tc>
                  <a:txBody>
                    <a:bodyPr/>
                    <a:lstStyle/>
                    <a:p>
                      <a:pPr algn="ctr">
                        <a:spcAft>
                          <a:spcPts val="0"/>
                        </a:spcAft>
                      </a:pPr>
                      <a:r>
                        <a:rPr lang="es-ES_tradnl" sz="1800" b="1" dirty="0">
                          <a:effectLst/>
                        </a:rPr>
                        <a:t>4 Qm/a</a:t>
                      </a:r>
                      <a:endParaRPr lang="es-ES" sz="1800" b="1" dirty="0">
                        <a:effectLst/>
                        <a:latin typeface="Times New Roman" panose="02020603050405020304" pitchFamily="18" charset="0"/>
                        <a:ea typeface="Times New Roman" panose="02020603050405020304" pitchFamily="18" charset="0"/>
                      </a:endParaRPr>
                    </a:p>
                  </a:txBody>
                  <a:tcPr marL="90170" marR="90170" marT="0" marB="0" anchor="b"/>
                </a:tc>
                <a:tc>
                  <a:txBody>
                    <a:bodyPr/>
                    <a:lstStyle/>
                    <a:p>
                      <a:pPr algn="ctr">
                        <a:spcAft>
                          <a:spcPts val="0"/>
                        </a:spcAft>
                      </a:pPr>
                      <a:r>
                        <a:rPr lang="es-ES_tradnl" sz="1800" b="1" dirty="0">
                          <a:effectLst/>
                        </a:rPr>
                        <a:t>8 Qm/a</a:t>
                      </a:r>
                      <a:endParaRPr lang="es-ES" sz="1800" b="1" dirty="0">
                        <a:effectLst/>
                        <a:latin typeface="Times New Roman" panose="02020603050405020304" pitchFamily="18" charset="0"/>
                        <a:ea typeface="Times New Roman" panose="02020603050405020304" pitchFamily="18" charset="0"/>
                      </a:endParaRPr>
                    </a:p>
                  </a:txBody>
                  <a:tcPr marL="90170" marR="90170" marT="0" marB="0" anchor="b"/>
                </a:tc>
                <a:tc>
                  <a:txBody>
                    <a:bodyPr/>
                    <a:lstStyle/>
                    <a:p>
                      <a:pPr algn="ctr">
                        <a:spcAft>
                          <a:spcPts val="0"/>
                        </a:spcAft>
                      </a:pPr>
                      <a:r>
                        <a:rPr lang="es-ES_tradnl" sz="1800" b="1" dirty="0">
                          <a:effectLst/>
                        </a:rPr>
                        <a:t>12 Qm/a</a:t>
                      </a:r>
                      <a:endParaRPr lang="es-ES" sz="1800" b="1" dirty="0">
                        <a:effectLst/>
                        <a:latin typeface="Times New Roman" panose="02020603050405020304" pitchFamily="18" charset="0"/>
                        <a:ea typeface="Times New Roman" panose="02020603050405020304" pitchFamily="18" charset="0"/>
                      </a:endParaRPr>
                    </a:p>
                  </a:txBody>
                  <a:tcPr marL="90170" marR="90170" marT="0" marB="0" anchor="b"/>
                </a:tc>
                <a:extLst>
                  <a:ext uri="{0D108BD9-81ED-4DB2-BD59-A6C34878D82A}">
                    <a16:rowId xmlns:a16="http://schemas.microsoft.com/office/drawing/2014/main" val="4211454424"/>
                  </a:ext>
                </a:extLst>
              </a:tr>
              <a:tr h="381720">
                <a:tc>
                  <a:txBody>
                    <a:bodyPr/>
                    <a:lstStyle/>
                    <a:p>
                      <a:pPr algn="just">
                        <a:lnSpc>
                          <a:spcPts val="1005"/>
                        </a:lnSpc>
                        <a:spcAft>
                          <a:spcPts val="0"/>
                        </a:spcAft>
                      </a:pPr>
                      <a:r>
                        <a:rPr lang="es-ES_tradnl" sz="1800">
                          <a:effectLst/>
                        </a:rPr>
                        <a:t> </a:t>
                      </a:r>
                      <a:endParaRPr lang="es-ES" sz="1800">
                        <a:effectLst/>
                      </a:endParaRPr>
                    </a:p>
                    <a:p>
                      <a:pPr algn="ctr">
                        <a:spcAft>
                          <a:spcPts val="0"/>
                        </a:spcAft>
                      </a:pPr>
                      <a:r>
                        <a:rPr lang="es-ES_tradnl" sz="1800">
                          <a:effectLst/>
                        </a:rPr>
                        <a:t>37</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1005"/>
                        </a:lnSpc>
                        <a:spcAft>
                          <a:spcPts val="0"/>
                        </a:spcAft>
                      </a:pPr>
                      <a:r>
                        <a:rPr lang="es-ES_tradnl" sz="1800">
                          <a:effectLst/>
                        </a:rPr>
                        <a:t> </a:t>
                      </a:r>
                      <a:endParaRPr lang="es-ES" sz="1800">
                        <a:effectLst/>
                      </a:endParaRPr>
                    </a:p>
                    <a:p>
                      <a:pPr algn="ctr">
                        <a:spcAft>
                          <a:spcPts val="0"/>
                        </a:spcAft>
                      </a:pPr>
                      <a:r>
                        <a:rPr lang="es-ES_tradnl" sz="1800">
                          <a:effectLst/>
                        </a:rPr>
                        <a:t>39</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1005"/>
                        </a:lnSpc>
                        <a:spcAft>
                          <a:spcPts val="0"/>
                        </a:spcAft>
                      </a:pPr>
                      <a:r>
                        <a:rPr lang="es-ES_tradnl" sz="1800">
                          <a:effectLst/>
                        </a:rPr>
                        <a:t> </a:t>
                      </a:r>
                      <a:endParaRPr lang="es-ES" sz="1800">
                        <a:effectLst/>
                      </a:endParaRPr>
                    </a:p>
                    <a:p>
                      <a:pPr algn="ctr">
                        <a:spcAft>
                          <a:spcPts val="0"/>
                        </a:spcAft>
                      </a:pPr>
                      <a:r>
                        <a:rPr lang="es-ES_tradnl" sz="1800">
                          <a:effectLst/>
                        </a:rPr>
                        <a:t>45</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1005"/>
                        </a:lnSpc>
                        <a:spcAft>
                          <a:spcPts val="0"/>
                        </a:spcAft>
                      </a:pPr>
                      <a:r>
                        <a:rPr lang="es-ES_tradnl" sz="1800" dirty="0">
                          <a:effectLst/>
                        </a:rPr>
                        <a:t> </a:t>
                      </a:r>
                      <a:endParaRPr lang="es-ES" sz="1800" dirty="0">
                        <a:effectLst/>
                      </a:endParaRPr>
                    </a:p>
                    <a:p>
                      <a:pPr algn="ctr">
                        <a:spcAft>
                          <a:spcPts val="0"/>
                        </a:spcAft>
                      </a:pPr>
                      <a:r>
                        <a:rPr lang="es-ES_tradnl" sz="1800" dirty="0">
                          <a:effectLst/>
                        </a:rPr>
                        <a:t>42</a:t>
                      </a:r>
                      <a:endParaRPr lang="es-ES" sz="1800" dirty="0">
                        <a:effectLst/>
                        <a:latin typeface="Times New Roman" panose="02020603050405020304" pitchFamily="18" charset="0"/>
                        <a:ea typeface="Times New Roman" panose="02020603050405020304" pitchFamily="18" charset="0"/>
                      </a:endParaRPr>
                    </a:p>
                  </a:txBody>
                  <a:tcPr marL="90170" marR="90170" marT="0" marB="0"/>
                </a:tc>
                <a:extLst>
                  <a:ext uri="{0D108BD9-81ED-4DB2-BD59-A6C34878D82A}">
                    <a16:rowId xmlns:a16="http://schemas.microsoft.com/office/drawing/2014/main" val="807701566"/>
                  </a:ext>
                </a:extLst>
              </a:tr>
              <a:tr h="359266">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35</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42</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dirty="0">
                          <a:effectLst/>
                        </a:rPr>
                        <a:t> </a:t>
                      </a:r>
                      <a:endParaRPr lang="es-ES" sz="1800" dirty="0">
                        <a:effectLst/>
                      </a:endParaRPr>
                    </a:p>
                    <a:p>
                      <a:pPr algn="ctr">
                        <a:spcAft>
                          <a:spcPts val="0"/>
                        </a:spcAft>
                      </a:pPr>
                      <a:r>
                        <a:rPr lang="es-ES_tradnl" sz="1800" dirty="0">
                          <a:effectLst/>
                        </a:rPr>
                        <a:t>41</a:t>
                      </a:r>
                      <a:endParaRPr lang="es-ES" sz="1800" dirty="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44</a:t>
                      </a:r>
                      <a:endParaRPr lang="es-ES" sz="1800">
                        <a:effectLst/>
                        <a:latin typeface="Times New Roman" panose="02020603050405020304" pitchFamily="18" charset="0"/>
                        <a:ea typeface="Times New Roman" panose="02020603050405020304" pitchFamily="18" charset="0"/>
                      </a:endParaRPr>
                    </a:p>
                  </a:txBody>
                  <a:tcPr marL="90170" marR="90170" marT="0" marB="0"/>
                </a:tc>
                <a:extLst>
                  <a:ext uri="{0D108BD9-81ED-4DB2-BD59-A6C34878D82A}">
                    <a16:rowId xmlns:a16="http://schemas.microsoft.com/office/drawing/2014/main" val="720613121"/>
                  </a:ext>
                </a:extLst>
              </a:tr>
              <a:tr h="359266">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33</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41</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44</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40</a:t>
                      </a:r>
                      <a:endParaRPr lang="es-ES" sz="1800">
                        <a:effectLst/>
                        <a:latin typeface="Times New Roman" panose="02020603050405020304" pitchFamily="18" charset="0"/>
                        <a:ea typeface="Times New Roman" panose="02020603050405020304" pitchFamily="18" charset="0"/>
                      </a:endParaRPr>
                    </a:p>
                  </a:txBody>
                  <a:tcPr marL="90170" marR="90170" marT="0" marB="0"/>
                </a:tc>
                <a:extLst>
                  <a:ext uri="{0D108BD9-81ED-4DB2-BD59-A6C34878D82A}">
                    <a16:rowId xmlns:a16="http://schemas.microsoft.com/office/drawing/2014/main" val="3357247538"/>
                  </a:ext>
                </a:extLst>
              </a:tr>
              <a:tr h="359266">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34</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43</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dirty="0">
                          <a:effectLst/>
                        </a:rPr>
                        <a:t> </a:t>
                      </a:r>
                      <a:endParaRPr lang="es-ES" sz="1800" dirty="0">
                        <a:effectLst/>
                      </a:endParaRPr>
                    </a:p>
                    <a:p>
                      <a:pPr algn="ctr">
                        <a:spcAft>
                          <a:spcPts val="0"/>
                        </a:spcAft>
                      </a:pPr>
                      <a:r>
                        <a:rPr lang="es-ES_tradnl" sz="1800" dirty="0">
                          <a:effectLst/>
                        </a:rPr>
                        <a:t>43</a:t>
                      </a:r>
                      <a:endParaRPr lang="es-ES" sz="1800" dirty="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43</a:t>
                      </a:r>
                      <a:endParaRPr lang="es-ES" sz="1800">
                        <a:effectLst/>
                        <a:latin typeface="Times New Roman" panose="02020603050405020304" pitchFamily="18" charset="0"/>
                        <a:ea typeface="Times New Roman" panose="02020603050405020304" pitchFamily="18" charset="0"/>
                      </a:endParaRPr>
                    </a:p>
                  </a:txBody>
                  <a:tcPr marL="90170" marR="90170" marT="0" marB="0"/>
                </a:tc>
                <a:extLst>
                  <a:ext uri="{0D108BD9-81ED-4DB2-BD59-A6C34878D82A}">
                    <a16:rowId xmlns:a16="http://schemas.microsoft.com/office/drawing/2014/main" val="1503420088"/>
                  </a:ext>
                </a:extLst>
              </a:tr>
              <a:tr h="340186">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32</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a:effectLst/>
                        </a:rPr>
                        <a:t> </a:t>
                      </a:r>
                      <a:endParaRPr lang="es-ES" sz="1800">
                        <a:effectLst/>
                      </a:endParaRPr>
                    </a:p>
                    <a:p>
                      <a:pPr algn="ctr">
                        <a:spcAft>
                          <a:spcPts val="0"/>
                        </a:spcAft>
                      </a:pPr>
                      <a:r>
                        <a:rPr lang="es-ES_tradnl" sz="1800">
                          <a:effectLst/>
                        </a:rPr>
                        <a:t>40</a:t>
                      </a:r>
                      <a:endParaRPr lang="es-ES" sz="180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dirty="0">
                          <a:effectLst/>
                        </a:rPr>
                        <a:t> </a:t>
                      </a:r>
                      <a:endParaRPr lang="es-ES" sz="1800" dirty="0">
                        <a:effectLst/>
                      </a:endParaRPr>
                    </a:p>
                    <a:p>
                      <a:pPr algn="ctr">
                        <a:spcAft>
                          <a:spcPts val="0"/>
                        </a:spcAft>
                      </a:pPr>
                      <a:r>
                        <a:rPr lang="es-ES_tradnl" sz="1800" dirty="0">
                          <a:effectLst/>
                        </a:rPr>
                        <a:t>42</a:t>
                      </a:r>
                      <a:endParaRPr lang="es-ES" sz="1800" dirty="0">
                        <a:effectLst/>
                        <a:latin typeface="Times New Roman" panose="02020603050405020304" pitchFamily="18" charset="0"/>
                        <a:ea typeface="Times New Roman" panose="02020603050405020304" pitchFamily="18" charset="0"/>
                      </a:endParaRPr>
                    </a:p>
                  </a:txBody>
                  <a:tcPr marL="90170" marR="90170" marT="0" marB="0"/>
                </a:tc>
                <a:tc>
                  <a:txBody>
                    <a:bodyPr/>
                    <a:lstStyle/>
                    <a:p>
                      <a:pPr algn="just">
                        <a:lnSpc>
                          <a:spcPts val="815"/>
                        </a:lnSpc>
                        <a:spcAft>
                          <a:spcPts val="0"/>
                        </a:spcAft>
                      </a:pPr>
                      <a:r>
                        <a:rPr lang="es-ES_tradnl" sz="1800" dirty="0">
                          <a:effectLst/>
                        </a:rPr>
                        <a:t> </a:t>
                      </a:r>
                      <a:endParaRPr lang="es-ES" sz="1800" dirty="0">
                        <a:effectLst/>
                      </a:endParaRPr>
                    </a:p>
                    <a:p>
                      <a:pPr algn="ctr">
                        <a:spcAft>
                          <a:spcPts val="0"/>
                        </a:spcAft>
                      </a:pPr>
                      <a:r>
                        <a:rPr lang="es-ES_tradnl" sz="1800" dirty="0">
                          <a:effectLst/>
                        </a:rPr>
                        <a:t>41</a:t>
                      </a:r>
                      <a:endParaRPr lang="es-ES" sz="1800" dirty="0">
                        <a:effectLst/>
                        <a:latin typeface="Times New Roman" panose="02020603050405020304" pitchFamily="18" charset="0"/>
                        <a:ea typeface="Times New Roman" panose="02020603050405020304" pitchFamily="18" charset="0"/>
                      </a:endParaRPr>
                    </a:p>
                  </a:txBody>
                  <a:tcPr marL="90170" marR="90170" marT="0" marB="0"/>
                </a:tc>
                <a:extLst>
                  <a:ext uri="{0D108BD9-81ED-4DB2-BD59-A6C34878D82A}">
                    <a16:rowId xmlns:a16="http://schemas.microsoft.com/office/drawing/2014/main" val="1430429467"/>
                  </a:ext>
                </a:extLst>
              </a:tr>
            </a:tbl>
          </a:graphicData>
        </a:graphic>
      </p:graphicFrame>
      <p:sp>
        <p:nvSpPr>
          <p:cNvPr id="5" name="Rectángulo 4">
            <a:extLst>
              <a:ext uri="{FF2B5EF4-FFF2-40B4-BE49-F238E27FC236}">
                <a16:creationId xmlns:a16="http://schemas.microsoft.com/office/drawing/2014/main" id="{9CF8DB4D-5C12-404C-937B-1897C06D9805}"/>
              </a:ext>
            </a:extLst>
          </p:cNvPr>
          <p:cNvSpPr/>
          <p:nvPr/>
        </p:nvSpPr>
        <p:spPr>
          <a:xfrm>
            <a:off x="323528" y="3682609"/>
            <a:ext cx="8150543" cy="2277547"/>
          </a:xfrm>
          <a:prstGeom prst="rect">
            <a:avLst/>
          </a:prstGeom>
        </p:spPr>
        <p:txBody>
          <a:bodyPr wrap="square">
            <a:spAutoFit/>
          </a:bodyPr>
          <a:lstStyle/>
          <a:p>
            <a:pPr algn="just">
              <a:spcAft>
                <a:spcPts val="0"/>
              </a:spcAft>
            </a:pPr>
            <a:r>
              <a:rPr lang="es-ES_tradnl" sz="1600" b="1" dirty="0">
                <a:latin typeface="Times New Roman" panose="02020603050405020304" pitchFamily="18" charset="0"/>
                <a:ea typeface="Times New Roman" panose="02020603050405020304" pitchFamily="18" charset="0"/>
              </a:rPr>
              <a:t> Tabla resumen del ANOVA</a:t>
            </a:r>
            <a:endParaRPr lang="es-ES" sz="1600" b="1" dirty="0">
              <a:latin typeface="Times New Roman" panose="02020603050405020304" pitchFamily="18" charset="0"/>
              <a:ea typeface="Times New Roman" panose="02020603050405020304" pitchFamily="18" charset="0"/>
            </a:endParaRPr>
          </a:p>
          <a:p>
            <a:pPr algn="just">
              <a:spcAft>
                <a:spcPts val="0"/>
              </a:spcAft>
            </a:pPr>
            <a:r>
              <a:rPr lang="en-GB" sz="1400" b="1" dirty="0">
                <a:latin typeface="Courier New" panose="02070309020205020404" pitchFamily="49" charset="0"/>
                <a:ea typeface="Times New Roman" panose="02020603050405020304" pitchFamily="18" charset="0"/>
              </a:rPr>
              <a:t>--------------------------------------------------------------------------</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n-GB" sz="1400" b="1" dirty="0">
                <a:latin typeface="Courier New" panose="02070309020205020404" pitchFamily="49" charset="0"/>
                <a:ea typeface="Times New Roman" panose="02020603050405020304" pitchFamily="18" charset="0"/>
              </a:rPr>
              <a:t>Source        Sum of Squares     </a:t>
            </a:r>
            <a:r>
              <a:rPr lang="en-GB" sz="1400" b="1" dirty="0" err="1">
                <a:latin typeface="Courier New" panose="02070309020205020404" pitchFamily="49" charset="0"/>
                <a:ea typeface="Times New Roman" panose="02020603050405020304" pitchFamily="18" charset="0"/>
              </a:rPr>
              <a:t>Df</a:t>
            </a:r>
            <a:r>
              <a:rPr lang="en-GB" sz="1400" b="1" dirty="0">
                <a:latin typeface="Courier New" panose="02070309020205020404" pitchFamily="49" charset="0"/>
                <a:ea typeface="Times New Roman" panose="02020603050405020304" pitchFamily="18" charset="0"/>
              </a:rPr>
              <a:t>    Mean Square    F-Ratio    P-Value</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n-GB" sz="1400" b="1" dirty="0">
                <a:latin typeface="Courier New" panose="02070309020205020404" pitchFamily="49" charset="0"/>
                <a:ea typeface="Times New Roman" panose="02020603050405020304" pitchFamily="18" charset="0"/>
              </a:rPr>
              <a:t>--------------------------------------------------------------------------</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n-GB" sz="1400" b="1" dirty="0" err="1">
                <a:latin typeface="Courier New" panose="02070309020205020404" pitchFamily="49" charset="0"/>
                <a:ea typeface="Times New Roman" panose="02020603050405020304" pitchFamily="18" charset="0"/>
              </a:rPr>
              <a:t>dosis</a:t>
            </a:r>
            <a:r>
              <a:rPr lang="en-GB" sz="1400" b="1" dirty="0">
                <a:latin typeface="Courier New" panose="02070309020205020404" pitchFamily="49" charset="0"/>
                <a:ea typeface="Times New Roman" panose="02020603050405020304" pitchFamily="18" charset="0"/>
              </a:rPr>
              <a:t>                238.15      3        79.3833      28.35     0.0000</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n-GB" sz="1400" b="1" dirty="0">
                <a:latin typeface="Courier New" panose="02070309020205020404" pitchFamily="49" charset="0"/>
                <a:ea typeface="Times New Roman" panose="02020603050405020304" pitchFamily="18" charset="0"/>
              </a:rPr>
              <a:t> </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n-GB" sz="1400" b="1" dirty="0">
                <a:latin typeface="Courier New" panose="02070309020205020404" pitchFamily="49" charset="0"/>
                <a:ea typeface="Times New Roman" panose="02020603050405020304" pitchFamily="18" charset="0"/>
              </a:rPr>
              <a:t>RESIDUAL              44.80     16            2.8</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s-ES_tradnl" sz="1400" b="1" dirty="0">
                <a:latin typeface="Courier New" panose="02070309020205020404" pitchFamily="49" charset="0"/>
                <a:ea typeface="Times New Roman" panose="02020603050405020304" pitchFamily="18" charset="0"/>
              </a:rPr>
              <a:t>--------------------------------------------------------------------------</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s-ES_tradnl" sz="1400" b="1" dirty="0">
                <a:latin typeface="Courier New" panose="02070309020205020404" pitchFamily="49" charset="0"/>
                <a:ea typeface="Times New Roman" panose="02020603050405020304" pitchFamily="18" charset="0"/>
              </a:rPr>
              <a:t>TOTAL                282.95     19</a:t>
            </a:r>
            <a:endParaRPr lang="es-ES" sz="1400" b="1" dirty="0">
              <a:latin typeface="Times New Roman" panose="02020603050405020304" pitchFamily="18" charset="0"/>
              <a:ea typeface="Times New Roman" panose="02020603050405020304" pitchFamily="18" charset="0"/>
            </a:endParaRPr>
          </a:p>
          <a:p>
            <a:pPr algn="just">
              <a:spcAft>
                <a:spcPts val="0"/>
              </a:spcAft>
            </a:pPr>
            <a:r>
              <a:rPr lang="es-ES_tradnl" sz="1400" b="1" dirty="0">
                <a:latin typeface="Courier New" panose="02070309020205020404" pitchFamily="49" charset="0"/>
                <a:ea typeface="Times New Roman" panose="02020603050405020304" pitchFamily="18" charset="0"/>
              </a:rPr>
              <a:t>--------------------------------------------------------------------------</a:t>
            </a:r>
            <a:endParaRPr lang="es-ES" sz="1400" b="1" dirty="0">
              <a:effectLst/>
              <a:latin typeface="Times New Roman" panose="02020603050405020304" pitchFamily="18" charset="0"/>
              <a:ea typeface="Times New Roman" panose="02020603050405020304" pitchFamily="18" charset="0"/>
            </a:endParaRPr>
          </a:p>
        </p:txBody>
      </p:sp>
      <p:sp>
        <p:nvSpPr>
          <p:cNvPr id="6" name="Rectángulo 5">
            <a:extLst>
              <a:ext uri="{FF2B5EF4-FFF2-40B4-BE49-F238E27FC236}">
                <a16:creationId xmlns:a16="http://schemas.microsoft.com/office/drawing/2014/main" id="{8786D702-237A-2C45-857F-E667A084B805}"/>
              </a:ext>
            </a:extLst>
          </p:cNvPr>
          <p:cNvSpPr/>
          <p:nvPr/>
        </p:nvSpPr>
        <p:spPr>
          <a:xfrm>
            <a:off x="441595" y="5952442"/>
            <a:ext cx="8046640" cy="461665"/>
          </a:xfrm>
          <a:prstGeom prst="rect">
            <a:avLst/>
          </a:prstGeom>
        </p:spPr>
        <p:txBody>
          <a:bodyPr wrap="square">
            <a:spAutoFit/>
          </a:bodyPr>
          <a:lstStyle/>
          <a:p>
            <a:pPr marL="0" indent="0">
              <a:buNone/>
            </a:pPr>
            <a:r>
              <a:rPr lang="es-ES_tradnl" dirty="0">
                <a:latin typeface="+mn-lt"/>
              </a:rPr>
              <a:t>El efecto de la dosis de abonado es muy significativo</a:t>
            </a:r>
            <a:endParaRPr lang="es-ES" dirty="0">
              <a:latin typeface="+mn-lt"/>
            </a:endParaRPr>
          </a:p>
        </p:txBody>
      </p:sp>
    </p:spTree>
    <p:extLst>
      <p:ext uri="{BB962C8B-B14F-4D97-AF65-F5344CB8AC3E}">
        <p14:creationId xmlns:p14="http://schemas.microsoft.com/office/powerpoint/2010/main" val="34221225"/>
      </p:ext>
    </p:extLst>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6E947-1191-D74B-9A7C-07B08499759B}"/>
              </a:ext>
            </a:extLst>
          </p:cNvPr>
          <p:cNvSpPr>
            <a:spLocks noGrp="1"/>
          </p:cNvSpPr>
          <p:nvPr>
            <p:ph type="title"/>
          </p:nvPr>
        </p:nvSpPr>
        <p:spPr/>
        <p:txBody>
          <a:bodyPr>
            <a:normAutofit/>
          </a:bodyPr>
          <a:lstStyle/>
          <a:p>
            <a:r>
              <a:rPr lang="es-ES_tradnl" dirty="0"/>
              <a:t>EJEMPLO: Estudio del rendimiento en azúcar</a:t>
            </a:r>
            <a:endParaRPr lang="es-ES" dirty="0"/>
          </a:p>
        </p:txBody>
      </p:sp>
      <p:sp>
        <p:nvSpPr>
          <p:cNvPr id="3" name="Marcador de contenido 2">
            <a:extLst>
              <a:ext uri="{FF2B5EF4-FFF2-40B4-BE49-F238E27FC236}">
                <a16:creationId xmlns:a16="http://schemas.microsoft.com/office/drawing/2014/main" id="{77AB3E0F-0C56-2B40-A873-7515D92B5236}"/>
              </a:ext>
            </a:extLst>
          </p:cNvPr>
          <p:cNvSpPr>
            <a:spLocks noGrp="1"/>
          </p:cNvSpPr>
          <p:nvPr>
            <p:ph idx="1"/>
          </p:nvPr>
        </p:nvSpPr>
        <p:spPr>
          <a:xfrm>
            <a:off x="163225" y="711201"/>
            <a:ext cx="8734180" cy="5385859"/>
          </a:xfrm>
        </p:spPr>
        <p:txBody>
          <a:bodyPr/>
          <a:lstStyle/>
          <a:p>
            <a:pPr marL="0" indent="0">
              <a:buNone/>
            </a:pPr>
            <a:r>
              <a:rPr lang="es-ES_tradnl" dirty="0"/>
              <a:t>El gráfico de intervalos LSD para las medias de las 4 dosis de abonado es</a:t>
            </a:r>
            <a:endParaRPr lang="es-ES" dirty="0"/>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 dirty="0"/>
          </a:p>
        </p:txBody>
      </p:sp>
      <p:pic>
        <p:nvPicPr>
          <p:cNvPr id="6" name="Imagen 5">
            <a:extLst>
              <a:ext uri="{FF2B5EF4-FFF2-40B4-BE49-F238E27FC236}">
                <a16:creationId xmlns:a16="http://schemas.microsoft.com/office/drawing/2014/main" id="{51C17134-9A45-2D4F-B8CD-97E68FEB64D1}"/>
              </a:ext>
            </a:extLst>
          </p:cNvPr>
          <p:cNvPicPr/>
          <p:nvPr/>
        </p:nvPicPr>
        <p:blipFill>
          <a:blip r:embed="rId2">
            <a:extLst>
              <a:ext uri="{28A0092B-C50C-407E-A947-70E740481C1C}">
                <a14:useLocalDpi xmlns:a14="http://schemas.microsoft.com/office/drawing/2010/main" val="0"/>
              </a:ext>
            </a:extLst>
          </a:blip>
          <a:srcRect t="16360"/>
          <a:stretch>
            <a:fillRect/>
          </a:stretch>
        </p:blipFill>
        <p:spPr bwMode="auto">
          <a:xfrm>
            <a:off x="1187624" y="1052736"/>
            <a:ext cx="6204088" cy="3146648"/>
          </a:xfrm>
          <a:prstGeom prst="rect">
            <a:avLst/>
          </a:prstGeom>
          <a:noFill/>
          <a:ln>
            <a:noFill/>
          </a:ln>
        </p:spPr>
      </p:pic>
      <p:sp>
        <p:nvSpPr>
          <p:cNvPr id="4" name="Rectángulo 3">
            <a:extLst>
              <a:ext uri="{FF2B5EF4-FFF2-40B4-BE49-F238E27FC236}">
                <a16:creationId xmlns:a16="http://schemas.microsoft.com/office/drawing/2014/main" id="{A62FCF10-F9BF-AA4D-9A1D-2986126FA70A}"/>
              </a:ext>
            </a:extLst>
          </p:cNvPr>
          <p:cNvSpPr/>
          <p:nvPr/>
        </p:nvSpPr>
        <p:spPr>
          <a:xfrm>
            <a:off x="237880" y="4199756"/>
            <a:ext cx="8584869" cy="2123658"/>
          </a:xfrm>
          <a:prstGeom prst="rect">
            <a:avLst/>
          </a:prstGeom>
        </p:spPr>
        <p:txBody>
          <a:bodyPr wrap="square">
            <a:spAutoFit/>
          </a:bodyPr>
          <a:lstStyle/>
          <a:p>
            <a:pPr algn="just">
              <a:spcAft>
                <a:spcPts val="0"/>
              </a:spcAft>
            </a:pPr>
            <a:r>
              <a:rPr lang="es-ES" sz="2200" dirty="0">
                <a:latin typeface="+mn-lt"/>
                <a:ea typeface="Times New Roman" panose="02020603050405020304" pitchFamily="18" charset="0"/>
              </a:rPr>
              <a:t>Si se interpretase como si de un factor cualitativo se tratase, la conclusión sería que la media de la dosis 0 es significativamente menor que las 3 restantes, pero que no hay diferencias significativas entre las medias de las dosis 4, 8 y 12. Alguien podría concluir que no abonar es peor que abonar, pero que puestos a abonar da lo mismo la dosis que se utilice, </a:t>
            </a:r>
            <a:r>
              <a:rPr lang="es-ES" sz="2200" u="sng" dirty="0">
                <a:latin typeface="+mn-lt"/>
                <a:ea typeface="Times New Roman" panose="02020603050405020304" pitchFamily="18" charset="0"/>
              </a:rPr>
              <a:t>conclusión obviamente absurda</a:t>
            </a:r>
            <a:r>
              <a:rPr lang="es-ES" sz="2200" dirty="0">
                <a:latin typeface="+mn-lt"/>
                <a:ea typeface="Times New Roman" panose="02020603050405020304" pitchFamily="18" charset="0"/>
              </a:rPr>
              <a:t>.</a:t>
            </a:r>
            <a:endParaRPr lang="es-ES" sz="2200" dirty="0">
              <a:effectLst/>
              <a:latin typeface="+mn-lt"/>
              <a:ea typeface="Times New Roman" panose="02020603050405020304" pitchFamily="18" charset="0"/>
            </a:endParaRPr>
          </a:p>
        </p:txBody>
      </p:sp>
    </p:spTree>
    <p:extLst>
      <p:ext uri="{BB962C8B-B14F-4D97-AF65-F5344CB8AC3E}">
        <p14:creationId xmlns:p14="http://schemas.microsoft.com/office/powerpoint/2010/main" val="3680600889"/>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p:txBody>
          <a:bodyPr/>
          <a:lstStyle/>
          <a:p>
            <a:pPr eaLnBrk="1" hangingPunct="1"/>
            <a:r>
              <a:rPr lang="es-ES" dirty="0"/>
              <a:t>Tratamiento</a:t>
            </a:r>
            <a:endParaRPr lang="es-ES_tradnl" dirty="0"/>
          </a:p>
        </p:txBody>
      </p:sp>
      <p:sp>
        <p:nvSpPr>
          <p:cNvPr id="96260" name="Rectangle 3"/>
          <p:cNvSpPr>
            <a:spLocks noGrp="1" noChangeArrowheads="1"/>
          </p:cNvSpPr>
          <p:nvPr>
            <p:ph idx="1"/>
          </p:nvPr>
        </p:nvSpPr>
        <p:spPr/>
        <p:txBody>
          <a:bodyPr>
            <a:normAutofit/>
          </a:bodyPr>
          <a:lstStyle/>
          <a:p>
            <a:pPr>
              <a:spcBef>
                <a:spcPts val="1108"/>
              </a:spcBef>
              <a:spcAft>
                <a:spcPts val="554"/>
              </a:spcAft>
            </a:pPr>
            <a:r>
              <a:rPr lang="es-ES_tradnl" dirty="0"/>
              <a:t>Cada </a:t>
            </a:r>
            <a:r>
              <a:rPr lang="es-ES_tradnl" u="sng" dirty="0"/>
              <a:t>combinación</a:t>
            </a:r>
            <a:r>
              <a:rPr lang="es-ES_tradnl" dirty="0"/>
              <a:t> que se obtiene seleccionando una </a:t>
            </a:r>
            <a:r>
              <a:rPr lang="es-ES_tradnl" u="sng" dirty="0"/>
              <a:t>variante (o nivel) de</a:t>
            </a:r>
            <a:r>
              <a:rPr lang="es-ES_tradnl" dirty="0"/>
              <a:t> cada uno de los </a:t>
            </a:r>
            <a:r>
              <a:rPr lang="es-ES_tradnl" u="sng" dirty="0"/>
              <a:t>factores </a:t>
            </a:r>
            <a:r>
              <a:rPr lang="es-ES_tradnl" dirty="0"/>
              <a:t>estudiados. </a:t>
            </a:r>
          </a:p>
          <a:p>
            <a:pPr>
              <a:spcBef>
                <a:spcPts val="1108"/>
              </a:spcBef>
              <a:spcAft>
                <a:spcPts val="554"/>
              </a:spcAft>
            </a:pPr>
            <a:r>
              <a:rPr lang="es-ES_tradnl" b="1" dirty="0">
                <a:solidFill>
                  <a:srgbClr val="FF0000"/>
                </a:solidFill>
              </a:rPr>
              <a:t>A </a:t>
            </a:r>
            <a:r>
              <a:rPr lang="es-ES_tradnl" b="1" u="sng" dirty="0">
                <a:solidFill>
                  <a:srgbClr val="FF0000"/>
                </a:solidFill>
              </a:rPr>
              <a:t>cada tratamiento </a:t>
            </a:r>
            <a:r>
              <a:rPr lang="es-ES_tradnl" b="1" dirty="0">
                <a:solidFill>
                  <a:srgbClr val="FF0000"/>
                </a:solidFill>
              </a:rPr>
              <a:t>le corresponde </a:t>
            </a:r>
            <a:r>
              <a:rPr lang="es-ES_tradnl" b="1" u="sng" dirty="0">
                <a:solidFill>
                  <a:srgbClr val="FF0000"/>
                </a:solidFill>
              </a:rPr>
              <a:t>una población</a:t>
            </a:r>
            <a:r>
              <a:rPr lang="es-ES_tradnl" b="1" dirty="0">
                <a:solidFill>
                  <a:srgbClr val="FF0000"/>
                </a:solidFill>
              </a:rPr>
              <a:t> sobre la que se distribuye la </a:t>
            </a:r>
            <a:r>
              <a:rPr lang="es-ES_tradnl" b="1" u="sng" dirty="0">
                <a:solidFill>
                  <a:srgbClr val="FF0000"/>
                </a:solidFill>
              </a:rPr>
              <a:t>variable respuesta</a:t>
            </a:r>
            <a:r>
              <a:rPr lang="es-ES_tradnl" dirty="0"/>
              <a:t>. </a:t>
            </a:r>
          </a:p>
          <a:p>
            <a:pPr>
              <a:spcBef>
                <a:spcPts val="1108"/>
              </a:spcBef>
            </a:pPr>
            <a:r>
              <a:rPr lang="es-ES_tradnl" b="1" dirty="0"/>
              <a:t>Ejemplo</a:t>
            </a:r>
            <a:r>
              <a:rPr lang="es-ES_tradnl" dirty="0"/>
              <a:t>: en un experimento en el que se quiere estudiar el efecto de 2 factores:</a:t>
            </a:r>
          </a:p>
          <a:p>
            <a:pPr lvl="1">
              <a:spcBef>
                <a:spcPts val="1108"/>
              </a:spcBef>
            </a:pPr>
            <a:r>
              <a:rPr lang="es-ES_tradnl" sz="2215" b="1" dirty="0"/>
              <a:t>TEMPERATURA</a:t>
            </a:r>
            <a:r>
              <a:rPr lang="es-ES_tradnl" sz="2215" dirty="0"/>
              <a:t>. </a:t>
            </a:r>
            <a:r>
              <a:rPr lang="es-ES_tradnl" sz="2215" b="1" dirty="0">
                <a:solidFill>
                  <a:schemeClr val="accent5"/>
                </a:solidFill>
              </a:rPr>
              <a:t>Niveles</a:t>
            </a:r>
            <a:r>
              <a:rPr lang="es-ES_tradnl" sz="2215" dirty="0"/>
              <a:t>: 35ºC, 45ºC, 55ºC y 65ºC </a:t>
            </a:r>
          </a:p>
          <a:p>
            <a:pPr lvl="1">
              <a:spcBef>
                <a:spcPts val="1108"/>
              </a:spcBef>
            </a:pPr>
            <a:r>
              <a:rPr lang="es-ES_tradnl" sz="2215" b="1" dirty="0"/>
              <a:t>TIPO CPU</a:t>
            </a:r>
            <a:r>
              <a:rPr lang="es-ES_tradnl" sz="2215" dirty="0"/>
              <a:t>. </a:t>
            </a:r>
            <a:r>
              <a:rPr lang="es-ES_tradnl" sz="2215" b="1" dirty="0">
                <a:solidFill>
                  <a:schemeClr val="accent5"/>
                </a:solidFill>
              </a:rPr>
              <a:t>Variantes</a:t>
            </a:r>
            <a:r>
              <a:rPr lang="es-ES_tradnl" sz="2215" dirty="0"/>
              <a:t>:</a:t>
            </a:r>
            <a:r>
              <a:rPr lang="es-ES_tradnl" sz="2215" i="1" dirty="0"/>
              <a:t> Intel </a:t>
            </a:r>
            <a:r>
              <a:rPr lang="es-ES_tradnl" sz="2215" i="1" dirty="0" err="1"/>
              <a:t>Xeon</a:t>
            </a:r>
            <a:r>
              <a:rPr lang="es-ES_tradnl" sz="2215" i="1" dirty="0"/>
              <a:t> X5680</a:t>
            </a:r>
            <a:r>
              <a:rPr lang="es-ES_tradnl" sz="2215" dirty="0"/>
              <a:t> y </a:t>
            </a:r>
            <a:r>
              <a:rPr lang="es-ES_tradnl" sz="2215" i="1" dirty="0"/>
              <a:t>W3680</a:t>
            </a:r>
            <a:r>
              <a:rPr lang="es-ES_tradnl" sz="2215" dirty="0"/>
              <a:t>  </a:t>
            </a:r>
          </a:p>
          <a:p>
            <a:pPr>
              <a:spcBef>
                <a:spcPts val="1662"/>
              </a:spcBef>
              <a:buNone/>
            </a:pPr>
            <a:r>
              <a:rPr lang="es-ES_tradnl" b="1" dirty="0"/>
              <a:t>un </a:t>
            </a:r>
            <a:r>
              <a:rPr lang="es-ES_tradnl" b="1" dirty="0">
                <a:solidFill>
                  <a:schemeClr val="accent5"/>
                </a:solidFill>
              </a:rPr>
              <a:t>tratamiento</a:t>
            </a:r>
            <a:r>
              <a:rPr lang="es-ES_tradnl" b="1" dirty="0"/>
              <a:t>:</a:t>
            </a:r>
            <a:r>
              <a:rPr lang="es-ES_tradnl" dirty="0"/>
              <a:t> combinación de procesador </a:t>
            </a:r>
            <a:r>
              <a:rPr lang="es-ES_tradnl" i="1" dirty="0"/>
              <a:t>Intel </a:t>
            </a:r>
            <a:r>
              <a:rPr lang="es-ES_tradnl" i="1" dirty="0" err="1"/>
              <a:t>Xeon</a:t>
            </a:r>
            <a:r>
              <a:rPr lang="es-ES_tradnl" i="1" dirty="0"/>
              <a:t> W3680</a:t>
            </a:r>
            <a:r>
              <a:rPr lang="es-ES_tradnl" dirty="0"/>
              <a:t> a 35ºC.</a:t>
            </a:r>
            <a:endParaRPr lang="es-ES_tradnl" b="1" dirty="0">
              <a:latin typeface="Verdana" pitchFamily="34" charset="0"/>
            </a:endParaRPr>
          </a:p>
        </p:txBody>
      </p:sp>
      <p:pic>
        <p:nvPicPr>
          <p:cNvPr id="4"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218812454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70" decel="100000"/>
                                        <p:tgtEl>
                                          <p:spTgt spid="4"/>
                                        </p:tgtEl>
                                      </p:cBhvr>
                                    </p:animEffect>
                                    <p:animScale>
                                      <p:cBhvr>
                                        <p:cTn id="8" dur="770" decel="100000"/>
                                        <p:tgtEl>
                                          <p:spTgt spid="4"/>
                                        </p:tgtEl>
                                      </p:cBhvr>
                                      <p:from x="10000" y="10000"/>
                                      <p:to x="200000" y="450000"/>
                                    </p:animScale>
                                    <p:animScale>
                                      <p:cBhvr>
                                        <p:cTn id="9" dur="1230" accel="100000" fill="hold">
                                          <p:stCondLst>
                                            <p:cond delay="770"/>
                                          </p:stCondLst>
                                        </p:cTn>
                                        <p:tgtEl>
                                          <p:spTgt spid="4"/>
                                        </p:tgtEl>
                                      </p:cBhvr>
                                      <p:from x="200000" y="450000"/>
                                      <p:to x="100000" y="100000"/>
                                    </p:animScale>
                                    <p:set>
                                      <p:cBhvr>
                                        <p:cTn id="10" dur="770" fill="hold"/>
                                        <p:tgtEl>
                                          <p:spTgt spid="4"/>
                                        </p:tgtEl>
                                        <p:attrNameLst>
                                          <p:attrName>ppt_x</p:attrName>
                                        </p:attrNameLst>
                                      </p:cBhvr>
                                      <p:to>
                                        <p:strVal val="(0.5)"/>
                                      </p:to>
                                    </p:set>
                                    <p:anim from="(0.5)" to="(#ppt_x)" calcmode="lin" valueType="num">
                                      <p:cBhvr>
                                        <p:cTn id="11" dur="1230" accel="100000" fill="hold">
                                          <p:stCondLst>
                                            <p:cond delay="770"/>
                                          </p:stCondLst>
                                        </p:cTn>
                                        <p:tgtEl>
                                          <p:spTgt spid="4"/>
                                        </p:tgtEl>
                                        <p:attrNameLst>
                                          <p:attrName>ppt_x</p:attrName>
                                        </p:attrNameLst>
                                      </p:cBhvr>
                                    </p:anim>
                                    <p:set>
                                      <p:cBhvr>
                                        <p:cTn id="12" dur="770" fill="hold"/>
                                        <p:tgtEl>
                                          <p:spTgt spid="4"/>
                                        </p:tgtEl>
                                        <p:attrNameLst>
                                          <p:attrName>ppt_y</p:attrName>
                                        </p:attrNameLst>
                                      </p:cBhvr>
                                      <p:to>
                                        <p:strVal val="(#ppt_y+0.4)"/>
                                      </p:to>
                                    </p:set>
                                    <p:anim from="(#ppt_y+0.4)" to="(#ppt_y)" calcmode="lin" valueType="num">
                                      <p:cBhvr>
                                        <p:cTn id="13" dur="1230" accel="100000" fill="hold">
                                          <p:stCondLst>
                                            <p:cond delay="770"/>
                                          </p:stCondLst>
                                        </p:cTn>
                                        <p:tgtEl>
                                          <p:spTgt spid="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6E947-1191-D74B-9A7C-07B08499759B}"/>
              </a:ext>
            </a:extLst>
          </p:cNvPr>
          <p:cNvSpPr>
            <a:spLocks noGrp="1"/>
          </p:cNvSpPr>
          <p:nvPr>
            <p:ph type="title"/>
          </p:nvPr>
        </p:nvSpPr>
        <p:spPr/>
        <p:txBody>
          <a:bodyPr>
            <a:normAutofit/>
          </a:bodyPr>
          <a:lstStyle/>
          <a:p>
            <a:r>
              <a:rPr lang="es-ES_tradnl" dirty="0"/>
              <a:t>EJEMPLO: Estudio del rendimiento en azúcar</a:t>
            </a:r>
            <a:endParaRPr lang="es-ES" dirty="0"/>
          </a:p>
        </p:txBody>
      </p:sp>
      <p:sp>
        <p:nvSpPr>
          <p:cNvPr id="3" name="Marcador de contenido 2">
            <a:extLst>
              <a:ext uri="{FF2B5EF4-FFF2-40B4-BE49-F238E27FC236}">
                <a16:creationId xmlns:a16="http://schemas.microsoft.com/office/drawing/2014/main" id="{77AB3E0F-0C56-2B40-A873-7515D92B5236}"/>
              </a:ext>
            </a:extLst>
          </p:cNvPr>
          <p:cNvSpPr>
            <a:spLocks noGrp="1"/>
          </p:cNvSpPr>
          <p:nvPr>
            <p:ph idx="1"/>
          </p:nvPr>
        </p:nvSpPr>
        <p:spPr>
          <a:xfrm>
            <a:off x="124999" y="685057"/>
            <a:ext cx="8734180" cy="1421655"/>
          </a:xfrm>
        </p:spPr>
        <p:txBody>
          <a:bodyPr/>
          <a:lstStyle/>
          <a:p>
            <a:pPr marL="0" indent="0">
              <a:buNone/>
            </a:pPr>
            <a:r>
              <a:rPr lang="es-ES" dirty="0"/>
              <a:t>La forma de interpretar el efecto de un factor cuantitativo es analizar un gráfico con las medias de los diferentes niveles (puede utilizarse el propio gráfico de intervalos LSD) para ver la forma que tendría una curva sencilla que pasase, aproximadamente, por dichos valores medios.</a:t>
            </a: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_tradnl" sz="2400" dirty="0">
              <a:latin typeface="Times New Roman" panose="02020603050405020304" pitchFamily="18" charset="0"/>
              <a:ea typeface="Times New Roman" panose="02020603050405020304" pitchFamily="18" charset="0"/>
            </a:endParaRPr>
          </a:p>
          <a:p>
            <a:pPr marL="0" indent="0">
              <a:buNone/>
            </a:pPr>
            <a:endParaRPr lang="es-ES" dirty="0"/>
          </a:p>
        </p:txBody>
      </p:sp>
      <p:pic>
        <p:nvPicPr>
          <p:cNvPr id="7" name="Imagen 6" descr="ScanImage001">
            <a:extLst>
              <a:ext uri="{FF2B5EF4-FFF2-40B4-BE49-F238E27FC236}">
                <a16:creationId xmlns:a16="http://schemas.microsoft.com/office/drawing/2014/main" id="{03B51E52-7783-D649-A822-21A25C8A73D0}"/>
              </a:ext>
            </a:extLst>
          </p:cNvPr>
          <p:cNvPicPr/>
          <p:nvPr/>
        </p:nvPicPr>
        <p:blipFill>
          <a:blip r:embed="rId2">
            <a:extLst>
              <a:ext uri="{28A0092B-C50C-407E-A947-70E740481C1C}">
                <a14:useLocalDpi xmlns:a14="http://schemas.microsoft.com/office/drawing/2010/main" val="0"/>
              </a:ext>
            </a:extLst>
          </a:blip>
          <a:srcRect l="5705" r="2696" b="6114"/>
          <a:stretch>
            <a:fillRect/>
          </a:stretch>
        </p:blipFill>
        <p:spPr bwMode="auto">
          <a:xfrm>
            <a:off x="1907704" y="1988840"/>
            <a:ext cx="4680520" cy="2304256"/>
          </a:xfrm>
          <a:prstGeom prst="rect">
            <a:avLst/>
          </a:prstGeom>
          <a:noFill/>
          <a:ln>
            <a:noFill/>
          </a:ln>
        </p:spPr>
      </p:pic>
      <p:sp>
        <p:nvSpPr>
          <p:cNvPr id="5" name="Rectángulo 4">
            <a:extLst>
              <a:ext uri="{FF2B5EF4-FFF2-40B4-BE49-F238E27FC236}">
                <a16:creationId xmlns:a16="http://schemas.microsoft.com/office/drawing/2014/main" id="{4689AD30-478A-9345-8385-AF9669F86BA8}"/>
              </a:ext>
            </a:extLst>
          </p:cNvPr>
          <p:cNvSpPr/>
          <p:nvPr/>
        </p:nvSpPr>
        <p:spPr>
          <a:xfrm>
            <a:off x="269522" y="4576046"/>
            <a:ext cx="8604956" cy="1785104"/>
          </a:xfrm>
          <a:prstGeom prst="rect">
            <a:avLst/>
          </a:prstGeom>
        </p:spPr>
        <p:txBody>
          <a:bodyPr wrap="square">
            <a:spAutoFit/>
          </a:bodyPr>
          <a:lstStyle/>
          <a:p>
            <a:pPr algn="just">
              <a:spcAft>
                <a:spcPts val="0"/>
              </a:spcAft>
            </a:pPr>
            <a:r>
              <a:rPr lang="es-ES_tradnl" sz="2200" dirty="0">
                <a:latin typeface="+mn-lt"/>
                <a:ea typeface="Times New Roman" panose="02020603050405020304" pitchFamily="18" charset="0"/>
              </a:rPr>
              <a:t>Se aprecia en al curva ajustada en la figura que, en el rango de dosis estudiado, el rendimiento medio tiene una tendencia general a crecer al hacerlo la dosis (efecto lineal positivo) pero que este crecimiento es cada vez más lento llegando incluso a decrecer para dosis muy altas (curvatura negativa). </a:t>
            </a:r>
            <a:endParaRPr lang="es-ES" sz="2200" b="1" dirty="0">
              <a:effectLst/>
              <a:latin typeface="+mn-lt"/>
              <a:ea typeface="Times New Roman" panose="02020603050405020304" pitchFamily="18" charset="0"/>
            </a:endParaRPr>
          </a:p>
        </p:txBody>
      </p:sp>
    </p:spTree>
    <p:extLst>
      <p:ext uri="{BB962C8B-B14F-4D97-AF65-F5344CB8AC3E}">
        <p14:creationId xmlns:p14="http://schemas.microsoft.com/office/powerpoint/2010/main" val="4113142591"/>
      </p:ext>
    </p:extLst>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C6E947-1191-D74B-9A7C-07B08499759B}"/>
              </a:ext>
            </a:extLst>
          </p:cNvPr>
          <p:cNvSpPr>
            <a:spLocks noGrp="1"/>
          </p:cNvSpPr>
          <p:nvPr>
            <p:ph type="title"/>
          </p:nvPr>
        </p:nvSpPr>
        <p:spPr/>
        <p:txBody>
          <a:bodyPr>
            <a:normAutofit/>
          </a:bodyPr>
          <a:lstStyle/>
          <a:p>
            <a:r>
              <a:rPr lang="es-ES_tradnl" dirty="0"/>
              <a:t>EJEMPLO: Estudio del rendimiento en azúcar</a:t>
            </a:r>
            <a:endParaRPr lang="es-ES" dirty="0"/>
          </a:p>
        </p:txBody>
      </p:sp>
      <p:pic>
        <p:nvPicPr>
          <p:cNvPr id="7" name="Imagen 6" descr="ScanImage001">
            <a:extLst>
              <a:ext uri="{FF2B5EF4-FFF2-40B4-BE49-F238E27FC236}">
                <a16:creationId xmlns:a16="http://schemas.microsoft.com/office/drawing/2014/main" id="{03B51E52-7783-D649-A822-21A25C8A73D0}"/>
              </a:ext>
            </a:extLst>
          </p:cNvPr>
          <p:cNvPicPr/>
          <p:nvPr/>
        </p:nvPicPr>
        <p:blipFill>
          <a:blip r:embed="rId2">
            <a:extLst>
              <a:ext uri="{28A0092B-C50C-407E-A947-70E740481C1C}">
                <a14:useLocalDpi xmlns:a14="http://schemas.microsoft.com/office/drawing/2010/main" val="0"/>
              </a:ext>
            </a:extLst>
          </a:blip>
          <a:srcRect l="5705" r="2696" b="6114"/>
          <a:stretch>
            <a:fillRect/>
          </a:stretch>
        </p:blipFill>
        <p:spPr bwMode="auto">
          <a:xfrm>
            <a:off x="755576" y="1484784"/>
            <a:ext cx="7056784" cy="4536503"/>
          </a:xfrm>
          <a:prstGeom prst="rect">
            <a:avLst/>
          </a:prstGeom>
          <a:noFill/>
          <a:ln>
            <a:noFill/>
          </a:ln>
        </p:spPr>
      </p:pic>
      <p:sp>
        <p:nvSpPr>
          <p:cNvPr id="6" name="Marcador de contenido 5">
            <a:extLst>
              <a:ext uri="{FF2B5EF4-FFF2-40B4-BE49-F238E27FC236}">
                <a16:creationId xmlns:a16="http://schemas.microsoft.com/office/drawing/2014/main" id="{18BBD0B2-3F9E-CB4D-8630-5C86C87B9D8D}"/>
              </a:ext>
            </a:extLst>
          </p:cNvPr>
          <p:cNvSpPr>
            <a:spLocks noGrp="1"/>
          </p:cNvSpPr>
          <p:nvPr>
            <p:ph idx="1"/>
          </p:nvPr>
        </p:nvSpPr>
        <p:spPr>
          <a:xfrm>
            <a:off x="132902" y="711201"/>
            <a:ext cx="8734180" cy="946339"/>
          </a:xfrm>
        </p:spPr>
        <p:txBody>
          <a:bodyPr/>
          <a:lstStyle/>
          <a:p>
            <a:pPr marL="0" indent="0">
              <a:buNone/>
            </a:pPr>
            <a:r>
              <a:rPr lang="es-ES_tradnl" sz="2400" dirty="0">
                <a:ea typeface="Times New Roman" panose="02020603050405020304" pitchFamily="18" charset="0"/>
              </a:rPr>
              <a:t>Se aprecia en la figura que el rendimiento máximo se obtendría para una dosis cercana a 8. </a:t>
            </a:r>
            <a:endParaRPr lang="es-ES" dirty="0"/>
          </a:p>
        </p:txBody>
      </p:sp>
    </p:spTree>
    <p:extLst>
      <p:ext uri="{BB962C8B-B14F-4D97-AF65-F5344CB8AC3E}">
        <p14:creationId xmlns:p14="http://schemas.microsoft.com/office/powerpoint/2010/main" val="302997191"/>
      </p:ext>
    </p:extLst>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1299" name="Rectangle 3"/>
          <p:cNvSpPr>
            <a:spLocks noGrp="1" noChangeArrowheads="1"/>
          </p:cNvSpPr>
          <p:nvPr>
            <p:ph type="title"/>
          </p:nvPr>
        </p:nvSpPr>
        <p:spPr/>
        <p:txBody>
          <a:bodyPr vert="horz" lIns="91440" tIns="45720" rIns="91440" bIns="45720" rtlCol="0" anchor="ctr">
            <a:normAutofit/>
          </a:bodyPr>
          <a:lstStyle/>
          <a:p>
            <a:r>
              <a:rPr lang="es-ES_tradnl" dirty="0"/>
              <a:t>Técnicas estudio efecto de factores cuantitativos</a:t>
            </a:r>
          </a:p>
        </p:txBody>
      </p:sp>
      <p:sp>
        <p:nvSpPr>
          <p:cNvPr id="311303" name="Text Box 7"/>
          <p:cNvSpPr txBox="1">
            <a:spLocks noChangeArrowheads="1"/>
          </p:cNvSpPr>
          <p:nvPr/>
        </p:nvSpPr>
        <p:spPr bwMode="auto">
          <a:xfrm>
            <a:off x="539752" y="1020767"/>
            <a:ext cx="7993063" cy="978729"/>
          </a:xfrm>
          <a:prstGeom prst="rect">
            <a:avLst/>
          </a:prstGeom>
          <a:noFill/>
          <a:ln w="12700" cap="sq">
            <a:noFill/>
            <a:miter lim="800000"/>
            <a:headEnd type="none" w="sm" len="sm"/>
            <a:tailEnd type="none" w="sm" len="sm"/>
          </a:ln>
          <a:effectLst/>
        </p:spPr>
        <p:txBody>
          <a:bodyPr>
            <a:spAutoFit/>
          </a:bodyPr>
          <a:lstStyle/>
          <a:p>
            <a:pPr>
              <a:lnSpc>
                <a:spcPct val="120000"/>
              </a:lnSpc>
              <a:spcBef>
                <a:spcPct val="20000"/>
              </a:spcBef>
              <a:buClr>
                <a:schemeClr val="folHlink"/>
              </a:buClr>
              <a:buSzPct val="75000"/>
              <a:buFont typeface="Wingdings" pitchFamily="2" charset="2"/>
              <a:buNone/>
            </a:pPr>
            <a:r>
              <a:rPr lang="es-ES_tradnl" dirty="0"/>
              <a:t>¿Cómo se puede </a:t>
            </a:r>
            <a:r>
              <a:rPr lang="es-ES_tradnl" u="sng" dirty="0"/>
              <a:t>estudiar</a:t>
            </a:r>
            <a:r>
              <a:rPr lang="es-ES_tradnl" dirty="0"/>
              <a:t> si el posible </a:t>
            </a:r>
            <a:r>
              <a:rPr lang="es-ES_tradnl" u="sng" dirty="0"/>
              <a:t>efecto lineal</a:t>
            </a:r>
            <a:r>
              <a:rPr lang="es-ES_tradnl" dirty="0"/>
              <a:t> </a:t>
            </a:r>
            <a:r>
              <a:rPr lang="es-ES_tradnl" u="sng" dirty="0"/>
              <a:t>y/o cuadrático son significativos</a:t>
            </a:r>
            <a:r>
              <a:rPr lang="es-ES_tradnl" dirty="0"/>
              <a:t> en esa relación?</a:t>
            </a:r>
            <a:endParaRPr lang="es-ES" dirty="0"/>
          </a:p>
        </p:txBody>
      </p:sp>
      <p:sp>
        <p:nvSpPr>
          <p:cNvPr id="311304" name="AutoShape 8"/>
          <p:cNvSpPr>
            <a:spLocks noChangeArrowheads="1"/>
          </p:cNvSpPr>
          <p:nvPr/>
        </p:nvSpPr>
        <p:spPr bwMode="auto">
          <a:xfrm>
            <a:off x="4140202" y="2349500"/>
            <a:ext cx="792163" cy="50323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311305" name="Text Box 9"/>
          <p:cNvSpPr txBox="1">
            <a:spLocks noChangeArrowheads="1"/>
          </p:cNvSpPr>
          <p:nvPr/>
        </p:nvSpPr>
        <p:spPr bwMode="auto">
          <a:xfrm>
            <a:off x="1692277" y="3259138"/>
            <a:ext cx="5256213" cy="2308324"/>
          </a:xfrm>
          <a:prstGeom prst="rect">
            <a:avLst/>
          </a:prstGeom>
          <a:noFill/>
          <a:ln w="12700" cap="sq">
            <a:noFill/>
            <a:miter lim="800000"/>
            <a:headEnd type="none" w="sm" len="sm"/>
            <a:tailEnd type="none" w="sm" len="sm"/>
          </a:ln>
          <a:effectLst/>
        </p:spPr>
        <p:txBody>
          <a:bodyPr>
            <a:spAutoFit/>
          </a:bodyPr>
          <a:lstStyle/>
          <a:p>
            <a:pPr>
              <a:spcBef>
                <a:spcPct val="50000"/>
              </a:spcBef>
            </a:pPr>
            <a:r>
              <a:rPr lang="es-ES" b="1" dirty="0">
                <a:solidFill>
                  <a:srgbClr val="0070C0"/>
                </a:solidFill>
              </a:rPr>
              <a:t>CONTRASTES ORTOGONALES</a:t>
            </a:r>
          </a:p>
          <a:p>
            <a:pPr>
              <a:spcBef>
                <a:spcPct val="50000"/>
              </a:spcBef>
            </a:pPr>
            <a:endParaRPr lang="es-ES_tradnl" b="1" dirty="0">
              <a:solidFill>
                <a:srgbClr val="0070C0"/>
              </a:solidFill>
            </a:endParaRPr>
          </a:p>
          <a:p>
            <a:pPr>
              <a:spcBef>
                <a:spcPct val="50000"/>
              </a:spcBef>
            </a:pPr>
            <a:r>
              <a:rPr lang="es-ES_tradnl" b="1" dirty="0">
                <a:solidFill>
                  <a:srgbClr val="0070C0"/>
                </a:solidFill>
              </a:rPr>
              <a:t>MODELO DE REGRESIÓN </a:t>
            </a:r>
            <a:r>
              <a:rPr lang="es-ES_tradnl" b="1" dirty="0">
                <a:latin typeface="+mn-lt"/>
                <a:ea typeface="Times New Roman" panose="02020603050405020304" pitchFamily="18" charset="0"/>
              </a:rPr>
              <a:t>como los que se estudiarán en el último tema de la asignatura</a:t>
            </a:r>
            <a:endParaRPr lang="es-ES" b="1" dirty="0">
              <a:solidFill>
                <a:srgbClr val="0070C0"/>
              </a:solidFill>
              <a:latin typeface="+mn-lt"/>
            </a:endParaRPr>
          </a:p>
        </p:txBody>
      </p:sp>
    </p:spTree>
    <p:extLst>
      <p:ext uri="{BB962C8B-B14F-4D97-AF65-F5344CB8AC3E}">
        <p14:creationId xmlns:p14="http://schemas.microsoft.com/office/powerpoint/2010/main" val="67294736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1304"/>
                                        </p:tgtEl>
                                        <p:attrNameLst>
                                          <p:attrName>style.visibility</p:attrName>
                                        </p:attrNameLst>
                                      </p:cBhvr>
                                      <p:to>
                                        <p:strVal val="visible"/>
                                      </p:to>
                                    </p:set>
                                    <p:animEffect transition="in" filter="wipe(up)">
                                      <p:cBhvr>
                                        <p:cTn id="7" dur="500"/>
                                        <p:tgtEl>
                                          <p:spTgt spid="31130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1305"/>
                                        </p:tgtEl>
                                        <p:attrNameLst>
                                          <p:attrName>style.visibility</p:attrName>
                                        </p:attrNameLst>
                                      </p:cBhvr>
                                      <p:to>
                                        <p:strVal val="visible"/>
                                      </p:to>
                                    </p:set>
                                    <p:animEffect transition="in" filter="wipe(up)">
                                      <p:cBhvr>
                                        <p:cTn id="11" dur="2000"/>
                                        <p:tgtEl>
                                          <p:spTgt spid="3113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4" grpId="0" animBg="1"/>
      <p:bldP spid="31130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9" name="Rectangle 3"/>
          <p:cNvSpPr>
            <a:spLocks noGrp="1" noChangeArrowheads="1"/>
          </p:cNvSpPr>
          <p:nvPr>
            <p:ph type="title"/>
          </p:nvPr>
        </p:nvSpPr>
        <p:spPr/>
        <p:txBody>
          <a:bodyPr vert="horz" lIns="91440" tIns="45720" rIns="91440" bIns="45720" rtlCol="0" anchor="ctr">
            <a:normAutofit/>
          </a:bodyPr>
          <a:lstStyle/>
          <a:p>
            <a:r>
              <a:rPr lang="es-ES_tradnl" dirty="0"/>
              <a:t>Técnicas estudio efecto de factores cuantitativos</a:t>
            </a:r>
          </a:p>
        </p:txBody>
      </p:sp>
      <p:sp>
        <p:nvSpPr>
          <p:cNvPr id="311303" name="Text Box 7"/>
          <p:cNvSpPr txBox="1">
            <a:spLocks noChangeArrowheads="1"/>
          </p:cNvSpPr>
          <p:nvPr/>
        </p:nvSpPr>
        <p:spPr bwMode="auto">
          <a:xfrm>
            <a:off x="143670" y="738533"/>
            <a:ext cx="7993063" cy="978729"/>
          </a:xfrm>
          <a:prstGeom prst="rect">
            <a:avLst/>
          </a:prstGeom>
          <a:noFill/>
          <a:ln w="12700" cap="sq">
            <a:noFill/>
            <a:miter lim="800000"/>
            <a:headEnd type="none" w="sm" len="sm"/>
            <a:tailEnd type="none" w="sm" len="sm"/>
          </a:ln>
          <a:effectLst/>
        </p:spPr>
        <p:txBody>
          <a:bodyPr>
            <a:spAutoFit/>
          </a:bodyPr>
          <a:lstStyle/>
          <a:p>
            <a:pPr>
              <a:lnSpc>
                <a:spcPct val="120000"/>
              </a:lnSpc>
              <a:spcBef>
                <a:spcPct val="20000"/>
              </a:spcBef>
              <a:buClr>
                <a:schemeClr val="folHlink"/>
              </a:buClr>
              <a:buSzPct val="75000"/>
              <a:buFont typeface="Wingdings" pitchFamily="2" charset="2"/>
              <a:buNone/>
            </a:pPr>
            <a:r>
              <a:rPr lang="es-ES_tradnl" dirty="0"/>
              <a:t>¿Cómo se puede </a:t>
            </a:r>
            <a:r>
              <a:rPr lang="es-ES_tradnl" u="sng" dirty="0"/>
              <a:t>estudiar</a:t>
            </a:r>
            <a:r>
              <a:rPr lang="es-ES_tradnl" dirty="0"/>
              <a:t> si el posible </a:t>
            </a:r>
            <a:r>
              <a:rPr lang="es-ES_tradnl" u="sng" dirty="0"/>
              <a:t>efecto lineal</a:t>
            </a:r>
            <a:r>
              <a:rPr lang="es-ES_tradnl" dirty="0"/>
              <a:t> </a:t>
            </a:r>
            <a:r>
              <a:rPr lang="es-ES_tradnl" u="sng" dirty="0"/>
              <a:t>y/o cuadrático son significativos</a:t>
            </a:r>
            <a:r>
              <a:rPr lang="es-ES_tradnl" dirty="0"/>
              <a:t> en esa relación?</a:t>
            </a:r>
            <a:endParaRPr lang="es-ES" dirty="0"/>
          </a:p>
        </p:txBody>
      </p:sp>
      <p:sp>
        <p:nvSpPr>
          <p:cNvPr id="311304" name="AutoShape 8"/>
          <p:cNvSpPr>
            <a:spLocks noChangeArrowheads="1"/>
          </p:cNvSpPr>
          <p:nvPr/>
        </p:nvSpPr>
        <p:spPr bwMode="auto">
          <a:xfrm>
            <a:off x="3968203" y="1853869"/>
            <a:ext cx="792163" cy="50323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311305" name="Text Box 9"/>
          <p:cNvSpPr txBox="1">
            <a:spLocks noChangeArrowheads="1"/>
          </p:cNvSpPr>
          <p:nvPr/>
        </p:nvSpPr>
        <p:spPr bwMode="auto">
          <a:xfrm>
            <a:off x="539751" y="2474511"/>
            <a:ext cx="6856903" cy="138499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 b="1" dirty="0">
                <a:solidFill>
                  <a:srgbClr val="0070C0"/>
                </a:solidFill>
              </a:rPr>
              <a:t>CONTRASTES ORTOGONALES</a:t>
            </a:r>
            <a:endParaRPr lang="es-ES_tradnl" b="1" dirty="0">
              <a:solidFill>
                <a:srgbClr val="0070C0"/>
              </a:solidFill>
            </a:endParaRPr>
          </a:p>
          <a:p>
            <a:pPr>
              <a:spcBef>
                <a:spcPct val="50000"/>
              </a:spcBef>
            </a:pPr>
            <a:r>
              <a:rPr lang="es-ES_tradnl" b="1" dirty="0">
                <a:solidFill>
                  <a:srgbClr val="0070C0"/>
                </a:solidFill>
              </a:rPr>
              <a:t>MODELO DE REGRESIÓN </a:t>
            </a:r>
            <a:r>
              <a:rPr lang="es-ES_tradnl" b="1" dirty="0">
                <a:latin typeface="+mn-lt"/>
                <a:ea typeface="Times New Roman" panose="02020603050405020304" pitchFamily="18" charset="0"/>
              </a:rPr>
              <a:t>como los que se estudiarán en el último tema de la asignatura</a:t>
            </a:r>
            <a:endParaRPr lang="es-ES" b="1" dirty="0">
              <a:solidFill>
                <a:srgbClr val="0070C0"/>
              </a:solidFill>
              <a:latin typeface="+mn-lt"/>
            </a:endParaRPr>
          </a:p>
        </p:txBody>
      </p:sp>
      <p:sp>
        <p:nvSpPr>
          <p:cNvPr id="6" name="8 Rectángulo redondeado">
            <a:extLst>
              <a:ext uri="{FF2B5EF4-FFF2-40B4-BE49-F238E27FC236}">
                <a16:creationId xmlns:a16="http://schemas.microsoft.com/office/drawing/2014/main" id="{535EA6DB-CF4D-4E43-AA8A-4CAADBB2E80C}"/>
              </a:ext>
            </a:extLst>
          </p:cNvPr>
          <p:cNvSpPr/>
          <p:nvPr/>
        </p:nvSpPr>
        <p:spPr bwMode="auto">
          <a:xfrm>
            <a:off x="251521" y="4437112"/>
            <a:ext cx="8496944" cy="1800200"/>
          </a:xfrm>
          <a:prstGeom prst="round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7" name="Text Box 5">
            <a:extLst>
              <a:ext uri="{FF2B5EF4-FFF2-40B4-BE49-F238E27FC236}">
                <a16:creationId xmlns:a16="http://schemas.microsoft.com/office/drawing/2014/main" id="{4EE2D1F0-A458-164E-A0F9-630B203CE491}"/>
              </a:ext>
            </a:extLst>
          </p:cNvPr>
          <p:cNvSpPr txBox="1">
            <a:spLocks noChangeArrowheads="1"/>
          </p:cNvSpPr>
          <p:nvPr/>
        </p:nvSpPr>
        <p:spPr bwMode="auto">
          <a:xfrm>
            <a:off x="395537" y="4509120"/>
            <a:ext cx="7488832" cy="1631216"/>
          </a:xfrm>
          <a:prstGeom prst="rect">
            <a:avLst/>
          </a:prstGeom>
          <a:noFill/>
          <a:ln w="12700" cap="sq">
            <a:noFill/>
            <a:miter lim="800000"/>
            <a:headEnd type="none" w="sm" len="sm"/>
            <a:tailEnd type="none" w="sm" len="sm"/>
          </a:ln>
          <a:effectLst/>
        </p:spPr>
        <p:txBody>
          <a:bodyPr wrap="square">
            <a:spAutoFit/>
          </a:bodyPr>
          <a:lstStyle/>
          <a:p>
            <a:pPr>
              <a:spcBef>
                <a:spcPts val="0"/>
              </a:spcBef>
              <a:buClr>
                <a:schemeClr val="folHlink"/>
              </a:buClr>
              <a:buSzPct val="75000"/>
              <a:buFont typeface="Wingdings" pitchFamily="2" charset="2"/>
              <a:buNone/>
            </a:pPr>
            <a:r>
              <a:rPr lang="es-ES_tradnl" sz="2000" dirty="0"/>
              <a:t>Los contrastes ortogonales no se ven en esta asignatura por salirse del alcance de un primer curso de carácter general con el tiempo disponible. Sin embargo, es importante reconocer gráficamente y a nivel descriptivo los indicios de una posible relación lineal o cuadrática.</a:t>
            </a:r>
            <a:endParaRPr lang="es-ES" sz="2000" dirty="0"/>
          </a:p>
        </p:txBody>
      </p:sp>
      <p:pic>
        <p:nvPicPr>
          <p:cNvPr id="8" name="Picture 1" descr="C:\Users\evazquez.UPVNET\AppData\Local\Microsoft\Windows\Temporary Internet Files\Content.IE5\ZQXL7VE8\MM900236199[1].gif">
            <a:extLst>
              <a:ext uri="{FF2B5EF4-FFF2-40B4-BE49-F238E27FC236}">
                <a16:creationId xmlns:a16="http://schemas.microsoft.com/office/drawing/2014/main" id="{6E805A98-AC5A-1244-9AC9-E34DC545C1EB}"/>
              </a:ext>
            </a:extLst>
          </p:cNvPr>
          <p:cNvPicPr>
            <a:picLocks noChangeAspect="1" noChangeArrowheads="1" noCrop="1"/>
          </p:cNvPicPr>
          <p:nvPr/>
        </p:nvPicPr>
        <p:blipFill>
          <a:blip r:embed="rId3" cstate="print"/>
          <a:srcRect/>
          <a:stretch>
            <a:fillRect/>
          </a:stretch>
        </p:blipFill>
        <p:spPr bwMode="auto">
          <a:xfrm>
            <a:off x="7884369" y="5085186"/>
            <a:ext cx="576064" cy="593789"/>
          </a:xfrm>
          <a:prstGeom prst="rect">
            <a:avLst/>
          </a:prstGeom>
          <a:noFill/>
        </p:spPr>
      </p:pic>
    </p:spTree>
    <p:extLst>
      <p:ext uri="{BB962C8B-B14F-4D97-AF65-F5344CB8AC3E}">
        <p14:creationId xmlns:p14="http://schemas.microsoft.com/office/powerpoint/2010/main" val="356808290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11304"/>
                                        </p:tgtEl>
                                        <p:attrNameLst>
                                          <p:attrName>style.visibility</p:attrName>
                                        </p:attrNameLst>
                                      </p:cBhvr>
                                      <p:to>
                                        <p:strVal val="visible"/>
                                      </p:to>
                                    </p:set>
                                    <p:animEffect transition="in" filter="wipe(up)">
                                      <p:cBhvr>
                                        <p:cTn id="7" dur="500"/>
                                        <p:tgtEl>
                                          <p:spTgt spid="31130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1305"/>
                                        </p:tgtEl>
                                        <p:attrNameLst>
                                          <p:attrName>style.visibility</p:attrName>
                                        </p:attrNameLst>
                                      </p:cBhvr>
                                      <p:to>
                                        <p:strVal val="visible"/>
                                      </p:to>
                                    </p:set>
                                    <p:animEffect transition="in" filter="wipe(up)">
                                      <p:cBhvr>
                                        <p:cTn id="11" dur="2000"/>
                                        <p:tgtEl>
                                          <p:spTgt spid="311305"/>
                                        </p:tgtEl>
                                      </p:cBhvr>
                                    </p:animEffect>
                                  </p:childTnLst>
                                </p:cTn>
                              </p:par>
                            </p:childTnLst>
                          </p:cTn>
                        </p:par>
                        <p:par>
                          <p:cTn id="12" fill="hold">
                            <p:stCondLst>
                              <p:cond delay="2500"/>
                            </p:stCondLst>
                            <p:childTnLst>
                              <p:par>
                                <p:cTn id="13" presetID="5"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3000"/>
                            </p:stCondLst>
                            <p:childTnLst>
                              <p:par>
                                <p:cTn id="20" presetID="27" presetClass="entr" presetSubtype="0" fill="hold" grpId="0" nodeType="afterEffect">
                                  <p:stCondLst>
                                    <p:cond delay="0"/>
                                  </p:stCondLst>
                                  <p:iterate type="lt">
                                    <p:tmPct val="50000"/>
                                  </p:iterate>
                                  <p:childTnLst>
                                    <p:set>
                                      <p:cBhvr>
                                        <p:cTn id="21" dur="1" fill="hold">
                                          <p:stCondLst>
                                            <p:cond delay="0"/>
                                          </p:stCondLst>
                                        </p:cTn>
                                        <p:tgtEl>
                                          <p:spTgt spid="7"/>
                                        </p:tgtEl>
                                        <p:attrNameLst>
                                          <p:attrName>style.visibility</p:attrName>
                                        </p:attrNameLst>
                                      </p:cBhvr>
                                      <p:to>
                                        <p:strVal val="visible"/>
                                      </p:to>
                                    </p:set>
                                    <p:anim calcmode="discrete" valueType="clr">
                                      <p:cBhvr override="childStyle">
                                        <p:cTn id="22"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7"/>
                                        </p:tgtEl>
                                        <p:attrNameLst>
                                          <p:attrName>fillcolor</p:attrName>
                                        </p:attrNameLst>
                                      </p:cBhvr>
                                      <p:tavLst>
                                        <p:tav tm="0">
                                          <p:val>
                                            <p:clrVal>
                                              <a:schemeClr val="accent2"/>
                                            </p:clrVal>
                                          </p:val>
                                        </p:tav>
                                        <p:tav tm="50000">
                                          <p:val>
                                            <p:clrVal>
                                              <a:schemeClr val="hlink"/>
                                            </p:clrVal>
                                          </p:val>
                                        </p:tav>
                                      </p:tavLst>
                                    </p:anim>
                                    <p:set>
                                      <p:cBhvr>
                                        <p:cTn id="24" dur="80"/>
                                        <p:tgtEl>
                                          <p:spTgt spid="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304" grpId="0" animBg="1"/>
      <p:bldP spid="311305" grpId="0"/>
      <p:bldP spid="6" grpId="0" animBg="1"/>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s-ES_tradnl" b="1" dirty="0"/>
              <a:t>Ejemplo 3: Tiempo de CPU (cuantitativo)</a:t>
            </a:r>
          </a:p>
        </p:txBody>
      </p:sp>
      <p:sp>
        <p:nvSpPr>
          <p:cNvPr id="333827" name="Rectangle 3"/>
          <p:cNvSpPr>
            <a:spLocks noGrp="1" noChangeArrowheads="1"/>
          </p:cNvSpPr>
          <p:nvPr>
            <p:ph idx="1"/>
          </p:nvPr>
        </p:nvSpPr>
        <p:spPr>
          <a:noFill/>
          <a:ln/>
        </p:spPr>
        <p:txBody>
          <a:bodyPr/>
          <a:lstStyle/>
          <a:p>
            <a:pPr marL="193675" indent="-193675">
              <a:lnSpc>
                <a:spcPct val="120000"/>
              </a:lnSpc>
            </a:pPr>
            <a:r>
              <a:rPr lang="es-ES_tradnl" sz="2200" dirty="0">
                <a:cs typeface="Times New Roman" pitchFamily="18" charset="0"/>
              </a:rPr>
              <a:t> Con el fin de </a:t>
            </a:r>
            <a:r>
              <a:rPr lang="es-ES_tradnl" sz="2200" u="sng" dirty="0">
                <a:cs typeface="Times New Roman" pitchFamily="18" charset="0"/>
              </a:rPr>
              <a:t>estudiar el comportamiento</a:t>
            </a:r>
            <a:r>
              <a:rPr lang="es-ES_tradnl" sz="2200" dirty="0">
                <a:cs typeface="Times New Roman" pitchFamily="18" charset="0"/>
              </a:rPr>
              <a:t> de un </a:t>
            </a:r>
            <a:r>
              <a:rPr lang="es-ES_tradnl" sz="2200" u="sng" dirty="0">
                <a:cs typeface="Times New Roman" pitchFamily="18" charset="0"/>
              </a:rPr>
              <a:t>sistema informático</a:t>
            </a:r>
            <a:r>
              <a:rPr lang="es-ES_tradnl" sz="2200" dirty="0">
                <a:cs typeface="Times New Roman" pitchFamily="18" charset="0"/>
              </a:rPr>
              <a:t>, y tratar de </a:t>
            </a:r>
            <a:r>
              <a:rPr lang="es-ES_tradnl" sz="2200" b="1" u="sng" dirty="0">
                <a:cs typeface="Times New Roman" pitchFamily="18" charset="0"/>
              </a:rPr>
              <a:t>minimizar</a:t>
            </a:r>
            <a:r>
              <a:rPr lang="es-ES_tradnl" sz="2200" dirty="0">
                <a:cs typeface="Times New Roman" pitchFamily="18" charset="0"/>
              </a:rPr>
              <a:t> el </a:t>
            </a:r>
            <a:r>
              <a:rPr lang="es-ES_tradnl" sz="2200" b="1" dirty="0">
                <a:solidFill>
                  <a:srgbClr val="FF0000"/>
                </a:solidFill>
                <a:cs typeface="Times New Roman" pitchFamily="18" charset="0"/>
              </a:rPr>
              <a:t>tiempo medio de utilización de CPU</a:t>
            </a:r>
            <a:r>
              <a:rPr lang="es-ES_tradnl" sz="2200" dirty="0">
                <a:cs typeface="Times New Roman" pitchFamily="18" charset="0"/>
              </a:rPr>
              <a:t>, se ha llevado a cabo un experimento para </a:t>
            </a:r>
            <a:r>
              <a:rPr lang="es-ES_tradnl" sz="2200" u="sng" dirty="0">
                <a:cs typeface="Times New Roman" pitchFamily="18" charset="0"/>
              </a:rPr>
              <a:t>conocer</a:t>
            </a:r>
            <a:r>
              <a:rPr lang="es-ES_tradnl" sz="2200" dirty="0">
                <a:cs typeface="Times New Roman" pitchFamily="18" charset="0"/>
              </a:rPr>
              <a:t> la posible </a:t>
            </a:r>
            <a:r>
              <a:rPr lang="es-ES_tradnl" sz="2200" u="sng" dirty="0">
                <a:cs typeface="Times New Roman" pitchFamily="18" charset="0"/>
              </a:rPr>
              <a:t>influencia</a:t>
            </a:r>
            <a:r>
              <a:rPr lang="es-ES_tradnl" sz="2200" dirty="0">
                <a:cs typeface="Times New Roman" pitchFamily="18" charset="0"/>
              </a:rPr>
              <a:t> que la </a:t>
            </a:r>
            <a:r>
              <a:rPr lang="es-ES_tradnl" sz="2200" u="sng" dirty="0">
                <a:cs typeface="Times New Roman" pitchFamily="18" charset="0"/>
              </a:rPr>
              <a:t>carga</a:t>
            </a:r>
            <a:r>
              <a:rPr lang="es-ES_tradnl" sz="2200" dirty="0">
                <a:cs typeface="Times New Roman" pitchFamily="18" charset="0"/>
              </a:rPr>
              <a:t> pueda tener sobre dicho tiempo. </a:t>
            </a:r>
          </a:p>
          <a:p>
            <a:pPr marL="193675" indent="-193675">
              <a:lnSpc>
                <a:spcPct val="120000"/>
              </a:lnSpc>
            </a:pPr>
            <a:r>
              <a:rPr lang="es-ES_tradnl" sz="2200" dirty="0">
                <a:cs typeface="Times New Roman" pitchFamily="18" charset="0"/>
              </a:rPr>
              <a:t> En cada </a:t>
            </a:r>
            <a:r>
              <a:rPr lang="es-ES_tradnl" sz="2200" b="1" u="sng" dirty="0">
                <a:cs typeface="Times New Roman" pitchFamily="18" charset="0"/>
              </a:rPr>
              <a:t>tratamiento</a:t>
            </a:r>
            <a:r>
              <a:rPr lang="es-ES_tradnl" sz="2200" dirty="0">
                <a:cs typeface="Times New Roman" pitchFamily="18" charset="0"/>
              </a:rPr>
              <a:t> se ha ensayado </a:t>
            </a:r>
            <a:r>
              <a:rPr lang="es-ES_tradnl" sz="2200" u="sng" dirty="0">
                <a:cs typeface="Times New Roman" pitchFamily="18" charset="0"/>
              </a:rPr>
              <a:t>3 </a:t>
            </a:r>
            <a:r>
              <a:rPr lang="es-ES_tradnl" sz="2200" b="1" u="sng" dirty="0">
                <a:cs typeface="Times New Roman" pitchFamily="18" charset="0"/>
              </a:rPr>
              <a:t>niveles</a:t>
            </a:r>
            <a:r>
              <a:rPr lang="es-ES_tradnl" sz="2200" dirty="0">
                <a:cs typeface="Times New Roman" pitchFamily="18" charset="0"/>
              </a:rPr>
              <a:t> de </a:t>
            </a:r>
            <a:r>
              <a:rPr lang="es-ES_tradnl" sz="2200" b="1" dirty="0">
                <a:solidFill>
                  <a:srgbClr val="FF0000"/>
                </a:solidFill>
                <a:cs typeface="Times New Roman" pitchFamily="18" charset="0"/>
              </a:rPr>
              <a:t>carga</a:t>
            </a:r>
            <a:r>
              <a:rPr lang="es-ES_tradnl" sz="2200" dirty="0">
                <a:solidFill>
                  <a:srgbClr val="FF0000"/>
                </a:solidFill>
                <a:cs typeface="Times New Roman" pitchFamily="18" charset="0"/>
              </a:rPr>
              <a:t> </a:t>
            </a:r>
            <a:r>
              <a:rPr lang="es-ES_tradnl" sz="2200" dirty="0">
                <a:cs typeface="Times New Roman" pitchFamily="18" charset="0"/>
              </a:rPr>
              <a:t>(</a:t>
            </a:r>
            <a:r>
              <a:rPr lang="es-ES_tradnl" sz="2200" b="1" dirty="0">
                <a:cs typeface="Times New Roman" pitchFamily="18" charset="0"/>
              </a:rPr>
              <a:t>50, 100 y 150 </a:t>
            </a:r>
            <a:r>
              <a:rPr lang="es-ES_tradnl" sz="2200" b="1" dirty="0" err="1">
                <a:cs typeface="Times New Roman" pitchFamily="18" charset="0"/>
              </a:rPr>
              <a:t>Mflops</a:t>
            </a:r>
            <a:r>
              <a:rPr lang="es-ES_tradnl" sz="2200" b="1" dirty="0">
                <a:cs typeface="Times New Roman" pitchFamily="18" charset="0"/>
              </a:rPr>
              <a:t>/</a:t>
            </a:r>
            <a:r>
              <a:rPr lang="es-ES_tradnl" sz="2200" b="1" dirty="0" err="1">
                <a:cs typeface="Times New Roman" pitchFamily="18" charset="0"/>
              </a:rPr>
              <a:t>seg</a:t>
            </a:r>
            <a:r>
              <a:rPr lang="es-ES_tradnl" sz="2200" dirty="0">
                <a:cs typeface="Times New Roman" pitchFamily="18" charset="0"/>
              </a:rPr>
              <a:t>.) y se ha medido el tiempo medio de utilización de CPU (segundos).</a:t>
            </a:r>
          </a:p>
          <a:p>
            <a:pPr marL="193675" indent="-193675">
              <a:lnSpc>
                <a:spcPct val="120000"/>
              </a:lnSpc>
            </a:pPr>
            <a:r>
              <a:rPr lang="es-ES_tradnl" sz="2200" dirty="0">
                <a:cs typeface="Times New Roman" pitchFamily="18" charset="0"/>
              </a:rPr>
              <a:t> Cada </a:t>
            </a:r>
            <a:r>
              <a:rPr lang="es-ES_tradnl" sz="2200" u="sng" dirty="0">
                <a:cs typeface="Times New Roman" pitchFamily="18" charset="0"/>
              </a:rPr>
              <a:t>tratamiento</a:t>
            </a:r>
            <a:r>
              <a:rPr lang="es-ES_tradnl" sz="2200" dirty="0">
                <a:cs typeface="Times New Roman" pitchFamily="18" charset="0"/>
              </a:rPr>
              <a:t> se ha probado </a:t>
            </a:r>
            <a:r>
              <a:rPr lang="es-ES_tradnl" sz="2200" u="sng" dirty="0">
                <a:cs typeface="Times New Roman" pitchFamily="18" charset="0"/>
              </a:rPr>
              <a:t>5 veces</a:t>
            </a:r>
            <a:r>
              <a:rPr lang="es-ES_tradnl" sz="2200" dirty="0">
                <a:cs typeface="Times New Roman" pitchFamily="18" charset="0"/>
              </a:rPr>
              <a:t>. </a:t>
            </a:r>
          </a:p>
          <a:p>
            <a:pPr marL="193675" indent="-193675">
              <a:lnSpc>
                <a:spcPct val="120000"/>
              </a:lnSpc>
            </a:pPr>
            <a:r>
              <a:rPr lang="es-ES_tradnl" sz="2200" dirty="0">
                <a:cs typeface="Times New Roman" pitchFamily="18" charset="0"/>
              </a:rPr>
              <a:t> Los </a:t>
            </a:r>
            <a:r>
              <a:rPr lang="es-ES_tradnl" sz="2200" u="sng" dirty="0">
                <a:cs typeface="Times New Roman" pitchFamily="18" charset="0"/>
              </a:rPr>
              <a:t>resultados del experimento</a:t>
            </a:r>
            <a:r>
              <a:rPr lang="es-ES_tradnl" sz="2200" dirty="0">
                <a:cs typeface="Times New Roman" pitchFamily="18" charset="0"/>
              </a:rPr>
              <a:t> se recogen en la siguiente tabla:</a:t>
            </a:r>
            <a:endParaRPr lang="es-ES" sz="2200" dirty="0">
              <a:cs typeface="Times New Roman" pitchFamily="18"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333827">
                                            <p:bg/>
                                          </p:spTgt>
                                        </p:tgtEl>
                                        <p:attrNameLst>
                                          <p:attrName>style.visibility</p:attrName>
                                        </p:attrNameLst>
                                      </p:cBhvr>
                                      <p:to>
                                        <p:strVal val="visible"/>
                                      </p:to>
                                    </p:set>
                                    <p:animEffect transition="in" filter="wipe(left)">
                                      <p:cBhvr>
                                        <p:cTn id="7" dur="1000"/>
                                        <p:tgtEl>
                                          <p:spTgt spid="333827">
                                            <p:bg/>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2000"/>
                                  </p:stCondLst>
                                  <p:childTnLst>
                                    <p:set>
                                      <p:cBhvr>
                                        <p:cTn id="11" dur="1" fill="hold">
                                          <p:stCondLst>
                                            <p:cond delay="0"/>
                                          </p:stCondLst>
                                        </p:cTn>
                                        <p:tgtEl>
                                          <p:spTgt spid="333827">
                                            <p:txEl>
                                              <p:pRg st="0" end="0"/>
                                            </p:txEl>
                                          </p:spTgt>
                                        </p:tgtEl>
                                        <p:attrNameLst>
                                          <p:attrName>style.visibility</p:attrName>
                                        </p:attrNameLst>
                                      </p:cBhvr>
                                      <p:to>
                                        <p:strVal val="visible"/>
                                      </p:to>
                                    </p:set>
                                    <p:animEffect transition="in" filter="wipe(left)">
                                      <p:cBhvr>
                                        <p:cTn id="12" dur="1000"/>
                                        <p:tgtEl>
                                          <p:spTgt spid="333827">
                                            <p:txEl>
                                              <p:pRg st="0" end="0"/>
                                            </p:txEl>
                                          </p:spTgt>
                                        </p:tgtEl>
                                      </p:cBhvr>
                                    </p:animEffect>
                                  </p:childTnLst>
                                </p:cTn>
                              </p:par>
                            </p:childTnLst>
                          </p:cTn>
                        </p:par>
                        <p:par>
                          <p:cTn id="13" fill="hold">
                            <p:stCondLst>
                              <p:cond delay="3000"/>
                            </p:stCondLst>
                            <p:childTnLst>
                              <p:par>
                                <p:cTn id="14" presetID="22" presetClass="entr" presetSubtype="8" fill="hold" grpId="0" nodeType="afterEffect">
                                  <p:stCondLst>
                                    <p:cond delay="2000"/>
                                  </p:stCondLst>
                                  <p:childTnLst>
                                    <p:set>
                                      <p:cBhvr>
                                        <p:cTn id="15" dur="1" fill="hold">
                                          <p:stCondLst>
                                            <p:cond delay="0"/>
                                          </p:stCondLst>
                                        </p:cTn>
                                        <p:tgtEl>
                                          <p:spTgt spid="333827">
                                            <p:txEl>
                                              <p:pRg st="1" end="1"/>
                                            </p:txEl>
                                          </p:spTgt>
                                        </p:tgtEl>
                                        <p:attrNameLst>
                                          <p:attrName>style.visibility</p:attrName>
                                        </p:attrNameLst>
                                      </p:cBhvr>
                                      <p:to>
                                        <p:strVal val="visible"/>
                                      </p:to>
                                    </p:set>
                                    <p:animEffect transition="in" filter="wipe(left)">
                                      <p:cBhvr>
                                        <p:cTn id="16" dur="1000"/>
                                        <p:tgtEl>
                                          <p:spTgt spid="333827">
                                            <p:txEl>
                                              <p:pRg st="1" end="1"/>
                                            </p:txEl>
                                          </p:spTgt>
                                        </p:tgtEl>
                                      </p:cBhvr>
                                    </p:animEffect>
                                  </p:childTnLst>
                                </p:cTn>
                              </p:par>
                            </p:childTnLst>
                          </p:cTn>
                        </p:par>
                        <p:par>
                          <p:cTn id="17" fill="hold">
                            <p:stCondLst>
                              <p:cond delay="6000"/>
                            </p:stCondLst>
                            <p:childTnLst>
                              <p:par>
                                <p:cTn id="18" presetID="22" presetClass="entr" presetSubtype="8" fill="hold" grpId="0" nodeType="afterEffect">
                                  <p:stCondLst>
                                    <p:cond delay="2000"/>
                                  </p:stCondLst>
                                  <p:childTnLst>
                                    <p:set>
                                      <p:cBhvr>
                                        <p:cTn id="19" dur="1" fill="hold">
                                          <p:stCondLst>
                                            <p:cond delay="0"/>
                                          </p:stCondLst>
                                        </p:cTn>
                                        <p:tgtEl>
                                          <p:spTgt spid="333827">
                                            <p:txEl>
                                              <p:pRg st="2" end="2"/>
                                            </p:txEl>
                                          </p:spTgt>
                                        </p:tgtEl>
                                        <p:attrNameLst>
                                          <p:attrName>style.visibility</p:attrName>
                                        </p:attrNameLst>
                                      </p:cBhvr>
                                      <p:to>
                                        <p:strVal val="visible"/>
                                      </p:to>
                                    </p:set>
                                    <p:animEffect transition="in" filter="wipe(left)">
                                      <p:cBhvr>
                                        <p:cTn id="20" dur="1000"/>
                                        <p:tgtEl>
                                          <p:spTgt spid="333827">
                                            <p:txEl>
                                              <p:pRg st="2" end="2"/>
                                            </p:txEl>
                                          </p:spTgt>
                                        </p:tgtEl>
                                      </p:cBhvr>
                                    </p:animEffect>
                                  </p:childTnLst>
                                </p:cTn>
                              </p:par>
                            </p:childTnLst>
                          </p:cTn>
                        </p:par>
                        <p:par>
                          <p:cTn id="21" fill="hold">
                            <p:stCondLst>
                              <p:cond delay="9000"/>
                            </p:stCondLst>
                            <p:childTnLst>
                              <p:par>
                                <p:cTn id="22" presetID="22" presetClass="entr" presetSubtype="8" fill="hold" grpId="0" nodeType="afterEffect">
                                  <p:stCondLst>
                                    <p:cond delay="2000"/>
                                  </p:stCondLst>
                                  <p:childTnLst>
                                    <p:set>
                                      <p:cBhvr>
                                        <p:cTn id="23" dur="1" fill="hold">
                                          <p:stCondLst>
                                            <p:cond delay="0"/>
                                          </p:stCondLst>
                                        </p:cTn>
                                        <p:tgtEl>
                                          <p:spTgt spid="333827">
                                            <p:txEl>
                                              <p:pRg st="3" end="3"/>
                                            </p:txEl>
                                          </p:spTgt>
                                        </p:tgtEl>
                                        <p:attrNameLst>
                                          <p:attrName>style.visibility</p:attrName>
                                        </p:attrNameLst>
                                      </p:cBhvr>
                                      <p:to>
                                        <p:strVal val="visible"/>
                                      </p:to>
                                    </p:set>
                                    <p:animEffect transition="in" filter="wipe(left)">
                                      <p:cBhvr>
                                        <p:cTn id="24" dur="1000"/>
                                        <p:tgtEl>
                                          <p:spTgt spid="3338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7" grpId="0" build="p"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72" name="Rectangle 168"/>
          <p:cNvSpPr>
            <a:spLocks noGrp="1" noChangeArrowheads="1"/>
          </p:cNvSpPr>
          <p:nvPr>
            <p:ph type="title"/>
          </p:nvPr>
        </p:nvSpPr>
        <p:spPr>
          <a:noFill/>
          <a:ln/>
        </p:spPr>
        <p:txBody>
          <a:bodyPr/>
          <a:lstStyle/>
          <a:p>
            <a:r>
              <a:rPr lang="es-ES_tradnl" dirty="0"/>
              <a:t>Ejemplo 3: factor cuantitativo</a:t>
            </a:r>
            <a:endParaRPr lang="es-ES_tradnl" b="1" dirty="0"/>
          </a:p>
        </p:txBody>
      </p:sp>
      <p:sp>
        <p:nvSpPr>
          <p:cNvPr id="149507" name="Rectangle 3"/>
          <p:cNvSpPr>
            <a:spLocks noGrp="1" noChangeArrowheads="1"/>
          </p:cNvSpPr>
          <p:nvPr>
            <p:ph idx="1"/>
          </p:nvPr>
        </p:nvSpPr>
        <p:spPr/>
        <p:txBody>
          <a:bodyPr/>
          <a:lstStyle/>
          <a:p>
            <a:pPr marL="193675" indent="-193675"/>
            <a:r>
              <a:rPr lang="es-ES_tradnl" sz="2200" dirty="0">
                <a:cs typeface="Times New Roman" pitchFamily="18" charset="0"/>
              </a:rPr>
              <a:t> Factor: </a:t>
            </a:r>
            <a:r>
              <a:rPr lang="es-ES_tradnl" sz="2200" dirty="0">
                <a:solidFill>
                  <a:schemeClr val="tx2"/>
                </a:solidFill>
                <a:cs typeface="Times New Roman" pitchFamily="18" charset="0"/>
              </a:rPr>
              <a:t>carga </a:t>
            </a:r>
            <a:r>
              <a:rPr lang="es-ES_tradnl" sz="2200" b="1" dirty="0">
                <a:solidFill>
                  <a:schemeClr val="folHlink"/>
                </a:solidFill>
                <a:cs typeface="Times New Roman" pitchFamily="18" charset="0"/>
                <a:sym typeface="Wingdings" pitchFamily="2" charset="2"/>
              </a:rPr>
              <a:t></a:t>
            </a:r>
            <a:r>
              <a:rPr lang="es-ES_tradnl" sz="2200" dirty="0">
                <a:solidFill>
                  <a:schemeClr val="tx2"/>
                </a:solidFill>
                <a:cs typeface="Times New Roman" pitchFamily="18" charset="0"/>
              </a:rPr>
              <a:t> </a:t>
            </a:r>
            <a:r>
              <a:rPr lang="es-ES_tradnl" sz="2200" dirty="0">
                <a:solidFill>
                  <a:srgbClr val="008000"/>
                </a:solidFill>
              </a:rPr>
              <a:t>cuantitativo</a:t>
            </a:r>
            <a:endParaRPr lang="es-ES_tradnl" sz="2200" dirty="0">
              <a:solidFill>
                <a:schemeClr val="tx2"/>
              </a:solidFill>
              <a:cs typeface="Times New Roman" pitchFamily="18" charset="0"/>
            </a:endParaRPr>
          </a:p>
          <a:p>
            <a:pPr marL="193675" indent="-193675"/>
            <a:r>
              <a:rPr lang="es-ES_tradnl" sz="2200" dirty="0">
                <a:solidFill>
                  <a:schemeClr val="tx2"/>
                </a:solidFill>
                <a:cs typeface="Times New Roman" pitchFamily="18" charset="0"/>
              </a:rPr>
              <a:t> </a:t>
            </a:r>
            <a:r>
              <a:rPr lang="es-ES_tradnl" sz="2200" dirty="0">
                <a:cs typeface="Times New Roman" pitchFamily="18" charset="0"/>
              </a:rPr>
              <a:t>Niveles: </a:t>
            </a:r>
            <a:r>
              <a:rPr lang="es-ES_tradnl" sz="2200" dirty="0">
                <a:solidFill>
                  <a:schemeClr val="tx2"/>
                </a:solidFill>
                <a:cs typeface="Times New Roman" pitchFamily="18" charset="0"/>
              </a:rPr>
              <a:t>3</a:t>
            </a:r>
            <a:r>
              <a:rPr lang="es-ES_tradnl" sz="2200" dirty="0">
                <a:cs typeface="Times New Roman" pitchFamily="18" charset="0"/>
              </a:rPr>
              <a:t> (50, 100 y 150 </a:t>
            </a:r>
            <a:r>
              <a:rPr lang="es-ES_tradnl" sz="2200" dirty="0" err="1">
                <a:cs typeface="Times New Roman" pitchFamily="18" charset="0"/>
              </a:rPr>
              <a:t>Mflops</a:t>
            </a:r>
            <a:r>
              <a:rPr lang="es-ES_tradnl" sz="2200" dirty="0">
                <a:cs typeface="Times New Roman" pitchFamily="18" charset="0"/>
              </a:rPr>
              <a:t>/</a:t>
            </a:r>
            <a:r>
              <a:rPr lang="es-ES_tradnl" sz="2200" dirty="0" err="1">
                <a:cs typeface="Times New Roman" pitchFamily="18" charset="0"/>
              </a:rPr>
              <a:t>seg</a:t>
            </a:r>
            <a:r>
              <a:rPr lang="es-ES_tradnl" sz="2200" dirty="0">
                <a:cs typeface="Times New Roman" pitchFamily="18" charset="0"/>
              </a:rPr>
              <a:t>)</a:t>
            </a:r>
          </a:p>
          <a:p>
            <a:pPr marL="193675" indent="-193675"/>
            <a:r>
              <a:rPr lang="es-ES_tradnl" sz="2200" dirty="0">
                <a:cs typeface="Times New Roman" pitchFamily="18" charset="0"/>
              </a:rPr>
              <a:t> Variable </a:t>
            </a:r>
            <a:r>
              <a:rPr lang="es-ES_tradnl" sz="2200" dirty="0" err="1">
                <a:cs typeface="Times New Roman" pitchFamily="18" charset="0"/>
              </a:rPr>
              <a:t>respuesta:</a:t>
            </a:r>
            <a:r>
              <a:rPr lang="es-ES_tradnl" sz="2200" dirty="0" err="1">
                <a:solidFill>
                  <a:schemeClr val="tx2"/>
                </a:solidFill>
                <a:cs typeface="Times New Roman" pitchFamily="18" charset="0"/>
              </a:rPr>
              <a:t>Tiempo</a:t>
            </a:r>
            <a:r>
              <a:rPr lang="es-ES_tradnl" sz="2200" dirty="0">
                <a:solidFill>
                  <a:schemeClr val="tx2"/>
                </a:solidFill>
                <a:cs typeface="Times New Roman" pitchFamily="18" charset="0"/>
              </a:rPr>
              <a:t> medio de Utilización CPU (</a:t>
            </a:r>
            <a:r>
              <a:rPr lang="es-ES_tradnl" sz="2200" dirty="0" err="1">
                <a:solidFill>
                  <a:schemeClr val="tx2"/>
                </a:solidFill>
                <a:cs typeface="Times New Roman" pitchFamily="18" charset="0"/>
              </a:rPr>
              <a:t>seg</a:t>
            </a:r>
            <a:r>
              <a:rPr lang="es-ES_tradnl" sz="2200" dirty="0">
                <a:solidFill>
                  <a:schemeClr val="tx2"/>
                </a:solidFill>
                <a:cs typeface="Times New Roman" pitchFamily="18" charset="0"/>
              </a:rPr>
              <a:t>)</a:t>
            </a:r>
            <a:endParaRPr lang="es-ES" sz="2200" dirty="0">
              <a:solidFill>
                <a:schemeClr val="tx2"/>
              </a:solidFill>
              <a:cs typeface="Times New Roman" pitchFamily="18" charset="0"/>
            </a:endParaRPr>
          </a:p>
        </p:txBody>
      </p:sp>
      <p:graphicFrame>
        <p:nvGraphicFramePr>
          <p:cNvPr id="149669" name="Group 165"/>
          <p:cNvGraphicFramePr>
            <a:graphicFrameLocks noGrp="1"/>
          </p:cNvGraphicFramePr>
          <p:nvPr>
            <p:extLst>
              <p:ext uri="{D42A27DB-BD31-4B8C-83A1-F6EECF244321}">
                <p14:modId xmlns:p14="http://schemas.microsoft.com/office/powerpoint/2010/main" val="137610344"/>
              </p:ext>
            </p:extLst>
          </p:nvPr>
        </p:nvGraphicFramePr>
        <p:xfrm>
          <a:off x="1524000" y="2493963"/>
          <a:ext cx="6019800" cy="3688080"/>
        </p:xfrm>
        <a:graphic>
          <a:graphicData uri="http://schemas.openxmlformats.org/drawingml/2006/table">
            <a:tbl>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1955800">
                  <a:extLst>
                    <a:ext uri="{9D8B030D-6E8A-4147-A177-3AD203B41FA5}">
                      <a16:colId xmlns:a16="http://schemas.microsoft.com/office/drawing/2014/main" val="20002"/>
                    </a:ext>
                  </a:extLst>
                </a:gridCol>
              </a:tblGrid>
              <a:tr h="285750">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sz="2400" b="1" i="0" u="none" strike="noStrike" cap="none" normalizeH="0" baseline="0" dirty="0">
                          <a:ln>
                            <a:noFill/>
                          </a:ln>
                          <a:solidFill>
                            <a:schemeClr val="bg1"/>
                          </a:solidFill>
                          <a:effectLst/>
                          <a:latin typeface="Verdana" pitchFamily="34" charset="0"/>
                          <a:cs typeface="Times New Roman" pitchFamily="18" charset="0"/>
                        </a:rPr>
                        <a:t>CARGA (</a:t>
                      </a:r>
                      <a:r>
                        <a:rPr kumimoji="0" lang="en-GB" sz="2400" b="1" i="0" u="none" strike="noStrike" cap="none" normalizeH="0" baseline="0" dirty="0" err="1">
                          <a:ln>
                            <a:noFill/>
                          </a:ln>
                          <a:solidFill>
                            <a:schemeClr val="bg1"/>
                          </a:solidFill>
                          <a:effectLst/>
                          <a:latin typeface="Verdana" pitchFamily="34" charset="0"/>
                          <a:cs typeface="Times New Roman" pitchFamily="18" charset="0"/>
                        </a:rPr>
                        <a:t>Mflops</a:t>
                      </a:r>
                      <a:r>
                        <a:rPr kumimoji="0" lang="en-GB" sz="2400" b="1" i="0" u="none" strike="noStrike" cap="none" normalizeH="0" baseline="0" dirty="0">
                          <a:ln>
                            <a:noFill/>
                          </a:ln>
                          <a:solidFill>
                            <a:schemeClr val="bg1"/>
                          </a:solidFill>
                          <a:effectLst/>
                          <a:latin typeface="Verdana" pitchFamily="34" charset="0"/>
                          <a:cs typeface="Times New Roman" pitchFamily="18" charset="0"/>
                        </a:rPr>
                        <a:t>/s)</a:t>
                      </a:r>
                      <a:endParaRPr kumimoji="0" lang="es-ES" sz="2400" b="0" i="0" u="none" strike="noStrike" cap="none" normalizeH="0" baseline="0" dirty="0">
                        <a:ln>
                          <a:noFill/>
                        </a:ln>
                        <a:solidFill>
                          <a:schemeClr val="bg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tx2"/>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8258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bg1"/>
                          </a:solidFill>
                          <a:effectLst/>
                          <a:latin typeface="Verdana" pitchFamily="34" charset="0"/>
                        </a:rPr>
                        <a:t>50</a:t>
                      </a:r>
                      <a:endParaRPr kumimoji="0" lang="es-ES" sz="2400" b="1" i="0" u="none" strike="noStrike" cap="none" normalizeH="0" baseline="0" dirty="0">
                        <a:ln>
                          <a:noFill/>
                        </a:ln>
                        <a:solidFill>
                          <a:schemeClr val="bg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33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bg1"/>
                          </a:solidFill>
                          <a:effectLst/>
                          <a:latin typeface="Verdana" pitchFamily="34" charset="0"/>
                        </a:rPr>
                        <a:t>100</a:t>
                      </a:r>
                      <a:endParaRPr kumimoji="0" lang="es-ES" sz="2400" b="1" i="0" u="none" strike="noStrike" cap="none" normalizeH="0" baseline="0" dirty="0">
                        <a:ln>
                          <a:noFill/>
                        </a:ln>
                        <a:solidFill>
                          <a:schemeClr val="bg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3300"/>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bg1"/>
                          </a:solidFill>
                          <a:effectLst/>
                          <a:latin typeface="Verdana" pitchFamily="34" charset="0"/>
                        </a:rPr>
                        <a:t>150</a:t>
                      </a:r>
                      <a:endParaRPr kumimoji="0" lang="es-ES" sz="2400" b="1" i="0" u="none" strike="noStrike" cap="none" normalizeH="0" baseline="0" dirty="0">
                        <a:ln>
                          <a:noFill/>
                        </a:ln>
                        <a:solidFill>
                          <a:schemeClr val="bg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3300"/>
                    </a:solidFill>
                  </a:tcPr>
                </a:tc>
                <a:extLst>
                  <a:ext uri="{0D108BD9-81ED-4DB2-BD59-A6C34878D82A}">
                    <a16:rowId xmlns:a16="http://schemas.microsoft.com/office/drawing/2014/main" val="10001"/>
                  </a:ext>
                </a:extLst>
              </a:tr>
              <a:tr h="376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38</a:t>
                      </a: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54</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63</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377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40</a:t>
                      </a: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47</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65</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376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42</a:t>
                      </a: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52</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57</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376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37</a:t>
                      </a: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53</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58</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r h="1984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43</a:t>
                      </a: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49</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62</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6"/>
                  </a:ext>
                </a:extLst>
              </a:tr>
              <a:tr h="3778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a:t>
                      </a:r>
                      <a:r>
                        <a:rPr kumimoji="0" lang="es-ES_tradnl" sz="2000" b="1" i="0" u="none" strike="noStrike" cap="none" normalizeH="0" baseline="-25000">
                          <a:ln>
                            <a:noFill/>
                          </a:ln>
                          <a:solidFill>
                            <a:schemeClr val="tx1"/>
                          </a:solidFill>
                          <a:effectLst/>
                          <a:latin typeface="Verdana" pitchFamily="34" charset="0"/>
                        </a:rPr>
                        <a:t>1</a:t>
                      </a:r>
                      <a:r>
                        <a:rPr kumimoji="0" lang="es-ES_tradnl" sz="2000" b="1" i="0" u="none" strike="noStrike" cap="none" normalizeH="0" baseline="0">
                          <a:ln>
                            <a:noFill/>
                          </a:ln>
                          <a:solidFill>
                            <a:schemeClr val="tx1"/>
                          </a:solidFill>
                          <a:effectLst/>
                          <a:latin typeface="Verdana" pitchFamily="34" charset="0"/>
                        </a:rPr>
                        <a:t>= 200</a:t>
                      </a: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a:t>
                      </a:r>
                      <a:r>
                        <a:rPr kumimoji="0" lang="es-ES_tradnl" sz="2000" b="1" i="0" u="none" strike="noStrike" cap="none" normalizeH="0" baseline="-25000">
                          <a:ln>
                            <a:noFill/>
                          </a:ln>
                          <a:solidFill>
                            <a:schemeClr val="tx1"/>
                          </a:solidFill>
                          <a:effectLst/>
                          <a:latin typeface="Verdana" pitchFamily="34" charset="0"/>
                        </a:rPr>
                        <a:t>2</a:t>
                      </a:r>
                      <a:r>
                        <a:rPr kumimoji="0" lang="es-ES_tradnl" sz="2000" b="1" i="0" u="none" strike="noStrike" cap="none" normalizeH="0" baseline="0">
                          <a:ln>
                            <a:noFill/>
                          </a:ln>
                          <a:solidFill>
                            <a:schemeClr val="tx1"/>
                          </a:solidFill>
                          <a:effectLst/>
                          <a:latin typeface="Verdana" pitchFamily="34" charset="0"/>
                        </a:rPr>
                        <a:t>= 255</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a:t>
                      </a:r>
                      <a:r>
                        <a:rPr kumimoji="0" lang="es-ES_tradnl" sz="2000" b="1" i="0" u="none" strike="noStrike" cap="none" normalizeH="0" baseline="-25000">
                          <a:ln>
                            <a:noFill/>
                          </a:ln>
                          <a:solidFill>
                            <a:schemeClr val="tx1"/>
                          </a:solidFill>
                          <a:effectLst/>
                          <a:latin typeface="Verdana" pitchFamily="34" charset="0"/>
                        </a:rPr>
                        <a:t>3</a:t>
                      </a:r>
                      <a:r>
                        <a:rPr kumimoji="0" lang="es-ES_tradnl" sz="2000" b="1" i="0" u="none" strike="noStrike" cap="none" normalizeH="0" baseline="0">
                          <a:ln>
                            <a:noFill/>
                          </a:ln>
                          <a:solidFill>
                            <a:schemeClr val="tx1"/>
                          </a:solidFill>
                          <a:effectLst/>
                          <a:latin typeface="Verdana" pitchFamily="34" charset="0"/>
                        </a:rPr>
                        <a:t>= 305</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99CCFF"/>
                    </a:solidFill>
                  </a:tcPr>
                </a:tc>
                <a:extLst>
                  <a:ext uri="{0D108BD9-81ED-4DB2-BD59-A6C34878D82A}">
                    <a16:rowId xmlns:a16="http://schemas.microsoft.com/office/drawing/2014/main" val="10007"/>
                  </a:ext>
                </a:extLst>
              </a:tr>
              <a:tr h="3762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rgbClr val="CC3300"/>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AB"/>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rgbClr val="CC33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AB"/>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rgbClr val="CC33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AB"/>
                    </a:solidFill>
                  </a:tcPr>
                </a:tc>
                <a:extLst>
                  <a:ext uri="{0D108BD9-81ED-4DB2-BD59-A6C34878D82A}">
                    <a16:rowId xmlns:a16="http://schemas.microsoft.com/office/drawing/2014/main" val="10008"/>
                  </a:ext>
                </a:extLst>
              </a:tr>
            </a:tbl>
          </a:graphicData>
        </a:graphic>
      </p:graphicFrame>
      <p:graphicFrame>
        <p:nvGraphicFramePr>
          <p:cNvPr id="149657" name="Group 153"/>
          <p:cNvGraphicFramePr>
            <a:graphicFrameLocks noGrp="1"/>
          </p:cNvGraphicFramePr>
          <p:nvPr/>
        </p:nvGraphicFramePr>
        <p:xfrm>
          <a:off x="7543800" y="5395913"/>
          <a:ext cx="1371600" cy="396240"/>
        </p:xfrm>
        <a:graphic>
          <a:graphicData uri="http://schemas.openxmlformats.org/drawingml/2006/table">
            <a:tbl>
              <a:tblPr/>
              <a:tblGrid>
                <a:gridCol w="1371600">
                  <a:extLst>
                    <a:ext uri="{9D8B030D-6E8A-4147-A177-3AD203B41FA5}">
                      <a16:colId xmlns:a16="http://schemas.microsoft.com/office/drawing/2014/main" val="20000"/>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TG=760</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66CCFF"/>
                    </a:solidFill>
                  </a:tcPr>
                </a:tc>
                <a:extLst>
                  <a:ext uri="{0D108BD9-81ED-4DB2-BD59-A6C34878D82A}">
                    <a16:rowId xmlns:a16="http://schemas.microsoft.com/office/drawing/2014/main" val="10000"/>
                  </a:ext>
                </a:extLst>
              </a:tr>
            </a:tbl>
          </a:graphicData>
        </a:graphic>
      </p:graphicFrame>
      <p:graphicFrame>
        <p:nvGraphicFramePr>
          <p:cNvPr id="340994" name="Object 2"/>
          <p:cNvGraphicFramePr>
            <a:graphicFrameLocks noChangeAspect="1"/>
          </p:cNvGraphicFramePr>
          <p:nvPr/>
        </p:nvGraphicFramePr>
        <p:xfrm>
          <a:off x="1981201" y="5740400"/>
          <a:ext cx="1065213" cy="508000"/>
        </p:xfrm>
        <a:graphic>
          <a:graphicData uri="http://schemas.openxmlformats.org/presentationml/2006/ole">
            <mc:AlternateContent xmlns:mc="http://schemas.openxmlformats.org/markup-compatibility/2006">
              <mc:Choice xmlns:v="urn:schemas-microsoft-com:vml" Requires="v">
                <p:oleObj spid="_x0000_s604750" name="Equation" r:id="rId4" imgW="533160" imgH="253800" progId="Equation.DSMT4">
                  <p:embed/>
                </p:oleObj>
              </mc:Choice>
              <mc:Fallback>
                <p:oleObj name="Equation" r:id="rId4" imgW="533160" imgH="2538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1" y="5740400"/>
                        <a:ext cx="1065213"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0995" name="Object 3"/>
          <p:cNvGraphicFramePr>
            <a:graphicFrameLocks noChangeAspect="1"/>
          </p:cNvGraphicFramePr>
          <p:nvPr/>
        </p:nvGraphicFramePr>
        <p:xfrm>
          <a:off x="4052889" y="5740400"/>
          <a:ext cx="1039812" cy="508000"/>
        </p:xfrm>
        <a:graphic>
          <a:graphicData uri="http://schemas.openxmlformats.org/presentationml/2006/ole">
            <mc:AlternateContent xmlns:mc="http://schemas.openxmlformats.org/markup-compatibility/2006">
              <mc:Choice xmlns:v="urn:schemas-microsoft-com:vml" Requires="v">
                <p:oleObj spid="_x0000_s604751" name="Equation" r:id="rId6" imgW="520560" imgH="253800" progId="Equation.DSMT4">
                  <p:embed/>
                </p:oleObj>
              </mc:Choice>
              <mc:Fallback>
                <p:oleObj name="Equation" r:id="rId6" imgW="520560" imgH="2538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889" y="5740400"/>
                        <a:ext cx="103981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0996" name="Object 4"/>
          <p:cNvGraphicFramePr>
            <a:graphicFrameLocks noChangeAspect="1"/>
          </p:cNvGraphicFramePr>
          <p:nvPr/>
        </p:nvGraphicFramePr>
        <p:xfrm>
          <a:off x="5881689" y="5740400"/>
          <a:ext cx="1039812" cy="508000"/>
        </p:xfrm>
        <a:graphic>
          <a:graphicData uri="http://schemas.openxmlformats.org/presentationml/2006/ole">
            <mc:AlternateContent xmlns:mc="http://schemas.openxmlformats.org/markup-compatibility/2006">
              <mc:Choice xmlns:v="urn:schemas-microsoft-com:vml" Requires="v">
                <p:oleObj spid="_x0000_s604752" name="Equation" r:id="rId8" imgW="520560" imgH="253800" progId="Equation.DSMT4">
                  <p:embed/>
                </p:oleObj>
              </mc:Choice>
              <mc:Fallback>
                <p:oleObj name="Equation" r:id="rId8" imgW="520560" imgH="253800" progId="Equation.DSMT4">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1689" y="5740400"/>
                        <a:ext cx="1039812"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9669"/>
                                        </p:tgtEl>
                                        <p:attrNameLst>
                                          <p:attrName>style.visibility</p:attrName>
                                        </p:attrNameLst>
                                      </p:cBhvr>
                                      <p:to>
                                        <p:strVal val="visible"/>
                                      </p:to>
                                    </p:set>
                                    <p:animEffect transition="in" filter="wipe(up)">
                                      <p:cBhvr>
                                        <p:cTn id="7" dur="500"/>
                                        <p:tgtEl>
                                          <p:spTgt spid="149669"/>
                                        </p:tgtEl>
                                      </p:cBhvr>
                                    </p:animEffect>
                                  </p:childTnLst>
                                </p:cTn>
                              </p:par>
                              <p:par>
                                <p:cTn id="8" presetID="22" presetClass="entr" presetSubtype="4" fill="hold" nodeType="withEffect">
                                  <p:stCondLst>
                                    <p:cond delay="0"/>
                                  </p:stCondLst>
                                  <p:childTnLst>
                                    <p:set>
                                      <p:cBhvr>
                                        <p:cTn id="9" dur="1" fill="hold">
                                          <p:stCondLst>
                                            <p:cond delay="0"/>
                                          </p:stCondLst>
                                        </p:cTn>
                                        <p:tgtEl>
                                          <p:spTgt spid="340994"/>
                                        </p:tgtEl>
                                        <p:attrNameLst>
                                          <p:attrName>style.visibility</p:attrName>
                                        </p:attrNameLst>
                                      </p:cBhvr>
                                      <p:to>
                                        <p:strVal val="visible"/>
                                      </p:to>
                                    </p:set>
                                    <p:animEffect transition="in" filter="wipe(down)">
                                      <p:cBhvr>
                                        <p:cTn id="10" dur="500"/>
                                        <p:tgtEl>
                                          <p:spTgt spid="340994"/>
                                        </p:tgtEl>
                                      </p:cBhvr>
                                    </p:animEffect>
                                  </p:childTnLst>
                                </p:cTn>
                              </p:par>
                              <p:par>
                                <p:cTn id="11" presetID="22" presetClass="entr" presetSubtype="4" fill="hold" nodeType="withEffect">
                                  <p:stCondLst>
                                    <p:cond delay="0"/>
                                  </p:stCondLst>
                                  <p:childTnLst>
                                    <p:set>
                                      <p:cBhvr>
                                        <p:cTn id="12" dur="1" fill="hold">
                                          <p:stCondLst>
                                            <p:cond delay="0"/>
                                          </p:stCondLst>
                                        </p:cTn>
                                        <p:tgtEl>
                                          <p:spTgt spid="340995"/>
                                        </p:tgtEl>
                                        <p:attrNameLst>
                                          <p:attrName>style.visibility</p:attrName>
                                        </p:attrNameLst>
                                      </p:cBhvr>
                                      <p:to>
                                        <p:strVal val="visible"/>
                                      </p:to>
                                    </p:set>
                                    <p:animEffect transition="in" filter="wipe(down)">
                                      <p:cBhvr>
                                        <p:cTn id="13" dur="500"/>
                                        <p:tgtEl>
                                          <p:spTgt spid="340995"/>
                                        </p:tgtEl>
                                      </p:cBhvr>
                                    </p:animEffect>
                                  </p:childTnLst>
                                </p:cTn>
                              </p:par>
                              <p:par>
                                <p:cTn id="14" presetID="22" presetClass="entr" presetSubtype="4" fill="hold" nodeType="withEffect">
                                  <p:stCondLst>
                                    <p:cond delay="0"/>
                                  </p:stCondLst>
                                  <p:childTnLst>
                                    <p:set>
                                      <p:cBhvr>
                                        <p:cTn id="15" dur="1" fill="hold">
                                          <p:stCondLst>
                                            <p:cond delay="0"/>
                                          </p:stCondLst>
                                        </p:cTn>
                                        <p:tgtEl>
                                          <p:spTgt spid="340996"/>
                                        </p:tgtEl>
                                        <p:attrNameLst>
                                          <p:attrName>style.visibility</p:attrName>
                                        </p:attrNameLst>
                                      </p:cBhvr>
                                      <p:to>
                                        <p:strVal val="visible"/>
                                      </p:to>
                                    </p:set>
                                    <p:animEffect transition="in" filter="wipe(down)">
                                      <p:cBhvr>
                                        <p:cTn id="16" dur="500"/>
                                        <p:tgtEl>
                                          <p:spTgt spid="340996"/>
                                        </p:tgtEl>
                                      </p:cBhvr>
                                    </p:animEffect>
                                  </p:childTnLst>
                                </p:cTn>
                              </p:par>
                            </p:childTnLst>
                          </p:cTn>
                        </p:par>
                        <p:par>
                          <p:cTn id="17" fill="hold">
                            <p:stCondLst>
                              <p:cond delay="500"/>
                            </p:stCondLst>
                            <p:childTnLst>
                              <p:par>
                                <p:cTn id="18" presetID="47" presetClass="entr" presetSubtype="0" fill="hold" nodeType="afterEffect">
                                  <p:stCondLst>
                                    <p:cond delay="1000"/>
                                  </p:stCondLst>
                                  <p:childTnLst>
                                    <p:set>
                                      <p:cBhvr>
                                        <p:cTn id="19" dur="1" fill="hold">
                                          <p:stCondLst>
                                            <p:cond delay="0"/>
                                          </p:stCondLst>
                                        </p:cTn>
                                        <p:tgtEl>
                                          <p:spTgt spid="149657"/>
                                        </p:tgtEl>
                                        <p:attrNameLst>
                                          <p:attrName>style.visibility</p:attrName>
                                        </p:attrNameLst>
                                      </p:cBhvr>
                                      <p:to>
                                        <p:strVal val="visible"/>
                                      </p:to>
                                    </p:set>
                                    <p:animEffect transition="in" filter="fade">
                                      <p:cBhvr>
                                        <p:cTn id="20" dur="500"/>
                                        <p:tgtEl>
                                          <p:spTgt spid="149657"/>
                                        </p:tgtEl>
                                      </p:cBhvr>
                                    </p:animEffect>
                                    <p:anim calcmode="lin" valueType="num">
                                      <p:cBhvr>
                                        <p:cTn id="21" dur="500" fill="hold"/>
                                        <p:tgtEl>
                                          <p:spTgt spid="149657"/>
                                        </p:tgtEl>
                                        <p:attrNameLst>
                                          <p:attrName>ppt_x</p:attrName>
                                        </p:attrNameLst>
                                      </p:cBhvr>
                                      <p:tavLst>
                                        <p:tav tm="0">
                                          <p:val>
                                            <p:strVal val="#ppt_x"/>
                                          </p:val>
                                        </p:tav>
                                        <p:tav tm="100000">
                                          <p:val>
                                            <p:strVal val="#ppt_x"/>
                                          </p:val>
                                        </p:tav>
                                      </p:tavLst>
                                    </p:anim>
                                    <p:anim calcmode="lin" valueType="num">
                                      <p:cBhvr>
                                        <p:cTn id="22" dur="500" fill="hold"/>
                                        <p:tgtEl>
                                          <p:spTgt spid="149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72" name="Rectangle 168"/>
          <p:cNvSpPr>
            <a:spLocks noGrp="1" noChangeArrowheads="1"/>
          </p:cNvSpPr>
          <p:nvPr>
            <p:ph type="title"/>
          </p:nvPr>
        </p:nvSpPr>
        <p:spPr>
          <a:noFill/>
          <a:ln/>
        </p:spPr>
        <p:txBody>
          <a:bodyPr/>
          <a:lstStyle/>
          <a:p>
            <a:r>
              <a:rPr lang="es-ES_tradnl" dirty="0"/>
              <a:t>Ejemplo 3: factor cuantitativo</a:t>
            </a:r>
            <a:endParaRPr lang="es-ES_tradnl" b="1" dirty="0"/>
          </a:p>
        </p:txBody>
      </p:sp>
      <p:sp>
        <p:nvSpPr>
          <p:cNvPr id="149507" name="Rectangle 3"/>
          <p:cNvSpPr>
            <a:spLocks noGrp="1" noChangeArrowheads="1"/>
          </p:cNvSpPr>
          <p:nvPr>
            <p:ph idx="1"/>
          </p:nvPr>
        </p:nvSpPr>
        <p:spPr>
          <a:xfrm>
            <a:off x="102920" y="908720"/>
            <a:ext cx="8734180" cy="1666420"/>
          </a:xfrm>
        </p:spPr>
        <p:txBody>
          <a:bodyPr>
            <a:normAutofit/>
          </a:bodyPr>
          <a:lstStyle/>
          <a:p>
            <a:pPr marL="0" lvl="0" indent="0" algn="just" defTabSz="914400" eaLnBrk="0" fontAlgn="base" hangingPunct="0">
              <a:lnSpc>
                <a:spcPct val="150000"/>
              </a:lnSpc>
              <a:spcBef>
                <a:spcPct val="20000"/>
              </a:spcBef>
              <a:spcAft>
                <a:spcPct val="0"/>
              </a:spcAft>
              <a:buClr>
                <a:srgbClr val="9A0000"/>
              </a:buClr>
              <a:buSzPct val="75000"/>
              <a:buNone/>
            </a:pPr>
            <a:r>
              <a:rPr lang="es-ES_tradnl" sz="2200" dirty="0">
                <a:cs typeface="Times New Roman" pitchFamily="18" charset="0"/>
              </a:rPr>
              <a:t> </a:t>
            </a:r>
            <a:r>
              <a:rPr lang="es-ES" altLang="es-ES" sz="2400" b="1" u="sng" kern="0" dirty="0">
                <a:solidFill>
                  <a:srgbClr val="008000"/>
                </a:solidFill>
                <a:latin typeface="Verdana"/>
              </a:rPr>
              <a:t>Objetivo:</a:t>
            </a:r>
            <a:r>
              <a:rPr lang="es-ES" altLang="es-ES" sz="2400" kern="0" dirty="0">
                <a:solidFill>
                  <a:srgbClr val="008000"/>
                </a:solidFill>
                <a:latin typeface="Verdana"/>
              </a:rPr>
              <a:t> </a:t>
            </a:r>
            <a:r>
              <a:rPr lang="es-ES" altLang="es-ES" sz="2400" kern="0" dirty="0">
                <a:solidFill>
                  <a:srgbClr val="000000"/>
                </a:solidFill>
                <a:latin typeface="Verdana"/>
              </a:rPr>
              <a:t>analizar con detalle el efecto (la naturaleza) del factor </a:t>
            </a:r>
            <a:r>
              <a:rPr lang="es-ES" altLang="es-ES" sz="2400" b="1" kern="0" dirty="0">
                <a:solidFill>
                  <a:srgbClr val="0070C0"/>
                </a:solidFill>
                <a:latin typeface="Verdana"/>
              </a:rPr>
              <a:t>CARGA</a:t>
            </a:r>
            <a:r>
              <a:rPr lang="es-ES" altLang="es-ES" sz="2400" kern="0" dirty="0">
                <a:solidFill>
                  <a:srgbClr val="000000"/>
                </a:solidFill>
                <a:latin typeface="Verdana"/>
              </a:rPr>
              <a:t> sobre la variable respuesta </a:t>
            </a:r>
            <a:r>
              <a:rPr lang="es-ES" altLang="es-ES" sz="2400" b="1" kern="0" dirty="0">
                <a:solidFill>
                  <a:srgbClr val="FF0000"/>
                </a:solidFill>
                <a:latin typeface="Verdana"/>
              </a:rPr>
              <a:t>Tiempo medio de utilización de CPU</a:t>
            </a:r>
          </a:p>
        </p:txBody>
      </p:sp>
      <p:graphicFrame>
        <p:nvGraphicFramePr>
          <p:cNvPr id="4" name="Object 1"/>
          <p:cNvGraphicFramePr>
            <a:graphicFrameLocks noChangeAspect="1"/>
          </p:cNvGraphicFramePr>
          <p:nvPr>
            <p:extLst>
              <p:ext uri="{D42A27DB-BD31-4B8C-83A1-F6EECF244321}">
                <p14:modId xmlns:p14="http://schemas.microsoft.com/office/powerpoint/2010/main" val="3512587758"/>
              </p:ext>
            </p:extLst>
          </p:nvPr>
        </p:nvGraphicFramePr>
        <p:xfrm>
          <a:off x="2123728" y="3645024"/>
          <a:ext cx="3108325" cy="868363"/>
        </p:xfrm>
        <a:graphic>
          <a:graphicData uri="http://schemas.openxmlformats.org/presentationml/2006/ole">
            <mc:AlternateContent xmlns:mc="http://schemas.openxmlformats.org/markup-compatibility/2006">
              <mc:Choice xmlns:v="urn:schemas-microsoft-com:vml" Requires="v">
                <p:oleObj spid="_x0000_s1158253" name="Equation" r:id="rId4" imgW="1726920" imgH="482400" progId="Equation.DSMT4">
                  <p:embed/>
                </p:oleObj>
              </mc:Choice>
              <mc:Fallback>
                <p:oleObj name="Equation" r:id="rId4" imgW="1726920" imgH="482400" progId="Equation.DSMT4">
                  <p:embed/>
                  <p:pic>
                    <p:nvPicPr>
                      <p:cNvPr id="0" name=""/>
                      <p:cNvPicPr>
                        <a:picLocks noChangeAspect="1" noChangeArrowheads="1"/>
                      </p:cNvPicPr>
                      <p:nvPr/>
                    </p:nvPicPr>
                    <p:blipFill>
                      <a:blip r:embed="rId5"/>
                      <a:srcRect/>
                      <a:stretch>
                        <a:fillRect/>
                      </a:stretch>
                    </p:blipFill>
                    <p:spPr bwMode="auto">
                      <a:xfrm>
                        <a:off x="2123728" y="3645024"/>
                        <a:ext cx="3108325" cy="868363"/>
                      </a:xfrm>
                      <a:prstGeom prst="rect">
                        <a:avLst/>
                      </a:prstGeom>
                      <a:noFill/>
                      <a:extLst/>
                    </p:spPr>
                  </p:pic>
                </p:oleObj>
              </mc:Fallback>
            </mc:AlternateContent>
          </a:graphicData>
        </a:graphic>
      </p:graphicFrame>
      <p:sp>
        <p:nvSpPr>
          <p:cNvPr id="6" name="Text Box 6"/>
          <p:cNvSpPr txBox="1">
            <a:spLocks noChangeArrowheads="1"/>
          </p:cNvSpPr>
          <p:nvPr/>
        </p:nvSpPr>
        <p:spPr bwMode="auto">
          <a:xfrm>
            <a:off x="1913059" y="3204892"/>
            <a:ext cx="5317881" cy="348762"/>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1662" b="1" dirty="0">
                <a:solidFill>
                  <a:srgbClr val="FF0000"/>
                </a:solidFill>
                <a:latin typeface="Arial" charset="0"/>
              </a:rPr>
              <a:t>Test o Contraste de hipótesis</a:t>
            </a:r>
          </a:p>
        </p:txBody>
      </p:sp>
    </p:spTree>
    <p:extLst>
      <p:ext uri="{BB962C8B-B14F-4D97-AF65-F5344CB8AC3E}">
        <p14:creationId xmlns:p14="http://schemas.microsoft.com/office/powerpoint/2010/main" val="383103557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2" name="Group 4"/>
          <p:cNvGraphicFramePr>
            <a:graphicFrameLocks noGrp="1"/>
          </p:cNvGraphicFramePr>
          <p:nvPr>
            <p:extLst>
              <p:ext uri="{D42A27DB-BD31-4B8C-83A1-F6EECF244321}">
                <p14:modId xmlns:p14="http://schemas.microsoft.com/office/powerpoint/2010/main" val="483153554"/>
              </p:ext>
            </p:extLst>
          </p:nvPr>
        </p:nvGraphicFramePr>
        <p:xfrm>
          <a:off x="323528" y="853129"/>
          <a:ext cx="8291232" cy="2541331"/>
        </p:xfrm>
        <a:graphic>
          <a:graphicData uri="http://schemas.openxmlformats.org/drawingml/2006/table">
            <a:tbl>
              <a:tblPr/>
              <a:tblGrid>
                <a:gridCol w="1705668">
                  <a:extLst>
                    <a:ext uri="{9D8B030D-6E8A-4147-A177-3AD203B41FA5}">
                      <a16:colId xmlns:a16="http://schemas.microsoft.com/office/drawing/2014/main" val="20000"/>
                    </a:ext>
                  </a:extLst>
                </a:gridCol>
                <a:gridCol w="1608829">
                  <a:extLst>
                    <a:ext uri="{9D8B030D-6E8A-4147-A177-3AD203B41FA5}">
                      <a16:colId xmlns:a16="http://schemas.microsoft.com/office/drawing/2014/main" val="20001"/>
                    </a:ext>
                  </a:extLst>
                </a:gridCol>
                <a:gridCol w="846752">
                  <a:extLst>
                    <a:ext uri="{9D8B030D-6E8A-4147-A177-3AD203B41FA5}">
                      <a16:colId xmlns:a16="http://schemas.microsoft.com/office/drawing/2014/main" val="20002"/>
                    </a:ext>
                  </a:extLst>
                </a:gridCol>
                <a:gridCol w="1185063">
                  <a:extLst>
                    <a:ext uri="{9D8B030D-6E8A-4147-A177-3AD203B41FA5}">
                      <a16:colId xmlns:a16="http://schemas.microsoft.com/office/drawing/2014/main" val="20003"/>
                    </a:ext>
                  </a:extLst>
                </a:gridCol>
                <a:gridCol w="1472460">
                  <a:extLst>
                    <a:ext uri="{9D8B030D-6E8A-4147-A177-3AD203B41FA5}">
                      <a16:colId xmlns:a16="http://schemas.microsoft.com/office/drawing/2014/main" val="20004"/>
                    </a:ext>
                  </a:extLst>
                </a:gridCol>
                <a:gridCol w="1472460">
                  <a:extLst>
                    <a:ext uri="{9D8B030D-6E8A-4147-A177-3AD203B41FA5}">
                      <a16:colId xmlns:a16="http://schemas.microsoft.com/office/drawing/2014/main" val="20005"/>
                    </a:ext>
                  </a:extLst>
                </a:gridCol>
              </a:tblGrid>
              <a:tr h="63892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OV</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SC</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err="1">
                          <a:ln>
                            <a:noFill/>
                          </a:ln>
                          <a:solidFill>
                            <a:schemeClr val="tx1"/>
                          </a:solidFill>
                          <a:effectLst/>
                          <a:latin typeface="Verdana" pitchFamily="34" charset="0"/>
                        </a:rPr>
                        <a:t>gl</a:t>
                      </a: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CM</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6341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1209’33</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6341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CARGA</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1103’33</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63413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55685" name="Text Box 37"/>
          <p:cNvSpPr txBox="1">
            <a:spLocks noChangeArrowheads="1"/>
          </p:cNvSpPr>
          <p:nvPr/>
        </p:nvSpPr>
        <p:spPr bwMode="auto">
          <a:xfrm>
            <a:off x="323528" y="4005064"/>
            <a:ext cx="5560483" cy="1015663"/>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dirty="0"/>
              <a:t>Riesgo de 1ª especie</a:t>
            </a:r>
            <a:r>
              <a:rPr lang="es-ES_tradnl" dirty="0"/>
              <a:t>: </a:t>
            </a:r>
            <a:r>
              <a:rPr lang="es-ES_tradnl" b="1" dirty="0">
                <a:solidFill>
                  <a:srgbClr val="008000"/>
                </a:solidFill>
                <a:sym typeface="Symbol" pitchFamily="18" charset="2"/>
              </a:rPr>
              <a:t></a:t>
            </a:r>
            <a:r>
              <a:rPr lang="es-ES_tradnl" dirty="0">
                <a:sym typeface="Symbol" pitchFamily="18" charset="2"/>
              </a:rPr>
              <a:t>=</a:t>
            </a:r>
            <a:r>
              <a:rPr lang="es-ES_tradnl" dirty="0">
                <a:solidFill>
                  <a:srgbClr val="008000"/>
                </a:solidFill>
                <a:sym typeface="Symbol" pitchFamily="18" charset="2"/>
              </a:rPr>
              <a:t>0’05</a:t>
            </a:r>
            <a:endParaRPr lang="es-ES_tradnl" dirty="0">
              <a:sym typeface="Symbol" pitchFamily="18" charset="2"/>
            </a:endParaRPr>
          </a:p>
          <a:p>
            <a:pPr>
              <a:spcBef>
                <a:spcPct val="50000"/>
              </a:spcBef>
            </a:pPr>
            <a:r>
              <a:rPr lang="es-ES_tradnl" dirty="0">
                <a:sym typeface="Symbol" pitchFamily="18" charset="2"/>
              </a:rPr>
              <a:t>Tabla: </a:t>
            </a:r>
            <a:r>
              <a:rPr lang="es-ES_tradnl" b="1" dirty="0" err="1">
                <a:sym typeface="Symbol" pitchFamily="18" charset="2"/>
              </a:rPr>
              <a:t>F</a:t>
            </a:r>
            <a:r>
              <a:rPr lang="es-ES_tradnl" b="1" baseline="-25000" dirty="0" err="1">
                <a:sym typeface="Symbol" pitchFamily="18" charset="2"/>
              </a:rPr>
              <a:t>glF,glR</a:t>
            </a:r>
            <a:r>
              <a:rPr lang="es-ES_tradnl" dirty="0">
                <a:sym typeface="Symbol" pitchFamily="18" charset="2"/>
              </a:rPr>
              <a:t>(5%) (Tabla F)</a:t>
            </a:r>
            <a:endParaRPr lang="es-ES_tradnl" dirty="0">
              <a:solidFill>
                <a:schemeClr val="folHlink"/>
              </a:solidFill>
              <a:sym typeface="Symbol" pitchFamily="18" charset="2"/>
            </a:endParaRPr>
          </a:p>
        </p:txBody>
      </p:sp>
      <p:sp>
        <p:nvSpPr>
          <p:cNvPr id="155693" name="Rectangle 45"/>
          <p:cNvSpPr>
            <a:spLocks noGrp="1" noChangeArrowheads="1"/>
          </p:cNvSpPr>
          <p:nvPr>
            <p:ph type="title"/>
          </p:nvPr>
        </p:nvSpPr>
        <p:spPr>
          <a:noFill/>
          <a:ln/>
        </p:spPr>
        <p:txBody>
          <a:bodyPr/>
          <a:lstStyle/>
          <a:p>
            <a:r>
              <a:rPr lang="es-ES_tradnl"/>
              <a:t>Tabla resumen del ANOVA</a:t>
            </a:r>
          </a:p>
        </p:txBody>
      </p:sp>
      <p:graphicFrame>
        <p:nvGraphicFramePr>
          <p:cNvPr id="11" name="10 Objeto"/>
          <p:cNvGraphicFramePr>
            <a:graphicFrameLocks noChangeAspect="1"/>
          </p:cNvGraphicFramePr>
          <p:nvPr>
            <p:extLst>
              <p:ext uri="{D42A27DB-BD31-4B8C-83A1-F6EECF244321}">
                <p14:modId xmlns:p14="http://schemas.microsoft.com/office/powerpoint/2010/main" val="3958966650"/>
              </p:ext>
            </p:extLst>
          </p:nvPr>
        </p:nvGraphicFramePr>
        <p:xfrm>
          <a:off x="7318648" y="853129"/>
          <a:ext cx="851818" cy="542454"/>
        </p:xfrm>
        <a:graphic>
          <a:graphicData uri="http://schemas.openxmlformats.org/presentationml/2006/ole">
            <mc:AlternateContent xmlns:mc="http://schemas.openxmlformats.org/markup-compatibility/2006">
              <mc:Choice xmlns:v="urn:schemas-microsoft-com:vml" Requires="v">
                <p:oleObj spid="_x0000_s968901" name="Equation" r:id="rId4" imgW="406080" imgH="253800" progId="Equation.DSMT4">
                  <p:embed/>
                </p:oleObj>
              </mc:Choice>
              <mc:Fallback>
                <p:oleObj name="Equation" r:id="rId4" imgW="406080" imgH="253800" progId="Equation.DSMT4">
                  <p:embed/>
                  <p:pic>
                    <p:nvPicPr>
                      <p:cNvPr id="0" name="Picture 2"/>
                      <p:cNvPicPr>
                        <a:picLocks noChangeAspect="1" noChangeArrowheads="1"/>
                      </p:cNvPicPr>
                      <p:nvPr/>
                    </p:nvPicPr>
                    <p:blipFill>
                      <a:blip r:embed="rId5"/>
                      <a:srcRect/>
                      <a:stretch>
                        <a:fillRect/>
                      </a:stretch>
                    </p:blipFill>
                    <p:spPr bwMode="auto">
                      <a:xfrm>
                        <a:off x="7318648" y="853129"/>
                        <a:ext cx="851818" cy="54245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13 Botón de acción: Personalizar">
            <a:hlinkClick r:id="rId6" action="ppaction://hlinksldjump" highlightClick="1"/>
          </p:cNvPr>
          <p:cNvSpPr/>
          <p:nvPr/>
        </p:nvSpPr>
        <p:spPr bwMode="auto">
          <a:xfrm>
            <a:off x="8460432" y="6525376"/>
            <a:ext cx="288000" cy="288000"/>
          </a:xfrm>
          <a:prstGeom prst="actionButtonBlank">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ES" sz="1200" b="1" i="0" u="none" strike="noStrike" cap="none" normalizeH="0" baseline="0" dirty="0">
                <a:ln>
                  <a:noFill/>
                </a:ln>
                <a:solidFill>
                  <a:schemeClr val="tx1"/>
                </a:solidFill>
                <a:effectLst/>
                <a:latin typeface="Verdana" pitchFamily="34" charset="0"/>
              </a:rPr>
              <a:t>T</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93" name="Rectangle 45"/>
          <p:cNvSpPr>
            <a:spLocks noGrp="1" noChangeArrowheads="1"/>
          </p:cNvSpPr>
          <p:nvPr>
            <p:ph type="title"/>
          </p:nvPr>
        </p:nvSpPr>
        <p:spPr>
          <a:noFill/>
          <a:ln/>
        </p:spPr>
        <p:txBody>
          <a:bodyPr/>
          <a:lstStyle/>
          <a:p>
            <a:r>
              <a:rPr lang="es-ES_tradnl" dirty="0"/>
              <a:t>Tabla resumen del ANOVA. Cálculos</a:t>
            </a:r>
          </a:p>
        </p:txBody>
      </p:sp>
      <p:sp>
        <p:nvSpPr>
          <p:cNvPr id="14" name="13 Botón de acción: Personalizar">
            <a:hlinkClick r:id="rId4" action="ppaction://hlinksldjump" highlightClick="1"/>
          </p:cNvPr>
          <p:cNvSpPr/>
          <p:nvPr/>
        </p:nvSpPr>
        <p:spPr bwMode="auto">
          <a:xfrm>
            <a:off x="8460432" y="6525376"/>
            <a:ext cx="288000" cy="288000"/>
          </a:xfrm>
          <a:prstGeom prst="actionButtonBlank">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s-ES" sz="1200" b="1" i="0" u="none" strike="noStrike" cap="none" normalizeH="0" baseline="0" dirty="0">
                <a:ln>
                  <a:noFill/>
                </a:ln>
                <a:solidFill>
                  <a:schemeClr val="tx1"/>
                </a:solidFill>
                <a:effectLst/>
                <a:latin typeface="Verdana" pitchFamily="34" charset="0"/>
              </a:rPr>
              <a:t>T</a:t>
            </a:r>
          </a:p>
        </p:txBody>
      </p:sp>
      <p:graphicFrame>
        <p:nvGraphicFramePr>
          <p:cNvPr id="9" name="3 Objeto"/>
          <p:cNvGraphicFramePr>
            <a:graphicFrameLocks noChangeAspect="1"/>
          </p:cNvGraphicFramePr>
          <p:nvPr>
            <p:extLst>
              <p:ext uri="{D42A27DB-BD31-4B8C-83A1-F6EECF244321}">
                <p14:modId xmlns:p14="http://schemas.microsoft.com/office/powerpoint/2010/main" val="2799205675"/>
              </p:ext>
            </p:extLst>
          </p:nvPr>
        </p:nvGraphicFramePr>
        <p:xfrm>
          <a:off x="383391" y="734041"/>
          <a:ext cx="2890837" cy="2036762"/>
        </p:xfrm>
        <a:graphic>
          <a:graphicData uri="http://schemas.openxmlformats.org/presentationml/2006/ole">
            <mc:AlternateContent xmlns:mc="http://schemas.openxmlformats.org/markup-compatibility/2006">
              <mc:Choice xmlns:v="urn:schemas-microsoft-com:vml" Requires="v">
                <p:oleObj spid="_x0000_s1156437" name="Equation" r:id="rId5" imgW="1549080" imgH="1091880" progId="Equation.DSMT4">
                  <p:embed/>
                </p:oleObj>
              </mc:Choice>
              <mc:Fallback>
                <p:oleObj name="Equation" r:id="rId5" imgW="1549080" imgH="1091880" progId="Equation.DSMT4">
                  <p:embed/>
                  <p:pic>
                    <p:nvPicPr>
                      <p:cNvPr id="0" name=""/>
                      <p:cNvPicPr>
                        <a:picLocks noChangeAspect="1" noChangeArrowheads="1"/>
                      </p:cNvPicPr>
                      <p:nvPr/>
                    </p:nvPicPr>
                    <p:blipFill>
                      <a:blip r:embed="rId6"/>
                      <a:srcRect/>
                      <a:stretch>
                        <a:fillRect/>
                      </a:stretch>
                    </p:blipFill>
                    <p:spPr bwMode="auto">
                      <a:xfrm>
                        <a:off x="383391" y="734041"/>
                        <a:ext cx="2890837" cy="2036762"/>
                      </a:xfrm>
                      <a:prstGeom prst="rect">
                        <a:avLst/>
                      </a:prstGeom>
                      <a:solidFill>
                        <a:srgbClr val="FFFFFF"/>
                      </a:solidFill>
                      <a:ln w="12700">
                        <a:solidFill>
                          <a:srgbClr val="008000"/>
                        </a:solidFill>
                        <a:miter lim="800000"/>
                        <a:headEnd/>
                        <a:tailEnd/>
                      </a:ln>
                    </p:spPr>
                  </p:pic>
                </p:oleObj>
              </mc:Fallback>
            </mc:AlternateContent>
          </a:graphicData>
        </a:graphic>
      </p:graphicFrame>
      <p:graphicFrame>
        <p:nvGraphicFramePr>
          <p:cNvPr id="12" name="5 Objeto"/>
          <p:cNvGraphicFramePr>
            <a:graphicFrameLocks noChangeAspect="1"/>
          </p:cNvGraphicFramePr>
          <p:nvPr>
            <p:extLst>
              <p:ext uri="{D42A27DB-BD31-4B8C-83A1-F6EECF244321}">
                <p14:modId xmlns:p14="http://schemas.microsoft.com/office/powerpoint/2010/main" val="3541837657"/>
              </p:ext>
            </p:extLst>
          </p:nvPr>
        </p:nvGraphicFramePr>
        <p:xfrm>
          <a:off x="3654607" y="734041"/>
          <a:ext cx="4865688" cy="1825625"/>
        </p:xfrm>
        <a:graphic>
          <a:graphicData uri="http://schemas.openxmlformats.org/presentationml/2006/ole">
            <mc:AlternateContent xmlns:mc="http://schemas.openxmlformats.org/markup-compatibility/2006">
              <mc:Choice xmlns:v="urn:schemas-microsoft-com:vml" Requires="v">
                <p:oleObj spid="_x0000_s1156438" name="Equation" r:id="rId7" imgW="2908080" imgH="1091880" progId="Equation.DSMT4">
                  <p:embed/>
                </p:oleObj>
              </mc:Choice>
              <mc:Fallback>
                <p:oleObj name="Equation" r:id="rId7" imgW="2908080" imgH="1091880" progId="Equation.DSMT4">
                  <p:embed/>
                  <p:pic>
                    <p:nvPicPr>
                      <p:cNvPr id="0" name=""/>
                      <p:cNvPicPr>
                        <a:picLocks noChangeAspect="1" noChangeArrowheads="1"/>
                      </p:cNvPicPr>
                      <p:nvPr/>
                    </p:nvPicPr>
                    <p:blipFill>
                      <a:blip r:embed="rId8"/>
                      <a:srcRect/>
                      <a:stretch>
                        <a:fillRect/>
                      </a:stretch>
                    </p:blipFill>
                    <p:spPr bwMode="auto">
                      <a:xfrm>
                        <a:off x="3654607" y="734041"/>
                        <a:ext cx="4865688" cy="1825625"/>
                      </a:xfrm>
                      <a:prstGeom prst="rect">
                        <a:avLst/>
                      </a:prstGeom>
                      <a:solidFill>
                        <a:srgbClr val="FFFFFF"/>
                      </a:solidFill>
                      <a:ln w="12700">
                        <a:solidFill>
                          <a:srgbClr val="008000"/>
                        </a:solidFill>
                        <a:miter lim="800000"/>
                        <a:headEnd/>
                        <a:tailEnd/>
                      </a:ln>
                    </p:spPr>
                  </p:pic>
                </p:oleObj>
              </mc:Fallback>
            </mc:AlternateContent>
          </a:graphicData>
        </a:graphic>
      </p:graphicFrame>
      <p:graphicFrame>
        <p:nvGraphicFramePr>
          <p:cNvPr id="13" name="5 Objeto"/>
          <p:cNvGraphicFramePr>
            <a:graphicFrameLocks noChangeAspect="1"/>
          </p:cNvGraphicFramePr>
          <p:nvPr>
            <p:extLst>
              <p:ext uri="{D42A27DB-BD31-4B8C-83A1-F6EECF244321}">
                <p14:modId xmlns:p14="http://schemas.microsoft.com/office/powerpoint/2010/main" val="3590163158"/>
              </p:ext>
            </p:extLst>
          </p:nvPr>
        </p:nvGraphicFramePr>
        <p:xfrm>
          <a:off x="3654607" y="3541683"/>
          <a:ext cx="4949825" cy="700087"/>
        </p:xfrm>
        <a:graphic>
          <a:graphicData uri="http://schemas.openxmlformats.org/presentationml/2006/ole">
            <mc:AlternateContent xmlns:mc="http://schemas.openxmlformats.org/markup-compatibility/2006">
              <mc:Choice xmlns:v="urn:schemas-microsoft-com:vml" Requires="v">
                <p:oleObj spid="_x0000_s1156439" name="Equation" r:id="rId9" imgW="2958840" imgH="419040" progId="Equation.DSMT4">
                  <p:embed/>
                </p:oleObj>
              </mc:Choice>
              <mc:Fallback>
                <p:oleObj name="Equation" r:id="rId9" imgW="2958840" imgH="419040" progId="Equation.DSMT4">
                  <p:embed/>
                  <p:pic>
                    <p:nvPicPr>
                      <p:cNvPr id="0" name=""/>
                      <p:cNvPicPr>
                        <a:picLocks noChangeAspect="1" noChangeArrowheads="1"/>
                      </p:cNvPicPr>
                      <p:nvPr/>
                    </p:nvPicPr>
                    <p:blipFill>
                      <a:blip r:embed="rId10"/>
                      <a:srcRect/>
                      <a:stretch>
                        <a:fillRect/>
                      </a:stretch>
                    </p:blipFill>
                    <p:spPr bwMode="auto">
                      <a:xfrm>
                        <a:off x="3654607" y="3541683"/>
                        <a:ext cx="4949825" cy="700087"/>
                      </a:xfrm>
                      <a:prstGeom prst="rect">
                        <a:avLst/>
                      </a:prstGeom>
                      <a:solidFill>
                        <a:srgbClr val="FFFFFF"/>
                      </a:solidFill>
                      <a:ln w="12700">
                        <a:solidFill>
                          <a:srgbClr val="008000"/>
                        </a:solidFill>
                        <a:miter lim="800000"/>
                        <a:headEnd/>
                        <a:tailEnd/>
                      </a:ln>
                    </p:spPr>
                  </p:pic>
                </p:oleObj>
              </mc:Fallback>
            </mc:AlternateContent>
          </a:graphicData>
        </a:graphic>
      </p:graphicFrame>
    </p:spTree>
    <p:extLst>
      <p:ext uri="{BB962C8B-B14F-4D97-AF65-F5344CB8AC3E}">
        <p14:creationId xmlns:p14="http://schemas.microsoft.com/office/powerpoint/2010/main" val="37592109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2" name="Group 4"/>
          <p:cNvGraphicFramePr>
            <a:graphicFrameLocks noGrp="1"/>
          </p:cNvGraphicFramePr>
          <p:nvPr>
            <p:extLst>
              <p:ext uri="{D42A27DB-BD31-4B8C-83A1-F6EECF244321}">
                <p14:modId xmlns:p14="http://schemas.microsoft.com/office/powerpoint/2010/main" val="2061716845"/>
              </p:ext>
            </p:extLst>
          </p:nvPr>
        </p:nvGraphicFramePr>
        <p:xfrm>
          <a:off x="370384" y="703161"/>
          <a:ext cx="8153400" cy="2072640"/>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1209’33</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14</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CARGA</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1103’33</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551’66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0070C0"/>
                          </a:solidFill>
                          <a:effectLst/>
                          <a:latin typeface="Verdana" pitchFamily="34" charset="0"/>
                        </a:rPr>
                        <a:t>62’45</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106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8’83</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2" name="Group 36"/>
          <p:cNvGrpSpPr>
            <a:grpSpLocks/>
          </p:cNvGrpSpPr>
          <p:nvPr/>
        </p:nvGrpSpPr>
        <p:grpSpPr bwMode="auto">
          <a:xfrm>
            <a:off x="522784" y="2836761"/>
            <a:ext cx="5638800" cy="1143000"/>
            <a:chOff x="480" y="2352"/>
            <a:chExt cx="3456" cy="720"/>
          </a:xfrm>
        </p:grpSpPr>
        <p:sp>
          <p:nvSpPr>
            <p:cNvPr id="155685" name="Text Box 37"/>
            <p:cNvSpPr txBox="1">
              <a:spLocks noChangeArrowheads="1"/>
            </p:cNvSpPr>
            <p:nvPr/>
          </p:nvSpPr>
          <p:spPr bwMode="auto">
            <a:xfrm>
              <a:off x="480" y="2391"/>
              <a:ext cx="3408" cy="64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Riesgo de 1ª especie: </a:t>
              </a:r>
              <a:r>
                <a:rPr lang="es-ES_tradnl" b="1" dirty="0">
                  <a:solidFill>
                    <a:srgbClr val="008000"/>
                  </a:solidFill>
                  <a:sym typeface="Symbol" pitchFamily="18" charset="2"/>
                </a:rPr>
                <a:t></a:t>
              </a:r>
              <a:r>
                <a:rPr lang="es-ES_tradnl" dirty="0">
                  <a:sym typeface="Symbol" pitchFamily="18" charset="2"/>
                </a:rPr>
                <a:t>=</a:t>
              </a:r>
              <a:r>
                <a:rPr lang="es-ES_tradnl" dirty="0">
                  <a:solidFill>
                    <a:srgbClr val="008000"/>
                  </a:solidFill>
                  <a:sym typeface="Symbol" pitchFamily="18" charset="2"/>
                </a:rPr>
                <a:t>0’05</a:t>
              </a:r>
              <a:endParaRPr lang="es-ES_tradnl" dirty="0">
                <a:sym typeface="Symbol" pitchFamily="18" charset="2"/>
              </a:endParaRPr>
            </a:p>
            <a:p>
              <a:pPr>
                <a:spcBef>
                  <a:spcPct val="50000"/>
                </a:spcBef>
              </a:pPr>
              <a:r>
                <a:rPr lang="es-ES_tradnl" dirty="0">
                  <a:sym typeface="Symbol" pitchFamily="18" charset="2"/>
                </a:rPr>
                <a:t>Tabla: </a:t>
              </a:r>
              <a:r>
                <a:rPr lang="es-ES_tradnl" b="1" dirty="0">
                  <a:sym typeface="Symbol" pitchFamily="18" charset="2"/>
                </a:rPr>
                <a:t>F</a:t>
              </a:r>
              <a:r>
                <a:rPr lang="es-ES_tradnl" b="1" baseline="-25000" dirty="0">
                  <a:sym typeface="Symbol" pitchFamily="18" charset="2"/>
                </a:rPr>
                <a:t>2,12</a:t>
              </a:r>
              <a:r>
                <a:rPr lang="es-ES_tradnl" dirty="0">
                  <a:sym typeface="Symbol" pitchFamily="18" charset="2"/>
                </a:rPr>
                <a:t>(5%) = </a:t>
              </a:r>
              <a:r>
                <a:rPr lang="es-ES_tradnl" b="1" dirty="0">
                  <a:solidFill>
                    <a:srgbClr val="FF0000"/>
                  </a:solidFill>
                  <a:sym typeface="Symbol" pitchFamily="18" charset="2"/>
                </a:rPr>
                <a:t>3’88</a:t>
              </a:r>
              <a:r>
                <a:rPr lang="es-ES_tradnl" dirty="0">
                  <a:sym typeface="Symbol" pitchFamily="18" charset="2"/>
                </a:rPr>
                <a:t> &lt;</a:t>
              </a:r>
              <a:r>
                <a:rPr lang="es-ES_tradnl" dirty="0">
                  <a:solidFill>
                    <a:schemeClr val="folHlink"/>
                  </a:solidFill>
                  <a:sym typeface="Symbol" pitchFamily="18" charset="2"/>
                </a:rPr>
                <a:t> </a:t>
              </a:r>
              <a:r>
                <a:rPr lang="es-ES_tradnl" b="1" dirty="0">
                  <a:solidFill>
                    <a:srgbClr val="0070C0"/>
                  </a:solidFill>
                </a:rPr>
                <a:t>62’45</a:t>
              </a:r>
              <a:r>
                <a:rPr lang="es-ES_tradnl" dirty="0">
                  <a:solidFill>
                    <a:schemeClr val="folHlink"/>
                  </a:solidFill>
                  <a:sym typeface="Symbol" pitchFamily="18" charset="2"/>
                </a:rPr>
                <a:t> </a:t>
              </a:r>
            </a:p>
          </p:txBody>
        </p:sp>
        <p:sp>
          <p:nvSpPr>
            <p:cNvPr id="155686" name="AutoShape 38"/>
            <p:cNvSpPr>
              <a:spLocks/>
            </p:cNvSpPr>
            <p:nvPr/>
          </p:nvSpPr>
          <p:spPr bwMode="auto">
            <a:xfrm>
              <a:off x="3744" y="2352"/>
              <a:ext cx="192" cy="720"/>
            </a:xfrm>
            <a:prstGeom prst="rightBrace">
              <a:avLst>
                <a:gd name="adj1" fmla="val 31250"/>
                <a:gd name="adj2" fmla="val 51486"/>
              </a:avLst>
            </a:prstGeom>
            <a:noFill/>
            <a:ln w="12700" cap="sq">
              <a:solidFill>
                <a:schemeClr val="tx1"/>
              </a:solidFill>
              <a:miter lim="800000"/>
              <a:headEnd type="none" w="sm" len="sm"/>
              <a:tailEnd type="none" w="sm" len="sm"/>
            </a:ln>
            <a:effectLst/>
          </p:spPr>
          <p:txBody>
            <a:bodyPr wrap="none" anchor="ctr"/>
            <a:lstStyle/>
            <a:p>
              <a:endParaRPr lang="es-ES"/>
            </a:p>
          </p:txBody>
        </p:sp>
      </p:grpSp>
      <p:sp>
        <p:nvSpPr>
          <p:cNvPr id="155687" name="Text Box 39"/>
          <p:cNvSpPr txBox="1">
            <a:spLocks noChangeArrowheads="1"/>
          </p:cNvSpPr>
          <p:nvPr/>
        </p:nvSpPr>
        <p:spPr bwMode="auto">
          <a:xfrm>
            <a:off x="6161584" y="3141561"/>
            <a:ext cx="2590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solidFill>
                  <a:srgbClr val="FF0000"/>
                </a:solidFill>
              </a:rPr>
              <a:t>Rechazamos H</a:t>
            </a:r>
            <a:r>
              <a:rPr lang="es-ES_tradnl" baseline="-25000" dirty="0">
                <a:solidFill>
                  <a:srgbClr val="FF0000"/>
                </a:solidFill>
              </a:rPr>
              <a:t>0</a:t>
            </a:r>
            <a:endParaRPr lang="es-ES_tradnl" dirty="0">
              <a:solidFill>
                <a:srgbClr val="FF0000"/>
              </a:solidFill>
            </a:endParaRPr>
          </a:p>
        </p:txBody>
      </p:sp>
      <p:grpSp>
        <p:nvGrpSpPr>
          <p:cNvPr id="3" name="Group 40"/>
          <p:cNvGrpSpPr>
            <a:grpSpLocks/>
          </p:cNvGrpSpPr>
          <p:nvPr/>
        </p:nvGrpSpPr>
        <p:grpSpPr bwMode="auto">
          <a:xfrm>
            <a:off x="827584" y="4055965"/>
            <a:ext cx="7162800" cy="1211263"/>
            <a:chOff x="576" y="3120"/>
            <a:chExt cx="4512" cy="763"/>
          </a:xfrm>
        </p:grpSpPr>
        <p:sp>
          <p:nvSpPr>
            <p:cNvPr id="155689" name="AutoShape 41"/>
            <p:cNvSpPr>
              <a:spLocks noChangeArrowheads="1"/>
            </p:cNvSpPr>
            <p:nvPr/>
          </p:nvSpPr>
          <p:spPr bwMode="auto">
            <a:xfrm>
              <a:off x="2736" y="3120"/>
              <a:ext cx="336"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155690" name="Text Box 42"/>
            <p:cNvSpPr txBox="1">
              <a:spLocks noChangeArrowheads="1"/>
            </p:cNvSpPr>
            <p:nvPr/>
          </p:nvSpPr>
          <p:spPr bwMode="auto">
            <a:xfrm>
              <a:off x="576" y="3360"/>
              <a:ext cx="4512" cy="52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FF0000"/>
                  </a:solidFill>
                </a:rPr>
                <a:t>¡</a:t>
              </a:r>
              <a:r>
                <a:rPr lang="es-ES_tradnl" b="1" dirty="0">
                  <a:solidFill>
                    <a:srgbClr val="FF0000"/>
                  </a:solidFill>
                </a:rPr>
                <a:t>SI</a:t>
              </a:r>
              <a:r>
                <a:rPr lang="es-ES_tradnl" dirty="0">
                  <a:solidFill>
                    <a:srgbClr val="FF0000"/>
                  </a:solidFill>
                </a:rPr>
                <a:t> HAY DIFERENCIAS SIGNIFICATIVAS ENTRE LOS NIVELES DE CARGA!</a:t>
              </a:r>
            </a:p>
          </p:txBody>
        </p:sp>
      </p:grpSp>
      <p:sp>
        <p:nvSpPr>
          <p:cNvPr id="155693" name="Rectangle 45"/>
          <p:cNvSpPr>
            <a:spLocks noGrp="1" noChangeArrowheads="1"/>
          </p:cNvSpPr>
          <p:nvPr>
            <p:ph type="title"/>
          </p:nvPr>
        </p:nvSpPr>
        <p:spPr>
          <a:noFill/>
          <a:ln/>
        </p:spPr>
        <p:txBody>
          <a:bodyPr/>
          <a:lstStyle/>
          <a:p>
            <a:r>
              <a:rPr lang="es-ES_tradnl"/>
              <a:t>Tabla resumen del ANOVA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3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155687"/>
                                        </p:tgtEl>
                                        <p:attrNameLst>
                                          <p:attrName>style.visibility</p:attrName>
                                        </p:attrNameLst>
                                      </p:cBhvr>
                                      <p:to>
                                        <p:strVal val="visible"/>
                                      </p:to>
                                    </p:set>
                                    <p:anim calcmode="lin" valueType="num">
                                      <p:cBhvr>
                                        <p:cTn id="12" dur="500" fill="hold"/>
                                        <p:tgtEl>
                                          <p:spTgt spid="155687"/>
                                        </p:tgtEl>
                                        <p:attrNameLst>
                                          <p:attrName>ppt_w</p:attrName>
                                        </p:attrNameLst>
                                      </p:cBhvr>
                                      <p:tavLst>
                                        <p:tav tm="0">
                                          <p:val>
                                            <p:fltVal val="0"/>
                                          </p:val>
                                        </p:tav>
                                        <p:tav tm="100000">
                                          <p:val>
                                            <p:strVal val="#ppt_w"/>
                                          </p:val>
                                        </p:tav>
                                      </p:tavLst>
                                    </p:anim>
                                    <p:anim calcmode="lin" valueType="num">
                                      <p:cBhvr>
                                        <p:cTn id="13" dur="500" fill="hold"/>
                                        <p:tgtEl>
                                          <p:spTgt spid="155687"/>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87"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9" name="Rectangle 54"/>
          <p:cNvSpPr>
            <a:spLocks noGrp="1" noChangeArrowheads="1"/>
          </p:cNvSpPr>
          <p:nvPr>
            <p:ph type="title"/>
          </p:nvPr>
        </p:nvSpPr>
        <p:spPr>
          <a:noFill/>
        </p:spPr>
        <p:txBody>
          <a:bodyPr/>
          <a:lstStyle/>
          <a:p>
            <a:pPr eaLnBrk="1" hangingPunct="1"/>
            <a:r>
              <a:rPr lang="es-ES_tradnl" dirty="0"/>
              <a:t>Plan factorial equilibrado</a:t>
            </a:r>
          </a:p>
        </p:txBody>
      </p:sp>
      <p:sp>
        <p:nvSpPr>
          <p:cNvPr id="106499" name="Rectangle 3"/>
          <p:cNvSpPr>
            <a:spLocks noGrp="1" noChangeArrowheads="1"/>
          </p:cNvSpPr>
          <p:nvPr>
            <p:ph idx="1"/>
          </p:nvPr>
        </p:nvSpPr>
        <p:spPr>
          <a:xfrm>
            <a:off x="1254940" y="1004278"/>
            <a:ext cx="6887070" cy="530954"/>
          </a:xfrm>
        </p:spPr>
        <p:txBody>
          <a:bodyPr>
            <a:normAutofit/>
          </a:bodyPr>
          <a:lstStyle/>
          <a:p>
            <a:pPr marL="0" indent="0">
              <a:buNone/>
            </a:pPr>
            <a:r>
              <a:rPr lang="es-ES_tradnl" dirty="0"/>
              <a:t>En general: sea un </a:t>
            </a:r>
            <a:r>
              <a:rPr lang="es-ES_tradnl" b="1" dirty="0"/>
              <a:t>experimento</a:t>
            </a:r>
            <a:r>
              <a:rPr lang="es-ES_tradnl" dirty="0"/>
              <a:t> en el que se estudian</a:t>
            </a:r>
          </a:p>
        </p:txBody>
      </p:sp>
      <p:grpSp>
        <p:nvGrpSpPr>
          <p:cNvPr id="2" name="Group 13"/>
          <p:cNvGrpSpPr>
            <a:grpSpLocks/>
          </p:cNvGrpSpPr>
          <p:nvPr/>
        </p:nvGrpSpPr>
        <p:grpSpPr bwMode="auto">
          <a:xfrm>
            <a:off x="3108421" y="1389188"/>
            <a:ext cx="4444850" cy="1066801"/>
            <a:chOff x="1392" y="864"/>
            <a:chExt cx="3286" cy="728"/>
          </a:xfrm>
        </p:grpSpPr>
        <p:sp>
          <p:nvSpPr>
            <p:cNvPr id="106533" name="Text Box 4"/>
            <p:cNvSpPr txBox="1">
              <a:spLocks noChangeArrowheads="1"/>
            </p:cNvSpPr>
            <p:nvPr/>
          </p:nvSpPr>
          <p:spPr bwMode="auto">
            <a:xfrm>
              <a:off x="1392" y="1296"/>
              <a:ext cx="382"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prstClr val="black"/>
                  </a:solidFill>
                  <a:latin typeface="Arial" charset="0"/>
                </a:rPr>
                <a:t>F1</a:t>
              </a:r>
            </a:p>
          </p:txBody>
        </p:sp>
        <p:sp>
          <p:nvSpPr>
            <p:cNvPr id="106534" name="Line 5"/>
            <p:cNvSpPr>
              <a:spLocks noChangeShapeType="1"/>
            </p:cNvSpPr>
            <p:nvPr/>
          </p:nvSpPr>
          <p:spPr bwMode="auto">
            <a:xfrm flipH="1">
              <a:off x="1584" y="864"/>
              <a:ext cx="1008" cy="432"/>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35" name="Text Box 6"/>
            <p:cNvSpPr txBox="1">
              <a:spLocks noChangeArrowheads="1"/>
            </p:cNvSpPr>
            <p:nvPr/>
          </p:nvSpPr>
          <p:spPr bwMode="auto">
            <a:xfrm>
              <a:off x="2052" y="1296"/>
              <a:ext cx="382"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prstClr val="black"/>
                  </a:solidFill>
                  <a:latin typeface="Arial" charset="0"/>
                </a:rPr>
                <a:t>F2</a:t>
              </a:r>
            </a:p>
          </p:txBody>
        </p:sp>
        <p:sp>
          <p:nvSpPr>
            <p:cNvPr id="106536" name="Text Box 7"/>
            <p:cNvSpPr txBox="1">
              <a:spLocks noChangeArrowheads="1"/>
            </p:cNvSpPr>
            <p:nvPr/>
          </p:nvSpPr>
          <p:spPr bwMode="auto">
            <a:xfrm>
              <a:off x="2772" y="1296"/>
              <a:ext cx="382"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prstClr val="black"/>
                  </a:solidFill>
                  <a:latin typeface="Arial" charset="0"/>
                </a:rPr>
                <a:t>F3</a:t>
              </a:r>
            </a:p>
          </p:txBody>
        </p:sp>
        <p:sp>
          <p:nvSpPr>
            <p:cNvPr id="106537" name="Text Box 8"/>
            <p:cNvSpPr txBox="1">
              <a:spLocks noChangeArrowheads="1"/>
            </p:cNvSpPr>
            <p:nvPr/>
          </p:nvSpPr>
          <p:spPr bwMode="auto">
            <a:xfrm>
              <a:off x="3492" y="1296"/>
              <a:ext cx="601"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prstClr val="black"/>
                  </a:solidFill>
                  <a:latin typeface="Arial" charset="0"/>
                </a:rPr>
                <a:t>........</a:t>
              </a:r>
            </a:p>
          </p:txBody>
        </p:sp>
        <p:sp>
          <p:nvSpPr>
            <p:cNvPr id="106538" name="Text Box 9"/>
            <p:cNvSpPr txBox="1">
              <a:spLocks noChangeArrowheads="1"/>
            </p:cNvSpPr>
            <p:nvPr/>
          </p:nvSpPr>
          <p:spPr bwMode="auto">
            <a:xfrm>
              <a:off x="4308" y="1296"/>
              <a:ext cx="370"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prstClr val="black"/>
                  </a:solidFill>
                  <a:latin typeface="Arial" charset="0"/>
                </a:rPr>
                <a:t>Fk</a:t>
              </a:r>
            </a:p>
          </p:txBody>
        </p:sp>
        <p:sp>
          <p:nvSpPr>
            <p:cNvPr id="106539" name="Line 10"/>
            <p:cNvSpPr>
              <a:spLocks noChangeShapeType="1"/>
            </p:cNvSpPr>
            <p:nvPr/>
          </p:nvSpPr>
          <p:spPr bwMode="auto">
            <a:xfrm flipH="1">
              <a:off x="2208" y="864"/>
              <a:ext cx="384" cy="480"/>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40" name="Line 11"/>
            <p:cNvSpPr>
              <a:spLocks noChangeShapeType="1"/>
            </p:cNvSpPr>
            <p:nvPr/>
          </p:nvSpPr>
          <p:spPr bwMode="auto">
            <a:xfrm>
              <a:off x="2592" y="864"/>
              <a:ext cx="336" cy="480"/>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41" name="Line 12"/>
            <p:cNvSpPr>
              <a:spLocks noChangeShapeType="1"/>
            </p:cNvSpPr>
            <p:nvPr/>
          </p:nvSpPr>
          <p:spPr bwMode="auto">
            <a:xfrm>
              <a:off x="2544" y="864"/>
              <a:ext cx="1872" cy="432"/>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grpSp>
      <p:grpSp>
        <p:nvGrpSpPr>
          <p:cNvPr id="3" name="Group 24"/>
          <p:cNvGrpSpPr>
            <a:grpSpLocks/>
          </p:cNvGrpSpPr>
          <p:nvPr/>
        </p:nvGrpSpPr>
        <p:grpSpPr bwMode="auto">
          <a:xfrm>
            <a:off x="1680008" y="2444265"/>
            <a:ext cx="1812570" cy="1066801"/>
            <a:chOff x="336" y="1584"/>
            <a:chExt cx="1340" cy="728"/>
          </a:xfrm>
        </p:grpSpPr>
        <p:sp>
          <p:nvSpPr>
            <p:cNvPr id="106526" name="Text Box 15"/>
            <p:cNvSpPr txBox="1">
              <a:spLocks noChangeArrowheads="1"/>
            </p:cNvSpPr>
            <p:nvPr/>
          </p:nvSpPr>
          <p:spPr bwMode="auto">
            <a:xfrm>
              <a:off x="336"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srgbClr val="008000"/>
                  </a:solidFill>
                  <a:latin typeface="Arial" charset="0"/>
                </a:rPr>
                <a:t>1</a:t>
              </a:r>
              <a:endParaRPr lang="es-ES_tradnl" sz="2215" dirty="0">
                <a:solidFill>
                  <a:prstClr val="black"/>
                </a:solidFill>
                <a:latin typeface="Arial" charset="0"/>
              </a:endParaRPr>
            </a:p>
          </p:txBody>
        </p:sp>
        <p:sp>
          <p:nvSpPr>
            <p:cNvPr id="106527" name="Line 16"/>
            <p:cNvSpPr>
              <a:spLocks noChangeShapeType="1"/>
            </p:cNvSpPr>
            <p:nvPr/>
          </p:nvSpPr>
          <p:spPr bwMode="auto">
            <a:xfrm flipH="1">
              <a:off x="480" y="1584"/>
              <a:ext cx="1056" cy="480"/>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28" name="Text Box 17"/>
            <p:cNvSpPr txBox="1">
              <a:spLocks noChangeArrowheads="1"/>
            </p:cNvSpPr>
            <p:nvPr/>
          </p:nvSpPr>
          <p:spPr bwMode="auto">
            <a:xfrm>
              <a:off x="720"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srgbClr val="008000"/>
                  </a:solidFill>
                  <a:latin typeface="Arial" charset="0"/>
                </a:rPr>
                <a:t>2</a:t>
              </a:r>
            </a:p>
          </p:txBody>
        </p:sp>
        <p:sp>
          <p:nvSpPr>
            <p:cNvPr id="106529" name="Text Box 19"/>
            <p:cNvSpPr txBox="1">
              <a:spLocks noChangeArrowheads="1"/>
            </p:cNvSpPr>
            <p:nvPr/>
          </p:nvSpPr>
          <p:spPr bwMode="auto">
            <a:xfrm>
              <a:off x="912" y="1968"/>
              <a:ext cx="427"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a:t>
              </a:r>
              <a:endParaRPr lang="es-ES_tradnl" sz="2215">
                <a:solidFill>
                  <a:prstClr val="black"/>
                </a:solidFill>
                <a:latin typeface="Arial" charset="0"/>
              </a:endParaRPr>
            </a:p>
          </p:txBody>
        </p:sp>
        <p:sp>
          <p:nvSpPr>
            <p:cNvPr id="106530" name="Text Box 20"/>
            <p:cNvSpPr txBox="1">
              <a:spLocks noChangeArrowheads="1"/>
            </p:cNvSpPr>
            <p:nvPr/>
          </p:nvSpPr>
          <p:spPr bwMode="auto">
            <a:xfrm>
              <a:off x="1344" y="2016"/>
              <a:ext cx="332"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n</a:t>
              </a:r>
              <a:r>
                <a:rPr lang="es-ES_tradnl" sz="2215" baseline="-25000">
                  <a:solidFill>
                    <a:srgbClr val="008000"/>
                  </a:solidFill>
                  <a:latin typeface="Arial" charset="0"/>
                </a:rPr>
                <a:t>1</a:t>
              </a:r>
              <a:endParaRPr lang="es-ES_tradnl" sz="2215">
                <a:solidFill>
                  <a:prstClr val="black"/>
                </a:solidFill>
                <a:latin typeface="Arial" charset="0"/>
              </a:endParaRPr>
            </a:p>
          </p:txBody>
        </p:sp>
        <p:sp>
          <p:nvSpPr>
            <p:cNvPr id="106531" name="Line 21"/>
            <p:cNvSpPr>
              <a:spLocks noChangeShapeType="1"/>
            </p:cNvSpPr>
            <p:nvPr/>
          </p:nvSpPr>
          <p:spPr bwMode="auto">
            <a:xfrm flipH="1">
              <a:off x="864" y="1584"/>
              <a:ext cx="672" cy="480"/>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32" name="Line 23"/>
            <p:cNvSpPr>
              <a:spLocks noChangeShapeType="1"/>
            </p:cNvSpPr>
            <p:nvPr/>
          </p:nvSpPr>
          <p:spPr bwMode="auto">
            <a:xfrm flipH="1">
              <a:off x="1440" y="1584"/>
              <a:ext cx="96" cy="480"/>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grpSp>
      <p:grpSp>
        <p:nvGrpSpPr>
          <p:cNvPr id="4" name="Group 41"/>
          <p:cNvGrpSpPr>
            <a:grpSpLocks/>
          </p:cNvGrpSpPr>
          <p:nvPr/>
        </p:nvGrpSpPr>
        <p:grpSpPr bwMode="auto">
          <a:xfrm>
            <a:off x="3520985" y="2373927"/>
            <a:ext cx="1812569" cy="1137139"/>
            <a:chOff x="1697" y="1536"/>
            <a:chExt cx="1340" cy="776"/>
          </a:xfrm>
        </p:grpSpPr>
        <p:sp>
          <p:nvSpPr>
            <p:cNvPr id="106519" name="Text Box 26"/>
            <p:cNvSpPr txBox="1">
              <a:spLocks noChangeArrowheads="1"/>
            </p:cNvSpPr>
            <p:nvPr/>
          </p:nvSpPr>
          <p:spPr bwMode="auto">
            <a:xfrm>
              <a:off x="1697"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1</a:t>
              </a:r>
              <a:endParaRPr lang="es-ES_tradnl" sz="2215">
                <a:solidFill>
                  <a:prstClr val="black"/>
                </a:solidFill>
                <a:latin typeface="Arial" charset="0"/>
              </a:endParaRPr>
            </a:p>
          </p:txBody>
        </p:sp>
        <p:sp>
          <p:nvSpPr>
            <p:cNvPr id="106520" name="Line 27"/>
            <p:cNvSpPr>
              <a:spLocks noChangeShapeType="1"/>
            </p:cNvSpPr>
            <p:nvPr/>
          </p:nvSpPr>
          <p:spPr bwMode="auto">
            <a:xfrm flipH="1">
              <a:off x="1841" y="1536"/>
              <a:ext cx="319"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21" name="Text Box 28"/>
            <p:cNvSpPr txBox="1">
              <a:spLocks noChangeArrowheads="1"/>
            </p:cNvSpPr>
            <p:nvPr/>
          </p:nvSpPr>
          <p:spPr bwMode="auto">
            <a:xfrm>
              <a:off x="2081"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2</a:t>
              </a:r>
            </a:p>
          </p:txBody>
        </p:sp>
        <p:sp>
          <p:nvSpPr>
            <p:cNvPr id="106522" name="Text Box 29"/>
            <p:cNvSpPr txBox="1">
              <a:spLocks noChangeArrowheads="1"/>
            </p:cNvSpPr>
            <p:nvPr/>
          </p:nvSpPr>
          <p:spPr bwMode="auto">
            <a:xfrm>
              <a:off x="2273" y="1968"/>
              <a:ext cx="427"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a:t>
              </a:r>
              <a:endParaRPr lang="es-ES_tradnl" sz="2215">
                <a:solidFill>
                  <a:prstClr val="black"/>
                </a:solidFill>
                <a:latin typeface="Arial" charset="0"/>
              </a:endParaRPr>
            </a:p>
          </p:txBody>
        </p:sp>
        <p:sp>
          <p:nvSpPr>
            <p:cNvPr id="106523" name="Text Box 30"/>
            <p:cNvSpPr txBox="1">
              <a:spLocks noChangeArrowheads="1"/>
            </p:cNvSpPr>
            <p:nvPr/>
          </p:nvSpPr>
          <p:spPr bwMode="auto">
            <a:xfrm>
              <a:off x="2705" y="2016"/>
              <a:ext cx="332"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n</a:t>
              </a:r>
              <a:r>
                <a:rPr lang="es-ES_tradnl" sz="2215" baseline="-25000">
                  <a:solidFill>
                    <a:srgbClr val="008000"/>
                  </a:solidFill>
                  <a:latin typeface="Arial" charset="0"/>
                </a:rPr>
                <a:t>2</a:t>
              </a:r>
              <a:endParaRPr lang="es-ES_tradnl" sz="2215">
                <a:solidFill>
                  <a:prstClr val="black"/>
                </a:solidFill>
                <a:latin typeface="Arial" charset="0"/>
              </a:endParaRPr>
            </a:p>
          </p:txBody>
        </p:sp>
        <p:sp>
          <p:nvSpPr>
            <p:cNvPr id="106524" name="Line 31"/>
            <p:cNvSpPr>
              <a:spLocks noChangeShapeType="1"/>
            </p:cNvSpPr>
            <p:nvPr/>
          </p:nvSpPr>
          <p:spPr bwMode="auto">
            <a:xfrm>
              <a:off x="2160" y="1536"/>
              <a:ext cx="65"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25" name="Line 32"/>
            <p:cNvSpPr>
              <a:spLocks noChangeShapeType="1"/>
            </p:cNvSpPr>
            <p:nvPr/>
          </p:nvSpPr>
          <p:spPr bwMode="auto">
            <a:xfrm>
              <a:off x="2160" y="1536"/>
              <a:ext cx="641"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grpSp>
      <p:grpSp>
        <p:nvGrpSpPr>
          <p:cNvPr id="5" name="Group 42"/>
          <p:cNvGrpSpPr>
            <a:grpSpLocks/>
          </p:cNvGrpSpPr>
          <p:nvPr/>
        </p:nvGrpSpPr>
        <p:grpSpPr bwMode="auto">
          <a:xfrm>
            <a:off x="6484667" y="2373927"/>
            <a:ext cx="1801747" cy="1137139"/>
            <a:chOff x="3953" y="1536"/>
            <a:chExt cx="1332" cy="776"/>
          </a:xfrm>
        </p:grpSpPr>
        <p:sp>
          <p:nvSpPr>
            <p:cNvPr id="106512" name="Text Box 34"/>
            <p:cNvSpPr txBox="1">
              <a:spLocks noChangeArrowheads="1"/>
            </p:cNvSpPr>
            <p:nvPr/>
          </p:nvSpPr>
          <p:spPr bwMode="auto">
            <a:xfrm>
              <a:off x="3953"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1</a:t>
              </a:r>
              <a:endParaRPr lang="es-ES_tradnl" sz="2215">
                <a:solidFill>
                  <a:prstClr val="black"/>
                </a:solidFill>
                <a:latin typeface="Arial" charset="0"/>
              </a:endParaRPr>
            </a:p>
          </p:txBody>
        </p:sp>
        <p:sp>
          <p:nvSpPr>
            <p:cNvPr id="106513" name="Line 35"/>
            <p:cNvSpPr>
              <a:spLocks noChangeShapeType="1"/>
            </p:cNvSpPr>
            <p:nvPr/>
          </p:nvSpPr>
          <p:spPr bwMode="auto">
            <a:xfrm flipH="1">
              <a:off x="4097" y="1536"/>
              <a:ext cx="367"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14" name="Text Box 36"/>
            <p:cNvSpPr txBox="1">
              <a:spLocks noChangeArrowheads="1"/>
            </p:cNvSpPr>
            <p:nvPr/>
          </p:nvSpPr>
          <p:spPr bwMode="auto">
            <a:xfrm>
              <a:off x="4337" y="2016"/>
              <a:ext cx="25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2</a:t>
              </a:r>
            </a:p>
          </p:txBody>
        </p:sp>
        <p:sp>
          <p:nvSpPr>
            <p:cNvPr id="106515" name="Text Box 37"/>
            <p:cNvSpPr txBox="1">
              <a:spLocks noChangeArrowheads="1"/>
            </p:cNvSpPr>
            <p:nvPr/>
          </p:nvSpPr>
          <p:spPr bwMode="auto">
            <a:xfrm>
              <a:off x="4529" y="1968"/>
              <a:ext cx="427"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a:t>
              </a:r>
              <a:endParaRPr lang="es-ES_tradnl" sz="2215">
                <a:solidFill>
                  <a:prstClr val="black"/>
                </a:solidFill>
                <a:latin typeface="Arial" charset="0"/>
              </a:endParaRPr>
            </a:p>
          </p:txBody>
        </p:sp>
        <p:sp>
          <p:nvSpPr>
            <p:cNvPr id="106516" name="Text Box 38"/>
            <p:cNvSpPr txBox="1">
              <a:spLocks noChangeArrowheads="1"/>
            </p:cNvSpPr>
            <p:nvPr/>
          </p:nvSpPr>
          <p:spPr bwMode="auto">
            <a:xfrm>
              <a:off x="4961" y="2016"/>
              <a:ext cx="32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a:solidFill>
                    <a:srgbClr val="008000"/>
                  </a:solidFill>
                  <a:latin typeface="Arial" charset="0"/>
                </a:rPr>
                <a:t>n</a:t>
              </a:r>
              <a:r>
                <a:rPr lang="es-ES_tradnl" sz="2215" baseline="-25000">
                  <a:solidFill>
                    <a:srgbClr val="008000"/>
                  </a:solidFill>
                  <a:latin typeface="Arial" charset="0"/>
                </a:rPr>
                <a:t>k</a:t>
              </a:r>
              <a:endParaRPr lang="es-ES_tradnl" sz="2215">
                <a:solidFill>
                  <a:prstClr val="black"/>
                </a:solidFill>
                <a:latin typeface="Arial" charset="0"/>
              </a:endParaRPr>
            </a:p>
          </p:txBody>
        </p:sp>
        <p:sp>
          <p:nvSpPr>
            <p:cNvPr id="106517" name="Line 39"/>
            <p:cNvSpPr>
              <a:spLocks noChangeShapeType="1"/>
            </p:cNvSpPr>
            <p:nvPr/>
          </p:nvSpPr>
          <p:spPr bwMode="auto">
            <a:xfrm>
              <a:off x="4464" y="1536"/>
              <a:ext cx="17"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sp>
          <p:nvSpPr>
            <p:cNvPr id="106518" name="Line 40"/>
            <p:cNvSpPr>
              <a:spLocks noChangeShapeType="1"/>
            </p:cNvSpPr>
            <p:nvPr/>
          </p:nvSpPr>
          <p:spPr bwMode="auto">
            <a:xfrm>
              <a:off x="4464" y="1536"/>
              <a:ext cx="593" cy="528"/>
            </a:xfrm>
            <a:prstGeom prst="line">
              <a:avLst/>
            </a:prstGeom>
            <a:noFill/>
            <a:ln w="28575" cap="sq">
              <a:solidFill>
                <a:srgbClr val="CC3300"/>
              </a:solidFill>
              <a:miter lim="800000"/>
              <a:headEnd type="none" w="sm" len="sm"/>
              <a:tailEnd type="arrow" w="med" len="med"/>
            </a:ln>
          </p:spPr>
          <p:txBody>
            <a:bodyPr wrap="none" anchor="ctr"/>
            <a:lstStyle/>
            <a:p>
              <a:endParaRPr lang="es-ES" sz="1662" b="1">
                <a:solidFill>
                  <a:prstClr val="black"/>
                </a:solidFill>
                <a:latin typeface="Arial" charset="0"/>
              </a:endParaRPr>
            </a:p>
          </p:txBody>
        </p:sp>
      </p:grpSp>
      <p:sp>
        <p:nvSpPr>
          <p:cNvPr id="143403" name="Text Box 43"/>
          <p:cNvSpPr txBox="1">
            <a:spLocks noChangeArrowheads="1"/>
          </p:cNvSpPr>
          <p:nvPr/>
        </p:nvSpPr>
        <p:spPr bwMode="auto">
          <a:xfrm>
            <a:off x="1366190" y="1951895"/>
            <a:ext cx="1292341" cy="4331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srgbClr val="4472C4"/>
                </a:solidFill>
                <a:latin typeface="Arial" charset="0"/>
              </a:rPr>
              <a:t>Factores</a:t>
            </a:r>
          </a:p>
        </p:txBody>
      </p:sp>
      <p:sp>
        <p:nvSpPr>
          <p:cNvPr id="143405" name="Text Box 45"/>
          <p:cNvSpPr txBox="1">
            <a:spLocks noChangeArrowheads="1"/>
          </p:cNvSpPr>
          <p:nvPr/>
        </p:nvSpPr>
        <p:spPr bwMode="auto">
          <a:xfrm>
            <a:off x="546477" y="3006972"/>
            <a:ext cx="1117614" cy="4331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srgbClr val="4472C4"/>
                </a:solidFill>
                <a:latin typeface="Arial" charset="0"/>
              </a:rPr>
              <a:t>Niveles</a:t>
            </a:r>
          </a:p>
        </p:txBody>
      </p:sp>
      <p:grpSp>
        <p:nvGrpSpPr>
          <p:cNvPr id="6" name="Group 50"/>
          <p:cNvGrpSpPr>
            <a:grpSpLocks/>
          </p:cNvGrpSpPr>
          <p:nvPr/>
        </p:nvGrpSpPr>
        <p:grpSpPr bwMode="auto">
          <a:xfrm>
            <a:off x="1715178" y="3429004"/>
            <a:ext cx="6557709" cy="855785"/>
            <a:chOff x="1008" y="2160"/>
            <a:chExt cx="4848" cy="584"/>
          </a:xfrm>
        </p:grpSpPr>
        <p:sp>
          <p:nvSpPr>
            <p:cNvPr id="106510" name="AutoShape 46"/>
            <p:cNvSpPr>
              <a:spLocks/>
            </p:cNvSpPr>
            <p:nvPr/>
          </p:nvSpPr>
          <p:spPr bwMode="auto">
            <a:xfrm rot="5400000">
              <a:off x="3288" y="-120"/>
              <a:ext cx="288" cy="4848"/>
            </a:xfrm>
            <a:prstGeom prst="rightBrace">
              <a:avLst>
                <a:gd name="adj1" fmla="val 140278"/>
                <a:gd name="adj2" fmla="val 50671"/>
              </a:avLst>
            </a:prstGeom>
            <a:noFill/>
            <a:ln w="28575" cap="sq">
              <a:solidFill>
                <a:schemeClr val="tx1"/>
              </a:solidFill>
              <a:miter lim="800000"/>
              <a:headEnd type="none" w="sm" len="sm"/>
              <a:tailEnd type="none" w="sm" len="sm"/>
            </a:ln>
          </p:spPr>
          <p:txBody>
            <a:bodyPr wrap="none" anchor="ctr"/>
            <a:lstStyle/>
            <a:p>
              <a:endParaRPr lang="es-ES" sz="1662">
                <a:solidFill>
                  <a:prstClr val="black"/>
                </a:solidFill>
                <a:latin typeface="Arial" charset="0"/>
              </a:endParaRPr>
            </a:p>
          </p:txBody>
        </p:sp>
        <p:sp>
          <p:nvSpPr>
            <p:cNvPr id="106511" name="Text Box 47"/>
            <p:cNvSpPr txBox="1">
              <a:spLocks noChangeArrowheads="1"/>
            </p:cNvSpPr>
            <p:nvPr/>
          </p:nvSpPr>
          <p:spPr bwMode="auto">
            <a:xfrm>
              <a:off x="1684" y="2448"/>
              <a:ext cx="3074" cy="296"/>
            </a:xfrm>
            <a:prstGeom prst="rect">
              <a:avLst/>
            </a:prstGeom>
            <a:noFill/>
            <a:ln w="12700" cap="sq">
              <a:noFill/>
              <a:miter lim="800000"/>
              <a:headEnd type="none" w="sm" len="sm"/>
              <a:tailEnd type="none" w="sm" len="sm"/>
            </a:ln>
          </p:spPr>
          <p:txBody>
            <a:bodyPr wrap="none">
              <a:spAutoFit/>
            </a:bodyPr>
            <a:lstStyle/>
            <a:p>
              <a:pPr>
                <a:spcBef>
                  <a:spcPct val="50000"/>
                </a:spcBef>
              </a:pPr>
              <a:r>
                <a:rPr lang="es-ES_tradnl" sz="2215" dirty="0">
                  <a:solidFill>
                    <a:prstClr val="black"/>
                  </a:solidFill>
                  <a:latin typeface="Arial" charset="0"/>
                </a:rPr>
                <a:t>Nº tratamientos: </a:t>
              </a:r>
              <a:r>
                <a:rPr lang="es-ES_tradnl" sz="2215" b="1" dirty="0">
                  <a:solidFill>
                    <a:srgbClr val="008000"/>
                  </a:solidFill>
                  <a:latin typeface="Arial" charset="0"/>
                </a:rPr>
                <a:t>n</a:t>
              </a:r>
              <a:r>
                <a:rPr lang="es-ES_tradnl" sz="2215" b="1" baseline="-25000" dirty="0">
                  <a:solidFill>
                    <a:srgbClr val="008000"/>
                  </a:solidFill>
                  <a:latin typeface="Arial" charset="0"/>
                </a:rPr>
                <a:t>1</a:t>
              </a:r>
              <a:r>
                <a:rPr lang="es-ES_tradnl" sz="2215" b="1" dirty="0">
                  <a:solidFill>
                    <a:srgbClr val="008000"/>
                  </a:solidFill>
                  <a:latin typeface="Arial" charset="0"/>
                </a:rPr>
                <a:t> x n</a:t>
              </a:r>
              <a:r>
                <a:rPr lang="es-ES_tradnl" sz="2215" b="1" baseline="-25000" dirty="0">
                  <a:solidFill>
                    <a:srgbClr val="008000"/>
                  </a:solidFill>
                  <a:latin typeface="Arial" charset="0"/>
                </a:rPr>
                <a:t>2</a:t>
              </a:r>
              <a:r>
                <a:rPr lang="es-ES_tradnl" sz="2215" b="1" dirty="0">
                  <a:solidFill>
                    <a:srgbClr val="008000"/>
                  </a:solidFill>
                  <a:latin typeface="Arial" charset="0"/>
                </a:rPr>
                <a:t> x...x </a:t>
              </a:r>
              <a:r>
                <a:rPr lang="es-ES_tradnl" sz="2215" b="1" dirty="0" err="1">
                  <a:solidFill>
                    <a:srgbClr val="008000"/>
                  </a:solidFill>
                  <a:latin typeface="Arial" charset="0"/>
                </a:rPr>
                <a:t>n</a:t>
              </a:r>
              <a:r>
                <a:rPr lang="es-ES_tradnl" sz="2215" b="1" baseline="-25000" dirty="0" err="1">
                  <a:solidFill>
                    <a:srgbClr val="008000"/>
                  </a:solidFill>
                  <a:latin typeface="Arial" charset="0"/>
                </a:rPr>
                <a:t>k</a:t>
              </a:r>
              <a:endParaRPr lang="es-ES_tradnl" sz="2215" dirty="0">
                <a:solidFill>
                  <a:prstClr val="black"/>
                </a:solidFill>
                <a:latin typeface="Arial" charset="0"/>
              </a:endParaRPr>
            </a:p>
          </p:txBody>
        </p:sp>
      </p:grpSp>
      <p:sp>
        <p:nvSpPr>
          <p:cNvPr id="143408" name="Text Box 48"/>
          <p:cNvSpPr txBox="1">
            <a:spLocks noChangeArrowheads="1"/>
          </p:cNvSpPr>
          <p:nvPr/>
        </p:nvSpPr>
        <p:spPr bwMode="auto">
          <a:xfrm>
            <a:off x="936044" y="4484081"/>
            <a:ext cx="7726410" cy="774058"/>
          </a:xfrm>
          <a:prstGeom prst="rect">
            <a:avLst/>
          </a:prstGeom>
          <a:noFill/>
          <a:ln w="12700" cap="sq">
            <a:noFill/>
            <a:miter lim="800000"/>
            <a:headEnd type="none" w="sm" len="sm"/>
            <a:tailEnd type="none" w="sm" len="sm"/>
          </a:ln>
        </p:spPr>
        <p:txBody>
          <a:bodyPr>
            <a:spAutoFit/>
          </a:bodyPr>
          <a:lstStyle/>
          <a:p>
            <a:pPr>
              <a:spcBef>
                <a:spcPct val="50000"/>
              </a:spcBef>
              <a:buFontTx/>
              <a:buChar char="•"/>
            </a:pPr>
            <a:r>
              <a:rPr lang="es-ES_tradnl" sz="2215" dirty="0">
                <a:solidFill>
                  <a:prstClr val="black"/>
                </a:solidFill>
                <a:latin typeface="Arial" charset="0"/>
              </a:rPr>
              <a:t> Si cada tratamiento posible se ensaya un mismo número </a:t>
            </a:r>
            <a:r>
              <a:rPr lang="es-ES_tradnl" sz="2215" b="1" dirty="0" err="1">
                <a:solidFill>
                  <a:prstClr val="black"/>
                </a:solidFill>
                <a:latin typeface="Arial" charset="0"/>
              </a:rPr>
              <a:t>n</a:t>
            </a:r>
            <a:r>
              <a:rPr lang="es-ES_tradnl" sz="2215" b="1" baseline="-25000" dirty="0" err="1">
                <a:solidFill>
                  <a:prstClr val="black"/>
                </a:solidFill>
                <a:latin typeface="Arial" charset="0"/>
              </a:rPr>
              <a:t>r</a:t>
            </a:r>
            <a:r>
              <a:rPr lang="es-ES_tradnl" sz="2215" dirty="0">
                <a:solidFill>
                  <a:prstClr val="black"/>
                </a:solidFill>
                <a:latin typeface="Arial" charset="0"/>
              </a:rPr>
              <a:t> de veces </a:t>
            </a:r>
            <a:r>
              <a:rPr lang="es-ES_tradnl" sz="2215" dirty="0">
                <a:solidFill>
                  <a:prstClr val="black"/>
                </a:solidFill>
                <a:latin typeface="Arial" charset="0"/>
                <a:sym typeface="Wingdings" pitchFamily="2" charset="2"/>
              </a:rPr>
              <a:t></a:t>
            </a:r>
            <a:r>
              <a:rPr lang="es-ES_tradnl" sz="2215" dirty="0">
                <a:solidFill>
                  <a:prstClr val="black"/>
                </a:solidFill>
                <a:latin typeface="Arial" charset="0"/>
              </a:rPr>
              <a:t> </a:t>
            </a:r>
            <a:r>
              <a:rPr lang="es-ES_tradnl" sz="2215" dirty="0">
                <a:solidFill>
                  <a:srgbClr val="4472C4"/>
                </a:solidFill>
                <a:latin typeface="Arial" charset="0"/>
              </a:rPr>
              <a:t>Diseño Factorial Equilibrado</a:t>
            </a:r>
          </a:p>
        </p:txBody>
      </p:sp>
      <p:sp>
        <p:nvSpPr>
          <p:cNvPr id="143409" name="Text Box 49"/>
          <p:cNvSpPr txBox="1">
            <a:spLocks noChangeArrowheads="1"/>
          </p:cNvSpPr>
          <p:nvPr/>
        </p:nvSpPr>
        <p:spPr bwMode="auto">
          <a:xfrm>
            <a:off x="936044" y="5398477"/>
            <a:ext cx="7726410" cy="433196"/>
          </a:xfrm>
          <a:prstGeom prst="rect">
            <a:avLst/>
          </a:prstGeom>
          <a:noFill/>
          <a:ln w="12700" cap="sq">
            <a:noFill/>
            <a:miter lim="800000"/>
            <a:headEnd type="none" w="sm" len="sm"/>
            <a:tailEnd type="none" w="sm" len="sm"/>
          </a:ln>
        </p:spPr>
        <p:txBody>
          <a:bodyPr>
            <a:spAutoFit/>
          </a:bodyPr>
          <a:lstStyle/>
          <a:p>
            <a:pPr>
              <a:spcBef>
                <a:spcPct val="50000"/>
              </a:spcBef>
              <a:buFontTx/>
              <a:buChar char="•"/>
            </a:pPr>
            <a:r>
              <a:rPr lang="es-ES_tradnl" sz="2215" dirty="0">
                <a:solidFill>
                  <a:prstClr val="black"/>
                </a:solidFill>
                <a:latin typeface="Arial" charset="0"/>
              </a:rPr>
              <a:t> Si </a:t>
            </a:r>
            <a:r>
              <a:rPr lang="es-ES_tradnl" sz="2215" b="1" dirty="0" err="1">
                <a:solidFill>
                  <a:prstClr val="black"/>
                </a:solidFill>
                <a:latin typeface="Arial" charset="0"/>
              </a:rPr>
              <a:t>n</a:t>
            </a:r>
            <a:r>
              <a:rPr lang="es-ES_tradnl" sz="2215" b="1" baseline="-25000" dirty="0" err="1">
                <a:solidFill>
                  <a:prstClr val="black"/>
                </a:solidFill>
                <a:latin typeface="Arial" charset="0"/>
              </a:rPr>
              <a:t>r</a:t>
            </a:r>
            <a:r>
              <a:rPr lang="es-ES_tradnl" sz="2215" dirty="0">
                <a:solidFill>
                  <a:prstClr val="black"/>
                </a:solidFill>
                <a:latin typeface="Arial" charset="0"/>
              </a:rPr>
              <a:t> = 1  </a:t>
            </a:r>
            <a:r>
              <a:rPr lang="es-ES_tradnl" sz="2215" dirty="0">
                <a:solidFill>
                  <a:prstClr val="black"/>
                </a:solidFill>
                <a:latin typeface="Arial" charset="0"/>
                <a:sym typeface="Wingdings" pitchFamily="2" charset="2"/>
              </a:rPr>
              <a:t></a:t>
            </a:r>
            <a:r>
              <a:rPr lang="es-ES_tradnl" sz="2215" dirty="0">
                <a:solidFill>
                  <a:prstClr val="black"/>
                </a:solidFill>
                <a:latin typeface="Arial" charset="0"/>
              </a:rPr>
              <a:t> </a:t>
            </a:r>
            <a:r>
              <a:rPr lang="es-ES_tradnl" sz="2215" dirty="0">
                <a:solidFill>
                  <a:srgbClr val="4472C4"/>
                </a:solidFill>
                <a:latin typeface="Arial" charset="0"/>
              </a:rPr>
              <a:t>Diseño Factorial No replicado</a:t>
            </a:r>
          </a:p>
        </p:txBody>
      </p:sp>
      <p:pic>
        <p:nvPicPr>
          <p:cNvPr id="45"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316535892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3403"/>
                                        </p:tgtEl>
                                        <p:attrNameLst>
                                          <p:attrName>style.visibility</p:attrName>
                                        </p:attrNameLst>
                                      </p:cBhvr>
                                      <p:to>
                                        <p:strVal val="visible"/>
                                      </p:to>
                                    </p:set>
                                    <p:anim calcmode="lin" valueType="num">
                                      <p:cBhvr additive="base">
                                        <p:cTn id="7" dur="500" fill="hold"/>
                                        <p:tgtEl>
                                          <p:spTgt spid="143403"/>
                                        </p:tgtEl>
                                        <p:attrNameLst>
                                          <p:attrName>ppt_x</p:attrName>
                                        </p:attrNameLst>
                                      </p:cBhvr>
                                      <p:tavLst>
                                        <p:tav tm="0">
                                          <p:val>
                                            <p:strVal val="0-#ppt_w/2"/>
                                          </p:val>
                                        </p:tav>
                                        <p:tav tm="100000">
                                          <p:val>
                                            <p:strVal val="#ppt_x"/>
                                          </p:val>
                                        </p:tav>
                                      </p:tavLst>
                                    </p:anim>
                                    <p:anim calcmode="lin" valueType="num">
                                      <p:cBhvr additive="base">
                                        <p:cTn id="8" dur="500" fill="hold"/>
                                        <p:tgtEl>
                                          <p:spTgt spid="14340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43405"/>
                                        </p:tgtEl>
                                        <p:attrNameLst>
                                          <p:attrName>style.visibility</p:attrName>
                                        </p:attrNameLst>
                                      </p:cBhvr>
                                      <p:to>
                                        <p:strVal val="visible"/>
                                      </p:to>
                                    </p:set>
                                    <p:anim calcmode="lin" valueType="num">
                                      <p:cBhvr additive="base">
                                        <p:cTn id="17" dur="500" fill="hold"/>
                                        <p:tgtEl>
                                          <p:spTgt spid="143405"/>
                                        </p:tgtEl>
                                        <p:attrNameLst>
                                          <p:attrName>ppt_x</p:attrName>
                                        </p:attrNameLst>
                                      </p:cBhvr>
                                      <p:tavLst>
                                        <p:tav tm="0">
                                          <p:val>
                                            <p:strVal val="0-#ppt_w/2"/>
                                          </p:val>
                                        </p:tav>
                                        <p:tav tm="100000">
                                          <p:val>
                                            <p:strVal val="#ppt_x"/>
                                          </p:val>
                                        </p:tav>
                                      </p:tavLst>
                                    </p:anim>
                                    <p:anim calcmode="lin" valueType="num">
                                      <p:cBhvr additive="base">
                                        <p:cTn id="18" dur="500" fill="hold"/>
                                        <p:tgtEl>
                                          <p:spTgt spid="143405"/>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1" fill="hold" nodeType="afterEffect">
                                  <p:stCondLst>
                                    <p:cond delay="200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3500"/>
                            </p:stCondLst>
                            <p:childTnLst>
                              <p:par>
                                <p:cTn id="28" presetID="22" presetClass="entr" presetSubtype="1" fill="hold" nodeType="afterEffect">
                                  <p:stCondLst>
                                    <p:cond delay="200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500"/>
                                        <p:tgtEl>
                                          <p:spTgt spid="5"/>
                                        </p:tgtEl>
                                      </p:cBhvr>
                                    </p:animEffect>
                                  </p:childTnLst>
                                </p:cTn>
                              </p:par>
                            </p:childTnLst>
                          </p:cTn>
                        </p:par>
                        <p:par>
                          <p:cTn id="31" fill="hold">
                            <p:stCondLst>
                              <p:cond delay="6000"/>
                            </p:stCondLst>
                            <p:childTnLst>
                              <p:par>
                                <p:cTn id="32" presetID="22" presetClass="entr" presetSubtype="1" fill="hold" nodeType="after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wipe(up)">
                                      <p:cBhvr>
                                        <p:cTn id="34" dur="500"/>
                                        <p:tgtEl>
                                          <p:spTgt spid="6"/>
                                        </p:tgtEl>
                                      </p:cBhvr>
                                    </p:animEffect>
                                  </p:childTnLst>
                                </p:cTn>
                              </p:par>
                            </p:childTnLst>
                          </p:cTn>
                        </p:par>
                        <p:par>
                          <p:cTn id="35" fill="hold">
                            <p:stCondLst>
                              <p:cond delay="7500"/>
                            </p:stCondLst>
                            <p:childTnLst>
                              <p:par>
                                <p:cTn id="36" presetID="18" presetClass="entr" presetSubtype="6" fill="hold" grpId="0" nodeType="afterEffect">
                                  <p:stCondLst>
                                    <p:cond delay="2000"/>
                                  </p:stCondLst>
                                  <p:childTnLst>
                                    <p:set>
                                      <p:cBhvr>
                                        <p:cTn id="37" dur="1" fill="hold">
                                          <p:stCondLst>
                                            <p:cond delay="0"/>
                                          </p:stCondLst>
                                        </p:cTn>
                                        <p:tgtEl>
                                          <p:spTgt spid="143408"/>
                                        </p:tgtEl>
                                        <p:attrNameLst>
                                          <p:attrName>style.visibility</p:attrName>
                                        </p:attrNameLst>
                                      </p:cBhvr>
                                      <p:to>
                                        <p:strVal val="visible"/>
                                      </p:to>
                                    </p:set>
                                    <p:animEffect transition="in" filter="strips(downRight)">
                                      <p:cBhvr>
                                        <p:cTn id="38" dur="2000"/>
                                        <p:tgtEl>
                                          <p:spTgt spid="143408"/>
                                        </p:tgtEl>
                                      </p:cBhvr>
                                    </p:animEffect>
                                  </p:childTnLst>
                                </p:cTn>
                              </p:par>
                            </p:childTnLst>
                          </p:cTn>
                        </p:par>
                        <p:par>
                          <p:cTn id="39" fill="hold">
                            <p:stCondLst>
                              <p:cond delay="11500"/>
                            </p:stCondLst>
                            <p:childTnLst>
                              <p:par>
                                <p:cTn id="40" presetID="2" presetClass="entr" presetSubtype="8" fill="hold" grpId="0" nodeType="afterEffect">
                                  <p:stCondLst>
                                    <p:cond delay="2000"/>
                                  </p:stCondLst>
                                  <p:childTnLst>
                                    <p:set>
                                      <p:cBhvr>
                                        <p:cTn id="41" dur="1" fill="hold">
                                          <p:stCondLst>
                                            <p:cond delay="0"/>
                                          </p:stCondLst>
                                        </p:cTn>
                                        <p:tgtEl>
                                          <p:spTgt spid="143409"/>
                                        </p:tgtEl>
                                        <p:attrNameLst>
                                          <p:attrName>style.visibility</p:attrName>
                                        </p:attrNameLst>
                                      </p:cBhvr>
                                      <p:to>
                                        <p:strVal val="visible"/>
                                      </p:to>
                                    </p:set>
                                    <p:anim calcmode="lin" valueType="num">
                                      <p:cBhvr additive="base">
                                        <p:cTn id="42" dur="2000" fill="hold"/>
                                        <p:tgtEl>
                                          <p:spTgt spid="143409"/>
                                        </p:tgtEl>
                                        <p:attrNameLst>
                                          <p:attrName>ppt_x</p:attrName>
                                        </p:attrNameLst>
                                      </p:cBhvr>
                                      <p:tavLst>
                                        <p:tav tm="0">
                                          <p:val>
                                            <p:strVal val="0-#ppt_w/2"/>
                                          </p:val>
                                        </p:tav>
                                        <p:tav tm="100000">
                                          <p:val>
                                            <p:strVal val="#ppt_x"/>
                                          </p:val>
                                        </p:tav>
                                      </p:tavLst>
                                    </p:anim>
                                    <p:anim calcmode="lin" valueType="num">
                                      <p:cBhvr additive="base">
                                        <p:cTn id="43" dur="2000" fill="hold"/>
                                        <p:tgtEl>
                                          <p:spTgt spid="143409"/>
                                        </p:tgtEl>
                                        <p:attrNameLst>
                                          <p:attrName>ppt_y</p:attrName>
                                        </p:attrNameLst>
                                      </p:cBhvr>
                                      <p:tavLst>
                                        <p:tav tm="0">
                                          <p:val>
                                            <p:strVal val="#ppt_y"/>
                                          </p:val>
                                        </p:tav>
                                        <p:tav tm="100000">
                                          <p:val>
                                            <p:strVal val="#ppt_y"/>
                                          </p:val>
                                        </p:tav>
                                      </p:tavLst>
                                    </p:anim>
                                  </p:childTnLst>
                                </p:cTn>
                              </p:par>
                            </p:childTnLst>
                          </p:cTn>
                        </p:par>
                        <p:par>
                          <p:cTn id="44" fill="hold">
                            <p:stCondLst>
                              <p:cond delay="15500"/>
                            </p:stCondLst>
                            <p:childTnLst>
                              <p:par>
                                <p:cTn id="45" presetID="51" presetClass="entr" presetSubtype="0" fill="hold"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770" decel="100000"/>
                                        <p:tgtEl>
                                          <p:spTgt spid="45"/>
                                        </p:tgtEl>
                                      </p:cBhvr>
                                    </p:animEffect>
                                    <p:animScale>
                                      <p:cBhvr>
                                        <p:cTn id="48" dur="770" decel="100000"/>
                                        <p:tgtEl>
                                          <p:spTgt spid="45"/>
                                        </p:tgtEl>
                                      </p:cBhvr>
                                      <p:from x="10000" y="10000"/>
                                      <p:to x="200000" y="450000"/>
                                    </p:animScale>
                                    <p:animScale>
                                      <p:cBhvr>
                                        <p:cTn id="49" dur="1230" accel="100000" fill="hold">
                                          <p:stCondLst>
                                            <p:cond delay="770"/>
                                          </p:stCondLst>
                                        </p:cTn>
                                        <p:tgtEl>
                                          <p:spTgt spid="45"/>
                                        </p:tgtEl>
                                      </p:cBhvr>
                                      <p:from x="200000" y="450000"/>
                                      <p:to x="100000" y="100000"/>
                                    </p:animScale>
                                    <p:set>
                                      <p:cBhvr>
                                        <p:cTn id="50" dur="770" fill="hold"/>
                                        <p:tgtEl>
                                          <p:spTgt spid="45"/>
                                        </p:tgtEl>
                                        <p:attrNameLst>
                                          <p:attrName>ppt_x</p:attrName>
                                        </p:attrNameLst>
                                      </p:cBhvr>
                                      <p:to>
                                        <p:strVal val="(0.5)"/>
                                      </p:to>
                                    </p:set>
                                    <p:anim from="(0.5)" to="(#ppt_x)" calcmode="lin" valueType="num">
                                      <p:cBhvr>
                                        <p:cTn id="51" dur="1230" accel="100000" fill="hold">
                                          <p:stCondLst>
                                            <p:cond delay="770"/>
                                          </p:stCondLst>
                                        </p:cTn>
                                        <p:tgtEl>
                                          <p:spTgt spid="45"/>
                                        </p:tgtEl>
                                        <p:attrNameLst>
                                          <p:attrName>ppt_x</p:attrName>
                                        </p:attrNameLst>
                                      </p:cBhvr>
                                    </p:anim>
                                    <p:set>
                                      <p:cBhvr>
                                        <p:cTn id="52" dur="770" fill="hold"/>
                                        <p:tgtEl>
                                          <p:spTgt spid="45"/>
                                        </p:tgtEl>
                                        <p:attrNameLst>
                                          <p:attrName>ppt_y</p:attrName>
                                        </p:attrNameLst>
                                      </p:cBhvr>
                                      <p:to>
                                        <p:strVal val="(#ppt_y+0.4)"/>
                                      </p:to>
                                    </p:set>
                                    <p:anim from="(#ppt_y+0.4)" to="(#ppt_y)" calcmode="lin" valueType="num">
                                      <p:cBhvr>
                                        <p:cTn id="53" dur="1230" accel="100000" fill="hold">
                                          <p:stCondLst>
                                            <p:cond delay="770"/>
                                          </p:stCondLst>
                                        </p:cTn>
                                        <p:tgtEl>
                                          <p:spTgt spid="45"/>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3" grpId="0" autoUpdateAnimBg="0"/>
      <p:bldP spid="143405" grpId="0" autoUpdateAnimBg="0"/>
      <p:bldP spid="143408" grpId="0" autoUpdateAnimBg="0"/>
      <p:bldP spid="143409" grpId="0"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t>Intervalos LSD</a:t>
            </a:r>
            <a:endParaRPr lang="es-ES" sz="3000" dirty="0">
              <a:cs typeface="Times New Roman" pitchFamily="18" charset="0"/>
            </a:endParaRPr>
          </a:p>
        </p:txBody>
      </p:sp>
      <p:sp>
        <p:nvSpPr>
          <p:cNvPr id="678920" name="Text Box 8"/>
          <p:cNvSpPr txBox="1">
            <a:spLocks noChangeArrowheads="1"/>
          </p:cNvSpPr>
          <p:nvPr/>
        </p:nvSpPr>
        <p:spPr bwMode="auto">
          <a:xfrm>
            <a:off x="434280" y="4221090"/>
            <a:ext cx="8458200" cy="1323439"/>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t>Aunque henos dicho que </a:t>
            </a:r>
            <a:r>
              <a:rPr lang="es-ES_tradnl" sz="2000" b="1" dirty="0"/>
              <a:t>NO tiene sentido (por ser factor cuantitativo) </a:t>
            </a:r>
            <a:r>
              <a:rPr lang="es-ES_tradnl" sz="2000" dirty="0"/>
              <a:t>decir que para una carga de 150 el T CPU es mayor que para una carga de 100 y a su vez, éste es mayor que para una carga de 50.</a:t>
            </a:r>
            <a:endParaRPr lang="es-ES" sz="2000" dirty="0"/>
          </a:p>
        </p:txBody>
      </p:sp>
      <p:sp>
        <p:nvSpPr>
          <p:cNvPr id="6" name="Text Box 8"/>
          <p:cNvSpPr txBox="1">
            <a:spLocks noChangeArrowheads="1"/>
          </p:cNvSpPr>
          <p:nvPr/>
        </p:nvSpPr>
        <p:spPr bwMode="auto">
          <a:xfrm>
            <a:off x="419744" y="5601434"/>
            <a:ext cx="8458200" cy="70788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b="1" dirty="0"/>
              <a:t>Lo importante </a:t>
            </a:r>
            <a:r>
              <a:rPr lang="es-ES_tradnl" sz="2000" dirty="0"/>
              <a:t>es que a nivel descriptivo se aprecian indicios de una posible relación lineal entre </a:t>
            </a:r>
            <a:r>
              <a:rPr lang="es-ES_tradnl" sz="2000" b="1" dirty="0"/>
              <a:t>CARGA </a:t>
            </a:r>
            <a:r>
              <a:rPr lang="es-ES_tradnl" sz="2000" dirty="0"/>
              <a:t>y </a:t>
            </a:r>
            <a:r>
              <a:rPr lang="es-ES_tradnl" sz="2000" b="1" dirty="0"/>
              <a:t>TCPU</a:t>
            </a:r>
            <a:endParaRPr lang="es-ES" sz="2000" dirty="0"/>
          </a:p>
        </p:txBody>
      </p:sp>
      <p:pic>
        <p:nvPicPr>
          <p:cNvPr id="8" name="7 Imagen"/>
          <p:cNvPicPr/>
          <p:nvPr/>
        </p:nvPicPr>
        <p:blipFill>
          <a:blip r:embed="rId3" cstate="print"/>
          <a:srcRect l="8507" t="5897" r="17645" b="3590"/>
          <a:stretch>
            <a:fillRect/>
          </a:stretch>
        </p:blipFill>
        <p:spPr bwMode="auto">
          <a:xfrm>
            <a:off x="1331640" y="692696"/>
            <a:ext cx="6048672" cy="3456384"/>
          </a:xfrm>
          <a:prstGeom prst="rect">
            <a:avLst/>
          </a:prstGeom>
          <a:noFill/>
          <a:ln w="9525">
            <a:noFill/>
            <a:miter lim="800000"/>
            <a:headEnd/>
            <a:tailEnd/>
          </a:ln>
        </p:spPr>
      </p:pic>
      <p:cxnSp>
        <p:nvCxnSpPr>
          <p:cNvPr id="10" name="9 Conector recto"/>
          <p:cNvCxnSpPr/>
          <p:nvPr/>
        </p:nvCxnSpPr>
        <p:spPr bwMode="auto">
          <a:xfrm flipV="1">
            <a:off x="3275856" y="1484784"/>
            <a:ext cx="3024000" cy="1944216"/>
          </a:xfrm>
          <a:prstGeom prst="line">
            <a:avLst/>
          </a:prstGeom>
          <a:solidFill>
            <a:schemeClr val="accent1"/>
          </a:solidFill>
          <a:ln w="19050" cap="sq" cmpd="sng" algn="ctr">
            <a:solidFill>
              <a:srgbClr val="FF0000"/>
            </a:solidFill>
            <a:prstDash val="sysDot"/>
            <a:miter lim="800000"/>
            <a:headEnd type="none" w="sm" len="sm"/>
            <a:tailEnd type="none" w="sm" len="sm"/>
          </a:ln>
          <a:effectLst/>
        </p:spPr>
      </p:cxnSp>
    </p:spTree>
    <p:extLst>
      <p:ext uri="{BB962C8B-B14F-4D97-AF65-F5344CB8AC3E}">
        <p14:creationId xmlns:p14="http://schemas.microsoft.com/office/powerpoint/2010/main" val="315464377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8920"/>
                                        </p:tgtEl>
                                        <p:attrNameLst>
                                          <p:attrName>style.visibility</p:attrName>
                                        </p:attrNameLst>
                                      </p:cBhvr>
                                      <p:to>
                                        <p:strVal val="visible"/>
                                      </p:to>
                                    </p:set>
                                    <p:animEffect transition="in" filter="wipe(up)">
                                      <p:cBhvr>
                                        <p:cTn id="7" dur="500"/>
                                        <p:tgtEl>
                                          <p:spTgt spid="67892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P spid="6" grpId="0"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solidFill>
                  <a:schemeClr val="tx2"/>
                </a:solidFill>
              </a:rPr>
              <a:t>Naturaleza del efecto de un factor cuantitativo</a:t>
            </a:r>
            <a:endParaRPr lang="es-ES" sz="3000" dirty="0">
              <a:solidFill>
                <a:srgbClr val="008000"/>
              </a:solidFill>
              <a:cs typeface="Times New Roman" pitchFamily="18" charset="0"/>
            </a:endParaRPr>
          </a:p>
        </p:txBody>
      </p:sp>
      <p:sp>
        <p:nvSpPr>
          <p:cNvPr id="6" name="Text Box 8"/>
          <p:cNvSpPr txBox="1">
            <a:spLocks noChangeArrowheads="1"/>
          </p:cNvSpPr>
          <p:nvPr/>
        </p:nvSpPr>
        <p:spPr bwMode="auto">
          <a:xfrm>
            <a:off x="342900" y="4611326"/>
            <a:ext cx="8458200" cy="1200329"/>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altLang="es-ES" b="1" dirty="0">
                <a:solidFill>
                  <a:srgbClr val="FF0000"/>
                </a:solidFill>
              </a:rPr>
              <a:t>Naturaleza de la relación</a:t>
            </a:r>
            <a:r>
              <a:rPr lang="es-ES_tradnl" altLang="es-ES" dirty="0"/>
              <a:t>: A medida que aumenta la CARGA el tiempo medio de utilización de CPU crece linealmente.</a:t>
            </a:r>
            <a:endParaRPr lang="es-ES" dirty="0"/>
          </a:p>
        </p:txBody>
      </p:sp>
      <p:grpSp>
        <p:nvGrpSpPr>
          <p:cNvPr id="7" name="Group 4"/>
          <p:cNvGrpSpPr>
            <a:grpSpLocks/>
          </p:cNvGrpSpPr>
          <p:nvPr/>
        </p:nvGrpSpPr>
        <p:grpSpPr bwMode="auto">
          <a:xfrm>
            <a:off x="1547664" y="1124744"/>
            <a:ext cx="4904184" cy="3005931"/>
            <a:chOff x="1200" y="960"/>
            <a:chExt cx="2592" cy="1642"/>
          </a:xfrm>
        </p:grpSpPr>
        <p:grpSp>
          <p:nvGrpSpPr>
            <p:cNvPr id="9" name="Group 5"/>
            <p:cNvGrpSpPr>
              <a:grpSpLocks/>
            </p:cNvGrpSpPr>
            <p:nvPr/>
          </p:nvGrpSpPr>
          <p:grpSpPr bwMode="auto">
            <a:xfrm>
              <a:off x="1200" y="960"/>
              <a:ext cx="2592" cy="1642"/>
              <a:chOff x="2592" y="2112"/>
              <a:chExt cx="2592" cy="1642"/>
            </a:xfrm>
          </p:grpSpPr>
          <p:grpSp>
            <p:nvGrpSpPr>
              <p:cNvPr id="12" name="Group 6"/>
              <p:cNvGrpSpPr>
                <a:grpSpLocks/>
              </p:cNvGrpSpPr>
              <p:nvPr/>
            </p:nvGrpSpPr>
            <p:grpSpPr bwMode="auto">
              <a:xfrm>
                <a:off x="3360" y="2112"/>
                <a:ext cx="1824" cy="1392"/>
                <a:chOff x="3216" y="2112"/>
                <a:chExt cx="1824" cy="1392"/>
              </a:xfrm>
            </p:grpSpPr>
            <p:sp>
              <p:nvSpPr>
                <p:cNvPr id="15" name="Line 7"/>
                <p:cNvSpPr>
                  <a:spLocks noChangeShapeType="1"/>
                </p:cNvSpPr>
                <p:nvPr/>
              </p:nvSpPr>
              <p:spPr bwMode="auto">
                <a:xfrm>
                  <a:off x="3216" y="2112"/>
                  <a:ext cx="0" cy="1392"/>
                </a:xfrm>
                <a:prstGeom prst="line">
                  <a:avLst/>
                </a:prstGeom>
                <a:noFill/>
                <a:ln w="28575"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6" name="Line 8"/>
                <p:cNvSpPr>
                  <a:spLocks noChangeShapeType="1"/>
                </p:cNvSpPr>
                <p:nvPr/>
              </p:nvSpPr>
              <p:spPr bwMode="auto">
                <a:xfrm rot="5400000">
                  <a:off x="4128" y="2592"/>
                  <a:ext cx="0" cy="1824"/>
                </a:xfrm>
                <a:prstGeom prst="line">
                  <a:avLst/>
                </a:prstGeom>
                <a:noFill/>
                <a:ln w="28575" cap="sq">
                  <a:solidFill>
                    <a:schemeClr val="tx1"/>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sp>
            <p:nvSpPr>
              <p:cNvPr id="13" name="Text Box 9"/>
              <p:cNvSpPr txBox="1">
                <a:spLocks noChangeArrowheads="1"/>
              </p:cNvSpPr>
              <p:nvPr/>
            </p:nvSpPr>
            <p:spPr bwMode="auto">
              <a:xfrm>
                <a:off x="4272" y="3504"/>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Bef>
                    <a:spcPct val="50000"/>
                  </a:spcBef>
                  <a:buClrTx/>
                  <a:buSzTx/>
                  <a:buFontTx/>
                  <a:buNone/>
                </a:pPr>
                <a:r>
                  <a:rPr lang="es-ES_tradnl" altLang="es-ES" sz="2000" b="1">
                    <a:solidFill>
                      <a:srgbClr val="008000"/>
                    </a:solidFill>
                  </a:rPr>
                  <a:t>Carga</a:t>
                </a:r>
                <a:endParaRPr lang="es-ES" altLang="es-ES" sz="2000" b="1">
                  <a:solidFill>
                    <a:srgbClr val="008000"/>
                  </a:solidFill>
                </a:endParaRPr>
              </a:p>
            </p:txBody>
          </p:sp>
          <p:sp>
            <p:nvSpPr>
              <p:cNvPr id="14" name="Text Box 10"/>
              <p:cNvSpPr txBox="1">
                <a:spLocks noChangeArrowheads="1"/>
              </p:cNvSpPr>
              <p:nvPr/>
            </p:nvSpPr>
            <p:spPr bwMode="auto">
              <a:xfrm>
                <a:off x="2592" y="2188"/>
                <a:ext cx="86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Bef>
                    <a:spcPct val="50000"/>
                  </a:spcBef>
                  <a:buClrTx/>
                  <a:buSzTx/>
                  <a:buFontTx/>
                  <a:buNone/>
                </a:pPr>
                <a:r>
                  <a:rPr lang="es-ES_tradnl" altLang="es-ES" sz="1800" b="1" dirty="0">
                    <a:solidFill>
                      <a:schemeClr val="tx2"/>
                    </a:solidFill>
                  </a:rPr>
                  <a:t>Tiempo CPU</a:t>
                </a:r>
                <a:endParaRPr lang="es-ES" altLang="es-ES" sz="1800" b="1" dirty="0">
                  <a:solidFill>
                    <a:schemeClr val="tx2"/>
                  </a:solidFill>
                </a:endParaRPr>
              </a:p>
            </p:txBody>
          </p:sp>
        </p:grpSp>
        <p:sp>
          <p:nvSpPr>
            <p:cNvPr id="11" name="Line 11"/>
            <p:cNvSpPr>
              <a:spLocks noChangeShapeType="1"/>
            </p:cNvSpPr>
            <p:nvPr/>
          </p:nvSpPr>
          <p:spPr bwMode="auto">
            <a:xfrm flipV="1">
              <a:off x="1968" y="1392"/>
              <a:ext cx="1488" cy="960"/>
            </a:xfrm>
            <a:prstGeom prst="line">
              <a:avLst/>
            </a:prstGeom>
            <a:noFill/>
            <a:ln w="28575" cap="sq">
              <a:solidFill>
                <a:srgbClr val="FF33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spTree>
    <p:extLst>
      <p:ext uri="{BB962C8B-B14F-4D97-AF65-F5344CB8AC3E}">
        <p14:creationId xmlns:p14="http://schemas.microsoft.com/office/powerpoint/2010/main" val="366976915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solidFill>
                  <a:schemeClr val="tx2"/>
                </a:solidFill>
              </a:rPr>
              <a:t>Residuos</a:t>
            </a:r>
            <a:endParaRPr lang="es-ES" sz="3000" dirty="0">
              <a:solidFill>
                <a:srgbClr val="008000"/>
              </a:solidFill>
              <a:cs typeface="Times New Roman" pitchFamily="18" charset="0"/>
            </a:endParaRPr>
          </a:p>
        </p:txBody>
      </p:sp>
      <p:sp>
        <p:nvSpPr>
          <p:cNvPr id="678920" name="Text Box 8"/>
          <p:cNvSpPr txBox="1">
            <a:spLocks noChangeArrowheads="1"/>
          </p:cNvSpPr>
          <p:nvPr/>
        </p:nvSpPr>
        <p:spPr bwMode="auto">
          <a:xfrm>
            <a:off x="434280" y="5117122"/>
            <a:ext cx="8458200" cy="40011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t>No se aprecia ningún dato anómalo, ni pautas no aleatorias.</a:t>
            </a:r>
            <a:endParaRPr lang="es-ES" sz="2000" dirty="0"/>
          </a:p>
        </p:txBody>
      </p:sp>
      <p:pic>
        <p:nvPicPr>
          <p:cNvPr id="7" name="6 Imagen"/>
          <p:cNvPicPr/>
          <p:nvPr/>
        </p:nvPicPr>
        <p:blipFill>
          <a:blip r:embed="rId3" cstate="print"/>
          <a:srcRect l="8805" t="5897" r="18331" b="3561"/>
          <a:stretch>
            <a:fillRect/>
          </a:stretch>
        </p:blipFill>
        <p:spPr bwMode="auto">
          <a:xfrm>
            <a:off x="1475657" y="908720"/>
            <a:ext cx="5544616" cy="3888432"/>
          </a:xfrm>
          <a:prstGeom prst="rect">
            <a:avLst/>
          </a:prstGeom>
          <a:noFill/>
          <a:ln w="9525">
            <a:noFill/>
            <a:miter lim="800000"/>
            <a:headEnd/>
            <a:tailEnd/>
          </a:ln>
        </p:spPr>
      </p:pic>
    </p:spTree>
    <p:extLst>
      <p:ext uri="{BB962C8B-B14F-4D97-AF65-F5344CB8AC3E}">
        <p14:creationId xmlns:p14="http://schemas.microsoft.com/office/powerpoint/2010/main" val="1312178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8920"/>
                                        </p:tgtEl>
                                        <p:attrNameLst>
                                          <p:attrName>style.visibility</p:attrName>
                                        </p:attrNameLst>
                                      </p:cBhvr>
                                      <p:to>
                                        <p:strVal val="visible"/>
                                      </p:to>
                                    </p:set>
                                    <p:animEffect transition="in" filter="wipe(up)">
                                      <p:cBhvr>
                                        <p:cTn id="7" dur="500"/>
                                        <p:tgtEl>
                                          <p:spTgt spid="67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4393C-8A97-E643-A6F0-A49150BD1AD3}"/>
              </a:ext>
            </a:extLst>
          </p:cNvPr>
          <p:cNvSpPr>
            <a:spLocks noGrp="1"/>
          </p:cNvSpPr>
          <p:nvPr>
            <p:ph type="title"/>
          </p:nvPr>
        </p:nvSpPr>
        <p:spPr/>
        <p:txBody>
          <a:bodyPr/>
          <a:lstStyle/>
          <a:p>
            <a:r>
              <a:rPr lang="es-ES_tradnl" dirty="0"/>
              <a:t>Efectos (</a:t>
            </a:r>
            <a:r>
              <a:rPr lang="es-ES_tradnl" dirty="0" err="1"/>
              <a:t>Ef</a:t>
            </a:r>
            <a:r>
              <a:rPr lang="es-ES_tradnl" dirty="0"/>
              <a:t>) y Condiciones Operativas Óptimas (COO)</a:t>
            </a:r>
            <a:endParaRPr lang="es-ES" dirty="0"/>
          </a:p>
        </p:txBody>
      </p:sp>
      <p:sp>
        <p:nvSpPr>
          <p:cNvPr id="4" name="Marcador de texto 3">
            <a:extLst>
              <a:ext uri="{FF2B5EF4-FFF2-40B4-BE49-F238E27FC236}">
                <a16:creationId xmlns:a16="http://schemas.microsoft.com/office/drawing/2014/main" id="{1678AD80-37F5-B742-9991-58C259E6413B}"/>
              </a:ext>
            </a:extLst>
          </p:cNvPr>
          <p:cNvSpPr>
            <a:spLocks noGrp="1"/>
          </p:cNvSpPr>
          <p:nvPr>
            <p:ph type="body" idx="1"/>
          </p:nvPr>
        </p:nvSpPr>
        <p:spPr/>
        <p:txBody>
          <a:bodyPr>
            <a:normAutofit/>
          </a:bodyPr>
          <a:lstStyle/>
          <a:p>
            <a:r>
              <a:rPr lang="es-ES" sz="2400" b="1" dirty="0">
                <a:solidFill>
                  <a:schemeClr val="tx1"/>
                </a:solidFill>
              </a:rPr>
              <a:t>Media y Varianza Prevista en las COO</a:t>
            </a:r>
          </a:p>
        </p:txBody>
      </p:sp>
    </p:spTree>
    <p:extLst>
      <p:ext uri="{BB962C8B-B14F-4D97-AF65-F5344CB8AC3E}">
        <p14:creationId xmlns:p14="http://schemas.microsoft.com/office/powerpoint/2010/main" val="875581867"/>
      </p:ext>
    </p:extLst>
  </p:cSld>
  <p:clrMapOvr>
    <a:masterClrMapping/>
  </p:clrMapOvr>
  <p:transition>
    <p:zoom/>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F11C1D06-B13A-1044-8DC6-728C8DB2011E}"/>
              </a:ext>
            </a:extLst>
          </p:cNvPr>
          <p:cNvSpPr>
            <a:spLocks noGrp="1" noChangeArrowheads="1"/>
          </p:cNvSpPr>
          <p:nvPr>
            <p:ph type="title"/>
          </p:nvPr>
        </p:nvSpPr>
        <p:spPr>
          <a:xfrm>
            <a:off x="130086" y="62169"/>
            <a:ext cx="8467725" cy="519112"/>
          </a:xfrm>
        </p:spPr>
        <p:txBody>
          <a:bodyPr/>
          <a:lstStyle/>
          <a:p>
            <a:pPr eaLnBrk="1" hangingPunct="1"/>
            <a:r>
              <a:rPr lang="es-ES_tradnl" altLang="es-ES" sz="2800" dirty="0">
                <a:solidFill>
                  <a:srgbClr val="008000"/>
                </a:solidFill>
              </a:rPr>
              <a:t>Efecto simple de un factor</a:t>
            </a:r>
            <a:endParaRPr lang="es-ES" altLang="es-ES" sz="2800" dirty="0">
              <a:solidFill>
                <a:srgbClr val="008000"/>
              </a:solidFill>
            </a:endParaRPr>
          </a:p>
        </p:txBody>
      </p:sp>
      <p:sp>
        <p:nvSpPr>
          <p:cNvPr id="25603" name="Rectangle 3">
            <a:extLst>
              <a:ext uri="{FF2B5EF4-FFF2-40B4-BE49-F238E27FC236}">
                <a16:creationId xmlns:a16="http://schemas.microsoft.com/office/drawing/2014/main" id="{36F95D11-335D-E047-8604-D679436B9966}"/>
              </a:ext>
            </a:extLst>
          </p:cNvPr>
          <p:cNvSpPr>
            <a:spLocks noGrp="1" noChangeArrowheads="1"/>
          </p:cNvSpPr>
          <p:nvPr>
            <p:ph type="body" idx="1"/>
          </p:nvPr>
        </p:nvSpPr>
        <p:spPr>
          <a:xfrm>
            <a:off x="197916" y="1663612"/>
            <a:ext cx="8491538" cy="727081"/>
          </a:xfrm>
        </p:spPr>
        <p:txBody>
          <a:bodyPr/>
          <a:lstStyle/>
          <a:p>
            <a:pPr marL="0" indent="0" eaLnBrk="1" hangingPunct="1">
              <a:buNone/>
            </a:pPr>
            <a:r>
              <a:rPr lang="es-ES" altLang="es-ES" dirty="0"/>
              <a:t>Se define sobre el promedio de las condiciones estudiadas de los restantes factores.</a:t>
            </a:r>
          </a:p>
          <a:p>
            <a:pPr eaLnBrk="1" hangingPunct="1">
              <a:lnSpc>
                <a:spcPct val="50000"/>
              </a:lnSpc>
              <a:buFont typeface="Wingdings" pitchFamily="2" charset="2"/>
              <a:buNone/>
            </a:pPr>
            <a:endParaRPr lang="es-ES" altLang="es-ES" dirty="0"/>
          </a:p>
        </p:txBody>
      </p:sp>
      <p:graphicFrame>
        <p:nvGraphicFramePr>
          <p:cNvPr id="4" name="Object 4">
            <a:extLst>
              <a:ext uri="{FF2B5EF4-FFF2-40B4-BE49-F238E27FC236}">
                <a16:creationId xmlns:a16="http://schemas.microsoft.com/office/drawing/2014/main" id="{BE945EA5-270C-4908-B5B8-92FC8ADC66F1}"/>
              </a:ext>
            </a:extLst>
          </p:cNvPr>
          <p:cNvGraphicFramePr>
            <a:graphicFrameLocks noChangeAspect="1"/>
          </p:cNvGraphicFramePr>
          <p:nvPr>
            <p:extLst/>
          </p:nvPr>
        </p:nvGraphicFramePr>
        <p:xfrm>
          <a:off x="3169082" y="2971762"/>
          <a:ext cx="2554287" cy="889000"/>
        </p:xfrm>
        <a:graphic>
          <a:graphicData uri="http://schemas.openxmlformats.org/presentationml/2006/ole">
            <mc:AlternateContent xmlns:mc="http://schemas.openxmlformats.org/markup-compatibility/2006">
              <mc:Choice xmlns:v="urn:schemas-microsoft-com:vml" Requires="v">
                <p:oleObj spid="_x0000_s1355791" name="Equation" r:id="rId4" imgW="19011900" imgH="5270500" progId="Equation.DSMT4">
                  <p:embed/>
                </p:oleObj>
              </mc:Choice>
              <mc:Fallback>
                <p:oleObj name="Equation" r:id="rId4" imgW="19011900" imgH="5270500" progId="Equation.DSMT4">
                  <p:embed/>
                  <p:pic>
                    <p:nvPicPr>
                      <p:cNvPr id="4" name="Object 4">
                        <a:extLst>
                          <a:ext uri="{FF2B5EF4-FFF2-40B4-BE49-F238E27FC236}">
                            <a16:creationId xmlns:a16="http://schemas.microsoft.com/office/drawing/2014/main" id="{BE945EA5-270C-4908-B5B8-92FC8ADC6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781" t="-14925" r="-3781" b="-14925"/>
                      <a:stretch>
                        <a:fillRect/>
                      </a:stretch>
                    </p:blipFill>
                    <p:spPr bwMode="auto">
                      <a:xfrm>
                        <a:off x="3169082" y="2971762"/>
                        <a:ext cx="2554287" cy="889000"/>
                      </a:xfrm>
                      <a:prstGeom prst="rect">
                        <a:avLst/>
                      </a:prstGeom>
                      <a:solidFill>
                        <a:schemeClr val="bg2"/>
                      </a:solidFill>
                      <a:ln w="28575">
                        <a:solidFill>
                          <a:schemeClr val="accent5"/>
                        </a:solidFill>
                        <a:miter lim="800000"/>
                        <a:headEnd/>
                        <a:tailEnd/>
                      </a:ln>
                      <a:effectLst/>
                    </p:spPr>
                  </p:pic>
                </p:oleObj>
              </mc:Fallback>
            </mc:AlternateContent>
          </a:graphicData>
        </a:graphic>
      </p:graphicFrame>
      <p:sp>
        <p:nvSpPr>
          <p:cNvPr id="5" name="Oval 5">
            <a:extLst>
              <a:ext uri="{FF2B5EF4-FFF2-40B4-BE49-F238E27FC236}">
                <a16:creationId xmlns:a16="http://schemas.microsoft.com/office/drawing/2014/main" id="{8BE660D1-04AA-4C88-9E0D-C72FE210FBF4}"/>
              </a:ext>
            </a:extLst>
          </p:cNvPr>
          <p:cNvSpPr>
            <a:spLocks noChangeArrowheads="1"/>
          </p:cNvSpPr>
          <p:nvPr/>
        </p:nvSpPr>
        <p:spPr bwMode="auto">
          <a:xfrm>
            <a:off x="4351769" y="3124162"/>
            <a:ext cx="457200" cy="6096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 name="AutoShape 6">
            <a:extLst>
              <a:ext uri="{FF2B5EF4-FFF2-40B4-BE49-F238E27FC236}">
                <a16:creationId xmlns:a16="http://schemas.microsoft.com/office/drawing/2014/main" id="{ED0516C9-4426-4D85-BED7-89FEC4EB7A0A}"/>
              </a:ext>
            </a:extLst>
          </p:cNvPr>
          <p:cNvSpPr>
            <a:spLocks/>
          </p:cNvSpPr>
          <p:nvPr/>
        </p:nvSpPr>
        <p:spPr bwMode="auto">
          <a:xfrm>
            <a:off x="413182" y="4097299"/>
            <a:ext cx="3876675" cy="1600200"/>
          </a:xfrm>
          <a:prstGeom prst="borderCallout2">
            <a:avLst>
              <a:gd name="adj1" fmla="val 7144"/>
              <a:gd name="adj2" fmla="val 101968"/>
              <a:gd name="adj3" fmla="val 7144"/>
              <a:gd name="adj4" fmla="val 104421"/>
              <a:gd name="adj5" fmla="val -23315"/>
              <a:gd name="adj6" fmla="val 104792"/>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dirty="0"/>
              <a:t>media de los resultados obtenidos en todas las pruebas en las que </a:t>
            </a:r>
            <a:r>
              <a:rPr lang="es-ES_tradnl" altLang="es-ES" b="1" dirty="0"/>
              <a:t>FI</a:t>
            </a:r>
            <a:r>
              <a:rPr lang="es-ES_tradnl" altLang="es-ES" dirty="0"/>
              <a:t> estaba al nivel </a:t>
            </a:r>
            <a:r>
              <a:rPr lang="es-ES_tradnl" altLang="es-ES" b="1" dirty="0"/>
              <a:t>i</a:t>
            </a:r>
          </a:p>
          <a:p>
            <a:endParaRPr lang="es-ES_tradnl" altLang="es-ES" b="1" dirty="0"/>
          </a:p>
        </p:txBody>
      </p:sp>
      <p:sp>
        <p:nvSpPr>
          <p:cNvPr id="7" name="Oval 7">
            <a:extLst>
              <a:ext uri="{FF2B5EF4-FFF2-40B4-BE49-F238E27FC236}">
                <a16:creationId xmlns:a16="http://schemas.microsoft.com/office/drawing/2014/main" id="{3A8777CB-7590-41EF-8800-AB3B9A92616C}"/>
              </a:ext>
            </a:extLst>
          </p:cNvPr>
          <p:cNvSpPr>
            <a:spLocks noChangeArrowheads="1"/>
          </p:cNvSpPr>
          <p:nvPr/>
        </p:nvSpPr>
        <p:spPr bwMode="auto">
          <a:xfrm>
            <a:off x="5189969" y="3081299"/>
            <a:ext cx="457200" cy="6096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8" name="AutoShape 8">
            <a:extLst>
              <a:ext uri="{FF2B5EF4-FFF2-40B4-BE49-F238E27FC236}">
                <a16:creationId xmlns:a16="http://schemas.microsoft.com/office/drawing/2014/main" id="{078611E0-D7E1-470F-8226-1E957A74C1FD}"/>
              </a:ext>
            </a:extLst>
          </p:cNvPr>
          <p:cNvSpPr>
            <a:spLocks/>
          </p:cNvSpPr>
          <p:nvPr/>
        </p:nvSpPr>
        <p:spPr bwMode="auto">
          <a:xfrm>
            <a:off x="5510644" y="4129049"/>
            <a:ext cx="2949575" cy="847725"/>
          </a:xfrm>
          <a:prstGeom prst="borderCallout2">
            <a:avLst>
              <a:gd name="adj1" fmla="val 13481"/>
              <a:gd name="adj2" fmla="val -2583"/>
              <a:gd name="adj3" fmla="val 13481"/>
              <a:gd name="adj4" fmla="val -2583"/>
              <a:gd name="adj5" fmla="val -50375"/>
              <a:gd name="adj6" fmla="val -2907"/>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a:t>media general de todas las pruebas</a:t>
            </a:r>
            <a:endParaRPr lang="es-ES_tradnl" altLang="es-ES" b="1"/>
          </a:p>
          <a:p>
            <a:endParaRPr lang="es-ES_tradnl" altLang="es-ES" b="1"/>
          </a:p>
        </p:txBody>
      </p:sp>
      <p:sp>
        <p:nvSpPr>
          <p:cNvPr id="9" name="Rectangle 9">
            <a:extLst>
              <a:ext uri="{FF2B5EF4-FFF2-40B4-BE49-F238E27FC236}">
                <a16:creationId xmlns:a16="http://schemas.microsoft.com/office/drawing/2014/main" id="{4BE623CE-6275-435D-A41A-F11C77CF2AEB}"/>
              </a:ext>
            </a:extLst>
          </p:cNvPr>
          <p:cNvSpPr>
            <a:spLocks noChangeArrowheads="1"/>
          </p:cNvSpPr>
          <p:nvPr/>
        </p:nvSpPr>
        <p:spPr bwMode="auto">
          <a:xfrm>
            <a:off x="-394732" y="2438362"/>
            <a:ext cx="8985771"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66763" indent="-285750" eaLnBrk="0" hangingPunct="0">
              <a:defRPr sz="2400">
                <a:solidFill>
                  <a:schemeClr val="tx1"/>
                </a:solidFill>
                <a:latin typeface="Times New Roman" panose="02020603050405020304" pitchFamily="18" charset="0"/>
              </a:defRPr>
            </a:lvl2pPr>
            <a:lvl3pPr marL="1185863" indent="-228600" eaLnBrk="0" hangingPunct="0">
              <a:defRPr sz="2400">
                <a:solidFill>
                  <a:schemeClr val="tx1"/>
                </a:solidFill>
                <a:latin typeface="Times New Roman" panose="02020603050405020304" pitchFamily="18" charset="0"/>
              </a:defRPr>
            </a:lvl3pPr>
            <a:lvl4pPr marL="1604963"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481013" lvl="1" indent="0" eaLnBrk="1" hangingPunct="1">
              <a:spcBef>
                <a:spcPct val="20000"/>
              </a:spcBef>
              <a:buClr>
                <a:srgbClr val="006600"/>
              </a:buClr>
              <a:buSzPct val="75000"/>
            </a:pPr>
            <a:r>
              <a:rPr lang="es-ES_tradnl" altLang="es-ES" dirty="0">
                <a:solidFill>
                  <a:schemeClr val="accent5"/>
                </a:solidFill>
                <a:latin typeface="Verdana" panose="020B0604030504040204" pitchFamily="34" charset="0"/>
              </a:rPr>
              <a:t>Estimación del Efecto de la variante </a:t>
            </a:r>
            <a:r>
              <a:rPr lang="es-ES_tradnl" altLang="es-ES" b="1" dirty="0">
                <a:solidFill>
                  <a:schemeClr val="accent5"/>
                </a:solidFill>
                <a:latin typeface="Verdana" panose="020B0604030504040204" pitchFamily="34" charset="0"/>
              </a:rPr>
              <a:t>i</a:t>
            </a:r>
            <a:r>
              <a:rPr lang="es-ES_tradnl" altLang="es-ES" dirty="0">
                <a:solidFill>
                  <a:schemeClr val="accent5"/>
                </a:solidFill>
                <a:latin typeface="Verdana" panose="020B0604030504040204" pitchFamily="34" charset="0"/>
              </a:rPr>
              <a:t> de un factor </a:t>
            </a:r>
            <a:r>
              <a:rPr lang="es-ES_tradnl" altLang="es-ES" b="1" dirty="0">
                <a:solidFill>
                  <a:schemeClr val="accent5"/>
                </a:solidFill>
                <a:latin typeface="Verdana" panose="020B0604030504040204" pitchFamily="34" charset="0"/>
              </a:rPr>
              <a:t>FI</a:t>
            </a:r>
            <a:r>
              <a:rPr lang="es-ES_tradnl" altLang="es-ES" dirty="0">
                <a:solidFill>
                  <a:schemeClr val="accent5"/>
                </a:solidFill>
                <a:latin typeface="Verdana" panose="020B0604030504040204" pitchFamily="34" charset="0"/>
              </a:rPr>
              <a:t>:</a:t>
            </a:r>
            <a:endParaRPr lang="es-ES" altLang="es-ES" dirty="0">
              <a:solidFill>
                <a:schemeClr val="accent5"/>
              </a:solidFill>
              <a:latin typeface="Verdana" panose="020B0604030504040204" pitchFamily="34" charset="0"/>
            </a:endParaRPr>
          </a:p>
        </p:txBody>
      </p:sp>
      <p:sp>
        <p:nvSpPr>
          <p:cNvPr id="10" name="Text Box 10">
            <a:extLst>
              <a:ext uri="{FF2B5EF4-FFF2-40B4-BE49-F238E27FC236}">
                <a16:creationId xmlns:a16="http://schemas.microsoft.com/office/drawing/2014/main" id="{9AF76433-9989-4632-99EF-BA9C4A1C01CA}"/>
              </a:ext>
            </a:extLst>
          </p:cNvPr>
          <p:cNvSpPr txBox="1">
            <a:spLocks noChangeArrowheads="1"/>
          </p:cNvSpPr>
          <p:nvPr/>
        </p:nvSpPr>
        <p:spPr bwMode="auto">
          <a:xfrm>
            <a:off x="361048" y="5779925"/>
            <a:ext cx="8610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400" dirty="0">
                <a:latin typeface="+mn-lt"/>
              </a:rPr>
              <a:t>En el caso de factores a más de 2 niveles NO tiene sentido hablar del efecto del factor, sino del efecto del factor a un determinado nivel o variante.</a:t>
            </a:r>
            <a:endParaRPr lang="es-ES" altLang="es-ES" sz="1400" dirty="0">
              <a:latin typeface="+mn-lt"/>
            </a:endParaRPr>
          </a:p>
        </p:txBody>
      </p:sp>
      <p:sp>
        <p:nvSpPr>
          <p:cNvPr id="11" name="Text Box 4">
            <a:extLst>
              <a:ext uri="{FF2B5EF4-FFF2-40B4-BE49-F238E27FC236}">
                <a16:creationId xmlns:a16="http://schemas.microsoft.com/office/drawing/2014/main" id="{F599A900-B4AB-46C6-9CF9-88F751EDEE40}"/>
              </a:ext>
            </a:extLst>
          </p:cNvPr>
          <p:cNvSpPr txBox="1">
            <a:spLocks noChangeArrowheads="1"/>
          </p:cNvSpPr>
          <p:nvPr/>
        </p:nvSpPr>
        <p:spPr bwMode="auto">
          <a:xfrm>
            <a:off x="107950" y="712460"/>
            <a:ext cx="8985771" cy="837676"/>
          </a:xfrm>
          <a:prstGeom prst="roundRect">
            <a:avLst/>
          </a:prstGeom>
          <a:solidFill>
            <a:schemeClr val="bg2"/>
          </a:solid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lnSpc>
                <a:spcPct val="90000"/>
              </a:lnSpc>
              <a:spcBef>
                <a:spcPct val="20000"/>
              </a:spcBef>
              <a:buClr>
                <a:schemeClr val="folHlink"/>
              </a:buClr>
              <a:buSzPct val="75000"/>
              <a:buFont typeface="Wingdings" pitchFamily="2" charset="2"/>
              <a:buNone/>
            </a:pPr>
            <a:r>
              <a:rPr lang="es-ES" altLang="es-ES" dirty="0">
                <a:latin typeface="+mn-lt"/>
              </a:rPr>
              <a:t>Cuantifica la influencia de un factor significativo, a un determinado nivel o variante, sobre la media de la variable respuesta. </a:t>
            </a:r>
          </a:p>
        </p:txBody>
      </p:sp>
    </p:spTree>
    <p:extLst>
      <p:ext uri="{BB962C8B-B14F-4D97-AF65-F5344CB8AC3E}">
        <p14:creationId xmlns:p14="http://schemas.microsoft.com/office/powerpoint/2010/main" val="222140164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32"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strVal val="4*#ppt_w"/>
                                          </p:val>
                                        </p:tav>
                                        <p:tav tm="100000">
                                          <p:val>
                                            <p:strVal val="#ppt_w"/>
                                          </p:val>
                                        </p:tav>
                                      </p:tavLst>
                                    </p:anim>
                                    <p:anim calcmode="lin" valueType="num">
                                      <p:cBhvr>
                                        <p:cTn id="19" dur="500" fill="hold"/>
                                        <p:tgtEl>
                                          <p:spTgt spid="5"/>
                                        </p:tgtEl>
                                        <p:attrNameLst>
                                          <p:attrName>ppt_h</p:attrName>
                                        </p:attrNameLst>
                                      </p:cBhvr>
                                      <p:tavLst>
                                        <p:tav tm="0">
                                          <p:val>
                                            <p:strVal val="4*#ppt_h"/>
                                          </p:val>
                                        </p:tav>
                                        <p:tav tm="100000">
                                          <p:val>
                                            <p:strVal val="#ppt_h"/>
                                          </p:val>
                                        </p:tav>
                                      </p:tavLst>
                                    </p:anim>
                                  </p:childTnLst>
                                </p:cTn>
                              </p:par>
                            </p:childTnLst>
                          </p:cTn>
                        </p:par>
                        <p:par>
                          <p:cTn id="20" fill="hold">
                            <p:stCondLst>
                              <p:cond delay="500"/>
                            </p:stCondLst>
                            <p:childTnLst>
                              <p:par>
                                <p:cTn id="21" presetID="18" presetClass="entr" presetSubtype="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downRight)">
                                      <p:cBhvr>
                                        <p:cTn id="23" dur="500"/>
                                        <p:tgtEl>
                                          <p:spTgt spid="6"/>
                                        </p:tgtEl>
                                      </p:cBhvr>
                                    </p:animEffect>
                                  </p:childTnLst>
                                </p:cTn>
                              </p:par>
                            </p:childTnLst>
                          </p:cTn>
                        </p:par>
                        <p:par>
                          <p:cTn id="24" fill="hold">
                            <p:stCondLst>
                              <p:cond delay="1000"/>
                            </p:stCondLst>
                            <p:childTnLst>
                              <p:par>
                                <p:cTn id="25" presetID="23" presetClass="entr" presetSubtype="32" fill="hold" nodeType="afterEffect">
                                  <p:stCondLst>
                                    <p:cond delay="300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strVal val="4*#ppt_w"/>
                                          </p:val>
                                        </p:tav>
                                        <p:tav tm="100000">
                                          <p:val>
                                            <p:strVal val="#ppt_w"/>
                                          </p:val>
                                        </p:tav>
                                      </p:tavLst>
                                    </p:anim>
                                    <p:anim calcmode="lin" valueType="num">
                                      <p:cBhvr>
                                        <p:cTn id="28" dur="500" fill="hold"/>
                                        <p:tgtEl>
                                          <p:spTgt spid="7"/>
                                        </p:tgtEl>
                                        <p:attrNameLst>
                                          <p:attrName>ppt_h</p:attrName>
                                        </p:attrNameLst>
                                      </p:cBhvr>
                                      <p:tavLst>
                                        <p:tav tm="0">
                                          <p:val>
                                            <p:strVal val="4*#ppt_h"/>
                                          </p:val>
                                        </p:tav>
                                        <p:tav tm="100000">
                                          <p:val>
                                            <p:strVal val="#ppt_h"/>
                                          </p:val>
                                        </p:tav>
                                      </p:tavLst>
                                    </p:anim>
                                  </p:childTnLst>
                                </p:cTn>
                              </p:par>
                            </p:childTnLst>
                          </p:cTn>
                        </p:par>
                        <p:par>
                          <p:cTn id="29" fill="hold">
                            <p:stCondLst>
                              <p:cond delay="4500"/>
                            </p:stCondLst>
                            <p:childTnLst>
                              <p:par>
                                <p:cTn id="30" presetID="18" presetClass="entr" presetSubtype="6"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trips(downRigh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8" grpId="0" animBg="1" autoUpdateAnimBg="0"/>
      <p:bldP spid="9"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0 Imagen" descr="Imagen1.wmf"/>
          <p:cNvPicPr/>
          <p:nvPr/>
        </p:nvPicPr>
        <p:blipFill>
          <a:blip r:embed="rId4" cstate="print"/>
          <a:srcRect l="7059" t="6250" r="16941" b="5664"/>
          <a:stretch>
            <a:fillRect/>
          </a:stretch>
        </p:blipFill>
        <p:spPr>
          <a:xfrm>
            <a:off x="539553" y="764704"/>
            <a:ext cx="5328592" cy="3672408"/>
          </a:xfrm>
          <a:prstGeom prst="rect">
            <a:avLst/>
          </a:prstGeom>
        </p:spPr>
      </p:pic>
      <p:sp>
        <p:nvSpPr>
          <p:cNvPr id="508930" name="Rectangle 2"/>
          <p:cNvSpPr>
            <a:spLocks noGrp="1" noChangeArrowheads="1"/>
          </p:cNvSpPr>
          <p:nvPr>
            <p:ph type="title"/>
          </p:nvPr>
        </p:nvSpPr>
        <p:spPr/>
        <p:txBody>
          <a:bodyPr/>
          <a:lstStyle/>
          <a:p>
            <a:r>
              <a:rPr lang="es-ES_tradnl" sz="2600" dirty="0"/>
              <a:t>Efecto simple de un factor: ejemplo</a:t>
            </a:r>
            <a:endParaRPr lang="es-ES" sz="2600" dirty="0"/>
          </a:p>
        </p:txBody>
      </p:sp>
      <p:sp>
        <p:nvSpPr>
          <p:cNvPr id="508932" name="Text Box 4"/>
          <p:cNvSpPr txBox="1">
            <a:spLocks noChangeArrowheads="1"/>
          </p:cNvSpPr>
          <p:nvPr/>
        </p:nvSpPr>
        <p:spPr bwMode="auto">
          <a:xfrm>
            <a:off x="179512" y="4572999"/>
            <a:ext cx="8640960" cy="800219"/>
          </a:xfrm>
          <a:prstGeom prst="rect">
            <a:avLst/>
          </a:prstGeom>
          <a:noFill/>
          <a:ln w="12700" cap="sq">
            <a:noFill/>
            <a:miter lim="800000"/>
            <a:headEnd type="none" w="sm" len="sm"/>
            <a:tailEnd type="none" w="sm" len="sm"/>
          </a:ln>
          <a:effectLst/>
        </p:spPr>
        <p:txBody>
          <a:bodyPr wrap="square">
            <a:spAutoFit/>
          </a:bodyPr>
          <a:lstStyle/>
          <a:p>
            <a:pPr>
              <a:spcBef>
                <a:spcPct val="20000"/>
              </a:spcBef>
              <a:buClr>
                <a:schemeClr val="folHlink"/>
              </a:buClr>
              <a:buSzPct val="75000"/>
              <a:buFont typeface="Wingdings" pitchFamily="2" charset="2"/>
              <a:buNone/>
            </a:pPr>
            <a:r>
              <a:rPr lang="es-ES" sz="2300" dirty="0">
                <a:solidFill>
                  <a:schemeClr val="bg1">
                    <a:lumMod val="10000"/>
                  </a:schemeClr>
                </a:solidFill>
              </a:rPr>
              <a:t>El efecto simple de un factor se define sobre el promedio de las condiciones estudiadas de los restantes factores</a:t>
            </a:r>
          </a:p>
        </p:txBody>
      </p:sp>
      <p:graphicFrame>
        <p:nvGraphicFramePr>
          <p:cNvPr id="520196" name="Object 4"/>
          <p:cNvGraphicFramePr>
            <a:graphicFrameLocks noChangeAspect="1"/>
          </p:cNvGraphicFramePr>
          <p:nvPr/>
        </p:nvGraphicFramePr>
        <p:xfrm>
          <a:off x="2734940" y="3356992"/>
          <a:ext cx="1604963" cy="533400"/>
        </p:xfrm>
        <a:graphic>
          <a:graphicData uri="http://schemas.openxmlformats.org/presentationml/2006/ole">
            <mc:AlternateContent xmlns:mc="http://schemas.openxmlformats.org/markup-compatibility/2006">
              <mc:Choice xmlns:v="urn:schemas-microsoft-com:vml" Requires="v">
                <p:oleObj spid="_x0000_s1356871" name="Equation" r:id="rId5" imgW="850680" imgH="253800" progId="Equation.DSMT4">
                  <p:embed/>
                </p:oleObj>
              </mc:Choice>
              <mc:Fallback>
                <p:oleObj name="Equation" r:id="rId5" imgW="850680" imgH="253800" progId="Equation.DSMT4">
                  <p:embed/>
                  <p:pic>
                    <p:nvPicPr>
                      <p:cNvPr id="520196" name="Object 4"/>
                      <p:cNvPicPr>
                        <a:picLocks noChangeAspect="1" noChangeArrowheads="1"/>
                      </p:cNvPicPr>
                      <p:nvPr/>
                    </p:nvPicPr>
                    <p:blipFill>
                      <a:blip r:embed="rId6">
                        <a:extLst>
                          <a:ext uri="{28A0092B-C50C-407E-A947-70E740481C1C}">
                            <a14:useLocalDpi xmlns:a14="http://schemas.microsoft.com/office/drawing/2010/main" val="0"/>
                          </a:ext>
                        </a:extLst>
                      </a:blip>
                      <a:srcRect l="-2962" t="-8511" r="-2962" b="-8511"/>
                      <a:stretch>
                        <a:fillRect/>
                      </a:stretch>
                    </p:blipFill>
                    <p:spPr bwMode="auto">
                      <a:xfrm>
                        <a:off x="2734940" y="3356992"/>
                        <a:ext cx="1604963"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520197" name="Object 5"/>
          <p:cNvGraphicFramePr>
            <a:graphicFrameLocks noChangeAspect="1"/>
          </p:cNvGraphicFramePr>
          <p:nvPr/>
        </p:nvGraphicFramePr>
        <p:xfrm>
          <a:off x="2195737" y="2708920"/>
          <a:ext cx="1277938" cy="533400"/>
        </p:xfrm>
        <a:graphic>
          <a:graphicData uri="http://schemas.openxmlformats.org/presentationml/2006/ole">
            <mc:AlternateContent xmlns:mc="http://schemas.openxmlformats.org/markup-compatibility/2006">
              <mc:Choice xmlns:v="urn:schemas-microsoft-com:vml" Requires="v">
                <p:oleObj spid="_x0000_s1356872" name="Equation" r:id="rId7" imgW="672840" imgH="253800" progId="Equation.DSMT4">
                  <p:embed/>
                </p:oleObj>
              </mc:Choice>
              <mc:Fallback>
                <p:oleObj name="Equation" r:id="rId7" imgW="672840" imgH="253800" progId="Equation.DSMT4">
                  <p:embed/>
                  <p:pic>
                    <p:nvPicPr>
                      <p:cNvPr id="520197" name="Object 5"/>
                      <p:cNvPicPr>
                        <a:picLocks noChangeAspect="1" noChangeArrowheads="1"/>
                      </p:cNvPicPr>
                      <p:nvPr/>
                    </p:nvPicPr>
                    <p:blipFill>
                      <a:blip r:embed="rId8">
                        <a:extLst>
                          <a:ext uri="{28A0092B-C50C-407E-A947-70E740481C1C}">
                            <a14:useLocalDpi xmlns:a14="http://schemas.microsoft.com/office/drawing/2010/main" val="0"/>
                          </a:ext>
                        </a:extLst>
                      </a:blip>
                      <a:srcRect l="-3210" t="-8511" r="-3210" b="-8511"/>
                      <a:stretch>
                        <a:fillRect/>
                      </a:stretch>
                    </p:blipFill>
                    <p:spPr bwMode="auto">
                      <a:xfrm>
                        <a:off x="2195737" y="2708920"/>
                        <a:ext cx="12779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520198" name="Object 6"/>
          <p:cNvGraphicFramePr>
            <a:graphicFrameLocks noChangeAspect="1"/>
          </p:cNvGraphicFramePr>
          <p:nvPr/>
        </p:nvGraphicFramePr>
        <p:xfrm>
          <a:off x="3059832" y="1628800"/>
          <a:ext cx="1255713" cy="539750"/>
        </p:xfrm>
        <a:graphic>
          <a:graphicData uri="http://schemas.openxmlformats.org/presentationml/2006/ole">
            <mc:AlternateContent xmlns:mc="http://schemas.openxmlformats.org/markup-compatibility/2006">
              <mc:Choice xmlns:v="urn:schemas-microsoft-com:vml" Requires="v">
                <p:oleObj spid="_x0000_s1356873" name="Equation" r:id="rId9" imgW="660240" imgH="253800" progId="Equation.DSMT4">
                  <p:embed/>
                </p:oleObj>
              </mc:Choice>
              <mc:Fallback>
                <p:oleObj name="Equation" r:id="rId9" imgW="660240" imgH="253800" progId="Equation.DSMT4">
                  <p:embed/>
                  <p:pic>
                    <p:nvPicPr>
                      <p:cNvPr id="520198" name="Object 6"/>
                      <p:cNvPicPr>
                        <a:picLocks noChangeAspect="1" noChangeArrowheads="1"/>
                      </p:cNvPicPr>
                      <p:nvPr/>
                    </p:nvPicPr>
                    <p:blipFill>
                      <a:blip r:embed="rId10">
                        <a:extLst>
                          <a:ext uri="{28A0092B-C50C-407E-A947-70E740481C1C}">
                            <a14:useLocalDpi xmlns:a14="http://schemas.microsoft.com/office/drawing/2010/main" val="0"/>
                          </a:ext>
                        </a:extLst>
                      </a:blip>
                      <a:srcRect l="-2727" t="-8511" r="-2727" b="-8511"/>
                      <a:stretch>
                        <a:fillRect/>
                      </a:stretch>
                    </p:blipFill>
                    <p:spPr bwMode="auto">
                      <a:xfrm>
                        <a:off x="3059832" y="1628800"/>
                        <a:ext cx="1255713" cy="53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cxnSp>
        <p:nvCxnSpPr>
          <p:cNvPr id="11" name="10 Conector recto"/>
          <p:cNvCxnSpPr/>
          <p:nvPr/>
        </p:nvCxnSpPr>
        <p:spPr bwMode="auto">
          <a:xfrm>
            <a:off x="1582068" y="2857649"/>
            <a:ext cx="4860000" cy="0"/>
          </a:xfrm>
          <a:prstGeom prst="line">
            <a:avLst/>
          </a:prstGeom>
          <a:solidFill>
            <a:schemeClr val="accent1"/>
          </a:solidFill>
          <a:ln w="19050" cap="sq" cmpd="sng" algn="ctr">
            <a:solidFill>
              <a:srgbClr val="FF0000"/>
            </a:solidFill>
            <a:prstDash val="solid"/>
            <a:miter lim="800000"/>
            <a:headEnd type="none" w="sm" len="sm"/>
            <a:tailEnd type="none" w="sm" len="sm"/>
          </a:ln>
          <a:effectLst/>
        </p:spPr>
      </p:cxnSp>
      <p:graphicFrame>
        <p:nvGraphicFramePr>
          <p:cNvPr id="520199" name="Object 7"/>
          <p:cNvGraphicFramePr>
            <a:graphicFrameLocks noChangeAspect="1"/>
          </p:cNvGraphicFramePr>
          <p:nvPr/>
        </p:nvGraphicFramePr>
        <p:xfrm>
          <a:off x="6400552" y="2852938"/>
          <a:ext cx="2347913" cy="1012825"/>
        </p:xfrm>
        <a:graphic>
          <a:graphicData uri="http://schemas.openxmlformats.org/presentationml/2006/ole">
            <mc:AlternateContent xmlns:mc="http://schemas.openxmlformats.org/markup-compatibility/2006">
              <mc:Choice xmlns:v="urn:schemas-microsoft-com:vml" Requires="v">
                <p:oleObj spid="_x0000_s1356874" name="Equation" r:id="rId11" imgW="1244520" imgH="482400" progId="Equation.DSMT4">
                  <p:embed/>
                </p:oleObj>
              </mc:Choice>
              <mc:Fallback>
                <p:oleObj name="Equation" r:id="rId11" imgW="1244520" imgH="482400" progId="Equation.DSMT4">
                  <p:embed/>
                  <p:pic>
                    <p:nvPicPr>
                      <p:cNvPr id="520199" name="Object 7"/>
                      <p:cNvPicPr>
                        <a:picLocks noChangeAspect="1" noChangeArrowheads="1"/>
                      </p:cNvPicPr>
                      <p:nvPr/>
                    </p:nvPicPr>
                    <p:blipFill>
                      <a:blip r:embed="rId12">
                        <a:extLst>
                          <a:ext uri="{28A0092B-C50C-407E-A947-70E740481C1C}">
                            <a14:useLocalDpi xmlns:a14="http://schemas.microsoft.com/office/drawing/2010/main" val="0"/>
                          </a:ext>
                        </a:extLst>
                      </a:blip>
                      <a:srcRect l="-2962" t="-8511" r="-2962" b="-8511"/>
                      <a:stretch>
                        <a:fillRect/>
                      </a:stretch>
                    </p:blipFill>
                    <p:spPr bwMode="auto">
                      <a:xfrm>
                        <a:off x="6400552" y="2852938"/>
                        <a:ext cx="2347913" cy="101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cxnSp>
        <p:nvCxnSpPr>
          <p:cNvPr id="14" name="13 Conector recto"/>
          <p:cNvCxnSpPr/>
          <p:nvPr/>
        </p:nvCxnSpPr>
        <p:spPr bwMode="auto">
          <a:xfrm>
            <a:off x="4572000" y="1849537"/>
            <a:ext cx="1836000" cy="0"/>
          </a:xfrm>
          <a:prstGeom prst="line">
            <a:avLst/>
          </a:prstGeom>
          <a:solidFill>
            <a:schemeClr val="accent1"/>
          </a:solidFill>
          <a:ln w="19050" cap="sq" cmpd="sng" algn="ctr">
            <a:solidFill>
              <a:srgbClr val="008000"/>
            </a:solidFill>
            <a:prstDash val="solid"/>
            <a:miter lim="800000"/>
            <a:headEnd type="none" w="sm" len="sm"/>
            <a:tailEnd type="none" w="sm" len="sm"/>
          </a:ln>
          <a:effectLst/>
        </p:spPr>
      </p:cxnSp>
      <p:cxnSp>
        <p:nvCxnSpPr>
          <p:cNvPr id="16" name="15 Conector recto de flecha"/>
          <p:cNvCxnSpPr/>
          <p:nvPr/>
        </p:nvCxnSpPr>
        <p:spPr bwMode="auto">
          <a:xfrm rot="5400000">
            <a:off x="5508557" y="2353140"/>
            <a:ext cx="1008000" cy="794"/>
          </a:xfrm>
          <a:prstGeom prst="straightConnector1">
            <a:avLst/>
          </a:prstGeom>
          <a:solidFill>
            <a:schemeClr val="accent1"/>
          </a:solidFill>
          <a:ln w="19050" cap="sq" cmpd="sng" algn="ctr">
            <a:solidFill>
              <a:schemeClr val="bg1">
                <a:lumMod val="10000"/>
              </a:schemeClr>
            </a:solidFill>
            <a:prstDash val="solid"/>
            <a:miter lim="800000"/>
            <a:headEnd type="arrow"/>
            <a:tailEnd type="arrow"/>
          </a:ln>
          <a:effectLst/>
        </p:spPr>
      </p:cxnSp>
      <p:graphicFrame>
        <p:nvGraphicFramePr>
          <p:cNvPr id="520200" name="Object 8"/>
          <p:cNvGraphicFramePr>
            <a:graphicFrameLocks noChangeAspect="1"/>
          </p:cNvGraphicFramePr>
          <p:nvPr/>
        </p:nvGraphicFramePr>
        <p:xfrm>
          <a:off x="6156326" y="1772818"/>
          <a:ext cx="2779713" cy="1012825"/>
        </p:xfrm>
        <a:graphic>
          <a:graphicData uri="http://schemas.openxmlformats.org/presentationml/2006/ole">
            <mc:AlternateContent xmlns:mc="http://schemas.openxmlformats.org/markup-compatibility/2006">
              <mc:Choice xmlns:v="urn:schemas-microsoft-com:vml" Requires="v">
                <p:oleObj spid="_x0000_s1356875" name="Equation" r:id="rId13" imgW="1473120" imgH="482400" progId="Equation.DSMT4">
                  <p:embed/>
                </p:oleObj>
              </mc:Choice>
              <mc:Fallback>
                <p:oleObj name="Equation" r:id="rId13" imgW="1473120" imgH="482400" progId="Equation.DSMT4">
                  <p:embed/>
                  <p:pic>
                    <p:nvPicPr>
                      <p:cNvPr id="520200" name="Object 8"/>
                      <p:cNvPicPr>
                        <a:picLocks noChangeAspect="1" noChangeArrowheads="1"/>
                      </p:cNvPicPr>
                      <p:nvPr/>
                    </p:nvPicPr>
                    <p:blipFill>
                      <a:blip r:embed="rId14">
                        <a:extLst>
                          <a:ext uri="{28A0092B-C50C-407E-A947-70E740481C1C}">
                            <a14:useLocalDpi xmlns:a14="http://schemas.microsoft.com/office/drawing/2010/main" val="0"/>
                          </a:ext>
                        </a:extLst>
                      </a:blip>
                      <a:srcRect l="-2962" t="-8511" r="-2962" b="-8511"/>
                      <a:stretch>
                        <a:fillRect/>
                      </a:stretch>
                    </p:blipFill>
                    <p:spPr bwMode="auto">
                      <a:xfrm>
                        <a:off x="6156326" y="1772818"/>
                        <a:ext cx="2779713" cy="101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21" name="Text Box 4"/>
          <p:cNvSpPr txBox="1">
            <a:spLocks noChangeArrowheads="1"/>
          </p:cNvSpPr>
          <p:nvPr/>
        </p:nvSpPr>
        <p:spPr bwMode="auto">
          <a:xfrm>
            <a:off x="251520" y="5570656"/>
            <a:ext cx="8568952" cy="738664"/>
          </a:xfrm>
          <a:prstGeom prst="rect">
            <a:avLst/>
          </a:prstGeom>
          <a:noFill/>
          <a:ln w="12700" cap="sq">
            <a:noFill/>
            <a:miter lim="800000"/>
            <a:headEnd type="none" w="sm" len="sm"/>
            <a:tailEnd type="none" w="sm" len="sm"/>
          </a:ln>
          <a:effectLst/>
        </p:spPr>
        <p:txBody>
          <a:bodyPr wrap="square">
            <a:spAutoFit/>
          </a:bodyPr>
          <a:lstStyle/>
          <a:p>
            <a:pPr>
              <a:spcBef>
                <a:spcPct val="20000"/>
              </a:spcBef>
              <a:buClr>
                <a:schemeClr val="folHlink"/>
              </a:buClr>
              <a:buSzPct val="75000"/>
              <a:buFont typeface="Wingdings" pitchFamily="2" charset="2"/>
              <a:buNone/>
            </a:pPr>
            <a:r>
              <a:rPr lang="es-ES" sz="2100" b="1" dirty="0">
                <a:solidFill>
                  <a:schemeClr val="bg1">
                    <a:lumMod val="10000"/>
                  </a:schemeClr>
                </a:solidFill>
              </a:rPr>
              <a:t>El efecto simple de la distribución de FICHEROS 3 hace aumentar el Tiempo MEDIO DE RESPUESTA en 0,76 </a:t>
            </a:r>
          </a:p>
        </p:txBody>
      </p:sp>
    </p:spTree>
    <p:extLst>
      <p:ext uri="{BB962C8B-B14F-4D97-AF65-F5344CB8AC3E}">
        <p14:creationId xmlns:p14="http://schemas.microsoft.com/office/powerpoint/2010/main" val="163085306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20198"/>
                                        </p:tgtEl>
                                        <p:attrNameLst>
                                          <p:attrName>style.visibility</p:attrName>
                                        </p:attrNameLst>
                                      </p:cBhvr>
                                      <p:to>
                                        <p:strVal val="visible"/>
                                      </p:to>
                                    </p:set>
                                    <p:animEffect transition="in" filter="wipe(up)">
                                      <p:cBhvr>
                                        <p:cTn id="7" dur="2000"/>
                                        <p:tgtEl>
                                          <p:spTgt spid="520198"/>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520197"/>
                                        </p:tgtEl>
                                        <p:attrNameLst>
                                          <p:attrName>style.visibility</p:attrName>
                                        </p:attrNameLst>
                                      </p:cBhvr>
                                      <p:to>
                                        <p:strVal val="visible"/>
                                      </p:to>
                                    </p:set>
                                    <p:animEffect transition="in" filter="wipe(up)">
                                      <p:cBhvr>
                                        <p:cTn id="11" dur="2000"/>
                                        <p:tgtEl>
                                          <p:spTgt spid="520197"/>
                                        </p:tgtEl>
                                      </p:cBhvr>
                                    </p:animEffect>
                                  </p:childTnLst>
                                </p:cTn>
                              </p:par>
                            </p:childTnLst>
                          </p:cTn>
                        </p:par>
                        <p:par>
                          <p:cTn id="12" fill="hold">
                            <p:stCondLst>
                              <p:cond delay="4000"/>
                            </p:stCondLst>
                            <p:childTnLst>
                              <p:par>
                                <p:cTn id="13" presetID="22" presetClass="entr" presetSubtype="1" fill="hold" nodeType="afterEffect">
                                  <p:stCondLst>
                                    <p:cond delay="3000"/>
                                  </p:stCondLst>
                                  <p:childTnLst>
                                    <p:set>
                                      <p:cBhvr>
                                        <p:cTn id="14" dur="1" fill="hold">
                                          <p:stCondLst>
                                            <p:cond delay="0"/>
                                          </p:stCondLst>
                                        </p:cTn>
                                        <p:tgtEl>
                                          <p:spTgt spid="520196"/>
                                        </p:tgtEl>
                                        <p:attrNameLst>
                                          <p:attrName>style.visibility</p:attrName>
                                        </p:attrNameLst>
                                      </p:cBhvr>
                                      <p:to>
                                        <p:strVal val="visible"/>
                                      </p:to>
                                    </p:set>
                                    <p:animEffect transition="in" filter="wipe(up)">
                                      <p:cBhvr>
                                        <p:cTn id="15" dur="2000"/>
                                        <p:tgtEl>
                                          <p:spTgt spid="520196"/>
                                        </p:tgtEl>
                                      </p:cBhvr>
                                    </p:animEffect>
                                  </p:childTnLst>
                                </p:cTn>
                              </p:par>
                            </p:childTnLst>
                          </p:cTn>
                        </p:par>
                        <p:par>
                          <p:cTn id="16" fill="hold">
                            <p:stCondLst>
                              <p:cond delay="90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1000"/>
                                        <p:tgtEl>
                                          <p:spTgt spid="11"/>
                                        </p:tgtEl>
                                      </p:cBhvr>
                                    </p:animEffect>
                                  </p:childTnLst>
                                </p:cTn>
                              </p:par>
                            </p:childTnLst>
                          </p:cTn>
                        </p:par>
                        <p:par>
                          <p:cTn id="20" fill="hold">
                            <p:stCondLst>
                              <p:cond delay="10000"/>
                            </p:stCondLst>
                            <p:childTnLst>
                              <p:par>
                                <p:cTn id="21" presetID="22" presetClass="entr" presetSubtype="1" fill="hold" nodeType="afterEffect">
                                  <p:stCondLst>
                                    <p:cond delay="0"/>
                                  </p:stCondLst>
                                  <p:childTnLst>
                                    <p:set>
                                      <p:cBhvr>
                                        <p:cTn id="22" dur="1" fill="hold">
                                          <p:stCondLst>
                                            <p:cond delay="0"/>
                                          </p:stCondLst>
                                        </p:cTn>
                                        <p:tgtEl>
                                          <p:spTgt spid="520199"/>
                                        </p:tgtEl>
                                        <p:attrNameLst>
                                          <p:attrName>style.visibility</p:attrName>
                                        </p:attrNameLst>
                                      </p:cBhvr>
                                      <p:to>
                                        <p:strVal val="visible"/>
                                      </p:to>
                                    </p:set>
                                    <p:animEffect transition="in" filter="wipe(up)">
                                      <p:cBhvr>
                                        <p:cTn id="23" dur="500"/>
                                        <p:tgtEl>
                                          <p:spTgt spid="52019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1000"/>
                                        <p:tgtEl>
                                          <p:spTgt spid="14"/>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1000"/>
                                        <p:tgtEl>
                                          <p:spTgt spid="16"/>
                                        </p:tgtEl>
                                      </p:cBhvr>
                                    </p:animEffect>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520200"/>
                                        </p:tgtEl>
                                        <p:attrNameLst>
                                          <p:attrName>style.visibility</p:attrName>
                                        </p:attrNameLst>
                                      </p:cBhvr>
                                      <p:to>
                                        <p:strVal val="visible"/>
                                      </p:to>
                                    </p:set>
                                    <p:animEffect transition="in" filter="wipe(up)">
                                      <p:cBhvr>
                                        <p:cTn id="36" dur="2000"/>
                                        <p:tgtEl>
                                          <p:spTgt spid="520200"/>
                                        </p:tgtEl>
                                      </p:cBhvr>
                                    </p:animEffect>
                                  </p:childTnLst>
                                </p:cTn>
                              </p:par>
                            </p:childTnLst>
                          </p:cTn>
                        </p:par>
                        <p:par>
                          <p:cTn id="37" fill="hold">
                            <p:stCondLst>
                              <p:cond delay="4000"/>
                            </p:stCondLst>
                            <p:childTnLst>
                              <p:par>
                                <p:cTn id="38" presetID="22" presetClass="entr" presetSubtype="1" fill="hold" grpId="0" nodeType="afterEffect">
                                  <p:stCondLst>
                                    <p:cond delay="200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D864044-6B0D-904D-BBF5-CAFA13AAD216}"/>
              </a:ext>
            </a:extLst>
          </p:cNvPr>
          <p:cNvSpPr>
            <a:spLocks noGrp="1" noChangeArrowheads="1"/>
          </p:cNvSpPr>
          <p:nvPr>
            <p:ph type="title"/>
          </p:nvPr>
        </p:nvSpPr>
        <p:spPr>
          <a:xfrm>
            <a:off x="28104" y="49017"/>
            <a:ext cx="8467725" cy="519112"/>
          </a:xfrm>
        </p:spPr>
        <p:txBody>
          <a:bodyPr/>
          <a:lstStyle/>
          <a:p>
            <a:pPr eaLnBrk="1" hangingPunct="1"/>
            <a:r>
              <a:rPr lang="es-ES_tradnl" altLang="es-ES" sz="2800" dirty="0">
                <a:solidFill>
                  <a:srgbClr val="008000"/>
                </a:solidFill>
              </a:rPr>
              <a:t>Interacciones dobles</a:t>
            </a:r>
            <a:endParaRPr lang="es-ES" altLang="es-ES" sz="2800" dirty="0">
              <a:solidFill>
                <a:srgbClr val="008000"/>
              </a:solidFill>
            </a:endParaRPr>
          </a:p>
        </p:txBody>
      </p:sp>
      <p:sp>
        <p:nvSpPr>
          <p:cNvPr id="27652" name="Text Box 4">
            <a:extLst>
              <a:ext uri="{FF2B5EF4-FFF2-40B4-BE49-F238E27FC236}">
                <a16:creationId xmlns:a16="http://schemas.microsoft.com/office/drawing/2014/main" id="{480989AA-EBD2-294D-A116-9B466160D9E5}"/>
              </a:ext>
            </a:extLst>
          </p:cNvPr>
          <p:cNvSpPr txBox="1">
            <a:spLocks noChangeArrowheads="1"/>
          </p:cNvSpPr>
          <p:nvPr/>
        </p:nvSpPr>
        <p:spPr bwMode="auto">
          <a:xfrm>
            <a:off x="130593" y="549916"/>
            <a:ext cx="8713787" cy="1205436"/>
          </a:xfrm>
          <a:prstGeom prst="roundRect">
            <a:avLst/>
          </a:prstGeom>
          <a:solidFill>
            <a:schemeClr val="bg2"/>
          </a:solid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lnSpc>
                <a:spcPct val="90000"/>
              </a:lnSpc>
              <a:spcBef>
                <a:spcPct val="20000"/>
              </a:spcBef>
              <a:buClr>
                <a:schemeClr val="folHlink"/>
              </a:buClr>
              <a:buSzPct val="75000"/>
              <a:buFont typeface="Wingdings" pitchFamily="2" charset="2"/>
              <a:buNone/>
            </a:pPr>
            <a:r>
              <a:rPr lang="es-ES" altLang="es-ES" dirty="0">
                <a:latin typeface="+mn-lt"/>
              </a:rPr>
              <a:t>Existe </a:t>
            </a:r>
            <a:r>
              <a:rPr lang="es-ES" altLang="es-ES" b="1" dirty="0">
                <a:solidFill>
                  <a:srgbClr val="FF0000"/>
                </a:solidFill>
                <a:latin typeface="+mn-lt"/>
              </a:rPr>
              <a:t>interacción</a:t>
            </a:r>
            <a:r>
              <a:rPr lang="es-ES" altLang="es-ES" dirty="0">
                <a:latin typeface="+mn-lt"/>
              </a:rPr>
              <a:t> entre dos factores cuando el efecto de uno de ellos cuando éste está a un determinado nivel/variante es diferente según la variante/nivel considerada del otro factor.</a:t>
            </a:r>
          </a:p>
        </p:txBody>
      </p:sp>
      <p:sp>
        <p:nvSpPr>
          <p:cNvPr id="5" name="Rectangle 3">
            <a:extLst>
              <a:ext uri="{FF2B5EF4-FFF2-40B4-BE49-F238E27FC236}">
                <a16:creationId xmlns:a16="http://schemas.microsoft.com/office/drawing/2014/main" id="{92A9600E-C8B3-4A43-83A4-FBA7277B9753}"/>
              </a:ext>
            </a:extLst>
          </p:cNvPr>
          <p:cNvSpPr txBox="1">
            <a:spLocks noChangeArrowheads="1"/>
          </p:cNvSpPr>
          <p:nvPr/>
        </p:nvSpPr>
        <p:spPr>
          <a:xfrm>
            <a:off x="303979" y="5994400"/>
            <a:ext cx="8491537" cy="549619"/>
          </a:xfrm>
          <a:prstGeom prst="rect">
            <a:avLst/>
          </a:prstGeom>
          <a:noFill/>
          <a:ln/>
        </p:spPr>
        <p:txBody>
          <a:bodyPr vert="horz" lIns="91440" tIns="45720" rIns="91440" bIns="45720" rtlCol="0">
            <a:noAutofit/>
          </a:bodyPr>
          <a:lst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s-ES_tradnl" altLang="es-ES" sz="1400" dirty="0"/>
              <a:t>En el caso de factores a más de 2 niveles NO tiene sentido hablar del efecto de una interacción, sino del efecto de la interacción para una determinada combinación de los niveles o variantes de los factores que intervienen.</a:t>
            </a:r>
            <a:endParaRPr lang="es-ES" altLang="es-ES" sz="1400" dirty="0"/>
          </a:p>
        </p:txBody>
      </p:sp>
      <p:sp>
        <p:nvSpPr>
          <p:cNvPr id="6" name="Rectangle 4">
            <a:extLst>
              <a:ext uri="{FF2B5EF4-FFF2-40B4-BE49-F238E27FC236}">
                <a16:creationId xmlns:a16="http://schemas.microsoft.com/office/drawing/2014/main" id="{8A6583CD-5751-42AE-93B7-60DC6B4FB16F}"/>
              </a:ext>
            </a:extLst>
          </p:cNvPr>
          <p:cNvSpPr>
            <a:spLocks noChangeArrowheads="1"/>
          </p:cNvSpPr>
          <p:nvPr/>
        </p:nvSpPr>
        <p:spPr bwMode="auto">
          <a:xfrm>
            <a:off x="226140" y="1853231"/>
            <a:ext cx="859234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66763" indent="-285750" eaLnBrk="0" hangingPunct="0">
              <a:defRPr sz="2400">
                <a:solidFill>
                  <a:schemeClr val="tx1"/>
                </a:solidFill>
                <a:latin typeface="Times New Roman" panose="02020603050405020304" pitchFamily="18" charset="0"/>
              </a:defRPr>
            </a:lvl2pPr>
            <a:lvl3pPr marL="1185863" indent="-228600" eaLnBrk="0" hangingPunct="0">
              <a:defRPr sz="2400">
                <a:solidFill>
                  <a:schemeClr val="tx1"/>
                </a:solidFill>
                <a:latin typeface="Times New Roman" panose="02020603050405020304" pitchFamily="18" charset="0"/>
              </a:defRPr>
            </a:lvl3pPr>
            <a:lvl4pPr marL="1604963"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006600"/>
              </a:buClr>
              <a:buSzPct val="75000"/>
            </a:pPr>
            <a:r>
              <a:rPr lang="es-ES_tradnl" altLang="es-ES" sz="2200" dirty="0">
                <a:solidFill>
                  <a:schemeClr val="accent5"/>
                </a:solidFill>
                <a:latin typeface="Verdana" panose="020B0604030504040204" pitchFamily="34" charset="0"/>
              </a:rPr>
              <a:t>Estimación del Efecto de la interacción </a:t>
            </a:r>
            <a:r>
              <a:rPr lang="es-ES_tradnl" altLang="es-ES" sz="2200" b="1" dirty="0" err="1">
                <a:solidFill>
                  <a:schemeClr val="accent5"/>
                </a:solidFill>
                <a:latin typeface="Verdana" panose="020B0604030504040204" pitchFamily="34" charset="0"/>
              </a:rPr>
              <a:t>FI</a:t>
            </a:r>
            <a:r>
              <a:rPr lang="es-ES_tradnl" altLang="es-ES" sz="2200" dirty="0" err="1">
                <a:solidFill>
                  <a:schemeClr val="accent5"/>
                </a:solidFill>
                <a:latin typeface="Verdana" panose="020B0604030504040204" pitchFamily="34" charset="0"/>
              </a:rPr>
              <a:t>x</a:t>
            </a:r>
            <a:r>
              <a:rPr lang="es-ES_tradnl" altLang="es-ES" sz="2200" b="1" dirty="0" err="1">
                <a:solidFill>
                  <a:schemeClr val="accent5"/>
                </a:solidFill>
                <a:latin typeface="Verdana" panose="020B0604030504040204" pitchFamily="34" charset="0"/>
              </a:rPr>
              <a:t>FJ</a:t>
            </a:r>
            <a:r>
              <a:rPr lang="es-ES_tradnl" altLang="es-ES" sz="2200" b="1" dirty="0">
                <a:solidFill>
                  <a:schemeClr val="accent5"/>
                </a:solidFill>
                <a:latin typeface="Verdana" panose="020B0604030504040204" pitchFamily="34" charset="0"/>
              </a:rPr>
              <a:t> </a:t>
            </a:r>
            <a:r>
              <a:rPr lang="es-ES_tradnl" altLang="es-ES" sz="2200" dirty="0">
                <a:solidFill>
                  <a:schemeClr val="accent5"/>
                </a:solidFill>
                <a:latin typeface="Verdana" panose="020B0604030504040204" pitchFamily="34" charset="0"/>
              </a:rPr>
              <a:t>al nivel </a:t>
            </a:r>
            <a:r>
              <a:rPr lang="es-ES_tradnl" altLang="es-ES" sz="2200" b="1" dirty="0" err="1">
                <a:solidFill>
                  <a:schemeClr val="accent5"/>
                </a:solidFill>
                <a:latin typeface="Verdana" panose="020B0604030504040204" pitchFamily="34" charset="0"/>
              </a:rPr>
              <a:t>i</a:t>
            </a:r>
            <a:r>
              <a:rPr lang="es-ES_tradnl" altLang="es-ES" sz="2200" dirty="0" err="1">
                <a:solidFill>
                  <a:schemeClr val="accent5"/>
                </a:solidFill>
                <a:latin typeface="Verdana" panose="020B0604030504040204" pitchFamily="34" charset="0"/>
              </a:rPr>
              <a:t>,</a:t>
            </a:r>
            <a:r>
              <a:rPr lang="es-ES_tradnl" altLang="es-ES" sz="2200" b="1" dirty="0" err="1">
                <a:solidFill>
                  <a:schemeClr val="accent5"/>
                </a:solidFill>
                <a:latin typeface="Verdana" panose="020B0604030504040204" pitchFamily="34" charset="0"/>
              </a:rPr>
              <a:t>j</a:t>
            </a:r>
            <a:r>
              <a:rPr lang="es-ES_tradnl" altLang="es-ES" sz="2200" dirty="0">
                <a:solidFill>
                  <a:schemeClr val="accent5"/>
                </a:solidFill>
                <a:latin typeface="Verdana" panose="020B0604030504040204" pitchFamily="34" charset="0"/>
              </a:rPr>
              <a:t>:</a:t>
            </a:r>
            <a:endParaRPr lang="es-ES" altLang="es-ES" sz="2200" dirty="0">
              <a:solidFill>
                <a:schemeClr val="accent5"/>
              </a:solidFill>
              <a:latin typeface="Verdana" panose="020B0604030504040204" pitchFamily="34" charset="0"/>
            </a:endParaRPr>
          </a:p>
        </p:txBody>
      </p:sp>
      <p:graphicFrame>
        <p:nvGraphicFramePr>
          <p:cNvPr id="7" name="Object 3">
            <a:extLst>
              <a:ext uri="{FF2B5EF4-FFF2-40B4-BE49-F238E27FC236}">
                <a16:creationId xmlns:a16="http://schemas.microsoft.com/office/drawing/2014/main" id="{82548AA5-D71A-47BB-90E3-36C89F824958}"/>
              </a:ext>
            </a:extLst>
          </p:cNvPr>
          <p:cNvGraphicFramePr>
            <a:graphicFrameLocks noChangeAspect="1"/>
          </p:cNvGraphicFramePr>
          <p:nvPr>
            <p:extLst/>
          </p:nvPr>
        </p:nvGraphicFramePr>
        <p:xfrm>
          <a:off x="1449309" y="2299210"/>
          <a:ext cx="5248275" cy="904875"/>
        </p:xfrm>
        <a:graphic>
          <a:graphicData uri="http://schemas.openxmlformats.org/presentationml/2006/ole">
            <mc:AlternateContent xmlns:mc="http://schemas.openxmlformats.org/markup-compatibility/2006">
              <mc:Choice xmlns:v="urn:schemas-microsoft-com:vml" Requires="v">
                <p:oleObj spid="_x0000_s1357839" name="Equation" r:id="rId4" imgW="46812200" imgH="6731000" progId="Equation.DSMT4">
                  <p:embed/>
                </p:oleObj>
              </mc:Choice>
              <mc:Fallback>
                <p:oleObj name="Equation" r:id="rId4" imgW="46812200" imgH="6731000" progId="Equation.DSMT4">
                  <p:embed/>
                  <p:pic>
                    <p:nvPicPr>
                      <p:cNvPr id="7" name="Object 3">
                        <a:extLst>
                          <a:ext uri="{FF2B5EF4-FFF2-40B4-BE49-F238E27FC236}">
                            <a16:creationId xmlns:a16="http://schemas.microsoft.com/office/drawing/2014/main" id="{82548AA5-D71A-47BB-90E3-36C89F8249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772" t="-12331" r="-1772" b="-12331"/>
                      <a:stretch>
                        <a:fillRect/>
                      </a:stretch>
                    </p:blipFill>
                    <p:spPr bwMode="auto">
                      <a:xfrm>
                        <a:off x="1449309" y="2299210"/>
                        <a:ext cx="5248275" cy="904875"/>
                      </a:xfrm>
                      <a:prstGeom prst="rect">
                        <a:avLst/>
                      </a:prstGeom>
                      <a:solidFill>
                        <a:schemeClr val="bg2"/>
                      </a:solidFill>
                      <a:ln w="9525">
                        <a:solidFill>
                          <a:schemeClr val="accent5"/>
                        </a:solidFill>
                        <a:miter lim="800000"/>
                        <a:headEnd/>
                        <a:tailEnd/>
                      </a:ln>
                      <a:effectLst/>
                    </p:spPr>
                  </p:pic>
                </p:oleObj>
              </mc:Fallback>
            </mc:AlternateContent>
          </a:graphicData>
        </a:graphic>
      </p:graphicFrame>
      <p:sp>
        <p:nvSpPr>
          <p:cNvPr id="8" name="AutoShape 4">
            <a:extLst>
              <a:ext uri="{FF2B5EF4-FFF2-40B4-BE49-F238E27FC236}">
                <a16:creationId xmlns:a16="http://schemas.microsoft.com/office/drawing/2014/main" id="{1DFB99DC-56FC-4786-AD68-6953FDC8B64D}"/>
              </a:ext>
            </a:extLst>
          </p:cNvPr>
          <p:cNvSpPr>
            <a:spLocks/>
          </p:cNvSpPr>
          <p:nvPr/>
        </p:nvSpPr>
        <p:spPr bwMode="auto">
          <a:xfrm>
            <a:off x="680885" y="3352868"/>
            <a:ext cx="2592387" cy="1320800"/>
          </a:xfrm>
          <a:prstGeom prst="borderCallout2">
            <a:avLst>
              <a:gd name="adj1" fmla="val 5056"/>
              <a:gd name="adj2" fmla="val 102940"/>
              <a:gd name="adj3" fmla="val 5056"/>
              <a:gd name="adj4" fmla="val 103676"/>
              <a:gd name="adj5" fmla="val -12009"/>
              <a:gd name="adj6" fmla="val 103796"/>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media de los resultados obtenidos en todas las pruebas en las que </a:t>
            </a:r>
            <a:r>
              <a:rPr lang="es-ES_tradnl" altLang="es-ES" sz="1600" b="1" dirty="0"/>
              <a:t>FI</a:t>
            </a:r>
            <a:r>
              <a:rPr lang="es-ES_tradnl" altLang="es-ES" sz="1600" dirty="0"/>
              <a:t> estaba al nivel </a:t>
            </a:r>
            <a:r>
              <a:rPr lang="es-ES_tradnl" altLang="es-ES" sz="1600" b="1" dirty="0"/>
              <a:t>i</a:t>
            </a:r>
            <a:r>
              <a:rPr lang="es-ES_tradnl" altLang="es-ES" sz="1600" dirty="0"/>
              <a:t> y </a:t>
            </a:r>
            <a:r>
              <a:rPr lang="es-ES_tradnl" altLang="es-ES" sz="1600" b="1" dirty="0"/>
              <a:t>FJ</a:t>
            </a:r>
            <a:r>
              <a:rPr lang="es-ES_tradnl" altLang="es-ES" sz="1600" dirty="0"/>
              <a:t> a nivel </a:t>
            </a:r>
            <a:r>
              <a:rPr lang="es-ES_tradnl" altLang="es-ES" sz="1600" b="1" dirty="0"/>
              <a:t>j</a:t>
            </a:r>
          </a:p>
          <a:p>
            <a:endParaRPr lang="es-ES_tradnl" altLang="es-ES" sz="1600" b="1" dirty="0"/>
          </a:p>
        </p:txBody>
      </p:sp>
      <p:sp>
        <p:nvSpPr>
          <p:cNvPr id="9" name="Oval 5">
            <a:extLst>
              <a:ext uri="{FF2B5EF4-FFF2-40B4-BE49-F238E27FC236}">
                <a16:creationId xmlns:a16="http://schemas.microsoft.com/office/drawing/2014/main" id="{14330EB4-05A0-49FC-A8DF-B1D5F10026F4}"/>
              </a:ext>
            </a:extLst>
          </p:cNvPr>
          <p:cNvSpPr>
            <a:spLocks noChangeArrowheads="1"/>
          </p:cNvSpPr>
          <p:nvPr/>
        </p:nvSpPr>
        <p:spPr bwMode="auto">
          <a:xfrm>
            <a:off x="2820909" y="2337310"/>
            <a:ext cx="1066800" cy="8382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 name="Oval 6">
            <a:extLst>
              <a:ext uri="{FF2B5EF4-FFF2-40B4-BE49-F238E27FC236}">
                <a16:creationId xmlns:a16="http://schemas.microsoft.com/office/drawing/2014/main" id="{68DA31AB-DA5E-460C-8383-BE4A1DE1D291}"/>
              </a:ext>
            </a:extLst>
          </p:cNvPr>
          <p:cNvSpPr>
            <a:spLocks noChangeArrowheads="1"/>
          </p:cNvSpPr>
          <p:nvPr/>
        </p:nvSpPr>
        <p:spPr bwMode="auto">
          <a:xfrm>
            <a:off x="6173709" y="2375410"/>
            <a:ext cx="457200" cy="6096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1" name="AutoShape 7">
            <a:extLst>
              <a:ext uri="{FF2B5EF4-FFF2-40B4-BE49-F238E27FC236}">
                <a16:creationId xmlns:a16="http://schemas.microsoft.com/office/drawing/2014/main" id="{51AD6A0F-1763-40A8-9D1D-0E99332A2CBB}"/>
              </a:ext>
            </a:extLst>
          </p:cNvPr>
          <p:cNvSpPr>
            <a:spLocks/>
          </p:cNvSpPr>
          <p:nvPr/>
        </p:nvSpPr>
        <p:spPr bwMode="auto">
          <a:xfrm>
            <a:off x="6427709" y="3473960"/>
            <a:ext cx="2108200" cy="690858"/>
          </a:xfrm>
          <a:prstGeom prst="borderCallout2">
            <a:avLst>
              <a:gd name="adj1" fmla="val 10907"/>
              <a:gd name="adj2" fmla="val -3616"/>
              <a:gd name="adj3" fmla="val 10907"/>
              <a:gd name="adj4" fmla="val -3616"/>
              <a:gd name="adj5" fmla="val -67135"/>
              <a:gd name="adj6" fmla="val -2576"/>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a:t>media general de todas las pruebas</a:t>
            </a:r>
            <a:endParaRPr lang="es-ES_tradnl" altLang="es-ES" sz="1600" b="1"/>
          </a:p>
          <a:p>
            <a:endParaRPr lang="es-ES_tradnl" altLang="es-ES" sz="1600" b="1"/>
          </a:p>
        </p:txBody>
      </p:sp>
      <p:sp>
        <p:nvSpPr>
          <p:cNvPr id="12" name="Oval 8">
            <a:extLst>
              <a:ext uri="{FF2B5EF4-FFF2-40B4-BE49-F238E27FC236}">
                <a16:creationId xmlns:a16="http://schemas.microsoft.com/office/drawing/2014/main" id="{64736660-9AED-4DA7-89CC-518C6C305972}"/>
              </a:ext>
            </a:extLst>
          </p:cNvPr>
          <p:cNvSpPr>
            <a:spLocks noChangeArrowheads="1"/>
          </p:cNvSpPr>
          <p:nvPr/>
        </p:nvSpPr>
        <p:spPr bwMode="auto">
          <a:xfrm>
            <a:off x="4192509" y="2375410"/>
            <a:ext cx="685800" cy="7620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3" name="AutoShape 9">
            <a:extLst>
              <a:ext uri="{FF2B5EF4-FFF2-40B4-BE49-F238E27FC236}">
                <a16:creationId xmlns:a16="http://schemas.microsoft.com/office/drawing/2014/main" id="{A5AB4A10-CA01-4197-BB16-E2AC02B3AB74}"/>
              </a:ext>
            </a:extLst>
          </p:cNvPr>
          <p:cNvSpPr>
            <a:spLocks/>
          </p:cNvSpPr>
          <p:nvPr/>
        </p:nvSpPr>
        <p:spPr bwMode="auto">
          <a:xfrm>
            <a:off x="580796" y="4737610"/>
            <a:ext cx="3503435" cy="837676"/>
          </a:xfrm>
          <a:prstGeom prst="borderCallout2">
            <a:avLst>
              <a:gd name="adj1" fmla="val 7894"/>
              <a:gd name="adj2" fmla="val 102324"/>
              <a:gd name="adj3" fmla="val 7894"/>
              <a:gd name="adj4" fmla="val 110949"/>
              <a:gd name="adj5" fmla="val -188708"/>
              <a:gd name="adj6" fmla="val 111046"/>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media de los resultados obtenidos en todas las pruebas en las que </a:t>
            </a:r>
            <a:r>
              <a:rPr lang="es-ES_tradnl" altLang="es-ES" sz="1600" b="1" dirty="0"/>
              <a:t>FI</a:t>
            </a:r>
            <a:r>
              <a:rPr lang="es-ES_tradnl" altLang="es-ES" sz="1600" dirty="0"/>
              <a:t> estaba al nivel </a:t>
            </a:r>
            <a:r>
              <a:rPr lang="es-ES_tradnl" altLang="es-ES" sz="1600" b="1" dirty="0"/>
              <a:t>i</a:t>
            </a:r>
          </a:p>
          <a:p>
            <a:endParaRPr lang="es-ES_tradnl" altLang="es-ES" sz="1600" b="1" dirty="0"/>
          </a:p>
        </p:txBody>
      </p:sp>
      <p:sp>
        <p:nvSpPr>
          <p:cNvPr id="14" name="Oval 10">
            <a:extLst>
              <a:ext uri="{FF2B5EF4-FFF2-40B4-BE49-F238E27FC236}">
                <a16:creationId xmlns:a16="http://schemas.microsoft.com/office/drawing/2014/main" id="{7864FA99-8FE1-44F1-8866-A1CACC4FE63B}"/>
              </a:ext>
            </a:extLst>
          </p:cNvPr>
          <p:cNvSpPr>
            <a:spLocks noChangeArrowheads="1"/>
          </p:cNvSpPr>
          <p:nvPr/>
        </p:nvSpPr>
        <p:spPr bwMode="auto">
          <a:xfrm>
            <a:off x="5183109" y="2375410"/>
            <a:ext cx="685800" cy="7620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5" name="AutoShape 11">
            <a:extLst>
              <a:ext uri="{FF2B5EF4-FFF2-40B4-BE49-F238E27FC236}">
                <a16:creationId xmlns:a16="http://schemas.microsoft.com/office/drawing/2014/main" id="{2CE7E172-051E-48DE-99F9-C76F8D8A9062}"/>
              </a:ext>
            </a:extLst>
          </p:cNvPr>
          <p:cNvSpPr>
            <a:spLocks/>
          </p:cNvSpPr>
          <p:nvPr/>
        </p:nvSpPr>
        <p:spPr bwMode="auto">
          <a:xfrm>
            <a:off x="5315048" y="4653136"/>
            <a:ext cx="3503436" cy="834747"/>
          </a:xfrm>
          <a:prstGeom prst="borderCallout2">
            <a:avLst>
              <a:gd name="adj1" fmla="val 7894"/>
              <a:gd name="adj2" fmla="val -2324"/>
              <a:gd name="adj3" fmla="val 7894"/>
              <a:gd name="adj4" fmla="val -3245"/>
              <a:gd name="adj5" fmla="val -212797"/>
              <a:gd name="adj6" fmla="val -2758"/>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a:t>media de los resultados obtenidos en todas las pruebas en las que </a:t>
            </a:r>
            <a:r>
              <a:rPr lang="es-ES_tradnl" altLang="es-ES" sz="1600" b="1"/>
              <a:t>FJ</a:t>
            </a:r>
            <a:r>
              <a:rPr lang="es-ES_tradnl" altLang="es-ES" sz="1600"/>
              <a:t> estaba al nivel </a:t>
            </a:r>
            <a:r>
              <a:rPr lang="es-ES_tradnl" altLang="es-ES" sz="1600" b="1"/>
              <a:t>j</a:t>
            </a:r>
          </a:p>
          <a:p>
            <a:endParaRPr lang="es-ES_tradnl" altLang="es-ES" sz="1600" b="1"/>
          </a:p>
        </p:txBody>
      </p:sp>
    </p:spTree>
    <p:extLst>
      <p:ext uri="{BB962C8B-B14F-4D97-AF65-F5344CB8AC3E}">
        <p14:creationId xmlns:p14="http://schemas.microsoft.com/office/powerpoint/2010/main" val="120002008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strVal val="4*#ppt_w"/>
                                          </p:val>
                                        </p:tav>
                                        <p:tav tm="100000">
                                          <p:val>
                                            <p:strVal val="#ppt_w"/>
                                          </p:val>
                                        </p:tav>
                                      </p:tavLst>
                                    </p:anim>
                                    <p:anim calcmode="lin" valueType="num">
                                      <p:cBhvr>
                                        <p:cTn id="14" dur="500" fill="hold"/>
                                        <p:tgtEl>
                                          <p:spTgt spid="9"/>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strVal val="4*#ppt_w"/>
                                          </p:val>
                                        </p:tav>
                                        <p:tav tm="100000">
                                          <p:val>
                                            <p:strVal val="#ppt_w"/>
                                          </p:val>
                                        </p:tav>
                                      </p:tavLst>
                                    </p:anim>
                                    <p:anim calcmode="lin" valueType="num">
                                      <p:cBhvr>
                                        <p:cTn id="23" dur="500" fill="hold"/>
                                        <p:tgtEl>
                                          <p:spTgt spid="10"/>
                                        </p:tgtEl>
                                        <p:attrNameLst>
                                          <p:attrName>ppt_h</p:attrName>
                                        </p:attrNameLst>
                                      </p:cBhvr>
                                      <p:tavLst>
                                        <p:tav tm="0">
                                          <p:val>
                                            <p:strVal val="4*#ppt_h"/>
                                          </p:val>
                                        </p:tav>
                                        <p:tav tm="100000">
                                          <p:val>
                                            <p:strVal val="#ppt_h"/>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strVal val="4*#ppt_w"/>
                                          </p:val>
                                        </p:tav>
                                        <p:tav tm="100000">
                                          <p:val>
                                            <p:strVal val="#ppt_w"/>
                                          </p:val>
                                        </p:tav>
                                      </p:tavLst>
                                    </p:anim>
                                    <p:anim calcmode="lin" valueType="num">
                                      <p:cBhvr>
                                        <p:cTn id="32" dur="500" fill="hold"/>
                                        <p:tgtEl>
                                          <p:spTgt spid="12"/>
                                        </p:tgtEl>
                                        <p:attrNameLst>
                                          <p:attrName>ppt_h</p:attrName>
                                        </p:attrNameLst>
                                      </p:cBhvr>
                                      <p:tavLst>
                                        <p:tav tm="0">
                                          <p:val>
                                            <p:strVal val="4*#ppt_h"/>
                                          </p:val>
                                        </p:tav>
                                        <p:tav tm="100000">
                                          <p:val>
                                            <p:strVal val="#ppt_h"/>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32"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strVal val="4*#ppt_w"/>
                                          </p:val>
                                        </p:tav>
                                        <p:tav tm="100000">
                                          <p:val>
                                            <p:strVal val="#ppt_w"/>
                                          </p:val>
                                        </p:tav>
                                      </p:tavLst>
                                    </p:anim>
                                    <p:anim calcmode="lin" valueType="num">
                                      <p:cBhvr>
                                        <p:cTn id="41" dur="500" fill="hold"/>
                                        <p:tgtEl>
                                          <p:spTgt spid="14"/>
                                        </p:tgtEl>
                                        <p:attrNameLst>
                                          <p:attrName>ppt_h</p:attrName>
                                        </p:attrNameLst>
                                      </p:cBhvr>
                                      <p:tavLst>
                                        <p:tav tm="0">
                                          <p:val>
                                            <p:strVal val="4*#ppt_h"/>
                                          </p:val>
                                        </p:tav>
                                        <p:tav tm="100000">
                                          <p:val>
                                            <p:strVal val="#ppt_h"/>
                                          </p:val>
                                        </p:tav>
                                      </p:tavLst>
                                    </p:anim>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autoUpdateAnimBg="0"/>
      <p:bldP spid="11" grpId="0" animBg="1" autoUpdateAnimBg="0"/>
      <p:bldP spid="13" grpId="0" animBg="1" autoUpdateAnimBg="0"/>
      <p:bldP spid="15" grpId="0" animBg="1"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a:extLst>
              <a:ext uri="{FF2B5EF4-FFF2-40B4-BE49-F238E27FC236}">
                <a16:creationId xmlns:a16="http://schemas.microsoft.com/office/drawing/2014/main" id="{832C1D34-E535-4880-866E-9159BD664A19}"/>
              </a:ext>
            </a:extLst>
          </p:cNvPr>
          <p:cNvGraphicFramePr>
            <a:graphicFrameLocks noChangeAspect="1"/>
          </p:cNvGraphicFramePr>
          <p:nvPr>
            <p:extLst>
              <p:ext uri="{D42A27DB-BD31-4B8C-83A1-F6EECF244321}">
                <p14:modId xmlns:p14="http://schemas.microsoft.com/office/powerpoint/2010/main" val="1062661166"/>
              </p:ext>
            </p:extLst>
          </p:nvPr>
        </p:nvGraphicFramePr>
        <p:xfrm>
          <a:off x="1517027" y="2318520"/>
          <a:ext cx="5350964" cy="750440"/>
        </p:xfrm>
        <a:graphic>
          <a:graphicData uri="http://schemas.openxmlformats.org/presentationml/2006/ole">
            <mc:AlternateContent xmlns:mc="http://schemas.openxmlformats.org/markup-compatibility/2006">
              <mc:Choice xmlns:v="urn:schemas-microsoft-com:vml" Requires="v">
                <p:oleObj spid="_x0000_s1411077" name="Equation" r:id="rId4" imgW="2082600" imgH="291960" progId="Equation.DSMT4">
                  <p:embed/>
                </p:oleObj>
              </mc:Choice>
              <mc:Fallback>
                <p:oleObj name="Equation" r:id="rId4" imgW="2082600" imgH="291960" progId="Equation.DSMT4">
                  <p:embed/>
                  <p:pic>
                    <p:nvPicPr>
                      <p:cNvPr id="0" name=""/>
                      <p:cNvPicPr/>
                      <p:nvPr/>
                    </p:nvPicPr>
                    <p:blipFill>
                      <a:blip r:embed="rId5"/>
                      <a:stretch>
                        <a:fillRect/>
                      </a:stretch>
                    </p:blipFill>
                    <p:spPr>
                      <a:xfrm>
                        <a:off x="1517027" y="2318520"/>
                        <a:ext cx="5350964" cy="750440"/>
                      </a:xfrm>
                      <a:prstGeom prst="rect">
                        <a:avLst/>
                      </a:prstGeom>
                      <a:solidFill>
                        <a:schemeClr val="bg1">
                          <a:lumMod val="85000"/>
                        </a:schemeClr>
                      </a:solidFill>
                      <a:ln>
                        <a:solidFill>
                          <a:schemeClr val="accent5"/>
                        </a:solidFill>
                      </a:ln>
                    </p:spPr>
                  </p:pic>
                </p:oleObj>
              </mc:Fallback>
            </mc:AlternateContent>
          </a:graphicData>
        </a:graphic>
      </p:graphicFrame>
      <p:sp>
        <p:nvSpPr>
          <p:cNvPr id="27650" name="Rectangle 2">
            <a:extLst>
              <a:ext uri="{FF2B5EF4-FFF2-40B4-BE49-F238E27FC236}">
                <a16:creationId xmlns:a16="http://schemas.microsoft.com/office/drawing/2014/main" id="{0D864044-6B0D-904D-BBF5-CAFA13AAD216}"/>
              </a:ext>
            </a:extLst>
          </p:cNvPr>
          <p:cNvSpPr>
            <a:spLocks noGrp="1" noChangeArrowheads="1"/>
          </p:cNvSpPr>
          <p:nvPr>
            <p:ph type="title"/>
          </p:nvPr>
        </p:nvSpPr>
        <p:spPr>
          <a:xfrm>
            <a:off x="28104" y="49017"/>
            <a:ext cx="8467725" cy="519112"/>
          </a:xfrm>
        </p:spPr>
        <p:txBody>
          <a:bodyPr/>
          <a:lstStyle/>
          <a:p>
            <a:pPr eaLnBrk="1" hangingPunct="1"/>
            <a:r>
              <a:rPr lang="es-ES_tradnl" altLang="es-ES" sz="2800" dirty="0">
                <a:solidFill>
                  <a:srgbClr val="008000"/>
                </a:solidFill>
              </a:rPr>
              <a:t>Interacciones dobles</a:t>
            </a:r>
            <a:endParaRPr lang="es-ES" altLang="es-ES" sz="2800" dirty="0">
              <a:solidFill>
                <a:srgbClr val="008000"/>
              </a:solidFill>
            </a:endParaRPr>
          </a:p>
        </p:txBody>
      </p:sp>
      <p:sp>
        <p:nvSpPr>
          <p:cNvPr id="5" name="Rectangle 3">
            <a:extLst>
              <a:ext uri="{FF2B5EF4-FFF2-40B4-BE49-F238E27FC236}">
                <a16:creationId xmlns:a16="http://schemas.microsoft.com/office/drawing/2014/main" id="{92A9600E-C8B3-4A43-83A4-FBA7277B9753}"/>
              </a:ext>
            </a:extLst>
          </p:cNvPr>
          <p:cNvSpPr txBox="1">
            <a:spLocks noChangeArrowheads="1"/>
          </p:cNvSpPr>
          <p:nvPr/>
        </p:nvSpPr>
        <p:spPr>
          <a:xfrm>
            <a:off x="303979" y="5994400"/>
            <a:ext cx="8491537" cy="549619"/>
          </a:xfrm>
          <a:prstGeom prst="rect">
            <a:avLst/>
          </a:prstGeom>
          <a:noFill/>
          <a:ln/>
        </p:spPr>
        <p:txBody>
          <a:bodyPr vert="horz" lIns="91440" tIns="45720" rIns="91440" bIns="45720" rtlCol="0">
            <a:noAutofit/>
          </a:bodyPr>
          <a:lst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spcAft>
                <a:spcPts val="0"/>
              </a:spcAft>
              <a:buFont typeface="Arial" panose="020B0604020202020204" pitchFamily="34" charset="0"/>
              <a:buNone/>
            </a:pPr>
            <a:r>
              <a:rPr lang="es-ES_tradnl" altLang="es-ES" sz="1400" dirty="0"/>
              <a:t>En el caso de factores a más de 2 niveles NO tiene sentido hablar del efecto de una interacción, sino del efecto de la interacción para una determinada combinación de los niveles o variantes de los factores que intervienen.</a:t>
            </a:r>
            <a:endParaRPr lang="es-ES" altLang="es-ES" sz="1400" dirty="0"/>
          </a:p>
        </p:txBody>
      </p:sp>
      <p:sp>
        <p:nvSpPr>
          <p:cNvPr id="6" name="Rectangle 4">
            <a:extLst>
              <a:ext uri="{FF2B5EF4-FFF2-40B4-BE49-F238E27FC236}">
                <a16:creationId xmlns:a16="http://schemas.microsoft.com/office/drawing/2014/main" id="{8A6583CD-5751-42AE-93B7-60DC6B4FB16F}"/>
              </a:ext>
            </a:extLst>
          </p:cNvPr>
          <p:cNvSpPr>
            <a:spLocks noChangeArrowheads="1"/>
          </p:cNvSpPr>
          <p:nvPr/>
        </p:nvSpPr>
        <p:spPr bwMode="auto">
          <a:xfrm>
            <a:off x="33696" y="529974"/>
            <a:ext cx="8592344"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sz="2400">
                <a:solidFill>
                  <a:schemeClr val="tx1"/>
                </a:solidFill>
                <a:latin typeface="Times New Roman" panose="02020603050405020304" pitchFamily="18" charset="0"/>
              </a:defRPr>
            </a:lvl1pPr>
            <a:lvl2pPr marL="766763" indent="-285750" eaLnBrk="0" hangingPunct="0">
              <a:defRPr sz="2400">
                <a:solidFill>
                  <a:schemeClr val="tx1"/>
                </a:solidFill>
                <a:latin typeface="Times New Roman" panose="02020603050405020304" pitchFamily="18" charset="0"/>
              </a:defRPr>
            </a:lvl2pPr>
            <a:lvl3pPr marL="1185863" indent="-228600" eaLnBrk="0" hangingPunct="0">
              <a:defRPr sz="2400">
                <a:solidFill>
                  <a:schemeClr val="tx1"/>
                </a:solidFill>
                <a:latin typeface="Times New Roman" panose="02020603050405020304" pitchFamily="18" charset="0"/>
              </a:defRPr>
            </a:lvl3pPr>
            <a:lvl4pPr marL="1604963"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rgbClr val="006600"/>
              </a:buClr>
              <a:buSzPct val="75000"/>
            </a:pPr>
            <a:r>
              <a:rPr lang="es-ES_tradnl" altLang="es-ES" sz="2200" dirty="0">
                <a:solidFill>
                  <a:schemeClr val="accent5"/>
                </a:solidFill>
                <a:latin typeface="Verdana" panose="020B0604030504040204" pitchFamily="34" charset="0"/>
              </a:rPr>
              <a:t>Estimación del Efecto de la interacción </a:t>
            </a:r>
            <a:r>
              <a:rPr lang="es-ES_tradnl" altLang="es-ES" sz="2200" b="1" dirty="0" err="1">
                <a:solidFill>
                  <a:schemeClr val="accent5"/>
                </a:solidFill>
                <a:latin typeface="Verdana" panose="020B0604030504040204" pitchFamily="34" charset="0"/>
              </a:rPr>
              <a:t>FI</a:t>
            </a:r>
            <a:r>
              <a:rPr lang="es-ES_tradnl" altLang="es-ES" sz="2200" dirty="0" err="1">
                <a:solidFill>
                  <a:schemeClr val="accent5"/>
                </a:solidFill>
                <a:latin typeface="Verdana" panose="020B0604030504040204" pitchFamily="34" charset="0"/>
              </a:rPr>
              <a:t>x</a:t>
            </a:r>
            <a:r>
              <a:rPr lang="es-ES_tradnl" altLang="es-ES" sz="2200" b="1" dirty="0" err="1">
                <a:solidFill>
                  <a:schemeClr val="accent5"/>
                </a:solidFill>
                <a:latin typeface="Verdana" panose="020B0604030504040204" pitchFamily="34" charset="0"/>
              </a:rPr>
              <a:t>FJ</a:t>
            </a:r>
            <a:r>
              <a:rPr lang="es-ES_tradnl" altLang="es-ES" sz="2200" b="1" dirty="0">
                <a:solidFill>
                  <a:schemeClr val="accent5"/>
                </a:solidFill>
                <a:latin typeface="Verdana" panose="020B0604030504040204" pitchFamily="34" charset="0"/>
              </a:rPr>
              <a:t> </a:t>
            </a:r>
            <a:r>
              <a:rPr lang="es-ES_tradnl" altLang="es-ES" sz="2200" dirty="0">
                <a:solidFill>
                  <a:schemeClr val="accent5"/>
                </a:solidFill>
                <a:latin typeface="Verdana" panose="020B0604030504040204" pitchFamily="34" charset="0"/>
              </a:rPr>
              <a:t>al nivel </a:t>
            </a:r>
            <a:r>
              <a:rPr lang="es-ES_tradnl" altLang="es-ES" sz="2200" b="1" dirty="0" err="1">
                <a:solidFill>
                  <a:schemeClr val="accent5"/>
                </a:solidFill>
                <a:latin typeface="Verdana" panose="020B0604030504040204" pitchFamily="34" charset="0"/>
              </a:rPr>
              <a:t>i</a:t>
            </a:r>
            <a:r>
              <a:rPr lang="es-ES_tradnl" altLang="es-ES" sz="2200" dirty="0" err="1">
                <a:solidFill>
                  <a:schemeClr val="accent5"/>
                </a:solidFill>
                <a:latin typeface="Verdana" panose="020B0604030504040204" pitchFamily="34" charset="0"/>
              </a:rPr>
              <a:t>,</a:t>
            </a:r>
            <a:r>
              <a:rPr lang="es-ES_tradnl" altLang="es-ES" sz="2200" b="1" dirty="0" err="1">
                <a:solidFill>
                  <a:schemeClr val="accent5"/>
                </a:solidFill>
                <a:latin typeface="Verdana" panose="020B0604030504040204" pitchFamily="34" charset="0"/>
              </a:rPr>
              <a:t>j</a:t>
            </a:r>
            <a:r>
              <a:rPr lang="es-ES_tradnl" altLang="es-ES" sz="2200" dirty="0">
                <a:solidFill>
                  <a:schemeClr val="accent5"/>
                </a:solidFill>
                <a:latin typeface="Verdana" panose="020B0604030504040204" pitchFamily="34" charset="0"/>
              </a:rPr>
              <a:t>:</a:t>
            </a:r>
            <a:endParaRPr lang="es-ES" altLang="es-ES" sz="2200" dirty="0">
              <a:solidFill>
                <a:schemeClr val="accent5"/>
              </a:solidFill>
              <a:latin typeface="Verdana" panose="020B0604030504040204" pitchFamily="34" charset="0"/>
            </a:endParaRPr>
          </a:p>
        </p:txBody>
      </p:sp>
      <p:graphicFrame>
        <p:nvGraphicFramePr>
          <p:cNvPr id="7" name="Object 3">
            <a:extLst>
              <a:ext uri="{FF2B5EF4-FFF2-40B4-BE49-F238E27FC236}">
                <a16:creationId xmlns:a16="http://schemas.microsoft.com/office/drawing/2014/main" id="{82548AA5-D71A-47BB-90E3-36C89F824958}"/>
              </a:ext>
            </a:extLst>
          </p:cNvPr>
          <p:cNvGraphicFramePr>
            <a:graphicFrameLocks noChangeAspect="1"/>
          </p:cNvGraphicFramePr>
          <p:nvPr>
            <p:extLst>
              <p:ext uri="{D42A27DB-BD31-4B8C-83A1-F6EECF244321}">
                <p14:modId xmlns:p14="http://schemas.microsoft.com/office/powerpoint/2010/main" val="928227416"/>
              </p:ext>
            </p:extLst>
          </p:nvPr>
        </p:nvGraphicFramePr>
        <p:xfrm>
          <a:off x="1393373" y="992561"/>
          <a:ext cx="5248275" cy="904875"/>
        </p:xfrm>
        <a:graphic>
          <a:graphicData uri="http://schemas.openxmlformats.org/presentationml/2006/ole">
            <mc:AlternateContent xmlns:mc="http://schemas.openxmlformats.org/markup-compatibility/2006">
              <mc:Choice xmlns:v="urn:schemas-microsoft-com:vml" Requires="v">
                <p:oleObj spid="_x0000_s1411078" name="Equation" r:id="rId6" imgW="46812200" imgH="6731000" progId="Equation.DSMT4">
                  <p:embed/>
                </p:oleObj>
              </mc:Choice>
              <mc:Fallback>
                <p:oleObj name="Equation" r:id="rId6" imgW="46812200" imgH="6731000" progId="Equation.DSMT4">
                  <p:embed/>
                  <p:pic>
                    <p:nvPicPr>
                      <p:cNvPr id="7" name="Object 3">
                        <a:extLst>
                          <a:ext uri="{FF2B5EF4-FFF2-40B4-BE49-F238E27FC236}">
                            <a16:creationId xmlns:a16="http://schemas.microsoft.com/office/drawing/2014/main" id="{82548AA5-D71A-47BB-90E3-36C89F8249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772" t="-12331" r="-1772" b="-12331"/>
                      <a:stretch>
                        <a:fillRect/>
                      </a:stretch>
                    </p:blipFill>
                    <p:spPr bwMode="auto">
                      <a:xfrm>
                        <a:off x="1393373" y="992561"/>
                        <a:ext cx="5248275" cy="904875"/>
                      </a:xfrm>
                      <a:prstGeom prst="rect">
                        <a:avLst/>
                      </a:prstGeom>
                      <a:noFill/>
                      <a:ln w="9525">
                        <a:noFill/>
                        <a:miter lim="800000"/>
                        <a:headEnd/>
                        <a:tailEnd/>
                      </a:ln>
                      <a:effectLst/>
                    </p:spPr>
                  </p:pic>
                </p:oleObj>
              </mc:Fallback>
            </mc:AlternateContent>
          </a:graphicData>
        </a:graphic>
      </p:graphicFrame>
      <p:sp>
        <p:nvSpPr>
          <p:cNvPr id="8" name="AutoShape 4">
            <a:extLst>
              <a:ext uri="{FF2B5EF4-FFF2-40B4-BE49-F238E27FC236}">
                <a16:creationId xmlns:a16="http://schemas.microsoft.com/office/drawing/2014/main" id="{1DFB99DC-56FC-4786-AD68-6953FDC8B64D}"/>
              </a:ext>
            </a:extLst>
          </p:cNvPr>
          <p:cNvSpPr>
            <a:spLocks/>
          </p:cNvSpPr>
          <p:nvPr/>
        </p:nvSpPr>
        <p:spPr bwMode="auto">
          <a:xfrm>
            <a:off x="680885" y="3352868"/>
            <a:ext cx="2592387" cy="1320800"/>
          </a:xfrm>
          <a:prstGeom prst="borderCallout2">
            <a:avLst>
              <a:gd name="adj1" fmla="val 5056"/>
              <a:gd name="adj2" fmla="val 102940"/>
              <a:gd name="adj3" fmla="val 5056"/>
              <a:gd name="adj4" fmla="val 103676"/>
              <a:gd name="adj5" fmla="val -12009"/>
              <a:gd name="adj6" fmla="val 103796"/>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media de los resultados obtenidos en todas las pruebas en las que </a:t>
            </a:r>
            <a:r>
              <a:rPr lang="es-ES_tradnl" altLang="es-ES" sz="1600" b="1" dirty="0"/>
              <a:t>FI</a:t>
            </a:r>
            <a:r>
              <a:rPr lang="es-ES_tradnl" altLang="es-ES" sz="1600" dirty="0"/>
              <a:t> estaba al nivel </a:t>
            </a:r>
            <a:r>
              <a:rPr lang="es-ES_tradnl" altLang="es-ES" sz="1600" b="1" dirty="0"/>
              <a:t>i</a:t>
            </a:r>
            <a:r>
              <a:rPr lang="es-ES_tradnl" altLang="es-ES" sz="1600" dirty="0"/>
              <a:t> y </a:t>
            </a:r>
            <a:r>
              <a:rPr lang="es-ES_tradnl" altLang="es-ES" sz="1600" b="1" dirty="0"/>
              <a:t>FJ</a:t>
            </a:r>
            <a:r>
              <a:rPr lang="es-ES_tradnl" altLang="es-ES" sz="1600" dirty="0"/>
              <a:t> a nivel </a:t>
            </a:r>
            <a:r>
              <a:rPr lang="es-ES_tradnl" altLang="es-ES" sz="1600" b="1" dirty="0"/>
              <a:t>j</a:t>
            </a:r>
          </a:p>
          <a:p>
            <a:endParaRPr lang="es-ES_tradnl" altLang="es-ES" sz="1600" b="1" dirty="0"/>
          </a:p>
        </p:txBody>
      </p:sp>
      <p:sp>
        <p:nvSpPr>
          <p:cNvPr id="9" name="Oval 5">
            <a:extLst>
              <a:ext uri="{FF2B5EF4-FFF2-40B4-BE49-F238E27FC236}">
                <a16:creationId xmlns:a16="http://schemas.microsoft.com/office/drawing/2014/main" id="{14330EB4-05A0-49FC-A8DF-B1D5F10026F4}"/>
              </a:ext>
            </a:extLst>
          </p:cNvPr>
          <p:cNvSpPr>
            <a:spLocks noChangeArrowheads="1"/>
          </p:cNvSpPr>
          <p:nvPr/>
        </p:nvSpPr>
        <p:spPr bwMode="auto">
          <a:xfrm>
            <a:off x="2820909" y="2337310"/>
            <a:ext cx="1066800" cy="8382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0" name="Oval 6">
            <a:extLst>
              <a:ext uri="{FF2B5EF4-FFF2-40B4-BE49-F238E27FC236}">
                <a16:creationId xmlns:a16="http://schemas.microsoft.com/office/drawing/2014/main" id="{68DA31AB-DA5E-460C-8383-BE4A1DE1D291}"/>
              </a:ext>
            </a:extLst>
          </p:cNvPr>
          <p:cNvSpPr>
            <a:spLocks noChangeArrowheads="1"/>
          </p:cNvSpPr>
          <p:nvPr/>
        </p:nvSpPr>
        <p:spPr bwMode="auto">
          <a:xfrm>
            <a:off x="6084168" y="2348880"/>
            <a:ext cx="864861" cy="690858"/>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1" name="AutoShape 7">
            <a:extLst>
              <a:ext uri="{FF2B5EF4-FFF2-40B4-BE49-F238E27FC236}">
                <a16:creationId xmlns:a16="http://schemas.microsoft.com/office/drawing/2014/main" id="{51AD6A0F-1763-40A8-9D1D-0E99332A2CBB}"/>
              </a:ext>
            </a:extLst>
          </p:cNvPr>
          <p:cNvSpPr>
            <a:spLocks/>
          </p:cNvSpPr>
          <p:nvPr/>
        </p:nvSpPr>
        <p:spPr bwMode="auto">
          <a:xfrm>
            <a:off x="6427709" y="3473960"/>
            <a:ext cx="2108200" cy="690858"/>
          </a:xfrm>
          <a:prstGeom prst="borderCallout2">
            <a:avLst>
              <a:gd name="adj1" fmla="val 10907"/>
              <a:gd name="adj2" fmla="val -3616"/>
              <a:gd name="adj3" fmla="val 10907"/>
              <a:gd name="adj4" fmla="val -3616"/>
              <a:gd name="adj5" fmla="val -84714"/>
              <a:gd name="adj6" fmla="val -13080"/>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Efecto del </a:t>
            </a:r>
            <a:r>
              <a:rPr lang="es-ES_tradnl" altLang="es-ES" sz="1600" b="1" dirty="0"/>
              <a:t>FI</a:t>
            </a:r>
            <a:r>
              <a:rPr lang="es-ES_tradnl" altLang="es-ES" sz="1600" dirty="0"/>
              <a:t> al nivel </a:t>
            </a:r>
            <a:r>
              <a:rPr lang="es-ES_tradnl" altLang="es-ES" sz="1600" b="1" dirty="0"/>
              <a:t>I</a:t>
            </a:r>
          </a:p>
        </p:txBody>
      </p:sp>
      <p:sp>
        <p:nvSpPr>
          <p:cNvPr id="12" name="Oval 8">
            <a:extLst>
              <a:ext uri="{FF2B5EF4-FFF2-40B4-BE49-F238E27FC236}">
                <a16:creationId xmlns:a16="http://schemas.microsoft.com/office/drawing/2014/main" id="{64736660-9AED-4DA7-89CC-518C6C305972}"/>
              </a:ext>
            </a:extLst>
          </p:cNvPr>
          <p:cNvSpPr>
            <a:spLocks noChangeArrowheads="1"/>
          </p:cNvSpPr>
          <p:nvPr/>
        </p:nvSpPr>
        <p:spPr bwMode="auto">
          <a:xfrm>
            <a:off x="4139952" y="2276872"/>
            <a:ext cx="685800" cy="7620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3" name="AutoShape 9">
            <a:extLst>
              <a:ext uri="{FF2B5EF4-FFF2-40B4-BE49-F238E27FC236}">
                <a16:creationId xmlns:a16="http://schemas.microsoft.com/office/drawing/2014/main" id="{A5AB4A10-CA01-4197-BB16-E2AC02B3AB74}"/>
              </a:ext>
            </a:extLst>
          </p:cNvPr>
          <p:cNvSpPr>
            <a:spLocks/>
          </p:cNvSpPr>
          <p:nvPr/>
        </p:nvSpPr>
        <p:spPr bwMode="auto">
          <a:xfrm>
            <a:off x="580796" y="4737610"/>
            <a:ext cx="3503435" cy="617170"/>
          </a:xfrm>
          <a:prstGeom prst="borderCallout2">
            <a:avLst>
              <a:gd name="adj1" fmla="val 7894"/>
              <a:gd name="adj2" fmla="val 102324"/>
              <a:gd name="adj3" fmla="val 7894"/>
              <a:gd name="adj4" fmla="val 110949"/>
              <a:gd name="adj5" fmla="val -276678"/>
              <a:gd name="adj6" fmla="val 115123"/>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media general de todas las pruebas</a:t>
            </a:r>
            <a:endParaRPr lang="es-ES_tradnl" altLang="es-ES" sz="1600" b="1" dirty="0"/>
          </a:p>
        </p:txBody>
      </p:sp>
      <p:sp>
        <p:nvSpPr>
          <p:cNvPr id="14" name="Oval 10">
            <a:extLst>
              <a:ext uri="{FF2B5EF4-FFF2-40B4-BE49-F238E27FC236}">
                <a16:creationId xmlns:a16="http://schemas.microsoft.com/office/drawing/2014/main" id="{7864FA99-8FE1-44F1-8866-A1CACC4FE63B}"/>
              </a:ext>
            </a:extLst>
          </p:cNvPr>
          <p:cNvSpPr>
            <a:spLocks noChangeArrowheads="1"/>
          </p:cNvSpPr>
          <p:nvPr/>
        </p:nvSpPr>
        <p:spPr bwMode="auto">
          <a:xfrm>
            <a:off x="5004048" y="2306960"/>
            <a:ext cx="864861" cy="76200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5" name="AutoShape 11">
            <a:extLst>
              <a:ext uri="{FF2B5EF4-FFF2-40B4-BE49-F238E27FC236}">
                <a16:creationId xmlns:a16="http://schemas.microsoft.com/office/drawing/2014/main" id="{2CE7E172-051E-48DE-99F9-C76F8D8A9062}"/>
              </a:ext>
            </a:extLst>
          </p:cNvPr>
          <p:cNvSpPr>
            <a:spLocks/>
          </p:cNvSpPr>
          <p:nvPr/>
        </p:nvSpPr>
        <p:spPr bwMode="auto">
          <a:xfrm>
            <a:off x="5315048" y="4653137"/>
            <a:ext cx="2497312" cy="504056"/>
          </a:xfrm>
          <a:prstGeom prst="borderCallout2">
            <a:avLst>
              <a:gd name="adj1" fmla="val 7894"/>
              <a:gd name="adj2" fmla="val -2324"/>
              <a:gd name="adj3" fmla="val 7894"/>
              <a:gd name="adj4" fmla="val -3245"/>
              <a:gd name="adj5" fmla="val -327889"/>
              <a:gd name="adj6" fmla="val -7734"/>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s-ES_tradnl" altLang="es-ES" sz="1600" dirty="0"/>
              <a:t>Efecto del </a:t>
            </a:r>
            <a:r>
              <a:rPr lang="es-ES_tradnl" altLang="es-ES" sz="1600" b="1" dirty="0"/>
              <a:t>FJ</a:t>
            </a:r>
            <a:r>
              <a:rPr lang="es-ES_tradnl" altLang="es-ES" sz="1600" dirty="0"/>
              <a:t> al nivel </a:t>
            </a:r>
            <a:r>
              <a:rPr lang="es-ES_tradnl" altLang="es-ES" sz="1600" b="1" dirty="0"/>
              <a:t>j</a:t>
            </a:r>
          </a:p>
          <a:p>
            <a:endParaRPr lang="es-ES_tradnl" altLang="es-ES" sz="1600" b="1" dirty="0"/>
          </a:p>
        </p:txBody>
      </p:sp>
    </p:spTree>
    <p:extLst>
      <p:ext uri="{BB962C8B-B14F-4D97-AF65-F5344CB8AC3E}">
        <p14:creationId xmlns:p14="http://schemas.microsoft.com/office/powerpoint/2010/main" val="382337218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strVal val="4*#ppt_w"/>
                                          </p:val>
                                        </p:tav>
                                        <p:tav tm="100000">
                                          <p:val>
                                            <p:strVal val="#ppt_w"/>
                                          </p:val>
                                        </p:tav>
                                      </p:tavLst>
                                    </p:anim>
                                    <p:anim calcmode="lin" valueType="num">
                                      <p:cBhvr>
                                        <p:cTn id="14" dur="500" fill="hold"/>
                                        <p:tgtEl>
                                          <p:spTgt spid="9"/>
                                        </p:tgtEl>
                                        <p:attrNameLst>
                                          <p:attrName>ppt_h</p:attrName>
                                        </p:attrNameLst>
                                      </p:cBhvr>
                                      <p:tavLst>
                                        <p:tav tm="0">
                                          <p:val>
                                            <p:strVal val="4*#ppt_h"/>
                                          </p:val>
                                        </p:tav>
                                        <p:tav tm="100000">
                                          <p:val>
                                            <p:strVal val="#ppt_h"/>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3"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strVal val="4*#ppt_w"/>
                                          </p:val>
                                        </p:tav>
                                        <p:tav tm="100000">
                                          <p:val>
                                            <p:strVal val="#ppt_w"/>
                                          </p:val>
                                        </p:tav>
                                      </p:tavLst>
                                    </p:anim>
                                    <p:anim calcmode="lin" valueType="num">
                                      <p:cBhvr>
                                        <p:cTn id="23" dur="500" fill="hold"/>
                                        <p:tgtEl>
                                          <p:spTgt spid="10"/>
                                        </p:tgtEl>
                                        <p:attrNameLst>
                                          <p:attrName>ppt_h</p:attrName>
                                        </p:attrNameLst>
                                      </p:cBhvr>
                                      <p:tavLst>
                                        <p:tav tm="0">
                                          <p:val>
                                            <p:strVal val="4*#ppt_h"/>
                                          </p:val>
                                        </p:tav>
                                        <p:tav tm="100000">
                                          <p:val>
                                            <p:strVal val="#ppt_h"/>
                                          </p:val>
                                        </p:tav>
                                      </p:tavLst>
                                    </p:anim>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499"/>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32"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strVal val="4*#ppt_w"/>
                                          </p:val>
                                        </p:tav>
                                        <p:tav tm="100000">
                                          <p:val>
                                            <p:strVal val="#ppt_w"/>
                                          </p:val>
                                        </p:tav>
                                      </p:tavLst>
                                    </p:anim>
                                    <p:anim calcmode="lin" valueType="num">
                                      <p:cBhvr>
                                        <p:cTn id="32" dur="500" fill="hold"/>
                                        <p:tgtEl>
                                          <p:spTgt spid="12"/>
                                        </p:tgtEl>
                                        <p:attrNameLst>
                                          <p:attrName>ppt_h</p:attrName>
                                        </p:attrNameLst>
                                      </p:cBhvr>
                                      <p:tavLst>
                                        <p:tav tm="0">
                                          <p:val>
                                            <p:strVal val="4*#ppt_h"/>
                                          </p:val>
                                        </p:tav>
                                        <p:tav tm="100000">
                                          <p:val>
                                            <p:strVal val="#ppt_h"/>
                                          </p:val>
                                        </p:tav>
                                      </p:tavLst>
                                    </p:anim>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3" presetClass="entr" presetSubtype="32"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500" fill="hold"/>
                                        <p:tgtEl>
                                          <p:spTgt spid="14"/>
                                        </p:tgtEl>
                                        <p:attrNameLst>
                                          <p:attrName>ppt_w</p:attrName>
                                        </p:attrNameLst>
                                      </p:cBhvr>
                                      <p:tavLst>
                                        <p:tav tm="0">
                                          <p:val>
                                            <p:strVal val="4*#ppt_w"/>
                                          </p:val>
                                        </p:tav>
                                        <p:tav tm="100000">
                                          <p:val>
                                            <p:strVal val="#ppt_w"/>
                                          </p:val>
                                        </p:tav>
                                      </p:tavLst>
                                    </p:anim>
                                    <p:anim calcmode="lin" valueType="num">
                                      <p:cBhvr>
                                        <p:cTn id="41" dur="500" fill="hold"/>
                                        <p:tgtEl>
                                          <p:spTgt spid="14"/>
                                        </p:tgtEl>
                                        <p:attrNameLst>
                                          <p:attrName>ppt_h</p:attrName>
                                        </p:attrNameLst>
                                      </p:cBhvr>
                                      <p:tavLst>
                                        <p:tav tm="0">
                                          <p:val>
                                            <p:strVal val="4*#ppt_h"/>
                                          </p:val>
                                        </p:tav>
                                        <p:tav tm="100000">
                                          <p:val>
                                            <p:strVal val="#ppt_h"/>
                                          </p:val>
                                        </p:tav>
                                      </p:tavLst>
                                    </p:anim>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8" grpId="0" animBg="1" autoUpdateAnimBg="0"/>
      <p:bldP spid="11" grpId="0" animBg="1" autoUpdateAnimBg="0"/>
      <p:bldP spid="13" grpId="0" animBg="1" autoUpdateAnimBg="0"/>
      <p:bldP spid="15"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ACA1FAA-27C3-2F4C-AFE5-AEDF073666AA}"/>
              </a:ext>
            </a:extLst>
          </p:cNvPr>
          <p:cNvSpPr>
            <a:spLocks noGrp="1" noChangeArrowheads="1"/>
          </p:cNvSpPr>
          <p:nvPr>
            <p:ph type="title"/>
          </p:nvPr>
        </p:nvSpPr>
        <p:spPr>
          <a:xfrm>
            <a:off x="0" y="67379"/>
            <a:ext cx="8467725" cy="519112"/>
          </a:xfrm>
        </p:spPr>
        <p:txBody>
          <a:bodyPr/>
          <a:lstStyle/>
          <a:p>
            <a:pPr eaLnBrk="1" hangingPunct="1"/>
            <a:r>
              <a:rPr lang="es-ES_tradnl" altLang="es-ES" sz="2800" dirty="0">
                <a:solidFill>
                  <a:srgbClr val="008000"/>
                </a:solidFill>
              </a:rPr>
              <a:t>Interacciones dobles</a:t>
            </a:r>
            <a:endParaRPr lang="es-ES" altLang="es-ES" sz="2800" dirty="0">
              <a:solidFill>
                <a:srgbClr val="008000"/>
              </a:solidFill>
            </a:endParaRPr>
          </a:p>
        </p:txBody>
      </p:sp>
      <p:sp>
        <p:nvSpPr>
          <p:cNvPr id="29699" name="Rectangle 3">
            <a:extLst>
              <a:ext uri="{FF2B5EF4-FFF2-40B4-BE49-F238E27FC236}">
                <a16:creationId xmlns:a16="http://schemas.microsoft.com/office/drawing/2014/main" id="{E66C5986-4C78-6E48-8406-1FCBD9CD0A9A}"/>
              </a:ext>
            </a:extLst>
          </p:cNvPr>
          <p:cNvSpPr>
            <a:spLocks noGrp="1" noChangeArrowheads="1"/>
          </p:cNvSpPr>
          <p:nvPr>
            <p:ph type="body" idx="1"/>
          </p:nvPr>
        </p:nvSpPr>
        <p:spPr>
          <a:xfrm>
            <a:off x="431762" y="2492896"/>
            <a:ext cx="8328025" cy="3552304"/>
          </a:xfrm>
        </p:spPr>
        <p:txBody>
          <a:bodyPr>
            <a:normAutofit/>
          </a:bodyPr>
          <a:lstStyle/>
          <a:p>
            <a:pPr marL="0" indent="0">
              <a:lnSpc>
                <a:spcPct val="30000"/>
              </a:lnSpc>
              <a:buNone/>
            </a:pPr>
            <a:endParaRPr lang="es-ES" altLang="es-ES" sz="2400" dirty="0"/>
          </a:p>
          <a:p>
            <a:pPr marL="0" indent="0">
              <a:buNone/>
            </a:pPr>
            <a:r>
              <a:rPr lang="es-ES" altLang="es-ES" sz="2400" dirty="0"/>
              <a:t>En estudios con más de dos factores puede plantearse también la existencia de interacciones de orden superior: triples, </a:t>
            </a:r>
            <a:r>
              <a:rPr lang="es-ES" altLang="es-ES" sz="2400" dirty="0" err="1"/>
              <a:t>cuadrúples</a:t>
            </a:r>
            <a:r>
              <a:rPr lang="es-ES" altLang="es-ES" sz="2400" dirty="0"/>
              <a:t>, etc…</a:t>
            </a:r>
          </a:p>
          <a:p>
            <a:pPr marL="0" indent="0">
              <a:buNone/>
            </a:pPr>
            <a:r>
              <a:rPr lang="es-ES" altLang="es-ES" sz="2400" dirty="0"/>
              <a:t>Así, existirá una interacción triple entre tres factores A, B y C si, por ejemplo, hubiera una interacción doble entre A y B cuando C está a nivel bajo, pero no existiera dicha interacción A*B cuando C está a nivel alto</a:t>
            </a:r>
          </a:p>
          <a:p>
            <a:pPr marL="0" indent="0">
              <a:buNone/>
            </a:pPr>
            <a:r>
              <a:rPr lang="es-ES" altLang="es-ES" sz="2400" dirty="0"/>
              <a:t>Las interacciones de orden superior a dos se presentan poco en la práctica, siendo además difíciles de interpretar.</a:t>
            </a:r>
          </a:p>
        </p:txBody>
      </p:sp>
      <p:sp>
        <p:nvSpPr>
          <p:cNvPr id="6" name="Text Box 4">
            <a:extLst>
              <a:ext uri="{FF2B5EF4-FFF2-40B4-BE49-F238E27FC236}">
                <a16:creationId xmlns:a16="http://schemas.microsoft.com/office/drawing/2014/main" id="{49CF1F06-6BD4-D24C-821A-64FC446DC8BC}"/>
              </a:ext>
            </a:extLst>
          </p:cNvPr>
          <p:cNvSpPr txBox="1">
            <a:spLocks noChangeArrowheads="1"/>
          </p:cNvSpPr>
          <p:nvPr/>
        </p:nvSpPr>
        <p:spPr bwMode="auto">
          <a:xfrm>
            <a:off x="431762" y="695325"/>
            <a:ext cx="8209036" cy="1573197"/>
          </a:xfrm>
          <a:prstGeom prst="roundRect">
            <a:avLst/>
          </a:prstGeom>
          <a:solidFill>
            <a:schemeClr val="bg2"/>
          </a:solid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lnSpc>
                <a:spcPct val="90000"/>
              </a:lnSpc>
            </a:pPr>
            <a:r>
              <a:rPr lang="es-ES" altLang="es-ES" b="1" dirty="0">
                <a:latin typeface="+mn-lt"/>
              </a:rPr>
              <a:t>NOTA</a:t>
            </a:r>
            <a:r>
              <a:rPr lang="es-ES" altLang="es-ES" dirty="0">
                <a:latin typeface="+mn-lt"/>
              </a:rPr>
              <a:t>: Hay que tener en cuenta que si el efecto de un primer factor depende de la variante considerada del segundo, también necesariamente el efecto del segundo dependerá de la variante considerada del primero </a:t>
            </a:r>
          </a:p>
        </p:txBody>
      </p:sp>
    </p:spTree>
    <p:extLst>
      <p:ext uri="{BB962C8B-B14F-4D97-AF65-F5344CB8AC3E}">
        <p14:creationId xmlns:p14="http://schemas.microsoft.com/office/powerpoint/2010/main" val="81823230"/>
      </p:ext>
    </p:extLst>
  </p:cSld>
  <p:clrMapOvr>
    <a:masterClrMapping/>
  </p:clrMapOvr>
  <p:transition>
    <p:zoom/>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a:xfrm>
            <a:off x="0" y="-5804"/>
            <a:ext cx="8960826" cy="643467"/>
          </a:xfrm>
        </p:spPr>
        <p:txBody>
          <a:bodyPr/>
          <a:lstStyle/>
          <a:p>
            <a:r>
              <a:rPr lang="es-ES_tradnl" sz="2800" dirty="0"/>
              <a:t>Efecto de la interacción: ejemplo</a:t>
            </a:r>
            <a:endParaRPr lang="es-ES" sz="3000" dirty="0">
              <a:cs typeface="Times New Roman" pitchFamily="18" charset="0"/>
            </a:endParaRPr>
          </a:p>
        </p:txBody>
      </p:sp>
      <p:sp>
        <p:nvSpPr>
          <p:cNvPr id="678920" name="Text Box 8"/>
          <p:cNvSpPr txBox="1">
            <a:spLocks noChangeArrowheads="1"/>
          </p:cNvSpPr>
          <p:nvPr/>
        </p:nvSpPr>
        <p:spPr bwMode="auto">
          <a:xfrm>
            <a:off x="179512" y="4437112"/>
            <a:ext cx="8568952" cy="2092881"/>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000" dirty="0"/>
              <a:t>La variación de la media del Tiempo de Respuesta (TMRESP), cuando aumento el número de BUFFERS, no es la misma en las tres distribuciones de FICHEROS.</a:t>
            </a:r>
          </a:p>
          <a:p>
            <a:pPr>
              <a:spcBef>
                <a:spcPct val="50000"/>
              </a:spcBef>
            </a:pPr>
            <a:r>
              <a:rPr lang="es-ES_tradnl" sz="2000" dirty="0"/>
              <a:t>Para la distribución 1 y 2, el TMRESP disminuye (</a:t>
            </a:r>
            <a:r>
              <a:rPr lang="es-ES_tradnl" sz="2000" u="sng" dirty="0"/>
              <a:t>podríamos decir </a:t>
            </a:r>
            <a:r>
              <a:rPr lang="es-ES_tradnl" sz="2000" dirty="0"/>
              <a:t>de manera lineal), para la 3 el comportamiento </a:t>
            </a:r>
            <a:r>
              <a:rPr lang="es-ES_tradnl" sz="2000" u="sng" dirty="0"/>
              <a:t>podría ser </a:t>
            </a:r>
            <a:r>
              <a:rPr lang="es-ES_tradnl" sz="2000" dirty="0"/>
              <a:t>cuadrático.</a:t>
            </a:r>
            <a:endParaRPr lang="es-ES" sz="2000" dirty="0"/>
          </a:p>
        </p:txBody>
      </p:sp>
      <p:pic>
        <p:nvPicPr>
          <p:cNvPr id="2" name="Imagen 1"/>
          <p:cNvPicPr>
            <a:picLocks noChangeAspect="1"/>
          </p:cNvPicPr>
          <p:nvPr/>
        </p:nvPicPr>
        <p:blipFill rotWithShape="1">
          <a:blip r:embed="rId3"/>
          <a:srcRect l="15076" t="16550" r="19355" b="12162"/>
          <a:stretch/>
        </p:blipFill>
        <p:spPr>
          <a:xfrm>
            <a:off x="683568" y="548680"/>
            <a:ext cx="6552728" cy="3940118"/>
          </a:xfrm>
          <a:prstGeom prst="rect">
            <a:avLst/>
          </a:prstGeom>
        </p:spPr>
      </p:pic>
    </p:spTree>
    <p:extLst>
      <p:ext uri="{BB962C8B-B14F-4D97-AF65-F5344CB8AC3E}">
        <p14:creationId xmlns:p14="http://schemas.microsoft.com/office/powerpoint/2010/main" val="422190886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8920"/>
                                        </p:tgtEl>
                                        <p:attrNameLst>
                                          <p:attrName>style.visibility</p:attrName>
                                        </p:attrNameLst>
                                      </p:cBhvr>
                                      <p:to>
                                        <p:strVal val="visible"/>
                                      </p:to>
                                    </p:set>
                                    <p:animEffect transition="in" filter="wipe(up)">
                                      <p:cBhvr>
                                        <p:cTn id="7" dur="2000"/>
                                        <p:tgtEl>
                                          <p:spTgt spid="67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dirty="0">
                <a:solidFill>
                  <a:schemeClr val="accent5"/>
                </a:solidFill>
              </a:rPr>
              <a:t>3. Ejemplo 1: ANOVA con un solo factor</a:t>
            </a:r>
          </a:p>
        </p:txBody>
      </p:sp>
      <p:sp>
        <p:nvSpPr>
          <p:cNvPr id="141" name="Text Box 5"/>
          <p:cNvSpPr txBox="1">
            <a:spLocks noChangeArrowheads="1"/>
          </p:cNvSpPr>
          <p:nvPr/>
        </p:nvSpPr>
        <p:spPr bwMode="auto">
          <a:xfrm>
            <a:off x="3090336" y="1501402"/>
            <a:ext cx="5118107" cy="3544817"/>
          </a:xfrm>
          <a:prstGeom prst="rect">
            <a:avLst/>
          </a:prstGeom>
          <a:noFill/>
          <a:ln w="12700" cap="sq">
            <a:noFill/>
            <a:miter lim="800000"/>
            <a:headEnd type="none" w="sm" len="sm"/>
            <a:tailEnd type="none" w="sm" len="sm"/>
          </a:ln>
          <a:effectLst/>
        </p:spPr>
        <p:txBody>
          <a:bodyPr wrap="square">
            <a:spAutoFit/>
          </a:bodyPr>
          <a:lstStyle/>
          <a:p>
            <a:pPr>
              <a:spcBef>
                <a:spcPct val="20000"/>
              </a:spcBef>
              <a:buClr>
                <a:srgbClr val="954F72"/>
              </a:buClr>
              <a:buSzPct val="75000"/>
            </a:pPr>
            <a:r>
              <a:rPr lang="es-ES" sz="2215" dirty="0">
                <a:solidFill>
                  <a:prstClr val="black"/>
                </a:solidFill>
                <a:latin typeface="Calibri"/>
              </a:rPr>
              <a:t>El ejemplo que consideramos es </a:t>
            </a:r>
            <a:r>
              <a:rPr lang="es-ES" sz="2215" u="sng" dirty="0">
                <a:solidFill>
                  <a:prstClr val="black"/>
                </a:solidFill>
                <a:latin typeface="Calibri"/>
              </a:rPr>
              <a:t>un caso particular</a:t>
            </a:r>
            <a:r>
              <a:rPr lang="es-ES" sz="2215" dirty="0">
                <a:solidFill>
                  <a:prstClr val="black"/>
                </a:solidFill>
                <a:latin typeface="Calibri"/>
              </a:rPr>
              <a:t> de </a:t>
            </a:r>
            <a:r>
              <a:rPr lang="es-ES" sz="2215" b="1" dirty="0">
                <a:solidFill>
                  <a:srgbClr val="4472C4"/>
                </a:solidFill>
                <a:latin typeface="Calibri"/>
              </a:rPr>
              <a:t>diseño de experimentos</a:t>
            </a:r>
            <a:r>
              <a:rPr lang="es-ES" sz="2215" dirty="0">
                <a:solidFill>
                  <a:prstClr val="black"/>
                </a:solidFill>
                <a:latin typeface="Calibri"/>
              </a:rPr>
              <a:t>, se estudia el </a:t>
            </a:r>
            <a:r>
              <a:rPr lang="es-ES" sz="2215" b="1" dirty="0">
                <a:solidFill>
                  <a:srgbClr val="008000"/>
                </a:solidFill>
                <a:latin typeface="Calibri"/>
              </a:rPr>
              <a:t>efecto</a:t>
            </a:r>
            <a:r>
              <a:rPr lang="es-ES" sz="2215" dirty="0">
                <a:solidFill>
                  <a:prstClr val="black"/>
                </a:solidFill>
                <a:latin typeface="Calibri"/>
              </a:rPr>
              <a:t> </a:t>
            </a:r>
            <a:r>
              <a:rPr lang="es-ES" sz="2215" u="sng" dirty="0">
                <a:solidFill>
                  <a:prstClr val="black"/>
                </a:solidFill>
                <a:latin typeface="Calibri"/>
              </a:rPr>
              <a:t>de</a:t>
            </a:r>
            <a:r>
              <a:rPr lang="es-ES" sz="2215" dirty="0">
                <a:solidFill>
                  <a:prstClr val="black"/>
                </a:solidFill>
                <a:latin typeface="Calibri"/>
              </a:rPr>
              <a:t> </a:t>
            </a:r>
          </a:p>
          <a:p>
            <a:pPr lvl="1">
              <a:spcBef>
                <a:spcPts val="554"/>
              </a:spcBef>
              <a:spcAft>
                <a:spcPts val="554"/>
              </a:spcAft>
              <a:buClr>
                <a:srgbClr val="008000"/>
              </a:buClr>
              <a:buSzPct val="75000"/>
              <a:buFont typeface="Wingdings" pitchFamily="2" charset="2"/>
              <a:buChar char="n"/>
            </a:pPr>
            <a:r>
              <a:rPr lang="es-ES" sz="2215" dirty="0">
                <a:solidFill>
                  <a:prstClr val="black"/>
                </a:solidFill>
                <a:latin typeface="Calibri"/>
              </a:rPr>
              <a:t> un </a:t>
            </a:r>
            <a:r>
              <a:rPr lang="es-ES" sz="2215" u="sng" dirty="0">
                <a:solidFill>
                  <a:prstClr val="black"/>
                </a:solidFill>
                <a:latin typeface="Calibri"/>
              </a:rPr>
              <a:t>único </a:t>
            </a:r>
            <a:r>
              <a:rPr lang="es-ES" sz="2215" b="1" dirty="0">
                <a:solidFill>
                  <a:srgbClr val="008000"/>
                </a:solidFill>
                <a:latin typeface="Calibri"/>
              </a:rPr>
              <a:t>factor</a:t>
            </a:r>
            <a:r>
              <a:rPr lang="es-ES" sz="2215" dirty="0">
                <a:solidFill>
                  <a:prstClr val="black"/>
                </a:solidFill>
                <a:latin typeface="Calibri"/>
              </a:rPr>
              <a:t>: el </a:t>
            </a:r>
            <a:r>
              <a:rPr lang="es-ES" sz="2215" b="1" dirty="0">
                <a:solidFill>
                  <a:prstClr val="black"/>
                </a:solidFill>
                <a:latin typeface="Calibri"/>
              </a:rPr>
              <a:t>proveedor</a:t>
            </a:r>
          </a:p>
          <a:p>
            <a:pPr lvl="1">
              <a:spcBef>
                <a:spcPts val="554"/>
              </a:spcBef>
              <a:spcAft>
                <a:spcPts val="554"/>
              </a:spcAft>
              <a:buClr>
                <a:srgbClr val="008000"/>
              </a:buClr>
              <a:buSzPct val="75000"/>
              <a:buFont typeface="Wingdings" pitchFamily="2" charset="2"/>
              <a:buChar char="n"/>
            </a:pPr>
            <a:r>
              <a:rPr lang="es-ES" sz="2215" dirty="0">
                <a:solidFill>
                  <a:prstClr val="black"/>
                </a:solidFill>
                <a:latin typeface="Calibri"/>
              </a:rPr>
              <a:t> </a:t>
            </a:r>
            <a:r>
              <a:rPr lang="es-ES" sz="2215" u="sng" dirty="0">
                <a:solidFill>
                  <a:prstClr val="black"/>
                </a:solidFill>
                <a:latin typeface="Calibri"/>
              </a:rPr>
              <a:t>con 3 </a:t>
            </a:r>
            <a:r>
              <a:rPr lang="es-ES" sz="2215" b="1" dirty="0">
                <a:solidFill>
                  <a:srgbClr val="008000"/>
                </a:solidFill>
                <a:latin typeface="Calibri"/>
              </a:rPr>
              <a:t>variantes</a:t>
            </a:r>
            <a:r>
              <a:rPr lang="es-ES" sz="2215" dirty="0">
                <a:solidFill>
                  <a:prstClr val="black"/>
                </a:solidFill>
                <a:latin typeface="Calibri"/>
              </a:rPr>
              <a:t>: los 3 proveedores a comparar</a:t>
            </a:r>
          </a:p>
          <a:p>
            <a:pPr lvl="1">
              <a:spcBef>
                <a:spcPts val="554"/>
              </a:spcBef>
              <a:spcAft>
                <a:spcPts val="554"/>
              </a:spcAft>
              <a:buClr>
                <a:srgbClr val="008000"/>
              </a:buClr>
              <a:buSzPct val="75000"/>
              <a:buFont typeface="Wingdings" pitchFamily="2" charset="2"/>
              <a:buChar char="n"/>
            </a:pPr>
            <a:r>
              <a:rPr lang="es-ES" sz="2215" dirty="0">
                <a:solidFill>
                  <a:prstClr val="black"/>
                </a:solidFill>
                <a:latin typeface="Calibri"/>
              </a:rPr>
              <a:t> </a:t>
            </a:r>
            <a:r>
              <a:rPr lang="es-ES" sz="2215" u="sng" dirty="0">
                <a:solidFill>
                  <a:prstClr val="black"/>
                </a:solidFill>
                <a:latin typeface="Calibri"/>
              </a:rPr>
              <a:t>sobre</a:t>
            </a:r>
            <a:r>
              <a:rPr lang="es-ES" sz="2215" dirty="0">
                <a:solidFill>
                  <a:prstClr val="black"/>
                </a:solidFill>
                <a:latin typeface="Calibri"/>
              </a:rPr>
              <a:t> la </a:t>
            </a:r>
            <a:r>
              <a:rPr lang="es-ES" sz="2215" b="1" u="sng" dirty="0">
                <a:solidFill>
                  <a:srgbClr val="CC3300"/>
                </a:solidFill>
                <a:latin typeface="Calibri"/>
              </a:rPr>
              <a:t>media</a:t>
            </a:r>
            <a:r>
              <a:rPr lang="es-ES" sz="2215" dirty="0">
                <a:solidFill>
                  <a:prstClr val="black"/>
                </a:solidFill>
                <a:latin typeface="Calibri"/>
              </a:rPr>
              <a:t> de la </a:t>
            </a:r>
            <a:r>
              <a:rPr lang="es-ES" sz="2215" b="1" dirty="0">
                <a:solidFill>
                  <a:srgbClr val="008000"/>
                </a:solidFill>
                <a:latin typeface="Calibri"/>
              </a:rPr>
              <a:t>variable respuesta</a:t>
            </a:r>
            <a:r>
              <a:rPr lang="es-ES" sz="2215" dirty="0">
                <a:solidFill>
                  <a:prstClr val="black"/>
                </a:solidFill>
                <a:latin typeface="Calibri"/>
              </a:rPr>
              <a:t>:</a:t>
            </a:r>
            <a:r>
              <a:rPr lang="es-ES" sz="2215" dirty="0">
                <a:solidFill>
                  <a:srgbClr val="008000"/>
                </a:solidFill>
                <a:latin typeface="Calibri"/>
              </a:rPr>
              <a:t> </a:t>
            </a:r>
            <a:r>
              <a:rPr lang="es-ES" sz="2215" dirty="0">
                <a:solidFill>
                  <a:prstClr val="black"/>
                </a:solidFill>
                <a:latin typeface="Calibri"/>
              </a:rPr>
              <a:t>el </a:t>
            </a:r>
            <a:r>
              <a:rPr lang="es-ES" sz="2215" b="1" dirty="0">
                <a:solidFill>
                  <a:prstClr val="black"/>
                </a:solidFill>
                <a:latin typeface="Calibri"/>
              </a:rPr>
              <a:t>equilibrado dinámico</a:t>
            </a:r>
            <a:r>
              <a:rPr lang="es-ES" sz="2215" dirty="0">
                <a:solidFill>
                  <a:prstClr val="black"/>
                </a:solidFill>
                <a:latin typeface="Calibri"/>
              </a:rPr>
              <a:t>, que debe ser el menor posible.</a:t>
            </a:r>
          </a:p>
        </p:txBody>
      </p:sp>
      <p:sp>
        <p:nvSpPr>
          <p:cNvPr id="142" name="Rectangle 2"/>
          <p:cNvSpPr txBox="1">
            <a:spLocks noChangeArrowheads="1"/>
          </p:cNvSpPr>
          <p:nvPr/>
        </p:nvSpPr>
        <p:spPr bwMode="auto">
          <a:xfrm>
            <a:off x="232173" y="1040734"/>
            <a:ext cx="5130865" cy="426093"/>
          </a:xfrm>
          <a:prstGeom prst="rect">
            <a:avLst/>
          </a:prstGeom>
          <a:noFill/>
          <a:ln w="9525">
            <a:noFill/>
            <a:miter lim="800000"/>
            <a:headEnd/>
            <a:tailEnd/>
          </a:ln>
          <a:effectLst/>
        </p:spPr>
        <p:txBody>
          <a:bodyPr vert="horz" wrap="square" lIns="84406" tIns="42203" rIns="84406" bIns="42203" numCol="1" anchor="b" anchorCtr="0" compatLnSpc="1">
            <a:prstTxWarp prst="textNoShape">
              <a:avLst/>
            </a:prstTxWarp>
            <a:spAutoFit/>
          </a:bodyPr>
          <a:lstStyle/>
          <a:p>
            <a:pPr algn="ctr">
              <a:defRPr/>
            </a:pPr>
            <a:r>
              <a:rPr lang="es-ES" sz="2215" kern="0" dirty="0">
                <a:solidFill>
                  <a:prstClr val="black"/>
                </a:solidFill>
                <a:latin typeface="Calibri"/>
              </a:rPr>
              <a:t>Retomamos el ejemplo de los Proveedores</a:t>
            </a:r>
          </a:p>
        </p:txBody>
      </p:sp>
      <p:pic>
        <p:nvPicPr>
          <p:cNvPr id="143" name="Imagen 142"/>
          <p:cNvPicPr>
            <a:picLocks noChangeAspect="1"/>
          </p:cNvPicPr>
          <p:nvPr/>
        </p:nvPicPr>
        <p:blipFill>
          <a:blip r:embed="rId2"/>
          <a:stretch>
            <a:fillRect/>
          </a:stretch>
        </p:blipFill>
        <p:spPr>
          <a:xfrm>
            <a:off x="777412" y="1628800"/>
            <a:ext cx="2020193" cy="3823302"/>
          </a:xfrm>
          <a:prstGeom prst="rect">
            <a:avLst/>
          </a:prstGeom>
        </p:spPr>
      </p:pic>
    </p:spTree>
    <p:extLst>
      <p:ext uri="{BB962C8B-B14F-4D97-AF65-F5344CB8AC3E}">
        <p14:creationId xmlns:p14="http://schemas.microsoft.com/office/powerpoint/2010/main" val="210966841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up)">
                                      <p:cBhvr>
                                        <p:cTn id="7" dur="2000"/>
                                        <p:tgtEl>
                                          <p:spTgt spid="141">
                                            <p:txEl>
                                              <p:pRg st="0" end="0"/>
                                            </p:txEl>
                                          </p:spTgt>
                                        </p:tgtEl>
                                      </p:cBhvr>
                                    </p:animEffect>
                                  </p:childTnLst>
                                </p:cTn>
                              </p:par>
                            </p:childTnLst>
                          </p:cTn>
                        </p:par>
                        <p:par>
                          <p:cTn id="8" fill="hold">
                            <p:stCondLst>
                              <p:cond delay="2000"/>
                            </p:stCondLst>
                            <p:childTnLst>
                              <p:par>
                                <p:cTn id="9" presetID="22" presetClass="entr" presetSubtype="1" fill="hold" grpId="0" nodeType="afterEffect">
                                  <p:stCondLst>
                                    <p:cond delay="300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up)">
                                      <p:cBhvr>
                                        <p:cTn id="11" dur="2000"/>
                                        <p:tgtEl>
                                          <p:spTgt spid="141">
                                            <p:txEl>
                                              <p:pRg st="1" end="1"/>
                                            </p:txEl>
                                          </p:spTgt>
                                        </p:tgtEl>
                                      </p:cBhvr>
                                    </p:animEffect>
                                  </p:childTnLst>
                                </p:cTn>
                              </p:par>
                            </p:childTnLst>
                          </p:cTn>
                        </p:par>
                        <p:par>
                          <p:cTn id="12" fill="hold">
                            <p:stCondLst>
                              <p:cond delay="7000"/>
                            </p:stCondLst>
                            <p:childTnLst>
                              <p:par>
                                <p:cTn id="13" presetID="22" presetClass="entr" presetSubtype="1" fill="hold" grpId="0" nodeType="afterEffect">
                                  <p:stCondLst>
                                    <p:cond delay="600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up)">
                                      <p:cBhvr>
                                        <p:cTn id="15" dur="2000"/>
                                        <p:tgtEl>
                                          <p:spTgt spid="141">
                                            <p:txEl>
                                              <p:pRg st="2" end="2"/>
                                            </p:txEl>
                                          </p:spTgt>
                                        </p:tgtEl>
                                      </p:cBhvr>
                                    </p:animEffect>
                                  </p:childTnLst>
                                </p:cTn>
                              </p:par>
                            </p:childTnLst>
                          </p:cTn>
                        </p:par>
                        <p:par>
                          <p:cTn id="16" fill="hold">
                            <p:stCondLst>
                              <p:cond delay="15000"/>
                            </p:stCondLst>
                            <p:childTnLst>
                              <p:par>
                                <p:cTn id="17" presetID="22" presetClass="entr" presetSubtype="1" fill="hold" grpId="0" nodeType="afterEffect">
                                  <p:stCondLst>
                                    <p:cond delay="600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up)">
                                      <p:cBhvr>
                                        <p:cTn id="19" dur="2000"/>
                                        <p:tgtEl>
                                          <p:spTgt spid="1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build="p" bldLvl="2" autoUpdateAnimBg="0" advAuto="300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635" name="Rectangle 3">
            <a:extLst>
              <a:ext uri="{FF2B5EF4-FFF2-40B4-BE49-F238E27FC236}">
                <a16:creationId xmlns:a16="http://schemas.microsoft.com/office/drawing/2014/main" id="{84CBA80D-55EA-6C43-9ABF-FACDAA53FB24}"/>
              </a:ext>
            </a:extLst>
          </p:cNvPr>
          <p:cNvSpPr>
            <a:spLocks noGrp="1" noChangeArrowheads="1"/>
          </p:cNvSpPr>
          <p:nvPr>
            <p:ph type="title"/>
          </p:nvPr>
        </p:nvSpPr>
        <p:spPr>
          <a:xfrm>
            <a:off x="107950" y="171450"/>
            <a:ext cx="8467725" cy="520700"/>
          </a:xfrm>
        </p:spPr>
        <p:txBody>
          <a:bodyPr/>
          <a:lstStyle/>
          <a:p>
            <a:r>
              <a:rPr lang="es-ES_tradnl" altLang="es-ES" sz="2800">
                <a:solidFill>
                  <a:srgbClr val="008000"/>
                </a:solidFill>
              </a:rPr>
              <a:t>Condiciones Operativas Óptimas (COO)</a:t>
            </a:r>
            <a:endParaRPr lang="es-ES" altLang="es-ES" sz="2800">
              <a:solidFill>
                <a:srgbClr val="008000"/>
              </a:solidFill>
            </a:endParaRPr>
          </a:p>
        </p:txBody>
      </p:sp>
      <p:sp>
        <p:nvSpPr>
          <p:cNvPr id="709638" name="Rectangle 6">
            <a:extLst>
              <a:ext uri="{FF2B5EF4-FFF2-40B4-BE49-F238E27FC236}">
                <a16:creationId xmlns:a16="http://schemas.microsoft.com/office/drawing/2014/main" id="{7ABF856C-E752-A640-AE82-FBD3AB0D1A44}"/>
              </a:ext>
            </a:extLst>
          </p:cNvPr>
          <p:cNvSpPr>
            <a:spLocks noGrp="1" noChangeArrowheads="1"/>
          </p:cNvSpPr>
          <p:nvPr>
            <p:ph type="body" idx="1"/>
          </p:nvPr>
        </p:nvSpPr>
        <p:spPr>
          <a:xfrm>
            <a:off x="283368" y="705324"/>
            <a:ext cx="8116888" cy="511279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A0000"/>
                </a:solidFill>
                <a:miter lim="800000"/>
                <a:headEnd/>
                <a:tailEnd/>
              </a14:hiddenLine>
            </a:ext>
          </a:extLst>
        </p:spPr>
        <p:txBody>
          <a:bodyPr>
            <a:normAutofit/>
          </a:bodyPr>
          <a:lstStyle/>
          <a:p>
            <a:pPr marL="457200" indent="-457200">
              <a:lnSpc>
                <a:spcPct val="120000"/>
              </a:lnSpc>
              <a:spcBef>
                <a:spcPct val="35000"/>
              </a:spcBef>
              <a:spcAft>
                <a:spcPct val="35000"/>
              </a:spcAft>
              <a:buSzPct val="115000"/>
              <a:buFont typeface="Wingdings" pitchFamily="2" charset="2"/>
              <a:buChar char="§"/>
            </a:pPr>
            <a:r>
              <a:rPr lang="es-ES_tradnl" altLang="es-ES" sz="2400" dirty="0">
                <a:ea typeface="Times New Roman" panose="02020603050405020304" pitchFamily="18" charset="0"/>
                <a:cs typeface="Times New Roman" panose="02020603050405020304" pitchFamily="18" charset="0"/>
              </a:rPr>
              <a:t>Las </a:t>
            </a:r>
            <a:r>
              <a:rPr lang="es-ES_tradnl" altLang="es-ES" sz="2400" b="1" dirty="0">
                <a:ea typeface="Times New Roman" panose="02020603050405020304" pitchFamily="18" charset="0"/>
                <a:cs typeface="Times New Roman" panose="02020603050405020304" pitchFamily="18" charset="0"/>
              </a:rPr>
              <a:t>Condiciones Operativas de un proceso </a:t>
            </a:r>
            <a:r>
              <a:rPr lang="es-ES_tradnl" altLang="es-ES" sz="2400" dirty="0">
                <a:ea typeface="Times New Roman" panose="02020603050405020304" pitchFamily="18" charset="0"/>
                <a:cs typeface="Times New Roman" panose="02020603050405020304" pitchFamily="18" charset="0"/>
              </a:rPr>
              <a:t>son una determinada combinación de los niveles o variantes de los factores estudiados</a:t>
            </a:r>
          </a:p>
          <a:p>
            <a:pPr marL="457200" indent="-457200">
              <a:lnSpc>
                <a:spcPct val="120000"/>
              </a:lnSpc>
              <a:spcBef>
                <a:spcPct val="35000"/>
              </a:spcBef>
              <a:spcAft>
                <a:spcPct val="35000"/>
              </a:spcAft>
              <a:buSzPct val="115000"/>
              <a:buFont typeface="Wingdings" pitchFamily="2" charset="2"/>
              <a:buChar char="§"/>
            </a:pPr>
            <a:r>
              <a:rPr lang="es-ES_tradnl" altLang="es-ES" sz="2400" dirty="0">
                <a:ea typeface="Times New Roman" panose="02020603050405020304" pitchFamily="18" charset="0"/>
                <a:cs typeface="Times New Roman" panose="02020603050405020304" pitchFamily="18" charset="0"/>
              </a:rPr>
              <a:t>Las </a:t>
            </a:r>
            <a:r>
              <a:rPr lang="es-ES_tradnl" altLang="es-ES" sz="2400" b="1" dirty="0">
                <a:solidFill>
                  <a:schemeClr val="accent5"/>
                </a:solidFill>
                <a:ea typeface="Times New Roman" panose="02020603050405020304" pitchFamily="18" charset="0"/>
                <a:cs typeface="Times New Roman" panose="02020603050405020304" pitchFamily="18" charset="0"/>
              </a:rPr>
              <a:t>Condiciones Operativas Óptimas (COO) </a:t>
            </a:r>
            <a:r>
              <a:rPr lang="es-ES_tradnl" altLang="es-ES" sz="2400" b="1" dirty="0">
                <a:ea typeface="Times New Roman" panose="02020603050405020304" pitchFamily="18" charset="0"/>
                <a:cs typeface="Times New Roman" panose="02020603050405020304" pitchFamily="18" charset="0"/>
              </a:rPr>
              <a:t>de un proceso </a:t>
            </a:r>
            <a:r>
              <a:rPr lang="es-ES_tradnl" altLang="es-ES" sz="2400" dirty="0">
                <a:ea typeface="Times New Roman" panose="02020603050405020304" pitchFamily="18" charset="0"/>
                <a:cs typeface="Times New Roman" panose="02020603050405020304" pitchFamily="18" charset="0"/>
              </a:rPr>
              <a:t>son una determinada </a:t>
            </a:r>
            <a:r>
              <a:rPr lang="es-ES_tradnl" altLang="es-ES" sz="2400" b="1" dirty="0">
                <a:ea typeface="Times New Roman" panose="02020603050405020304" pitchFamily="18" charset="0"/>
                <a:cs typeface="Times New Roman" panose="02020603050405020304" pitchFamily="18" charset="0"/>
              </a:rPr>
              <a:t>combinación de los niveles o variantes de los factores estudiados que satisfacen algún criterio técnico, económico, estadístico, etc…</a:t>
            </a:r>
          </a:p>
          <a:p>
            <a:pPr marL="457200" indent="-457200">
              <a:lnSpc>
                <a:spcPct val="120000"/>
              </a:lnSpc>
              <a:spcBef>
                <a:spcPct val="35000"/>
              </a:spcBef>
              <a:spcAft>
                <a:spcPct val="35000"/>
              </a:spcAft>
              <a:buSzPct val="115000"/>
              <a:buFont typeface="Wingdings" pitchFamily="2" charset="2"/>
              <a:buChar char="§"/>
            </a:pPr>
            <a:r>
              <a:rPr lang="es-ES_tradnl" altLang="es-ES" sz="2400" dirty="0">
                <a:ea typeface="Times New Roman" panose="02020603050405020304" pitchFamily="18" charset="0"/>
                <a:cs typeface="Times New Roman" panose="02020603050405020304" pitchFamily="18" charset="0"/>
              </a:rPr>
              <a:t>Por ejemplo, con fines docentes, </a:t>
            </a:r>
            <a:r>
              <a:rPr lang="es-ES_tradnl" altLang="es-ES" sz="2400" u="sng" dirty="0">
                <a:ea typeface="Times New Roman" panose="02020603050405020304" pitchFamily="18" charset="0"/>
                <a:cs typeface="Times New Roman" panose="02020603050405020304" pitchFamily="18" charset="0"/>
              </a:rPr>
              <a:t>usaremos el criterio de “mejor valor de la variable respuesta”, el mínimo o el máximo, según sea el caso</a:t>
            </a:r>
            <a:r>
              <a:rPr lang="es-ES_tradnl" altLang="es-ES" sz="2400" dirty="0">
                <a:ea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29655596"/>
      </p:ext>
    </p:extLst>
  </p:cSld>
  <p:clrMapOvr>
    <a:masterClrMapping/>
  </p:clrMapOvr>
  <p:transition>
    <p:zoom/>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F04375-2D11-D54D-9C0F-8A53AF8B7778}"/>
              </a:ext>
            </a:extLst>
          </p:cNvPr>
          <p:cNvSpPr>
            <a:spLocks noGrp="1"/>
          </p:cNvSpPr>
          <p:nvPr>
            <p:ph type="title"/>
          </p:nvPr>
        </p:nvSpPr>
        <p:spPr/>
        <p:txBody>
          <a:bodyPr/>
          <a:lstStyle/>
          <a:p>
            <a:r>
              <a:rPr lang="es-ES_tradnl" sz="3600" dirty="0"/>
              <a:t>Condiciones Operativas Óptimas: ejemplo</a:t>
            </a:r>
            <a:endParaRPr lang="es-ES" dirty="0"/>
          </a:p>
        </p:txBody>
      </p:sp>
      <p:pic>
        <p:nvPicPr>
          <p:cNvPr id="4" name="0 Imagen" descr="Imagen1.wmf">
            <a:extLst>
              <a:ext uri="{FF2B5EF4-FFF2-40B4-BE49-F238E27FC236}">
                <a16:creationId xmlns:a16="http://schemas.microsoft.com/office/drawing/2014/main" id="{219E046A-7480-C145-A358-2C7A96627068}"/>
              </a:ext>
            </a:extLst>
          </p:cNvPr>
          <p:cNvPicPr/>
          <p:nvPr/>
        </p:nvPicPr>
        <p:blipFill>
          <a:blip r:embed="rId2" cstate="print"/>
          <a:srcRect l="7059" t="6250" r="16941" b="5664"/>
          <a:stretch>
            <a:fillRect/>
          </a:stretch>
        </p:blipFill>
        <p:spPr>
          <a:xfrm>
            <a:off x="179512" y="1268760"/>
            <a:ext cx="4350924" cy="3168352"/>
          </a:xfrm>
          <a:prstGeom prst="rect">
            <a:avLst/>
          </a:prstGeom>
        </p:spPr>
      </p:pic>
      <p:pic>
        <p:nvPicPr>
          <p:cNvPr id="5" name="Imagen 4">
            <a:extLst>
              <a:ext uri="{FF2B5EF4-FFF2-40B4-BE49-F238E27FC236}">
                <a16:creationId xmlns:a16="http://schemas.microsoft.com/office/drawing/2014/main" id="{5B51C8B3-E1D9-664F-B087-F10EB1658028}"/>
              </a:ext>
            </a:extLst>
          </p:cNvPr>
          <p:cNvPicPr>
            <a:picLocks noChangeAspect="1"/>
          </p:cNvPicPr>
          <p:nvPr/>
        </p:nvPicPr>
        <p:blipFill rotWithShape="1">
          <a:blip r:embed="rId3"/>
          <a:srcRect l="12500" t="11940" r="15672" b="10448"/>
          <a:stretch/>
        </p:blipFill>
        <p:spPr>
          <a:xfrm>
            <a:off x="4397540" y="1412776"/>
            <a:ext cx="4234624" cy="2859746"/>
          </a:xfrm>
          <a:prstGeom prst="rect">
            <a:avLst/>
          </a:prstGeom>
        </p:spPr>
      </p:pic>
    </p:spTree>
    <p:extLst>
      <p:ext uri="{BB962C8B-B14F-4D97-AF65-F5344CB8AC3E}">
        <p14:creationId xmlns:p14="http://schemas.microsoft.com/office/powerpoint/2010/main" val="1728887308"/>
      </p:ext>
    </p:extLst>
  </p:cSld>
  <p:clrMapOvr>
    <a:masterClrMapping/>
  </p:clrMapOvr>
  <p:transition>
    <p:zoom/>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t>Condiciones Operativas Óptimas: ejemplo</a:t>
            </a:r>
            <a:endParaRPr lang="es-ES" sz="3000" dirty="0">
              <a:cs typeface="Times New Roman" pitchFamily="18" charset="0"/>
            </a:endParaRPr>
          </a:p>
        </p:txBody>
      </p:sp>
      <p:sp>
        <p:nvSpPr>
          <p:cNvPr id="678920" name="Text Box 8"/>
          <p:cNvSpPr txBox="1">
            <a:spLocks noChangeArrowheads="1"/>
          </p:cNvSpPr>
          <p:nvPr/>
        </p:nvSpPr>
        <p:spPr bwMode="auto">
          <a:xfrm>
            <a:off x="320811" y="725212"/>
            <a:ext cx="8458200" cy="70788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b="1" dirty="0"/>
              <a:t>¿Qué número de buffers y qué protocolo se deberían usar para que el TM de Respuesta fuera el menor?</a:t>
            </a:r>
            <a:endParaRPr lang="es-ES" sz="2000" b="1" dirty="0"/>
          </a:p>
        </p:txBody>
      </p:sp>
      <p:pic>
        <p:nvPicPr>
          <p:cNvPr id="2" name="Imagen 1"/>
          <p:cNvPicPr>
            <a:picLocks noChangeAspect="1"/>
          </p:cNvPicPr>
          <p:nvPr/>
        </p:nvPicPr>
        <p:blipFill rotWithShape="1">
          <a:blip r:embed="rId3"/>
          <a:srcRect l="15076" t="16550" r="19355" b="12162"/>
          <a:stretch/>
        </p:blipFill>
        <p:spPr>
          <a:xfrm>
            <a:off x="107504" y="1487680"/>
            <a:ext cx="6552728" cy="3940118"/>
          </a:xfrm>
          <a:prstGeom prst="rect">
            <a:avLst/>
          </a:prstGeom>
        </p:spPr>
      </p:pic>
      <p:sp>
        <p:nvSpPr>
          <p:cNvPr id="9" name="Text Box 8"/>
          <p:cNvSpPr txBox="1">
            <a:spLocks noChangeArrowheads="1"/>
          </p:cNvSpPr>
          <p:nvPr/>
        </p:nvSpPr>
        <p:spPr bwMode="auto">
          <a:xfrm>
            <a:off x="6660232" y="1700808"/>
            <a:ext cx="2202105" cy="1938992"/>
          </a:xfrm>
          <a:prstGeom prst="rect">
            <a:avLst/>
          </a:prstGeom>
          <a:solidFill>
            <a:schemeClr val="accent3">
              <a:lumMod val="20000"/>
              <a:lumOff val="80000"/>
            </a:schemeClr>
          </a:solidFill>
          <a:ln>
            <a:solidFill>
              <a:srgbClr val="0070C0"/>
            </a:solidFill>
            <a:headEnd type="none" w="sm" len="sm"/>
            <a:tailEnd type="none" w="sm" len="sm"/>
          </a:ln>
        </p:spPr>
        <p:style>
          <a:lnRef idx="2">
            <a:schemeClr val="accent6"/>
          </a:lnRef>
          <a:fillRef idx="1">
            <a:schemeClr val="lt1"/>
          </a:fillRef>
          <a:effectRef idx="0">
            <a:schemeClr val="accent6"/>
          </a:effectRef>
          <a:fontRef idx="minor">
            <a:schemeClr val="dk1"/>
          </a:fontRef>
        </p:style>
        <p:txBody>
          <a:bodyPr wrap="square">
            <a:spAutoFit/>
          </a:bodyPr>
          <a:lstStyle/>
          <a:p>
            <a:pPr algn="ctr">
              <a:spcBef>
                <a:spcPct val="50000"/>
              </a:spcBef>
            </a:pPr>
            <a:r>
              <a:rPr lang="es-ES_tradnl" sz="2000" b="1" dirty="0">
                <a:solidFill>
                  <a:srgbClr val="0070C0"/>
                </a:solidFill>
                <a:latin typeface="Arial" panose="020B0604020202020204" pitchFamily="34" charset="0"/>
                <a:cs typeface="Arial" panose="020B0604020202020204" pitchFamily="34" charset="0"/>
              </a:rPr>
              <a:t>COO</a:t>
            </a:r>
          </a:p>
          <a:p>
            <a:pPr>
              <a:spcBef>
                <a:spcPct val="50000"/>
              </a:spcBef>
            </a:pPr>
            <a:r>
              <a:rPr lang="es-ES_tradnl" sz="2000" b="1" dirty="0">
                <a:latin typeface="Arial" panose="020B0604020202020204" pitchFamily="34" charset="0"/>
                <a:cs typeface="Arial" panose="020B0604020202020204" pitchFamily="34" charset="0"/>
              </a:rPr>
              <a:t>Nº buffers</a:t>
            </a:r>
            <a:r>
              <a:rPr lang="es-ES_tradnl" sz="2000" dirty="0">
                <a:latin typeface="Arial" panose="020B0604020202020204" pitchFamily="34" charset="0"/>
                <a:cs typeface="Arial" panose="020B0604020202020204" pitchFamily="34" charset="0"/>
              </a:rPr>
              <a:t> = 20 o </a:t>
            </a:r>
            <a:r>
              <a:rPr lang="es-ES_tradnl" sz="2000" b="1" dirty="0">
                <a:latin typeface="Arial" panose="020B0604020202020204" pitchFamily="34" charset="0"/>
                <a:cs typeface="Arial" panose="020B0604020202020204" pitchFamily="34" charset="0"/>
              </a:rPr>
              <a:t>30</a:t>
            </a:r>
          </a:p>
          <a:p>
            <a:pPr>
              <a:spcBef>
                <a:spcPct val="50000"/>
              </a:spcBef>
            </a:pPr>
            <a:r>
              <a:rPr lang="es-ES_tradnl" sz="2000" dirty="0">
                <a:latin typeface="Arial" panose="020B0604020202020204" pitchFamily="34" charset="0"/>
                <a:cs typeface="Arial" panose="020B0604020202020204" pitchFamily="34" charset="0"/>
              </a:rPr>
              <a:t>Distribución de </a:t>
            </a:r>
            <a:r>
              <a:rPr lang="es-ES_tradnl" sz="2000" b="1" dirty="0">
                <a:latin typeface="Arial" panose="020B0604020202020204" pitchFamily="34" charset="0"/>
                <a:cs typeface="Arial" panose="020B0604020202020204" pitchFamily="34" charset="0"/>
              </a:rPr>
              <a:t>Ficheros </a:t>
            </a:r>
            <a:r>
              <a:rPr lang="es-ES_tradnl" sz="2000" dirty="0">
                <a:latin typeface="Arial" panose="020B0604020202020204" pitchFamily="34" charset="0"/>
                <a:cs typeface="Arial" panose="020B0604020202020204" pitchFamily="34" charset="0"/>
              </a:rPr>
              <a:t>= </a:t>
            </a:r>
            <a:r>
              <a:rPr lang="es-ES_tradnl" sz="2000" b="1" dirty="0">
                <a:latin typeface="Arial" panose="020B0604020202020204" pitchFamily="34" charset="0"/>
                <a:cs typeface="Arial" panose="020B0604020202020204" pitchFamily="34" charset="0"/>
              </a:rPr>
              <a:t>1</a:t>
            </a:r>
            <a:endParaRPr lang="es-ES" sz="2000" b="1" dirty="0">
              <a:latin typeface="Arial" panose="020B0604020202020204" pitchFamily="34" charset="0"/>
              <a:cs typeface="Arial" panose="020B0604020202020204" pitchFamily="34" charset="0"/>
            </a:endParaRPr>
          </a:p>
        </p:txBody>
      </p:sp>
      <p:sp>
        <p:nvSpPr>
          <p:cNvPr id="10" name="Oval 9"/>
          <p:cNvSpPr>
            <a:spLocks noChangeArrowheads="1"/>
          </p:cNvSpPr>
          <p:nvPr/>
        </p:nvSpPr>
        <p:spPr bwMode="auto">
          <a:xfrm>
            <a:off x="4514448" y="3717032"/>
            <a:ext cx="921647" cy="1296144"/>
          </a:xfrm>
          <a:prstGeom prst="ellipse">
            <a:avLst/>
          </a:prstGeom>
          <a:noFill/>
          <a:ln w="28575" cap="sq">
            <a:solidFill>
              <a:srgbClr val="00B050"/>
            </a:solidFill>
            <a:prstDash val="dash"/>
            <a:miter lim="800000"/>
            <a:headEnd type="none" w="sm" len="sm"/>
            <a:tailEnd type="none" w="sm" len="sm"/>
          </a:ln>
          <a:effectLst/>
        </p:spPr>
        <p:txBody>
          <a:bodyPr wrap="none" anchor="ctr"/>
          <a:lstStyle/>
          <a:p>
            <a:endParaRPr lang="es-ES"/>
          </a:p>
        </p:txBody>
      </p:sp>
      <p:sp>
        <p:nvSpPr>
          <p:cNvPr id="11" name="AutoShape 10"/>
          <p:cNvSpPr>
            <a:spLocks/>
          </p:cNvSpPr>
          <p:nvPr/>
        </p:nvSpPr>
        <p:spPr bwMode="auto">
          <a:xfrm>
            <a:off x="6077059" y="3717032"/>
            <a:ext cx="2975354" cy="1323439"/>
          </a:xfrm>
          <a:prstGeom prst="borderCallout2">
            <a:avLst>
              <a:gd name="adj1" fmla="val 8440"/>
              <a:gd name="adj2" fmla="val -2856"/>
              <a:gd name="adj3" fmla="val 4366"/>
              <a:gd name="adj4" fmla="val -10632"/>
              <a:gd name="adj5" fmla="val 8045"/>
              <a:gd name="adj6" fmla="val -28951"/>
            </a:avLst>
          </a:prstGeom>
          <a:solidFill>
            <a:schemeClr val="bg1"/>
          </a:solidFill>
          <a:ln w="28575" cap="sq">
            <a:solidFill>
              <a:srgbClr val="00B050"/>
            </a:solidFill>
            <a:prstDash val="dash"/>
            <a:miter lim="800000"/>
            <a:headEnd type="none" w="sm" len="sm"/>
            <a:tailEnd type="none" w="sm" len="sm"/>
          </a:ln>
          <a:effectLst/>
        </p:spPr>
        <p:txBody>
          <a:bodyPr wrap="square" anchor="ctr">
            <a:spAutoFit/>
          </a:bodyPr>
          <a:lstStyle/>
          <a:p>
            <a:r>
              <a:rPr lang="es-ES_tradnl" sz="2000" dirty="0">
                <a:latin typeface="Arial" panose="020B0604020202020204" pitchFamily="34" charset="0"/>
                <a:cs typeface="Arial" panose="020B0604020202020204" pitchFamily="34" charset="0"/>
              </a:rPr>
              <a:t>Aunque entre la distribución de Ficheros 1 y 2 </a:t>
            </a:r>
            <a:r>
              <a:rPr lang="es-ES_tradnl" sz="2000" b="1" dirty="0">
                <a:latin typeface="Arial" panose="020B0604020202020204" pitchFamily="34" charset="0"/>
                <a:cs typeface="Arial" panose="020B0604020202020204" pitchFamily="34" charset="0"/>
              </a:rPr>
              <a:t>NO</a:t>
            </a:r>
            <a:r>
              <a:rPr lang="es-ES_tradnl" sz="2000" dirty="0">
                <a:latin typeface="Arial" panose="020B0604020202020204" pitchFamily="34" charset="0"/>
                <a:cs typeface="Arial" panose="020B0604020202020204" pitchFamily="34" charset="0"/>
              </a:rPr>
              <a:t> hay diferencias significativas</a:t>
            </a:r>
          </a:p>
        </p:txBody>
      </p:sp>
      <p:sp>
        <p:nvSpPr>
          <p:cNvPr id="12" name="AutoShape 10"/>
          <p:cNvSpPr>
            <a:spLocks/>
          </p:cNvSpPr>
          <p:nvPr/>
        </p:nvSpPr>
        <p:spPr bwMode="auto">
          <a:xfrm>
            <a:off x="899592" y="5427798"/>
            <a:ext cx="2975354" cy="400110"/>
          </a:xfrm>
          <a:prstGeom prst="borderCallout2">
            <a:avLst>
              <a:gd name="adj1" fmla="val 8440"/>
              <a:gd name="adj2" fmla="val -2856"/>
              <a:gd name="adj3" fmla="val -201523"/>
              <a:gd name="adj4" fmla="val -12847"/>
              <a:gd name="adj5" fmla="val -451088"/>
              <a:gd name="adj6" fmla="val -23137"/>
            </a:avLst>
          </a:prstGeom>
          <a:solidFill>
            <a:schemeClr val="bg1"/>
          </a:solidFill>
          <a:ln w="28575" cap="sq">
            <a:solidFill>
              <a:srgbClr val="00B050"/>
            </a:solidFill>
            <a:prstDash val="dash"/>
            <a:miter lim="800000"/>
            <a:headEnd type="none" w="sm" len="sm"/>
            <a:tailEnd type="none" w="sm" len="sm"/>
          </a:ln>
          <a:effectLst/>
        </p:spPr>
        <p:txBody>
          <a:bodyPr wrap="square" anchor="ctr">
            <a:spAutoFit/>
          </a:bodyPr>
          <a:lstStyle/>
          <a:p>
            <a:r>
              <a:rPr lang="es-ES_tradnl" sz="2000" dirty="0">
                <a:latin typeface="Arial" panose="020B0604020202020204" pitchFamily="34" charset="0"/>
                <a:cs typeface="Arial" panose="020B0604020202020204" pitchFamily="34" charset="0"/>
              </a:rPr>
              <a:t>Cuanto menor, mejor</a:t>
            </a:r>
          </a:p>
        </p:txBody>
      </p:sp>
    </p:spTree>
    <p:extLst>
      <p:ext uri="{BB962C8B-B14F-4D97-AF65-F5344CB8AC3E}">
        <p14:creationId xmlns:p14="http://schemas.microsoft.com/office/powerpoint/2010/main" val="187617778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78920"/>
                                        </p:tgtEl>
                                        <p:attrNameLst>
                                          <p:attrName>style.visibility</p:attrName>
                                        </p:attrNameLst>
                                      </p:cBhvr>
                                      <p:to>
                                        <p:strVal val="visible"/>
                                      </p:to>
                                    </p:set>
                                    <p:animEffect transition="in" filter="wipe(up)">
                                      <p:cBhvr>
                                        <p:cTn id="7" dur="2000"/>
                                        <p:tgtEl>
                                          <p:spTgt spid="678920"/>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P spid="9" grpId="0" animBg="1"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88" name="Text Box 8">
            <a:extLst>
              <a:ext uri="{FF2B5EF4-FFF2-40B4-BE49-F238E27FC236}">
                <a16:creationId xmlns:a16="http://schemas.microsoft.com/office/drawing/2014/main" id="{7058E16A-1FBB-4580-A5CD-2BDA32C4CD4C}"/>
              </a:ext>
            </a:extLst>
          </p:cNvPr>
          <p:cNvSpPr txBox="1">
            <a:spLocks noChangeArrowheads="1"/>
          </p:cNvSpPr>
          <p:nvPr/>
        </p:nvSpPr>
        <p:spPr bwMode="auto">
          <a:xfrm>
            <a:off x="268539" y="836712"/>
            <a:ext cx="8107974"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200" b="1" dirty="0"/>
              <a:t>Proceso</a:t>
            </a:r>
            <a:r>
              <a:rPr lang="es-ES" altLang="es-ES" sz="2200" dirty="0"/>
              <a:t>: En el proceso de fabricación del polietileno de alta densidad (PEAD), el polímero en copo obtenido en el reactor pasa por una fase final de extrusión, que se aprovecha para incorporarle aditivos.</a:t>
            </a:r>
          </a:p>
          <a:p>
            <a:pPr>
              <a:spcBef>
                <a:spcPct val="50000"/>
              </a:spcBef>
            </a:pPr>
            <a:r>
              <a:rPr lang="es-ES" altLang="es-ES" sz="2200" dirty="0"/>
              <a:t>La </a:t>
            </a:r>
            <a:r>
              <a:rPr lang="es-ES" altLang="es-ES" sz="2200" dirty="0" err="1"/>
              <a:t>aditivación</a:t>
            </a:r>
            <a:r>
              <a:rPr lang="es-ES" altLang="es-ES" sz="2200" dirty="0"/>
              <a:t> se lleva a cabo preparando una mezcla </a:t>
            </a:r>
            <a:r>
              <a:rPr lang="es-ES" altLang="es-ES" sz="2200" i="1" dirty="0"/>
              <a:t>máster</a:t>
            </a:r>
            <a:r>
              <a:rPr lang="es-ES" altLang="es-ES" sz="2200" dirty="0"/>
              <a:t> de una pequeña parte del polímero con el aditivo, que luego se incorpora al resto del polímero en el extrusor.</a:t>
            </a:r>
          </a:p>
        </p:txBody>
      </p:sp>
      <p:sp>
        <p:nvSpPr>
          <p:cNvPr id="122889" name="Text Box 9">
            <a:extLst>
              <a:ext uri="{FF2B5EF4-FFF2-40B4-BE49-F238E27FC236}">
                <a16:creationId xmlns:a16="http://schemas.microsoft.com/office/drawing/2014/main" id="{B643AFEF-E102-487B-9E1C-A017537E0BBC}"/>
              </a:ext>
            </a:extLst>
          </p:cNvPr>
          <p:cNvSpPr txBox="1">
            <a:spLocks noChangeArrowheads="1"/>
          </p:cNvSpPr>
          <p:nvPr/>
        </p:nvSpPr>
        <p:spPr bwMode="auto">
          <a:xfrm>
            <a:off x="268539" y="3933056"/>
            <a:ext cx="7445620" cy="229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200" b="1" dirty="0"/>
              <a:t>Problema</a:t>
            </a:r>
            <a:r>
              <a:rPr lang="es-ES_tradnl" altLang="es-ES" sz="2200" dirty="0">
                <a:solidFill>
                  <a:schemeClr val="folHlink"/>
                </a:solidFill>
              </a:rPr>
              <a:t> </a:t>
            </a:r>
            <a:r>
              <a:rPr lang="es-ES_tradnl" altLang="es-ES" sz="2200" dirty="0">
                <a:sym typeface="Wingdings" panose="05000000000000000000" pitchFamily="2" charset="2"/>
              </a:rPr>
              <a:t></a:t>
            </a:r>
            <a:r>
              <a:rPr lang="es-ES_tradnl" altLang="es-ES" sz="2200" dirty="0"/>
              <a:t> Obtención de:</a:t>
            </a:r>
          </a:p>
          <a:p>
            <a:pPr lvl="1">
              <a:lnSpc>
                <a:spcPct val="80000"/>
              </a:lnSpc>
              <a:spcBef>
                <a:spcPct val="50000"/>
              </a:spcBef>
              <a:buClr>
                <a:schemeClr val="folHlink"/>
              </a:buClr>
              <a:buSzPct val="115000"/>
              <a:buFontTx/>
              <a:buChar char="•"/>
            </a:pPr>
            <a:r>
              <a:rPr lang="es-ES_tradnl" altLang="es-ES" sz="2200" dirty="0"/>
              <a:t> Niveles de </a:t>
            </a:r>
            <a:r>
              <a:rPr lang="es-ES_tradnl" altLang="es-ES" sz="2200" dirty="0" err="1"/>
              <a:t>aditivación</a:t>
            </a:r>
            <a:r>
              <a:rPr lang="es-ES_tradnl" altLang="es-ES" sz="2200" dirty="0"/>
              <a:t> medios por debajo de los especificados</a:t>
            </a:r>
          </a:p>
          <a:p>
            <a:pPr lvl="1">
              <a:lnSpc>
                <a:spcPct val="80000"/>
              </a:lnSpc>
              <a:spcBef>
                <a:spcPct val="50000"/>
              </a:spcBef>
              <a:buClr>
                <a:schemeClr val="folHlink"/>
              </a:buClr>
              <a:buSzPct val="115000"/>
              <a:buFontTx/>
              <a:buChar char="•"/>
            </a:pPr>
            <a:r>
              <a:rPr lang="es-ES_tradnl" altLang="es-ES" sz="2200" dirty="0"/>
              <a:t> Elevada dispersión de los valores de la </a:t>
            </a:r>
            <a:r>
              <a:rPr lang="es-ES_tradnl" altLang="es-ES" sz="2200" dirty="0" err="1"/>
              <a:t>aditivación</a:t>
            </a:r>
            <a:endParaRPr lang="es-ES_tradnl" altLang="es-ES" sz="2200" dirty="0"/>
          </a:p>
          <a:p>
            <a:pPr lvl="1">
              <a:lnSpc>
                <a:spcPct val="80000"/>
              </a:lnSpc>
              <a:spcBef>
                <a:spcPct val="50000"/>
              </a:spcBef>
              <a:buClr>
                <a:schemeClr val="folHlink"/>
              </a:buClr>
              <a:buSzPct val="115000"/>
              <a:buFontTx/>
              <a:buChar char="•"/>
            </a:pPr>
            <a:r>
              <a:rPr lang="es-ES_tradnl" altLang="es-ES" sz="2200" dirty="0"/>
              <a:t> Cuello de botella del proceso</a:t>
            </a:r>
            <a:endParaRPr lang="es-ES" altLang="es-ES" sz="2200" dirty="0"/>
          </a:p>
        </p:txBody>
      </p:sp>
      <p:sp>
        <p:nvSpPr>
          <p:cNvPr id="4" name="Título 3">
            <a:extLst>
              <a:ext uri="{FF2B5EF4-FFF2-40B4-BE49-F238E27FC236}">
                <a16:creationId xmlns:a16="http://schemas.microsoft.com/office/drawing/2014/main" id="{7B23C850-FA45-374A-B44F-CA0C7BF549DF}"/>
              </a:ext>
            </a:extLst>
          </p:cNvPr>
          <p:cNvSpPr>
            <a:spLocks noGrp="1"/>
          </p:cNvSpPr>
          <p:nvPr>
            <p:ph type="title"/>
          </p:nvPr>
        </p:nvSpPr>
        <p:spPr/>
        <p:txBody>
          <a:bodyPr>
            <a:normAutofit/>
          </a:bodyPr>
          <a:lstStyle/>
          <a:p>
            <a:r>
              <a:rPr lang="es-ES" altLang="es-ES" sz="3600" dirty="0">
                <a:solidFill>
                  <a:srgbClr val="FF0000"/>
                </a:solidFill>
              </a:rPr>
              <a:t>Ejemplo Aditivo</a:t>
            </a:r>
            <a:r>
              <a:rPr lang="es-ES" altLang="es-ES" sz="3600" dirty="0"/>
              <a:t>: </a:t>
            </a:r>
            <a:r>
              <a:rPr lang="es-ES" altLang="es-ES" sz="3600" dirty="0">
                <a:solidFill>
                  <a:srgbClr val="008000"/>
                </a:solidFill>
              </a:rPr>
              <a:t>Identificación problema</a:t>
            </a:r>
            <a:endParaRPr lang="es-ES" dirty="0"/>
          </a:p>
        </p:txBody>
      </p:sp>
    </p:spTree>
    <p:extLst>
      <p:ext uri="{BB962C8B-B14F-4D97-AF65-F5344CB8AC3E}">
        <p14:creationId xmlns:p14="http://schemas.microsoft.com/office/powerpoint/2010/main" val="102198632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22889"/>
                                        </p:tgtEl>
                                        <p:attrNameLst>
                                          <p:attrName>style.visibility</p:attrName>
                                        </p:attrNameLst>
                                      </p:cBhvr>
                                      <p:to>
                                        <p:strVal val="visible"/>
                                      </p:to>
                                    </p:set>
                                    <p:anim calcmode="discrete" valueType="clr">
                                      <p:cBhvr override="childStyle">
                                        <p:cTn id="7" dur="200"/>
                                        <p:tgtEl>
                                          <p:spTgt spid="122889"/>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22889"/>
                                        </p:tgtEl>
                                        <p:attrNameLst>
                                          <p:attrName>fillcolor</p:attrName>
                                        </p:attrNameLst>
                                      </p:cBhvr>
                                      <p:tavLst>
                                        <p:tav tm="0">
                                          <p:val>
                                            <p:clrVal>
                                              <a:schemeClr val="accent2"/>
                                            </p:clrVal>
                                          </p:val>
                                        </p:tav>
                                        <p:tav tm="50000">
                                          <p:val>
                                            <p:clrVal>
                                              <a:schemeClr val="hlink"/>
                                            </p:clrVal>
                                          </p:val>
                                        </p:tav>
                                      </p:tavLst>
                                    </p:anim>
                                    <p:set>
                                      <p:cBhvr>
                                        <p:cTn id="9" dur="200"/>
                                        <p:tgtEl>
                                          <p:spTgt spid="12288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9"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D9F6CB-6290-3747-8FF8-350F58702284}"/>
              </a:ext>
            </a:extLst>
          </p:cNvPr>
          <p:cNvSpPr>
            <a:spLocks noGrp="1"/>
          </p:cNvSpPr>
          <p:nvPr>
            <p:ph type="title"/>
          </p:nvPr>
        </p:nvSpPr>
        <p:spPr/>
        <p:txBody>
          <a:bodyPr>
            <a:normAutofit/>
          </a:bodyPr>
          <a:lstStyle/>
          <a:p>
            <a:r>
              <a:rPr lang="es-ES" altLang="es-ES" sz="3600" dirty="0">
                <a:solidFill>
                  <a:srgbClr val="FF0000"/>
                </a:solidFill>
              </a:rPr>
              <a:t>Ejemplo Aditivo</a:t>
            </a:r>
            <a:r>
              <a:rPr lang="es-ES" altLang="es-ES" sz="3600" dirty="0"/>
              <a:t>: </a:t>
            </a:r>
            <a:r>
              <a:rPr lang="es-ES" altLang="es-ES" sz="3600" dirty="0">
                <a:solidFill>
                  <a:srgbClr val="008000"/>
                </a:solidFill>
              </a:rPr>
              <a:t>definición objetivos</a:t>
            </a:r>
            <a:endParaRPr lang="es-ES" dirty="0"/>
          </a:p>
        </p:txBody>
      </p:sp>
      <p:sp>
        <p:nvSpPr>
          <p:cNvPr id="326659" name="Rectangle 3">
            <a:extLst>
              <a:ext uri="{FF2B5EF4-FFF2-40B4-BE49-F238E27FC236}">
                <a16:creationId xmlns:a16="http://schemas.microsoft.com/office/drawing/2014/main" id="{BC4C940F-18AA-4F86-8E7B-38FD500035EC}"/>
              </a:ext>
            </a:extLst>
          </p:cNvPr>
          <p:cNvSpPr>
            <a:spLocks noGrp="1" noChangeArrowheads="1"/>
          </p:cNvSpPr>
          <p:nvPr>
            <p:ph idx="1"/>
          </p:nvPr>
        </p:nvSpPr>
        <p:spPr>
          <a:xfrm>
            <a:off x="237881" y="970492"/>
            <a:ext cx="8734180" cy="640455"/>
          </a:xfrm>
        </p:spPr>
        <p:txBody>
          <a:bodyPr>
            <a:normAutofit/>
          </a:bodyPr>
          <a:lstStyle/>
          <a:p>
            <a:pPr eaLnBrk="1" hangingPunct="1">
              <a:lnSpc>
                <a:spcPct val="90000"/>
              </a:lnSpc>
              <a:buFont typeface="Wingdings" panose="05000000000000000000" pitchFamily="2" charset="2"/>
              <a:buNone/>
            </a:pPr>
            <a:r>
              <a:rPr lang="es-ES_tradnl" altLang="es-ES" sz="2400" b="1" dirty="0"/>
              <a:t>Objetivo</a:t>
            </a:r>
            <a:r>
              <a:rPr lang="es-ES_tradnl" altLang="es-ES" sz="2400" dirty="0"/>
              <a:t>:</a:t>
            </a:r>
            <a:endParaRPr lang="es-ES" altLang="es-ES" sz="2400" dirty="0"/>
          </a:p>
        </p:txBody>
      </p:sp>
      <p:sp>
        <p:nvSpPr>
          <p:cNvPr id="326663" name="Rectangle 3">
            <a:extLst>
              <a:ext uri="{FF2B5EF4-FFF2-40B4-BE49-F238E27FC236}">
                <a16:creationId xmlns:a16="http://schemas.microsoft.com/office/drawing/2014/main" id="{D2EEFC1B-2788-4178-A0D2-B42CBD56BB1B}"/>
              </a:ext>
            </a:extLst>
          </p:cNvPr>
          <p:cNvSpPr>
            <a:spLocks noChangeArrowheads="1"/>
          </p:cNvSpPr>
          <p:nvPr/>
        </p:nvSpPr>
        <p:spPr bwMode="auto">
          <a:xfrm>
            <a:off x="247869" y="1422401"/>
            <a:ext cx="8491904" cy="798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827088"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235075" indent="-228600" eaLnBrk="0" hangingPunct="0">
              <a:spcBef>
                <a:spcPct val="20000"/>
              </a:spcBef>
              <a:buClr>
                <a:schemeClr val="accent1"/>
              </a:buClr>
              <a:buChar char="•"/>
              <a:defRPr>
                <a:solidFill>
                  <a:schemeClr val="tx1"/>
                </a:solidFill>
                <a:latin typeface="Verdana" panose="020B0604030504040204" pitchFamily="34" charset="0"/>
              </a:defRPr>
            </a:lvl3pPr>
            <a:lvl4pPr marL="1643063"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buFont typeface="Wingdings" panose="05000000000000000000" pitchFamily="2" charset="2"/>
              <a:buNone/>
            </a:pPr>
            <a:r>
              <a:rPr lang="es-ES_tradnl" altLang="es-ES" u="sng" dirty="0">
                <a:latin typeface="+mn-lt"/>
              </a:rPr>
              <a:t>Causas:</a:t>
            </a:r>
            <a:r>
              <a:rPr lang="es-ES_tradnl" altLang="es-ES" dirty="0">
                <a:latin typeface="+mn-lt"/>
              </a:rPr>
              <a:t> formación de grumos y centrifugado del aditivo al preparar la mezcla </a:t>
            </a:r>
            <a:r>
              <a:rPr lang="es-ES_tradnl" altLang="es-ES" i="1" dirty="0">
                <a:latin typeface="+mn-lt"/>
              </a:rPr>
              <a:t>máster</a:t>
            </a:r>
            <a:r>
              <a:rPr lang="es-ES_tradnl" altLang="es-ES" dirty="0">
                <a:latin typeface="+mn-lt"/>
              </a:rPr>
              <a:t>. </a:t>
            </a:r>
            <a:endParaRPr lang="es-ES_tradnl" altLang="es-ES" dirty="0">
              <a:solidFill>
                <a:schemeClr val="folHlink"/>
              </a:solidFill>
              <a:latin typeface="+mn-lt"/>
            </a:endParaRPr>
          </a:p>
        </p:txBody>
      </p:sp>
      <p:sp>
        <p:nvSpPr>
          <p:cNvPr id="326664" name="Text Box 8">
            <a:extLst>
              <a:ext uri="{FF2B5EF4-FFF2-40B4-BE49-F238E27FC236}">
                <a16:creationId xmlns:a16="http://schemas.microsoft.com/office/drawing/2014/main" id="{523907D2-148F-44FD-ABB2-ED20E5C83AC8}"/>
              </a:ext>
            </a:extLst>
          </p:cNvPr>
          <p:cNvSpPr txBox="1">
            <a:spLocks noChangeArrowheads="1"/>
          </p:cNvSpPr>
          <p:nvPr/>
        </p:nvSpPr>
        <p:spPr bwMode="auto">
          <a:xfrm>
            <a:off x="428658" y="3841627"/>
            <a:ext cx="8508023" cy="757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spcAft>
                <a:spcPts val="554"/>
              </a:spcAft>
              <a:buClr>
                <a:schemeClr val="folHlink"/>
              </a:buClr>
              <a:buSzPct val="75000"/>
              <a:buFont typeface="Wingdings" panose="05000000000000000000" pitchFamily="2" charset="2"/>
              <a:buChar char="n"/>
            </a:pPr>
            <a:r>
              <a:rPr lang="es-ES_tradnl" altLang="es-ES">
                <a:latin typeface="+mn-lt"/>
              </a:rPr>
              <a:t> garantizar, con una probabilidad superior al 99%, que la proporción de aditivo incorporada es superior al 18 por mil.</a:t>
            </a:r>
            <a:endParaRPr lang="es-ES" altLang="es-ES">
              <a:latin typeface="+mn-lt"/>
            </a:endParaRPr>
          </a:p>
        </p:txBody>
      </p:sp>
      <p:sp>
        <p:nvSpPr>
          <p:cNvPr id="326665" name="Text Box 9">
            <a:extLst>
              <a:ext uri="{FF2B5EF4-FFF2-40B4-BE49-F238E27FC236}">
                <a16:creationId xmlns:a16="http://schemas.microsoft.com/office/drawing/2014/main" id="{C83B3B5C-FDF0-4414-84FB-6BF19241E6BD}"/>
              </a:ext>
            </a:extLst>
          </p:cNvPr>
          <p:cNvSpPr txBox="1">
            <a:spLocks noChangeArrowheads="1"/>
          </p:cNvSpPr>
          <p:nvPr/>
        </p:nvSpPr>
        <p:spPr bwMode="auto">
          <a:xfrm>
            <a:off x="428658" y="3212976"/>
            <a:ext cx="850802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20000"/>
              </a:spcBef>
              <a:spcAft>
                <a:spcPts val="554"/>
              </a:spcAft>
              <a:buClr>
                <a:schemeClr val="folHlink"/>
              </a:buClr>
              <a:buSzPct val="75000"/>
              <a:buFont typeface="Wingdings" panose="05000000000000000000" pitchFamily="2" charset="2"/>
              <a:buChar char="n"/>
            </a:pPr>
            <a:r>
              <a:rPr lang="es-ES_tradnl" altLang="es-ES">
                <a:latin typeface="+mn-lt"/>
              </a:rPr>
              <a:t> mejorar el proceso de preparación de la mezcla </a:t>
            </a:r>
            <a:r>
              <a:rPr lang="es-ES_tradnl" altLang="es-ES" i="1">
                <a:latin typeface="+mn-lt"/>
              </a:rPr>
              <a:t>master</a:t>
            </a:r>
            <a:endParaRPr lang="es-ES" altLang="es-ES" i="1">
              <a:latin typeface="+mn-lt"/>
            </a:endParaRPr>
          </a:p>
        </p:txBody>
      </p:sp>
      <p:sp>
        <p:nvSpPr>
          <p:cNvPr id="326666" name="AutoShape 10">
            <a:extLst>
              <a:ext uri="{FF2B5EF4-FFF2-40B4-BE49-F238E27FC236}">
                <a16:creationId xmlns:a16="http://schemas.microsoft.com/office/drawing/2014/main" id="{4945E49A-F433-4FC3-9AA7-7F1946698883}"/>
              </a:ext>
            </a:extLst>
          </p:cNvPr>
          <p:cNvSpPr>
            <a:spLocks noChangeArrowheads="1"/>
          </p:cNvSpPr>
          <p:nvPr/>
        </p:nvSpPr>
        <p:spPr bwMode="auto">
          <a:xfrm>
            <a:off x="3491880" y="2330806"/>
            <a:ext cx="597877" cy="398585"/>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Tree>
    <p:extLst>
      <p:ext uri="{BB962C8B-B14F-4D97-AF65-F5344CB8AC3E}">
        <p14:creationId xmlns:p14="http://schemas.microsoft.com/office/powerpoint/2010/main" val="336528901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6663"/>
                                        </p:tgtEl>
                                        <p:attrNameLst>
                                          <p:attrName>style.visibility</p:attrName>
                                        </p:attrNameLst>
                                      </p:cBhvr>
                                      <p:to>
                                        <p:strVal val="visible"/>
                                      </p:to>
                                    </p:set>
                                    <p:animEffect transition="in" filter="wipe(left)">
                                      <p:cBhvr>
                                        <p:cTn id="7" dur="3000"/>
                                        <p:tgtEl>
                                          <p:spTgt spid="3266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26666"/>
                                        </p:tgtEl>
                                        <p:attrNameLst>
                                          <p:attrName>style.visibility</p:attrName>
                                        </p:attrNameLst>
                                      </p:cBhvr>
                                      <p:to>
                                        <p:strVal val="visible"/>
                                      </p:to>
                                    </p:set>
                                    <p:animEffect transition="in" filter="wipe(up)">
                                      <p:cBhvr>
                                        <p:cTn id="12" dur="500"/>
                                        <p:tgtEl>
                                          <p:spTgt spid="326666"/>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26659">
                                            <p:txEl>
                                              <p:pRg st="0" end="0"/>
                                            </p:txEl>
                                          </p:spTgt>
                                        </p:tgtEl>
                                        <p:attrNameLst>
                                          <p:attrName>style.visibility</p:attrName>
                                        </p:attrNameLst>
                                      </p:cBhvr>
                                      <p:to>
                                        <p:strVal val="visible"/>
                                      </p:to>
                                    </p:set>
                                    <p:animEffect transition="in" filter="wipe(left)">
                                      <p:cBhvr>
                                        <p:cTn id="16" dur="1000"/>
                                        <p:tgtEl>
                                          <p:spTgt spid="326659">
                                            <p:txEl>
                                              <p:pRg st="0" end="0"/>
                                            </p:txEl>
                                          </p:spTgt>
                                        </p:tgtEl>
                                      </p:cBhvr>
                                    </p:animEffect>
                                  </p:childTnLst>
                                </p:cTn>
                              </p:par>
                            </p:childTnLst>
                          </p:cTn>
                        </p:par>
                        <p:par>
                          <p:cTn id="17" fill="hold" nodeType="afterGroup">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326665"/>
                                        </p:tgtEl>
                                        <p:attrNameLst>
                                          <p:attrName>style.visibility</p:attrName>
                                        </p:attrNameLst>
                                      </p:cBhvr>
                                      <p:to>
                                        <p:strVal val="visible"/>
                                      </p:to>
                                    </p:set>
                                    <p:animEffect transition="in" filter="wipe(down)">
                                      <p:cBhvr>
                                        <p:cTn id="20" dur="2000"/>
                                        <p:tgtEl>
                                          <p:spTgt spid="326665"/>
                                        </p:tgtEl>
                                      </p:cBhvr>
                                    </p:animEffect>
                                  </p:childTnLst>
                                </p:cTn>
                              </p:par>
                            </p:childTnLst>
                          </p:cTn>
                        </p:par>
                        <p:par>
                          <p:cTn id="21" fill="hold" nodeType="afterGroup">
                            <p:stCondLst>
                              <p:cond delay="3500"/>
                            </p:stCondLst>
                            <p:childTnLst>
                              <p:par>
                                <p:cTn id="22" presetID="22" presetClass="entr" presetSubtype="4" fill="hold" grpId="0" nodeType="afterEffect">
                                  <p:stCondLst>
                                    <p:cond delay="0"/>
                                  </p:stCondLst>
                                  <p:childTnLst>
                                    <p:set>
                                      <p:cBhvr>
                                        <p:cTn id="23" dur="1" fill="hold">
                                          <p:stCondLst>
                                            <p:cond delay="0"/>
                                          </p:stCondLst>
                                        </p:cTn>
                                        <p:tgtEl>
                                          <p:spTgt spid="326664"/>
                                        </p:tgtEl>
                                        <p:attrNameLst>
                                          <p:attrName>style.visibility</p:attrName>
                                        </p:attrNameLst>
                                      </p:cBhvr>
                                      <p:to>
                                        <p:strVal val="visible"/>
                                      </p:to>
                                    </p:set>
                                    <p:animEffect transition="in" filter="wipe(down)">
                                      <p:cBhvr>
                                        <p:cTn id="24" dur="2000"/>
                                        <p:tgtEl>
                                          <p:spTgt spid="326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59" grpId="0" build="p"/>
      <p:bldP spid="326663" grpId="0"/>
      <p:bldP spid="326664" grpId="0"/>
      <p:bldP spid="326665"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B87C1-7111-9A46-9FF2-ABC349B140A8}"/>
              </a:ext>
            </a:extLst>
          </p:cNvPr>
          <p:cNvSpPr>
            <a:spLocks noGrp="1"/>
          </p:cNvSpPr>
          <p:nvPr>
            <p:ph type="title"/>
          </p:nvPr>
        </p:nvSpPr>
        <p:spPr>
          <a:xfrm>
            <a:off x="168812" y="146052"/>
            <a:ext cx="8346538" cy="757602"/>
          </a:xfrm>
        </p:spPr>
        <p:txBody>
          <a:bodyPr/>
          <a:lstStyle/>
          <a:p>
            <a:r>
              <a:rPr lang="es-ES" altLang="es-ES" sz="3200" dirty="0">
                <a:solidFill>
                  <a:srgbClr val="008000"/>
                </a:solidFill>
              </a:rPr>
              <a:t>Identificación problema y definición objetivos</a:t>
            </a:r>
            <a:endParaRPr lang="es-ES" dirty="0"/>
          </a:p>
        </p:txBody>
      </p:sp>
      <p:sp>
        <p:nvSpPr>
          <p:cNvPr id="123908" name="Rectangle 3">
            <a:extLst>
              <a:ext uri="{FF2B5EF4-FFF2-40B4-BE49-F238E27FC236}">
                <a16:creationId xmlns:a16="http://schemas.microsoft.com/office/drawing/2014/main" id="{2D886364-1694-4D84-A38B-BE372B3D3618}"/>
              </a:ext>
            </a:extLst>
          </p:cNvPr>
          <p:cNvSpPr>
            <a:spLocks noGrp="1" noChangeArrowheads="1"/>
          </p:cNvSpPr>
          <p:nvPr>
            <p:ph type="body" idx="4294967295"/>
          </p:nvPr>
        </p:nvSpPr>
        <p:spPr>
          <a:xfrm>
            <a:off x="285824" y="1882287"/>
            <a:ext cx="8008253" cy="3390900"/>
          </a:xfrm>
        </p:spPr>
        <p:txBody>
          <a:bodyPr>
            <a:normAutofit lnSpcReduction="10000"/>
          </a:bodyPr>
          <a:lstStyle/>
          <a:p>
            <a:pPr>
              <a:spcAft>
                <a:spcPts val="554"/>
              </a:spcAft>
              <a:buNone/>
            </a:pPr>
            <a:r>
              <a:rPr lang="es-ES_tradnl" altLang="es-ES" sz="2400" b="1" dirty="0">
                <a:solidFill>
                  <a:srgbClr val="FF0000"/>
                </a:solidFill>
              </a:rPr>
              <a:t>Factores y niveles</a:t>
            </a:r>
            <a:r>
              <a:rPr lang="es-ES_tradnl" altLang="es-ES" sz="2400" dirty="0"/>
              <a:t>:</a:t>
            </a:r>
          </a:p>
          <a:p>
            <a:pPr lvl="1">
              <a:spcAft>
                <a:spcPts val="554"/>
              </a:spcAft>
              <a:buClr>
                <a:schemeClr val="folHlink"/>
              </a:buClr>
            </a:pPr>
            <a:r>
              <a:rPr lang="es-ES_tradnl" altLang="es-ES" sz="2400" b="1" dirty="0"/>
              <a:t>velocidad de giro </a:t>
            </a:r>
            <a:r>
              <a:rPr lang="es-ES_tradnl" altLang="es-ES" sz="2400" dirty="0"/>
              <a:t>de la mezcladora en la preparación de la mezcla (</a:t>
            </a:r>
            <a:r>
              <a:rPr lang="es-ES_tradnl" altLang="es-ES" sz="2400" b="1" dirty="0">
                <a:solidFill>
                  <a:schemeClr val="accent5"/>
                </a:solidFill>
              </a:rPr>
              <a:t>RPM</a:t>
            </a:r>
            <a:r>
              <a:rPr lang="es-ES_tradnl" altLang="es-ES" sz="2400" dirty="0"/>
              <a:t>)</a:t>
            </a:r>
          </a:p>
          <a:p>
            <a:pPr lvl="2">
              <a:spcAft>
                <a:spcPts val="554"/>
              </a:spcAft>
              <a:buClr>
                <a:srgbClr val="0000FF"/>
              </a:buClr>
              <a:buFont typeface="Symbol" panose="05050102010706020507" pitchFamily="18" charset="2"/>
              <a:buChar char="·"/>
            </a:pPr>
            <a:r>
              <a:rPr lang="es-ES_tradnl" altLang="es-ES" sz="2400" dirty="0"/>
              <a:t>Nivel </a:t>
            </a:r>
            <a:r>
              <a:rPr lang="es-ES_tradnl" altLang="es-ES" sz="2400" b="1" dirty="0">
                <a:solidFill>
                  <a:srgbClr val="CC3300"/>
                </a:solidFill>
              </a:rPr>
              <a:t>-</a:t>
            </a:r>
            <a:r>
              <a:rPr lang="es-ES_tradnl" altLang="es-ES" sz="2400" b="1" dirty="0">
                <a:solidFill>
                  <a:srgbClr val="008000"/>
                </a:solidFill>
              </a:rPr>
              <a:t> </a:t>
            </a:r>
            <a:r>
              <a:rPr lang="es-ES_tradnl" altLang="es-ES" sz="2400" dirty="0"/>
              <a:t>: 600 rpm</a:t>
            </a:r>
          </a:p>
          <a:p>
            <a:pPr lvl="2" eaLnBrk="1" hangingPunct="1">
              <a:buClr>
                <a:srgbClr val="0000FF"/>
              </a:buClr>
              <a:buFont typeface="Symbol" panose="05050102010706020507" pitchFamily="18" charset="2"/>
              <a:buChar char="·"/>
            </a:pPr>
            <a:r>
              <a:rPr lang="es-ES_tradnl" altLang="es-ES" sz="2400" dirty="0"/>
              <a:t>Nivel </a:t>
            </a:r>
            <a:r>
              <a:rPr lang="es-ES_tradnl" altLang="es-ES" sz="2400" b="1" dirty="0">
                <a:solidFill>
                  <a:srgbClr val="008000"/>
                </a:solidFill>
              </a:rPr>
              <a:t>+ </a:t>
            </a:r>
            <a:r>
              <a:rPr lang="es-ES_tradnl" altLang="es-ES" sz="2400" dirty="0"/>
              <a:t>: 1000 rpm</a:t>
            </a:r>
          </a:p>
          <a:p>
            <a:pPr lvl="1">
              <a:spcAft>
                <a:spcPts val="554"/>
              </a:spcAft>
              <a:buClr>
                <a:schemeClr val="folHlink"/>
              </a:buClr>
            </a:pPr>
            <a:r>
              <a:rPr lang="es-ES_tradnl" altLang="es-ES" sz="2400" b="1" dirty="0"/>
              <a:t>tiempo de agitación </a:t>
            </a:r>
            <a:r>
              <a:rPr lang="es-ES_tradnl" altLang="es-ES" sz="2400" dirty="0"/>
              <a:t>(</a:t>
            </a:r>
            <a:r>
              <a:rPr lang="es-ES_tradnl" altLang="es-ES" sz="2400" b="1" dirty="0">
                <a:solidFill>
                  <a:schemeClr val="accent5"/>
                </a:solidFill>
              </a:rPr>
              <a:t>TIEMPO</a:t>
            </a:r>
            <a:r>
              <a:rPr lang="es-ES_tradnl" altLang="es-ES" sz="2400" dirty="0"/>
              <a:t>) </a:t>
            </a:r>
          </a:p>
          <a:p>
            <a:pPr lvl="2">
              <a:spcAft>
                <a:spcPts val="554"/>
              </a:spcAft>
              <a:buClr>
                <a:srgbClr val="0000FF"/>
              </a:buClr>
              <a:buFont typeface="Symbol" panose="05050102010706020507" pitchFamily="18" charset="2"/>
              <a:buChar char="·"/>
            </a:pPr>
            <a:r>
              <a:rPr lang="es-ES_tradnl" altLang="es-ES" sz="2400" dirty="0"/>
              <a:t>Nivel </a:t>
            </a:r>
            <a:r>
              <a:rPr lang="es-ES_tradnl" altLang="es-ES" sz="2400" b="1" dirty="0">
                <a:solidFill>
                  <a:srgbClr val="CC3300"/>
                </a:solidFill>
              </a:rPr>
              <a:t>-</a:t>
            </a:r>
            <a:r>
              <a:rPr lang="es-ES_tradnl" altLang="es-ES" sz="2400" b="1" dirty="0">
                <a:solidFill>
                  <a:srgbClr val="008000"/>
                </a:solidFill>
              </a:rPr>
              <a:t> </a:t>
            </a:r>
            <a:r>
              <a:rPr lang="es-ES_tradnl" altLang="es-ES" sz="2400" dirty="0"/>
              <a:t>: 3 minutos</a:t>
            </a:r>
          </a:p>
          <a:p>
            <a:pPr lvl="2">
              <a:spcAft>
                <a:spcPts val="554"/>
              </a:spcAft>
              <a:buClr>
                <a:srgbClr val="0000FF"/>
              </a:buClr>
              <a:buFont typeface="Symbol" panose="05050102010706020507" pitchFamily="18" charset="2"/>
              <a:buChar char="·"/>
            </a:pPr>
            <a:r>
              <a:rPr lang="es-ES_tradnl" altLang="es-ES" sz="2400" dirty="0"/>
              <a:t>Nivel </a:t>
            </a:r>
            <a:r>
              <a:rPr lang="es-ES_tradnl" altLang="es-ES" sz="2400" b="1" dirty="0">
                <a:solidFill>
                  <a:srgbClr val="008000"/>
                </a:solidFill>
              </a:rPr>
              <a:t>+</a:t>
            </a:r>
            <a:r>
              <a:rPr lang="es-ES_tradnl" altLang="es-ES" sz="2400" dirty="0"/>
              <a:t> : 6 minutos</a:t>
            </a:r>
          </a:p>
        </p:txBody>
      </p:sp>
      <p:sp>
        <p:nvSpPr>
          <p:cNvPr id="123910" name="Rectangle 3">
            <a:extLst>
              <a:ext uri="{FF2B5EF4-FFF2-40B4-BE49-F238E27FC236}">
                <a16:creationId xmlns:a16="http://schemas.microsoft.com/office/drawing/2014/main" id="{5D133C69-6618-4F56-8C3A-5BD698E2A7B6}"/>
              </a:ext>
            </a:extLst>
          </p:cNvPr>
          <p:cNvSpPr>
            <a:spLocks noChangeArrowheads="1"/>
          </p:cNvSpPr>
          <p:nvPr/>
        </p:nvSpPr>
        <p:spPr bwMode="auto">
          <a:xfrm>
            <a:off x="1547664" y="692696"/>
            <a:ext cx="5289530" cy="79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eaLnBrk="0" hangingPunct="0">
              <a:spcBef>
                <a:spcPct val="20000"/>
              </a:spcBef>
              <a:buClr>
                <a:schemeClr val="accent1"/>
              </a:buClr>
              <a:buChar char="•"/>
              <a:defRPr>
                <a:solidFill>
                  <a:schemeClr val="tx1"/>
                </a:solidFill>
                <a:latin typeface="Verdana" panose="020B0604030504040204" pitchFamily="34" charset="0"/>
              </a:defRPr>
            </a:lvl3pPr>
            <a:lvl4pPr marL="1600200"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Aft>
                <a:spcPts val="554"/>
              </a:spcAft>
              <a:buNone/>
            </a:pPr>
            <a:r>
              <a:rPr lang="es-ES_tradnl" altLang="es-ES" b="1" dirty="0">
                <a:solidFill>
                  <a:srgbClr val="FF0000"/>
                </a:solidFill>
                <a:latin typeface="+mn-lt"/>
              </a:rPr>
              <a:t>Var. Respuesta</a:t>
            </a:r>
            <a:r>
              <a:rPr lang="es-ES_tradnl" altLang="es-ES" dirty="0">
                <a:latin typeface="+mn-lt"/>
              </a:rPr>
              <a:t>: </a:t>
            </a:r>
            <a:r>
              <a:rPr lang="es-ES_tradnl" altLang="es-ES" dirty="0">
                <a:solidFill>
                  <a:srgbClr val="333399"/>
                </a:solidFill>
                <a:latin typeface="+mn-lt"/>
              </a:rPr>
              <a:t>Concentración de aditivo en el polímero </a:t>
            </a:r>
            <a:r>
              <a:rPr lang="es-ES_tradnl" altLang="es-ES" dirty="0" err="1">
                <a:solidFill>
                  <a:srgbClr val="333399"/>
                </a:solidFill>
                <a:latin typeface="+mn-lt"/>
              </a:rPr>
              <a:t>extrusionado</a:t>
            </a:r>
            <a:r>
              <a:rPr lang="es-ES_tradnl" altLang="es-ES" dirty="0">
                <a:latin typeface="+mn-lt"/>
              </a:rPr>
              <a:t> (</a:t>
            </a:r>
            <a:r>
              <a:rPr lang="es-ES_tradnl" altLang="es-ES" baseline="30000" dirty="0">
                <a:latin typeface="+mn-lt"/>
              </a:rPr>
              <a:t>o</a:t>
            </a:r>
            <a:r>
              <a:rPr lang="es-ES_tradnl" altLang="es-ES" dirty="0">
                <a:latin typeface="+mn-lt"/>
              </a:rPr>
              <a:t>/</a:t>
            </a:r>
            <a:r>
              <a:rPr lang="es-ES_tradnl" altLang="es-ES" baseline="-25000" dirty="0" err="1">
                <a:latin typeface="+mn-lt"/>
              </a:rPr>
              <a:t>ooo</a:t>
            </a:r>
            <a:r>
              <a:rPr lang="es-ES_tradnl" altLang="es-ES" dirty="0">
                <a:latin typeface="+mn-lt"/>
              </a:rPr>
              <a:t>)</a:t>
            </a:r>
          </a:p>
        </p:txBody>
      </p:sp>
      <p:sp>
        <p:nvSpPr>
          <p:cNvPr id="123911" name="Rectangle 3">
            <a:extLst>
              <a:ext uri="{FF2B5EF4-FFF2-40B4-BE49-F238E27FC236}">
                <a16:creationId xmlns:a16="http://schemas.microsoft.com/office/drawing/2014/main" id="{2590C33B-2DEA-4DE1-92EA-1A325C39014B}"/>
              </a:ext>
            </a:extLst>
          </p:cNvPr>
          <p:cNvSpPr>
            <a:spLocks noChangeArrowheads="1"/>
          </p:cNvSpPr>
          <p:nvPr/>
        </p:nvSpPr>
        <p:spPr bwMode="auto">
          <a:xfrm>
            <a:off x="285824" y="5432613"/>
            <a:ext cx="6200678"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eaLnBrk="0" hangingPunct="0">
              <a:spcBef>
                <a:spcPct val="20000"/>
              </a:spcBef>
              <a:buClr>
                <a:schemeClr val="accent1"/>
              </a:buClr>
              <a:buChar char="•"/>
              <a:defRPr>
                <a:solidFill>
                  <a:schemeClr val="tx1"/>
                </a:solidFill>
                <a:latin typeface="Verdana" panose="020B0604030504040204" pitchFamily="34" charset="0"/>
              </a:defRPr>
            </a:lvl3pPr>
            <a:lvl4pPr marL="1600200"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lnSpc>
                <a:spcPct val="90000"/>
              </a:lnSpc>
              <a:buFont typeface="Wingdings" panose="05000000000000000000" pitchFamily="2" charset="2"/>
              <a:buNone/>
            </a:pPr>
            <a:r>
              <a:rPr lang="es-ES_tradnl" altLang="es-ES" b="1" dirty="0">
                <a:solidFill>
                  <a:srgbClr val="FF0000"/>
                </a:solidFill>
                <a:latin typeface="+mn-lt"/>
              </a:rPr>
              <a:t>Plan experimental</a:t>
            </a:r>
            <a:r>
              <a:rPr lang="es-ES_tradnl" altLang="es-ES" dirty="0">
                <a:latin typeface="+mn-lt"/>
              </a:rPr>
              <a:t>: </a:t>
            </a:r>
            <a:r>
              <a:rPr lang="es-ES_tradnl" altLang="es-ES" dirty="0">
                <a:solidFill>
                  <a:srgbClr val="0000FF"/>
                </a:solidFill>
                <a:latin typeface="+mn-lt"/>
              </a:rPr>
              <a:t>plan 2</a:t>
            </a:r>
            <a:r>
              <a:rPr lang="es-ES_tradnl" altLang="es-ES" baseline="30000" dirty="0">
                <a:solidFill>
                  <a:srgbClr val="0000FF"/>
                </a:solidFill>
                <a:latin typeface="+mn-lt"/>
              </a:rPr>
              <a:t>2</a:t>
            </a:r>
            <a:r>
              <a:rPr lang="es-ES_tradnl" altLang="es-ES" dirty="0">
                <a:solidFill>
                  <a:srgbClr val="0000FF"/>
                </a:solidFill>
                <a:latin typeface="+mn-lt"/>
              </a:rPr>
              <a:t> </a:t>
            </a:r>
            <a:r>
              <a:rPr lang="es-ES_tradnl" altLang="es-ES" dirty="0">
                <a:solidFill>
                  <a:srgbClr val="CC3300"/>
                </a:solidFill>
                <a:latin typeface="+mn-lt"/>
                <a:sym typeface="Wingdings" panose="05000000000000000000" pitchFamily="2" charset="2"/>
              </a:rPr>
              <a:t> </a:t>
            </a:r>
            <a:r>
              <a:rPr lang="es-ES_tradnl" altLang="es-ES" dirty="0">
                <a:solidFill>
                  <a:srgbClr val="008000"/>
                </a:solidFill>
                <a:latin typeface="+mn-lt"/>
                <a:sym typeface="Wingdings" panose="05000000000000000000" pitchFamily="2" charset="2"/>
              </a:rPr>
              <a:t>4 tratamientos</a:t>
            </a:r>
            <a:endParaRPr lang="es-ES" altLang="es-ES" dirty="0">
              <a:solidFill>
                <a:schemeClr val="folHlink"/>
              </a:solidFill>
              <a:latin typeface="+mn-lt"/>
            </a:endParaRPr>
          </a:p>
        </p:txBody>
      </p:sp>
    </p:spTree>
    <p:extLst>
      <p:ext uri="{BB962C8B-B14F-4D97-AF65-F5344CB8AC3E}">
        <p14:creationId xmlns:p14="http://schemas.microsoft.com/office/powerpoint/2010/main" val="222325989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908">
                                            <p:txEl>
                                              <p:pRg st="0" end="0"/>
                                            </p:txEl>
                                          </p:spTgt>
                                        </p:tgtEl>
                                        <p:attrNameLst>
                                          <p:attrName>style.visibility</p:attrName>
                                        </p:attrNameLst>
                                      </p:cBhvr>
                                      <p:to>
                                        <p:strVal val="visible"/>
                                      </p:to>
                                    </p:set>
                                    <p:animEffect transition="in" filter="wipe(left)">
                                      <p:cBhvr>
                                        <p:cTn id="7" dur="1000"/>
                                        <p:tgtEl>
                                          <p:spTgt spid="12390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08">
                                            <p:txEl>
                                              <p:pRg st="1" end="1"/>
                                            </p:txEl>
                                          </p:spTgt>
                                        </p:tgtEl>
                                        <p:attrNameLst>
                                          <p:attrName>style.visibility</p:attrName>
                                        </p:attrNameLst>
                                      </p:cBhvr>
                                      <p:to>
                                        <p:strVal val="visible"/>
                                      </p:to>
                                    </p:set>
                                    <p:animEffect transition="in" filter="wipe(left)">
                                      <p:cBhvr>
                                        <p:cTn id="12" dur="1000"/>
                                        <p:tgtEl>
                                          <p:spTgt spid="123908">
                                            <p:txEl>
                                              <p:pRg st="1" end="1"/>
                                            </p:txEl>
                                          </p:spTgt>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3908">
                                            <p:txEl>
                                              <p:pRg st="2" end="2"/>
                                            </p:txEl>
                                          </p:spTgt>
                                        </p:tgtEl>
                                        <p:attrNameLst>
                                          <p:attrName>style.visibility</p:attrName>
                                        </p:attrNameLst>
                                      </p:cBhvr>
                                      <p:to>
                                        <p:strVal val="visible"/>
                                      </p:to>
                                    </p:set>
                                    <p:animEffect transition="in" filter="wipe(left)">
                                      <p:cBhvr>
                                        <p:cTn id="15" dur="1000"/>
                                        <p:tgtEl>
                                          <p:spTgt spid="123908">
                                            <p:txEl>
                                              <p:pRg st="2" end="2"/>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3908">
                                            <p:txEl>
                                              <p:pRg st="3" end="3"/>
                                            </p:txEl>
                                          </p:spTgt>
                                        </p:tgtEl>
                                        <p:attrNameLst>
                                          <p:attrName>style.visibility</p:attrName>
                                        </p:attrNameLst>
                                      </p:cBhvr>
                                      <p:to>
                                        <p:strVal val="visible"/>
                                      </p:to>
                                    </p:set>
                                    <p:animEffect transition="in" filter="wipe(left)">
                                      <p:cBhvr>
                                        <p:cTn id="18" dur="1000"/>
                                        <p:tgtEl>
                                          <p:spTgt spid="123908">
                                            <p:txEl>
                                              <p:pRg st="3" end="3"/>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3908">
                                            <p:txEl>
                                              <p:pRg st="4" end="4"/>
                                            </p:txEl>
                                          </p:spTgt>
                                        </p:tgtEl>
                                        <p:attrNameLst>
                                          <p:attrName>style.visibility</p:attrName>
                                        </p:attrNameLst>
                                      </p:cBhvr>
                                      <p:to>
                                        <p:strVal val="visible"/>
                                      </p:to>
                                    </p:set>
                                    <p:animEffect transition="in" filter="wipe(left)">
                                      <p:cBhvr>
                                        <p:cTn id="23" dur="1000"/>
                                        <p:tgtEl>
                                          <p:spTgt spid="123908">
                                            <p:txEl>
                                              <p:pRg st="4" end="4"/>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3908">
                                            <p:txEl>
                                              <p:pRg st="5" end="5"/>
                                            </p:txEl>
                                          </p:spTgt>
                                        </p:tgtEl>
                                        <p:attrNameLst>
                                          <p:attrName>style.visibility</p:attrName>
                                        </p:attrNameLst>
                                      </p:cBhvr>
                                      <p:to>
                                        <p:strVal val="visible"/>
                                      </p:to>
                                    </p:set>
                                    <p:animEffect transition="in" filter="wipe(left)">
                                      <p:cBhvr>
                                        <p:cTn id="26" dur="1000"/>
                                        <p:tgtEl>
                                          <p:spTgt spid="123908">
                                            <p:txEl>
                                              <p:pRg st="5" end="5"/>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3908">
                                            <p:txEl>
                                              <p:pRg st="6" end="6"/>
                                            </p:txEl>
                                          </p:spTgt>
                                        </p:tgtEl>
                                        <p:attrNameLst>
                                          <p:attrName>style.visibility</p:attrName>
                                        </p:attrNameLst>
                                      </p:cBhvr>
                                      <p:to>
                                        <p:strVal val="visible"/>
                                      </p:to>
                                    </p:set>
                                    <p:animEffect transition="in" filter="wipe(left)">
                                      <p:cBhvr>
                                        <p:cTn id="29" dur="1000"/>
                                        <p:tgtEl>
                                          <p:spTgt spid="123908">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3911">
                                            <p:txEl>
                                              <p:pRg st="0" end="0"/>
                                            </p:txEl>
                                          </p:spTgt>
                                        </p:tgtEl>
                                        <p:attrNameLst>
                                          <p:attrName>style.visibility</p:attrName>
                                        </p:attrNameLst>
                                      </p:cBhvr>
                                      <p:to>
                                        <p:strVal val="visible"/>
                                      </p:to>
                                    </p:set>
                                    <p:animEffect transition="in" filter="wipe(left)">
                                      <p:cBhvr>
                                        <p:cTn id="34" dur="1000"/>
                                        <p:tgtEl>
                                          <p:spTgt spid="1239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build="p" bldLvl="2"/>
      <p:bldP spid="123911"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1DD42-1BDF-EF4B-A9CD-9EA767D781B3}"/>
              </a:ext>
            </a:extLst>
          </p:cNvPr>
          <p:cNvSpPr>
            <a:spLocks noGrp="1"/>
          </p:cNvSpPr>
          <p:nvPr>
            <p:ph type="title"/>
          </p:nvPr>
        </p:nvSpPr>
        <p:spPr>
          <a:xfrm>
            <a:off x="168812" y="146051"/>
            <a:ext cx="8346538" cy="862133"/>
          </a:xfrm>
        </p:spPr>
        <p:txBody>
          <a:bodyPr>
            <a:normAutofit/>
          </a:bodyPr>
          <a:lstStyle/>
          <a:p>
            <a:r>
              <a:rPr lang="es-ES" sz="3600" dirty="0">
                <a:solidFill>
                  <a:srgbClr val="008000"/>
                </a:solidFill>
              </a:rPr>
              <a:t>Pruebas y resultados</a:t>
            </a:r>
            <a:endParaRPr lang="es-ES" dirty="0"/>
          </a:p>
        </p:txBody>
      </p:sp>
      <p:sp>
        <p:nvSpPr>
          <p:cNvPr id="183299" name="Rectangle 3">
            <a:extLst>
              <a:ext uri="{FF2B5EF4-FFF2-40B4-BE49-F238E27FC236}">
                <a16:creationId xmlns:a16="http://schemas.microsoft.com/office/drawing/2014/main" id="{8609D7AB-F307-4545-A387-1999616107FD}"/>
              </a:ext>
            </a:extLst>
          </p:cNvPr>
          <p:cNvSpPr>
            <a:spLocks noGrp="1" noChangeArrowheads="1"/>
          </p:cNvSpPr>
          <p:nvPr>
            <p:ph type="body" idx="4294967295"/>
          </p:nvPr>
        </p:nvSpPr>
        <p:spPr>
          <a:xfrm>
            <a:off x="652463" y="2498725"/>
            <a:ext cx="8491537" cy="1500188"/>
          </a:xfrm>
        </p:spPr>
        <p:txBody>
          <a:bodyPr>
            <a:normAutofit/>
          </a:bodyPr>
          <a:lstStyle/>
          <a:p>
            <a:pPr>
              <a:spcAft>
                <a:spcPts val="554"/>
              </a:spcAft>
              <a:buNone/>
            </a:pPr>
            <a:r>
              <a:rPr lang="es-ES_tradnl" altLang="es-ES" sz="2400" b="1"/>
              <a:t>Nota</a:t>
            </a:r>
            <a:r>
              <a:rPr lang="es-ES_tradnl" altLang="es-ES" sz="2400"/>
              <a:t>: Un  plan 2</a:t>
            </a:r>
            <a:r>
              <a:rPr lang="es-ES_tradnl" altLang="es-ES" sz="2400" baseline="30000"/>
              <a:t>2</a:t>
            </a:r>
            <a:r>
              <a:rPr lang="es-ES_tradnl" altLang="es-ES" sz="2400"/>
              <a:t> sin replicaciones </a:t>
            </a:r>
            <a:r>
              <a:rPr lang="es-ES_tradnl" altLang="es-ES" sz="2400" b="1" noProof="1">
                <a:solidFill>
                  <a:srgbClr val="CC3300"/>
                </a:solidFill>
                <a:sym typeface="Wingdings" panose="05000000000000000000" pitchFamily="2" charset="2"/>
              </a:rPr>
              <a:t></a:t>
            </a:r>
            <a:r>
              <a:rPr lang="es-ES_tradnl" altLang="es-ES" sz="2400"/>
              <a:t> </a:t>
            </a:r>
          </a:p>
          <a:p>
            <a:pPr>
              <a:spcAft>
                <a:spcPts val="554"/>
              </a:spcAft>
              <a:buClr>
                <a:schemeClr val="tx2"/>
              </a:buClr>
              <a:buFontTx/>
              <a:buChar char="•"/>
            </a:pPr>
            <a:r>
              <a:rPr lang="es-ES_tradnl" altLang="es-ES" sz="2400"/>
              <a:t>número muy reducido de grados de libertad residuales</a:t>
            </a:r>
          </a:p>
          <a:p>
            <a:pPr>
              <a:spcAft>
                <a:spcPts val="554"/>
              </a:spcAft>
              <a:buClr>
                <a:schemeClr val="tx2"/>
              </a:buClr>
              <a:buFontTx/>
              <a:buChar char="•"/>
            </a:pPr>
            <a:r>
              <a:rPr lang="es-ES_tradnl" altLang="es-ES" sz="2400"/>
              <a:t>poca potencia del ANOVA</a:t>
            </a:r>
          </a:p>
        </p:txBody>
      </p:sp>
      <p:sp>
        <p:nvSpPr>
          <p:cNvPr id="124933" name="Text Box 4">
            <a:extLst>
              <a:ext uri="{FF2B5EF4-FFF2-40B4-BE49-F238E27FC236}">
                <a16:creationId xmlns:a16="http://schemas.microsoft.com/office/drawing/2014/main" id="{09244307-61FD-4A92-898F-7E25891EE853}"/>
              </a:ext>
            </a:extLst>
          </p:cNvPr>
          <p:cNvSpPr txBox="1">
            <a:spLocks noChangeArrowheads="1"/>
          </p:cNvSpPr>
          <p:nvPr/>
        </p:nvSpPr>
        <p:spPr bwMode="auto">
          <a:xfrm>
            <a:off x="886313" y="808737"/>
            <a:ext cx="7112977"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lnSpc>
                <a:spcPct val="90000"/>
              </a:lnSpc>
              <a:spcBef>
                <a:spcPct val="20000"/>
              </a:spcBef>
              <a:spcAft>
                <a:spcPts val="554"/>
              </a:spcAft>
              <a:buClr>
                <a:srgbClr val="0000FF"/>
              </a:buClr>
            </a:pPr>
            <a:r>
              <a:rPr lang="es-ES_tradnl" altLang="es-ES" sz="2400" dirty="0">
                <a:latin typeface="+mn-lt"/>
              </a:rPr>
              <a:t>¿Cuántos grados de libertad residuales tendrá el experimento así diseñado si que quiere estudiar sólo los efectos simples?</a:t>
            </a:r>
            <a:endParaRPr lang="es-ES" altLang="es-ES" sz="2400" dirty="0">
              <a:latin typeface="+mn-lt"/>
            </a:endParaRPr>
          </a:p>
        </p:txBody>
      </p:sp>
      <p:sp>
        <p:nvSpPr>
          <p:cNvPr id="124937" name="Rectangle 3">
            <a:extLst>
              <a:ext uri="{FF2B5EF4-FFF2-40B4-BE49-F238E27FC236}">
                <a16:creationId xmlns:a16="http://schemas.microsoft.com/office/drawing/2014/main" id="{1D7D222C-9B05-4298-9B8B-B28EF950B3E4}"/>
              </a:ext>
            </a:extLst>
          </p:cNvPr>
          <p:cNvSpPr>
            <a:spLocks noChangeArrowheads="1"/>
          </p:cNvSpPr>
          <p:nvPr/>
        </p:nvSpPr>
        <p:spPr bwMode="auto">
          <a:xfrm>
            <a:off x="915866" y="4692162"/>
            <a:ext cx="7312269" cy="93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eaLnBrk="0" hangingPunct="0">
              <a:spcBef>
                <a:spcPct val="20000"/>
              </a:spcBef>
              <a:buClr>
                <a:schemeClr val="accent1"/>
              </a:buClr>
              <a:buChar char="•"/>
              <a:defRPr>
                <a:solidFill>
                  <a:schemeClr val="tx1"/>
                </a:solidFill>
                <a:latin typeface="Verdana" panose="020B0604030504040204" pitchFamily="34" charset="0"/>
              </a:defRPr>
            </a:lvl3pPr>
            <a:lvl4pPr marL="1600200"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lnSpc>
                <a:spcPct val="130000"/>
              </a:lnSpc>
              <a:spcAft>
                <a:spcPts val="554"/>
              </a:spcAft>
              <a:buNone/>
            </a:pPr>
            <a:r>
              <a:rPr lang="es-ES_tradnl" altLang="es-ES">
                <a:solidFill>
                  <a:srgbClr val="008000"/>
                </a:solidFill>
                <a:latin typeface="+mn-lt"/>
              </a:rPr>
              <a:t>Replicaciones</a:t>
            </a:r>
            <a:r>
              <a:rPr lang="es-ES_tradnl" altLang="es-ES">
                <a:latin typeface="+mn-lt"/>
              </a:rPr>
              <a:t>: </a:t>
            </a:r>
            <a:r>
              <a:rPr lang="es-ES_tradnl" altLang="es-ES" i="1">
                <a:latin typeface="+mn-lt"/>
              </a:rPr>
              <a:t>replicar</a:t>
            </a:r>
            <a:r>
              <a:rPr lang="es-ES_tradnl" altLang="es-ES">
                <a:latin typeface="+mn-lt"/>
              </a:rPr>
              <a:t> (repetir) 3 veces cada tratamiento </a:t>
            </a:r>
            <a:r>
              <a:rPr lang="es-ES_tradnl" altLang="es-ES">
                <a:solidFill>
                  <a:srgbClr val="CC3300"/>
                </a:solidFill>
                <a:latin typeface="+mn-lt"/>
                <a:sym typeface="Wingdings" panose="05000000000000000000" pitchFamily="2" charset="2"/>
              </a:rPr>
              <a:t> </a:t>
            </a:r>
            <a:r>
              <a:rPr lang="es-ES_tradnl" altLang="es-ES">
                <a:solidFill>
                  <a:srgbClr val="008000"/>
                </a:solidFill>
                <a:latin typeface="+mn-lt"/>
                <a:sym typeface="Wingdings" panose="05000000000000000000" pitchFamily="2" charset="2"/>
              </a:rPr>
              <a:t>(2</a:t>
            </a:r>
            <a:r>
              <a:rPr lang="es-ES_tradnl" altLang="es-ES" baseline="30000">
                <a:solidFill>
                  <a:srgbClr val="008000"/>
                </a:solidFill>
                <a:latin typeface="+mn-lt"/>
                <a:sym typeface="Wingdings" panose="05000000000000000000" pitchFamily="2" charset="2"/>
              </a:rPr>
              <a:t>2</a:t>
            </a:r>
            <a:r>
              <a:rPr lang="es-ES_tradnl" altLang="es-ES">
                <a:solidFill>
                  <a:srgbClr val="008000"/>
                </a:solidFill>
                <a:latin typeface="+mn-lt"/>
                <a:sym typeface="Wingdings" panose="05000000000000000000" pitchFamily="2" charset="2"/>
              </a:rPr>
              <a:t> x 3) = 12 pruebas</a:t>
            </a:r>
            <a:endParaRPr lang="es-ES" altLang="es-ES">
              <a:solidFill>
                <a:srgbClr val="008000"/>
              </a:solidFill>
              <a:latin typeface="+mn-lt"/>
              <a:sym typeface="Wingdings" panose="05000000000000000000" pitchFamily="2" charset="2"/>
            </a:endParaRPr>
          </a:p>
        </p:txBody>
      </p:sp>
      <p:sp>
        <p:nvSpPr>
          <p:cNvPr id="124938" name="AutoShape 10">
            <a:extLst>
              <a:ext uri="{FF2B5EF4-FFF2-40B4-BE49-F238E27FC236}">
                <a16:creationId xmlns:a16="http://schemas.microsoft.com/office/drawing/2014/main" id="{2F78F645-91AE-46C9-AEC9-432A0A7259C1}"/>
              </a:ext>
            </a:extLst>
          </p:cNvPr>
          <p:cNvSpPr>
            <a:spLocks noChangeArrowheads="1"/>
          </p:cNvSpPr>
          <p:nvPr/>
        </p:nvSpPr>
        <p:spPr bwMode="auto">
          <a:xfrm>
            <a:off x="4173415" y="4132384"/>
            <a:ext cx="597877" cy="398585"/>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pic>
        <p:nvPicPr>
          <p:cNvPr id="124939" name="Picture 11" descr="MCj02991330000[1]">
            <a:extLst>
              <a:ext uri="{FF2B5EF4-FFF2-40B4-BE49-F238E27FC236}">
                <a16:creationId xmlns:a16="http://schemas.microsoft.com/office/drawing/2014/main" id="{E4E10212-1D77-4ECF-9B64-10666466FB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00697" y="426428"/>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81814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83299">
                                            <p:txEl>
                                              <p:pRg st="0" end="0"/>
                                            </p:txEl>
                                          </p:spTgt>
                                        </p:tgtEl>
                                        <p:attrNameLst>
                                          <p:attrName>style.visibility</p:attrName>
                                        </p:attrNameLst>
                                      </p:cBhvr>
                                      <p:to>
                                        <p:strVal val="visible"/>
                                      </p:to>
                                    </p:set>
                                    <p:animEffect transition="in" filter="wipe(up)">
                                      <p:cBhvr>
                                        <p:cTn id="7" dur="500"/>
                                        <p:tgtEl>
                                          <p:spTgt spid="18329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83299">
                                            <p:txEl>
                                              <p:pRg st="1" end="1"/>
                                            </p:txEl>
                                          </p:spTgt>
                                        </p:tgtEl>
                                        <p:attrNameLst>
                                          <p:attrName>style.visibility</p:attrName>
                                        </p:attrNameLst>
                                      </p:cBhvr>
                                      <p:to>
                                        <p:strVal val="visible"/>
                                      </p:to>
                                    </p:set>
                                    <p:animEffect transition="in" filter="wipe(up)">
                                      <p:cBhvr>
                                        <p:cTn id="12" dur="500"/>
                                        <p:tgtEl>
                                          <p:spTgt spid="18329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83299">
                                            <p:txEl>
                                              <p:pRg st="2" end="2"/>
                                            </p:txEl>
                                          </p:spTgt>
                                        </p:tgtEl>
                                        <p:attrNameLst>
                                          <p:attrName>style.visibility</p:attrName>
                                        </p:attrNameLst>
                                      </p:cBhvr>
                                      <p:to>
                                        <p:strVal val="visible"/>
                                      </p:to>
                                    </p:set>
                                    <p:animEffect transition="in" filter="wipe(up)">
                                      <p:cBhvr>
                                        <p:cTn id="17" dur="500"/>
                                        <p:tgtEl>
                                          <p:spTgt spid="183299">
                                            <p:txEl>
                                              <p:pRg st="2" end="2"/>
                                            </p:txEl>
                                          </p:spTgt>
                                        </p:tgtEl>
                                      </p:cBhvr>
                                    </p:animEffect>
                                  </p:childTnLst>
                                </p:cTn>
                              </p:par>
                            </p:childTnLst>
                          </p:cTn>
                        </p:par>
                        <p:par>
                          <p:cTn id="18" fill="hold" nodeType="afterGroup">
                            <p:stCondLst>
                              <p:cond delay="500"/>
                            </p:stCondLst>
                            <p:childTnLst>
                              <p:par>
                                <p:cTn id="19" presetID="22" presetClass="entr" presetSubtype="1" fill="hold" nodeType="afterEffect">
                                  <p:stCondLst>
                                    <p:cond delay="0"/>
                                  </p:stCondLst>
                                  <p:childTnLst>
                                    <p:set>
                                      <p:cBhvr>
                                        <p:cTn id="20" dur="1" fill="hold">
                                          <p:stCondLst>
                                            <p:cond delay="0"/>
                                          </p:stCondLst>
                                        </p:cTn>
                                        <p:tgtEl>
                                          <p:spTgt spid="124938"/>
                                        </p:tgtEl>
                                        <p:attrNameLst>
                                          <p:attrName>style.visibility</p:attrName>
                                        </p:attrNameLst>
                                      </p:cBhvr>
                                      <p:to>
                                        <p:strVal val="visible"/>
                                      </p:to>
                                    </p:set>
                                    <p:animEffect transition="in" filter="wipe(up)">
                                      <p:cBhvr>
                                        <p:cTn id="21" dur="500"/>
                                        <p:tgtEl>
                                          <p:spTgt spid="124938"/>
                                        </p:tgtEl>
                                      </p:cBhvr>
                                    </p:animEffec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124937">
                                            <p:txEl>
                                              <p:pRg st="0" end="0"/>
                                            </p:txEl>
                                          </p:spTgt>
                                        </p:tgtEl>
                                        <p:attrNameLst>
                                          <p:attrName>style.visibility</p:attrName>
                                        </p:attrNameLst>
                                      </p:cBhvr>
                                      <p:to>
                                        <p:strVal val="visible"/>
                                      </p:to>
                                    </p:set>
                                    <p:animEffect transition="in" filter="wipe(left)">
                                      <p:cBhvr>
                                        <p:cTn id="25" dur="1000"/>
                                        <p:tgtEl>
                                          <p:spTgt spid="124937">
                                            <p:txEl>
                                              <p:pRg st="0" end="0"/>
                                            </p:txEl>
                                          </p:spTgt>
                                        </p:tgtEl>
                                      </p:cBhvr>
                                    </p:animEffect>
                                  </p:childTnLst>
                                </p:cTn>
                              </p:par>
                            </p:childTnLst>
                          </p:cTn>
                        </p:par>
                        <p:par>
                          <p:cTn id="26" fill="hold" nodeType="afterGroup">
                            <p:stCondLst>
                              <p:cond delay="2000"/>
                            </p:stCondLst>
                            <p:childTnLst>
                              <p:par>
                                <p:cTn id="27" presetID="51" presetClass="entr" presetSubtype="0" fill="hold" nodeType="afterEffect">
                                  <p:stCondLst>
                                    <p:cond delay="0"/>
                                  </p:stCondLst>
                                  <p:childTnLst>
                                    <p:set>
                                      <p:cBhvr>
                                        <p:cTn id="28" dur="1" fill="hold">
                                          <p:stCondLst>
                                            <p:cond delay="0"/>
                                          </p:stCondLst>
                                        </p:cTn>
                                        <p:tgtEl>
                                          <p:spTgt spid="124939"/>
                                        </p:tgtEl>
                                        <p:attrNameLst>
                                          <p:attrName>style.visibility</p:attrName>
                                        </p:attrNameLst>
                                      </p:cBhvr>
                                      <p:to>
                                        <p:strVal val="visible"/>
                                      </p:to>
                                    </p:set>
                                    <p:animEffect transition="in" filter="fade">
                                      <p:cBhvr>
                                        <p:cTn id="29" dur="770" decel="100000"/>
                                        <p:tgtEl>
                                          <p:spTgt spid="124939"/>
                                        </p:tgtEl>
                                      </p:cBhvr>
                                    </p:animEffect>
                                    <p:animScale>
                                      <p:cBhvr>
                                        <p:cTn id="30" dur="770" decel="100000"/>
                                        <p:tgtEl>
                                          <p:spTgt spid="124939"/>
                                        </p:tgtEl>
                                      </p:cBhvr>
                                      <p:from x="10000" y="10000"/>
                                      <p:to x="200000" y="450000"/>
                                    </p:animScale>
                                    <p:animScale>
                                      <p:cBhvr>
                                        <p:cTn id="31" dur="1230" accel="100000" fill="hold">
                                          <p:stCondLst>
                                            <p:cond delay="770"/>
                                          </p:stCondLst>
                                        </p:cTn>
                                        <p:tgtEl>
                                          <p:spTgt spid="124939"/>
                                        </p:tgtEl>
                                      </p:cBhvr>
                                      <p:from x="200000" y="450000"/>
                                      <p:to x="100000" y="100000"/>
                                    </p:animScale>
                                    <p:set>
                                      <p:cBhvr>
                                        <p:cTn id="32" dur="770" fill="hold"/>
                                        <p:tgtEl>
                                          <p:spTgt spid="124939"/>
                                        </p:tgtEl>
                                        <p:attrNameLst>
                                          <p:attrName>ppt_x</p:attrName>
                                        </p:attrNameLst>
                                      </p:cBhvr>
                                      <p:to>
                                        <p:strVal val="(0.5)"/>
                                      </p:to>
                                    </p:set>
                                    <p:anim from="(0.5)" to="(#ppt_x)" calcmode="lin" valueType="num">
                                      <p:cBhvr>
                                        <p:cTn id="33" dur="1230" accel="100000" fill="hold">
                                          <p:stCondLst>
                                            <p:cond delay="770"/>
                                          </p:stCondLst>
                                        </p:cTn>
                                        <p:tgtEl>
                                          <p:spTgt spid="124939"/>
                                        </p:tgtEl>
                                        <p:attrNameLst>
                                          <p:attrName>ppt_x</p:attrName>
                                        </p:attrNameLst>
                                      </p:cBhvr>
                                    </p:anim>
                                    <p:set>
                                      <p:cBhvr>
                                        <p:cTn id="34" dur="770" fill="hold"/>
                                        <p:tgtEl>
                                          <p:spTgt spid="124939"/>
                                        </p:tgtEl>
                                        <p:attrNameLst>
                                          <p:attrName>ppt_y</p:attrName>
                                        </p:attrNameLst>
                                      </p:cBhvr>
                                      <p:to>
                                        <p:strVal val="(#ppt_y+0.4)"/>
                                      </p:to>
                                    </p:set>
                                    <p:anim from="(#ppt_y+0.4)" to="(#ppt_y)" calcmode="lin" valueType="num">
                                      <p:cBhvr>
                                        <p:cTn id="35" dur="1230" accel="100000" fill="hold">
                                          <p:stCondLst>
                                            <p:cond delay="770"/>
                                          </p:stCondLst>
                                        </p:cTn>
                                        <p:tgtEl>
                                          <p:spTgt spid="12493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build="p" autoUpdateAnimBg="0"/>
      <p:bldP spid="124937" grpId="0" build="p"/>
    </p:bldLst>
  </p:timing>
</p:sld>
</file>

<file path=ppt/slides/slide13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06BDF-C7A5-D640-94BE-690A404D066E}"/>
              </a:ext>
            </a:extLst>
          </p:cNvPr>
          <p:cNvSpPr>
            <a:spLocks noGrp="1"/>
          </p:cNvSpPr>
          <p:nvPr>
            <p:ph type="title"/>
          </p:nvPr>
        </p:nvSpPr>
        <p:spPr>
          <a:xfrm>
            <a:off x="4580" y="0"/>
            <a:ext cx="8363628" cy="978693"/>
          </a:xfrm>
        </p:spPr>
        <p:txBody>
          <a:bodyPr/>
          <a:lstStyle/>
          <a:p>
            <a:r>
              <a:rPr lang="es-ES" sz="3600" dirty="0">
                <a:solidFill>
                  <a:srgbClr val="008000"/>
                </a:solidFill>
              </a:rPr>
              <a:t>Pruebas y resultados</a:t>
            </a:r>
            <a:endParaRPr lang="es-ES" dirty="0"/>
          </a:p>
        </p:txBody>
      </p:sp>
      <p:sp>
        <p:nvSpPr>
          <p:cNvPr id="125956" name="Rectangle 3">
            <a:extLst>
              <a:ext uri="{FF2B5EF4-FFF2-40B4-BE49-F238E27FC236}">
                <a16:creationId xmlns:a16="http://schemas.microsoft.com/office/drawing/2014/main" id="{C872239C-319E-44DD-9042-FC06D001F75D}"/>
              </a:ext>
            </a:extLst>
          </p:cNvPr>
          <p:cNvSpPr>
            <a:spLocks noGrp="1" noChangeArrowheads="1"/>
          </p:cNvSpPr>
          <p:nvPr>
            <p:ph type="body" idx="4294967295"/>
          </p:nvPr>
        </p:nvSpPr>
        <p:spPr>
          <a:xfrm>
            <a:off x="193310" y="922305"/>
            <a:ext cx="7447929" cy="437480"/>
          </a:xfrm>
        </p:spPr>
        <p:txBody>
          <a:bodyPr/>
          <a:lstStyle/>
          <a:p>
            <a:pPr marL="0" indent="0">
              <a:spcAft>
                <a:spcPts val="554"/>
              </a:spcAft>
              <a:buNone/>
            </a:pPr>
            <a:r>
              <a:rPr lang="es-ES_tradnl" altLang="es-ES" b="1" dirty="0">
                <a:solidFill>
                  <a:srgbClr val="FF0000"/>
                </a:solidFill>
              </a:rPr>
              <a:t>Resultados</a:t>
            </a:r>
            <a:r>
              <a:rPr lang="es-ES_tradnl" altLang="es-ES" dirty="0"/>
              <a:t> (tanto por mil de aditivo incorporado al polímero):</a:t>
            </a:r>
            <a:endParaRPr lang="es-ES" altLang="es-ES" dirty="0"/>
          </a:p>
        </p:txBody>
      </p:sp>
      <p:graphicFrame>
        <p:nvGraphicFramePr>
          <p:cNvPr id="184324" name="Group 4">
            <a:extLst>
              <a:ext uri="{FF2B5EF4-FFF2-40B4-BE49-F238E27FC236}">
                <a16:creationId xmlns:a16="http://schemas.microsoft.com/office/drawing/2014/main" id="{468248CF-A8AB-4D8A-AE3C-A06CE3673161}"/>
              </a:ext>
            </a:extLst>
          </p:cNvPr>
          <p:cNvGraphicFramePr>
            <a:graphicFrameLocks noGrp="1"/>
          </p:cNvGraphicFramePr>
          <p:nvPr>
            <p:extLst/>
          </p:nvPr>
        </p:nvGraphicFramePr>
        <p:xfrm>
          <a:off x="351693" y="1740878"/>
          <a:ext cx="5861538" cy="4487461"/>
        </p:xfrm>
        <a:graphic>
          <a:graphicData uri="http://schemas.openxmlformats.org/drawingml/2006/table">
            <a:tbl>
              <a:tblPr/>
              <a:tblGrid>
                <a:gridCol w="1289538">
                  <a:extLst>
                    <a:ext uri="{9D8B030D-6E8A-4147-A177-3AD203B41FA5}">
                      <a16:colId xmlns:a16="http://schemas.microsoft.com/office/drawing/2014/main" val="20000"/>
                    </a:ext>
                  </a:extLst>
                </a:gridCol>
                <a:gridCol w="1547446">
                  <a:extLst>
                    <a:ext uri="{9D8B030D-6E8A-4147-A177-3AD203B41FA5}">
                      <a16:colId xmlns:a16="http://schemas.microsoft.com/office/drawing/2014/main" val="20001"/>
                    </a:ext>
                  </a:extLst>
                </a:gridCol>
                <a:gridCol w="1406769">
                  <a:extLst>
                    <a:ext uri="{9D8B030D-6E8A-4147-A177-3AD203B41FA5}">
                      <a16:colId xmlns:a16="http://schemas.microsoft.com/office/drawing/2014/main" val="20002"/>
                    </a:ext>
                  </a:extLst>
                </a:gridCol>
                <a:gridCol w="1617785">
                  <a:extLst>
                    <a:ext uri="{9D8B030D-6E8A-4147-A177-3AD203B41FA5}">
                      <a16:colId xmlns:a16="http://schemas.microsoft.com/office/drawing/2014/main" val="20003"/>
                    </a:ext>
                  </a:extLst>
                </a:gridCol>
              </a:tblGrid>
              <a:tr h="365749">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bg1"/>
                          </a:solidFill>
                          <a:effectLst/>
                          <a:latin typeface="Verdana" pitchFamily="34" charset="0"/>
                        </a:rPr>
                        <a:t>BLOQUE</a:t>
                      </a:r>
                      <a:endParaRPr kumimoji="0" lang="es-ES" sz="1800" b="1" i="0" u="none" strike="noStrike" cap="none" normalizeH="0" baseline="0" dirty="0">
                        <a:ln>
                          <a:noFill/>
                        </a:ln>
                        <a:solidFill>
                          <a:schemeClr val="bg1"/>
                        </a:solidFill>
                        <a:effectLst/>
                        <a:latin typeface="Verdana" pitchFamily="34" charset="0"/>
                      </a:endParaRPr>
                    </a:p>
                  </a:txBody>
                  <a:tcPr marL="84406" marR="84406" marT="42198" marB="42198"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3333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bg1"/>
                          </a:solidFill>
                          <a:effectLst/>
                          <a:latin typeface="Verdana" pitchFamily="34" charset="0"/>
                        </a:rPr>
                        <a:t>RPM</a:t>
                      </a:r>
                      <a:endParaRPr kumimoji="0" lang="es-ES" sz="1800" b="1" i="0" u="none" strike="noStrike" cap="none" normalizeH="0" baseline="0" dirty="0">
                        <a:ln>
                          <a:noFill/>
                        </a:ln>
                        <a:solidFill>
                          <a:schemeClr val="bg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3333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bg1"/>
                          </a:solidFill>
                          <a:effectLst/>
                          <a:latin typeface="Verdana" pitchFamily="34" charset="0"/>
                        </a:rPr>
                        <a:t>TIEMPO</a:t>
                      </a:r>
                      <a:endParaRPr kumimoji="0" lang="es-ES" sz="1800" b="1" i="0" u="none" strike="noStrike" cap="none" normalizeH="0" baseline="0" dirty="0">
                        <a:ln>
                          <a:noFill/>
                        </a:ln>
                        <a:solidFill>
                          <a:schemeClr val="bg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333399"/>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bg1"/>
                          </a:solidFill>
                          <a:effectLst/>
                          <a:latin typeface="Verdana" pitchFamily="34" charset="0"/>
                        </a:rPr>
                        <a:t>ADITIVO</a:t>
                      </a:r>
                      <a:endParaRPr kumimoji="0" lang="es-ES" sz="1800" b="1" i="0" u="none" strike="noStrike" cap="none" normalizeH="0" baseline="0" dirty="0">
                        <a:ln>
                          <a:noFill/>
                        </a:ln>
                        <a:solidFill>
                          <a:schemeClr val="bg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333399"/>
                    </a:solidFill>
                  </a:tcPr>
                </a:tc>
                <a:extLst>
                  <a:ext uri="{0D108BD9-81ED-4DB2-BD59-A6C34878D82A}">
                    <a16:rowId xmlns:a16="http://schemas.microsoft.com/office/drawing/2014/main" val="10000"/>
                  </a:ext>
                </a:extLst>
              </a:tr>
              <a:tr h="337614">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700" b="0" i="0" u="none" strike="noStrike" cap="none" normalizeH="0" baseline="0">
                        <a:ln>
                          <a:noFill/>
                        </a:ln>
                        <a:solidFill>
                          <a:schemeClr val="tx1"/>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1</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FF0000"/>
                          </a:solidFill>
                          <a:effectLst/>
                          <a:latin typeface="Verdana" pitchFamily="34" charset="0"/>
                        </a:rPr>
                        <a:t>-</a:t>
                      </a:r>
                      <a:endParaRPr kumimoji="0" lang="es-ES" sz="1700" b="1" i="0" u="none" strike="noStrike" cap="none" normalizeH="0" baseline="0" dirty="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17,2</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1"/>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FF0000"/>
                          </a:solidFill>
                          <a:effectLst/>
                          <a:latin typeface="Verdana" pitchFamily="34" charset="0"/>
                        </a:rPr>
                        <a:t>-</a:t>
                      </a:r>
                      <a:endParaRPr kumimoji="0" lang="es-ES" sz="1700" b="1" i="0" u="none" strike="noStrike" cap="none" normalizeH="0" baseline="0" dirty="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17</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2"/>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17,1</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3"/>
                  </a:ext>
                </a:extLst>
              </a:tr>
              <a:tr h="337614">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700" b="0" i="0" u="none" strike="noStrike" cap="none" normalizeH="0" baseline="0">
                        <a:ln>
                          <a:noFill/>
                        </a:ln>
                        <a:solidFill>
                          <a:schemeClr val="tx1"/>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2</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18,7</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4"/>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FF0000"/>
                          </a:solidFill>
                          <a:effectLst/>
                          <a:latin typeface="Verdana" pitchFamily="34" charset="0"/>
                        </a:rPr>
                        <a:t>-</a:t>
                      </a:r>
                      <a:endParaRPr kumimoji="0" lang="es-ES" sz="1700" b="1" i="0" u="none" strike="noStrike" cap="none" normalizeH="0" baseline="0" dirty="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19</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5"/>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FF0000"/>
                          </a:solidFill>
                          <a:effectLst/>
                          <a:latin typeface="Verdana" pitchFamily="34" charset="0"/>
                        </a:rPr>
                        <a:t>-</a:t>
                      </a:r>
                      <a:endParaRPr kumimoji="0" lang="es-ES" sz="1700" b="1" i="0" u="none" strike="noStrike" cap="none" normalizeH="0" baseline="0" dirty="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18,6</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6"/>
                  </a:ext>
                </a:extLst>
              </a:tr>
              <a:tr h="337614">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700" b="0" i="0" u="none" strike="noStrike" cap="none" normalizeH="0" baseline="0">
                        <a:ln>
                          <a:noFill/>
                        </a:ln>
                        <a:solidFill>
                          <a:schemeClr val="tx1"/>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3</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008000"/>
                          </a:solidFill>
                          <a:effectLst/>
                          <a:latin typeface="Verdana" pitchFamily="34" charset="0"/>
                        </a:rPr>
                        <a:t>+</a:t>
                      </a:r>
                      <a:endParaRPr kumimoji="0" lang="es-ES" sz="1700" b="1" i="0" u="none" strike="noStrike" cap="none" normalizeH="0" baseline="0" dirty="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16,4</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7"/>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008000"/>
                          </a:solidFill>
                          <a:effectLst/>
                          <a:latin typeface="Verdana" pitchFamily="34" charset="0"/>
                        </a:rPr>
                        <a:t>+</a:t>
                      </a:r>
                      <a:endParaRPr kumimoji="0" lang="es-ES" sz="1700" b="1" i="0" u="none" strike="noStrike" cap="none" normalizeH="0" baseline="0" dirty="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   16,8</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8"/>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FF0000"/>
                          </a:solidFill>
                          <a:effectLst/>
                          <a:latin typeface="Verdana" pitchFamily="34" charset="0"/>
                        </a:rPr>
                        <a:t>-</a:t>
                      </a:r>
                      <a:endParaRPr kumimoji="0" lang="es-ES" sz="1700" b="1" i="0" u="none" strike="noStrike" cap="none" normalizeH="0" baseline="0">
                        <a:ln>
                          <a:noFill/>
                        </a:ln>
                        <a:solidFill>
                          <a:srgbClr val="FF0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dirty="0">
                          <a:ln>
                            <a:noFill/>
                          </a:ln>
                          <a:solidFill>
                            <a:srgbClr val="008000"/>
                          </a:solidFill>
                          <a:effectLst/>
                          <a:latin typeface="Verdana" pitchFamily="34" charset="0"/>
                        </a:rPr>
                        <a:t>+</a:t>
                      </a:r>
                      <a:endParaRPr kumimoji="0" lang="es-ES" sz="1700" b="1" i="0" u="none" strike="noStrike" cap="none" normalizeH="0" baseline="0" dirty="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dirty="0">
                          <a:ln>
                            <a:noFill/>
                          </a:ln>
                          <a:solidFill>
                            <a:schemeClr val="tx1"/>
                          </a:solidFill>
                          <a:effectLst/>
                          <a:latin typeface="Verdana" pitchFamily="34" charset="0"/>
                        </a:rPr>
                        <a:t>   15,6</a:t>
                      </a:r>
                      <a:endParaRPr kumimoji="0" lang="es-ES" sz="1700" b="0" i="0" u="none" strike="noStrike" cap="none" normalizeH="0" baseline="0" dirty="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9"/>
                  </a:ext>
                </a:extLst>
              </a:tr>
              <a:tr h="337614">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700" b="0" i="0" u="none" strike="noStrike" cap="none" normalizeH="0" baseline="0">
                        <a:ln>
                          <a:noFill/>
                        </a:ln>
                        <a:solidFill>
                          <a:schemeClr val="tx1"/>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a:ln>
                            <a:noFill/>
                          </a:ln>
                          <a:solidFill>
                            <a:schemeClr val="tx1"/>
                          </a:solidFill>
                          <a:effectLst/>
                          <a:latin typeface="Verdana" pitchFamily="34" charset="0"/>
                        </a:rPr>
                        <a:t>4</a:t>
                      </a:r>
                      <a:endParaRPr kumimoji="0" lang="es-ES" sz="1700" b="0" i="0" u="none" strike="noStrike" cap="none" normalizeH="0" baseline="0">
                        <a:ln>
                          <a:noFill/>
                        </a:ln>
                        <a:solidFill>
                          <a:schemeClr val="tx1"/>
                        </a:solidFill>
                        <a:effectLst/>
                        <a:latin typeface="Verdana" pitchFamily="34" charset="0"/>
                      </a:endParaRPr>
                    </a:p>
                  </a:txBody>
                  <a:tcPr marL="84406" marR="84406" marT="42198" marB="42198"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dirty="0">
                          <a:ln>
                            <a:noFill/>
                          </a:ln>
                          <a:solidFill>
                            <a:schemeClr val="tx1"/>
                          </a:solidFill>
                          <a:effectLst/>
                          <a:latin typeface="Verdana" pitchFamily="34" charset="0"/>
                        </a:rPr>
                        <a:t>   19,4</a:t>
                      </a:r>
                      <a:endParaRPr kumimoji="0" lang="es-ES" sz="1700" b="0" i="0" u="none" strike="noStrike" cap="none" normalizeH="0" baseline="0" dirty="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10"/>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dirty="0">
                          <a:ln>
                            <a:noFill/>
                          </a:ln>
                          <a:solidFill>
                            <a:schemeClr val="tx1"/>
                          </a:solidFill>
                          <a:effectLst/>
                          <a:latin typeface="Verdana" pitchFamily="34" charset="0"/>
                        </a:rPr>
                        <a:t>   17,7</a:t>
                      </a:r>
                      <a:endParaRPr kumimoji="0" lang="es-ES" sz="1700" b="0" i="0" u="none" strike="noStrike" cap="none" normalizeH="0" baseline="0" dirty="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11"/>
                  </a:ext>
                </a:extLst>
              </a:tr>
              <a:tr h="337614">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i="0" u="none" strike="noStrike" cap="none" normalizeH="0" baseline="0">
                          <a:ln>
                            <a:noFill/>
                          </a:ln>
                          <a:solidFill>
                            <a:srgbClr val="008000"/>
                          </a:solidFill>
                          <a:effectLst/>
                          <a:latin typeface="Verdana" pitchFamily="34" charset="0"/>
                        </a:rPr>
                        <a:t>+</a:t>
                      </a:r>
                      <a:endParaRPr kumimoji="0" lang="es-ES" sz="1700" b="1" i="0" u="none" strike="noStrike" cap="none" normalizeH="0" baseline="0">
                        <a:ln>
                          <a:noFill/>
                        </a:ln>
                        <a:solidFill>
                          <a:srgbClr val="008000"/>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0" i="0" u="none" strike="noStrike" cap="none" normalizeH="0" baseline="0" dirty="0">
                          <a:ln>
                            <a:noFill/>
                          </a:ln>
                          <a:solidFill>
                            <a:schemeClr val="tx1"/>
                          </a:solidFill>
                          <a:effectLst/>
                          <a:latin typeface="Verdana" pitchFamily="34" charset="0"/>
                        </a:rPr>
                        <a:t>   17,4</a:t>
                      </a:r>
                      <a:endParaRPr kumimoji="0" lang="es-ES" sz="1700" b="0" i="0" u="none" strike="noStrike" cap="none" normalizeH="0" baseline="0" dirty="0">
                        <a:ln>
                          <a:noFill/>
                        </a:ln>
                        <a:solidFill>
                          <a:schemeClr val="tx1"/>
                        </a:solidFill>
                        <a:effectLst/>
                        <a:latin typeface="Verdana" pitchFamily="34" charset="0"/>
                      </a:endParaRPr>
                    </a:p>
                  </a:txBody>
                  <a:tcPr marL="84406" marR="84406" marT="42198" marB="42198"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12"/>
                  </a:ext>
                </a:extLst>
              </a:tr>
            </a:tbl>
          </a:graphicData>
        </a:graphic>
      </p:graphicFrame>
      <p:sp>
        <p:nvSpPr>
          <p:cNvPr id="184388" name="Text Box 68">
            <a:extLst>
              <a:ext uri="{FF2B5EF4-FFF2-40B4-BE49-F238E27FC236}">
                <a16:creationId xmlns:a16="http://schemas.microsoft.com/office/drawing/2014/main" id="{FCAE478C-356E-45A6-8452-EAC7459B04E5}"/>
              </a:ext>
            </a:extLst>
          </p:cNvPr>
          <p:cNvSpPr txBox="1">
            <a:spLocks noChangeArrowheads="1"/>
          </p:cNvSpPr>
          <p:nvPr/>
        </p:nvSpPr>
        <p:spPr bwMode="auto">
          <a:xfrm>
            <a:off x="6330462" y="2022231"/>
            <a:ext cx="2602523" cy="304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spcAft>
                <a:spcPts val="554"/>
              </a:spcAft>
              <a:buFontTx/>
              <a:buChar char="•"/>
            </a:pPr>
            <a:r>
              <a:rPr lang="es-ES_tradnl" altLang="es-ES" sz="1846"/>
              <a:t> </a:t>
            </a:r>
            <a:r>
              <a:rPr lang="es-ES_tradnl" altLang="es-ES" sz="1846">
                <a:solidFill>
                  <a:schemeClr val="tx2"/>
                </a:solidFill>
              </a:rPr>
              <a:t>4 tratamientos</a:t>
            </a:r>
            <a:r>
              <a:rPr lang="es-ES_tradnl" altLang="es-ES" sz="1846"/>
              <a:t> (2</a:t>
            </a:r>
            <a:r>
              <a:rPr lang="es-ES_tradnl" altLang="es-ES" sz="1846" baseline="30000"/>
              <a:t>2</a:t>
            </a:r>
            <a:r>
              <a:rPr lang="es-ES_tradnl" altLang="es-ES" sz="1846"/>
              <a:t>) con 3 ensayos cada uno </a:t>
            </a:r>
            <a:r>
              <a:rPr lang="es-ES_tradnl" altLang="es-ES" sz="1846" noProof="1">
                <a:solidFill>
                  <a:srgbClr val="CC3300"/>
                </a:solidFill>
                <a:sym typeface="Wingdings" panose="05000000000000000000" pitchFamily="2" charset="2"/>
              </a:rPr>
              <a:t></a:t>
            </a:r>
            <a:r>
              <a:rPr lang="es-ES_tradnl" altLang="es-ES" sz="1846"/>
              <a:t> </a:t>
            </a:r>
          </a:p>
          <a:p>
            <a:pPr eaLnBrk="1" hangingPunct="1">
              <a:spcBef>
                <a:spcPct val="50000"/>
              </a:spcBef>
              <a:spcAft>
                <a:spcPts val="554"/>
              </a:spcAft>
              <a:buClr>
                <a:schemeClr val="tx1"/>
              </a:buClr>
              <a:buFontTx/>
              <a:buChar char="•"/>
            </a:pPr>
            <a:r>
              <a:rPr lang="es-ES_tradnl" altLang="es-ES" sz="1846">
                <a:solidFill>
                  <a:schemeClr val="tx2"/>
                </a:solidFill>
              </a:rPr>
              <a:t> 12 observaciones</a:t>
            </a:r>
            <a:r>
              <a:rPr lang="es-ES_tradnl" altLang="es-ES" sz="1846"/>
              <a:t> </a:t>
            </a:r>
          </a:p>
          <a:p>
            <a:pPr eaLnBrk="1" hangingPunct="1">
              <a:spcBef>
                <a:spcPct val="50000"/>
              </a:spcBef>
              <a:spcAft>
                <a:spcPts val="554"/>
              </a:spcAft>
            </a:pPr>
            <a:r>
              <a:rPr lang="es-ES_tradnl" altLang="es-ES" sz="1846" noProof="1">
                <a:solidFill>
                  <a:srgbClr val="CC3300"/>
                </a:solidFill>
                <a:sym typeface="Wingdings" panose="05000000000000000000" pitchFamily="2" charset="2"/>
              </a:rPr>
              <a:t></a:t>
            </a:r>
            <a:r>
              <a:rPr lang="es-ES_tradnl" altLang="es-ES" sz="1846"/>
              <a:t> más g.l. totales </a:t>
            </a:r>
          </a:p>
          <a:p>
            <a:pPr eaLnBrk="1" hangingPunct="1">
              <a:spcBef>
                <a:spcPct val="50000"/>
              </a:spcBef>
              <a:spcAft>
                <a:spcPts val="554"/>
              </a:spcAft>
            </a:pPr>
            <a:r>
              <a:rPr lang="es-ES_tradnl" altLang="es-ES" sz="1846" noProof="1">
                <a:solidFill>
                  <a:srgbClr val="CC3300"/>
                </a:solidFill>
                <a:sym typeface="Wingdings" panose="05000000000000000000" pitchFamily="2" charset="2"/>
              </a:rPr>
              <a:t></a:t>
            </a:r>
            <a:r>
              <a:rPr lang="es-ES_tradnl" altLang="es-ES" sz="1846"/>
              <a:t> más g.l. residuo</a:t>
            </a:r>
          </a:p>
          <a:p>
            <a:pPr eaLnBrk="1" hangingPunct="1">
              <a:spcBef>
                <a:spcPct val="50000"/>
              </a:spcBef>
            </a:pPr>
            <a:endParaRPr lang="es-ES" altLang="es-ES" sz="2215"/>
          </a:p>
        </p:txBody>
      </p:sp>
    </p:spTree>
    <p:extLst>
      <p:ext uri="{BB962C8B-B14F-4D97-AF65-F5344CB8AC3E}">
        <p14:creationId xmlns:p14="http://schemas.microsoft.com/office/powerpoint/2010/main" val="421442561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afterEffect">
                                  <p:stCondLst>
                                    <p:cond delay="4000"/>
                                  </p:stCondLst>
                                  <p:childTnLst>
                                    <p:set>
                                      <p:cBhvr>
                                        <p:cTn id="6" dur="1" fill="hold">
                                          <p:stCondLst>
                                            <p:cond delay="0"/>
                                          </p:stCondLst>
                                        </p:cTn>
                                        <p:tgtEl>
                                          <p:spTgt spid="184388"/>
                                        </p:tgtEl>
                                        <p:attrNameLst>
                                          <p:attrName>style.visibility</p:attrName>
                                        </p:attrNameLst>
                                      </p:cBhvr>
                                      <p:to>
                                        <p:strVal val="visible"/>
                                      </p:to>
                                    </p:set>
                                    <p:anim calcmode="lin" valueType="num">
                                      <p:cBhvr>
                                        <p:cTn id="7" dur="500" fill="hold"/>
                                        <p:tgtEl>
                                          <p:spTgt spid="184388"/>
                                        </p:tgtEl>
                                        <p:attrNameLst>
                                          <p:attrName>ppt_w</p:attrName>
                                        </p:attrNameLst>
                                      </p:cBhvr>
                                      <p:tavLst>
                                        <p:tav tm="0">
                                          <p:val>
                                            <p:fltVal val="0"/>
                                          </p:val>
                                        </p:tav>
                                        <p:tav tm="100000">
                                          <p:val>
                                            <p:strVal val="#ppt_w"/>
                                          </p:val>
                                        </p:tav>
                                      </p:tavLst>
                                    </p:anim>
                                    <p:anim calcmode="lin" valueType="num">
                                      <p:cBhvr>
                                        <p:cTn id="8" dur="500" fill="hold"/>
                                        <p:tgtEl>
                                          <p:spTgt spid="18438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88" grpId="0" autoUpdateAnimBg="0"/>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9028" name="Rectangle 3">
            <a:extLst>
              <a:ext uri="{FF2B5EF4-FFF2-40B4-BE49-F238E27FC236}">
                <a16:creationId xmlns:a16="http://schemas.microsoft.com/office/drawing/2014/main" id="{B967D5AD-2258-4EB2-92BB-0B6DA742F704}"/>
              </a:ext>
            </a:extLst>
          </p:cNvPr>
          <p:cNvSpPr>
            <a:spLocks noGrp="1" noChangeArrowheads="1"/>
          </p:cNvSpPr>
          <p:nvPr>
            <p:ph type="body" idx="1"/>
          </p:nvPr>
        </p:nvSpPr>
        <p:spPr>
          <a:xfrm>
            <a:off x="211015" y="967154"/>
            <a:ext cx="8651631" cy="1125415"/>
          </a:xfrm>
        </p:spPr>
        <p:txBody>
          <a:bodyPr>
            <a:normAutofit lnSpcReduction="10000"/>
          </a:bodyPr>
          <a:lstStyle/>
          <a:p>
            <a:pPr marL="0" indent="0" algn="ctr">
              <a:buNone/>
              <a:tabLst>
                <a:tab pos="93787" algn="l"/>
              </a:tabLst>
            </a:pPr>
            <a:r>
              <a:rPr lang="es-ES_tradnl" altLang="es-ES" sz="2400" b="1" dirty="0"/>
              <a:t>¿Tienen los factores o su interacción efecto significativo sobre la media de la variable respuesta               </a:t>
            </a:r>
          </a:p>
          <a:p>
            <a:pPr marL="0" indent="0" algn="ctr">
              <a:buNone/>
              <a:tabLst>
                <a:tab pos="93787" algn="l"/>
              </a:tabLst>
            </a:pPr>
            <a:r>
              <a:rPr lang="es-ES_tradnl" altLang="es-ES" sz="2400" b="1" dirty="0"/>
              <a:t>(proporción de aditivo adherido)? </a:t>
            </a:r>
            <a:endParaRPr lang="es-ES" altLang="es-ES" sz="2400" b="1" dirty="0"/>
          </a:p>
        </p:txBody>
      </p:sp>
      <p:grpSp>
        <p:nvGrpSpPr>
          <p:cNvPr id="3" name="Group 7">
            <a:extLst>
              <a:ext uri="{FF2B5EF4-FFF2-40B4-BE49-F238E27FC236}">
                <a16:creationId xmlns:a16="http://schemas.microsoft.com/office/drawing/2014/main" id="{B202E435-9B71-471C-BD61-A7BAD821D56E}"/>
              </a:ext>
            </a:extLst>
          </p:cNvPr>
          <p:cNvGrpSpPr>
            <a:grpSpLocks/>
          </p:cNvGrpSpPr>
          <p:nvPr/>
        </p:nvGrpSpPr>
        <p:grpSpPr bwMode="auto">
          <a:xfrm>
            <a:off x="915866" y="2165839"/>
            <a:ext cx="7511562" cy="4034205"/>
            <a:chOff x="912" y="1702"/>
            <a:chExt cx="4704" cy="2753"/>
          </a:xfrm>
        </p:grpSpPr>
        <p:sp>
          <p:nvSpPr>
            <p:cNvPr id="129031" name="AutoShape 8">
              <a:extLst>
                <a:ext uri="{FF2B5EF4-FFF2-40B4-BE49-F238E27FC236}">
                  <a16:creationId xmlns:a16="http://schemas.microsoft.com/office/drawing/2014/main" id="{111093CE-5B6F-4B60-8695-90E1DC57503F}"/>
                </a:ext>
              </a:extLst>
            </p:cNvPr>
            <p:cNvSpPr>
              <a:spLocks noChangeArrowheads="1"/>
            </p:cNvSpPr>
            <p:nvPr/>
          </p:nvSpPr>
          <p:spPr bwMode="auto">
            <a:xfrm>
              <a:off x="2758" y="1702"/>
              <a:ext cx="314" cy="218"/>
            </a:xfrm>
            <a:prstGeom prst="downArrow">
              <a:avLst>
                <a:gd name="adj1" fmla="val 50000"/>
                <a:gd name="adj2" fmla="val 25000"/>
              </a:avLst>
            </a:prstGeom>
            <a:solidFill>
              <a:srgbClr val="FFFF00"/>
            </a:solidFill>
            <a:ln w="9525">
              <a:solidFill>
                <a:srgbClr val="000000"/>
              </a:solidFill>
              <a:miter lim="800000"/>
              <a:headEnd/>
              <a:tailEnd/>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129032" name="Text Box 9">
              <a:extLst>
                <a:ext uri="{FF2B5EF4-FFF2-40B4-BE49-F238E27FC236}">
                  <a16:creationId xmlns:a16="http://schemas.microsoft.com/office/drawing/2014/main" id="{117DC268-268C-4393-A85E-49BA62536C2F}"/>
                </a:ext>
              </a:extLst>
            </p:cNvPr>
            <p:cNvSpPr txBox="1">
              <a:spLocks noChangeArrowheads="1"/>
            </p:cNvSpPr>
            <p:nvPr/>
          </p:nvSpPr>
          <p:spPr bwMode="auto">
            <a:xfrm>
              <a:off x="912" y="1872"/>
              <a:ext cx="4704" cy="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buClr>
                  <a:schemeClr val="folHlink"/>
                </a:buClr>
                <a:buSzPct val="150000"/>
                <a:buFont typeface="Wingdings" panose="05000000000000000000" pitchFamily="2" charset="2"/>
                <a:buChar char="§"/>
              </a:pPr>
              <a:r>
                <a:rPr lang="es-ES_tradnl" altLang="es-ES" sz="2400" dirty="0">
                  <a:latin typeface="+mn-lt"/>
                </a:rPr>
                <a:t> Cálculo de </a:t>
              </a:r>
              <a:r>
                <a:rPr lang="es-ES_tradnl" altLang="es-ES" sz="2400" dirty="0">
                  <a:solidFill>
                    <a:srgbClr val="FF0000"/>
                  </a:solidFill>
                  <a:latin typeface="+mn-lt"/>
                </a:rPr>
                <a:t>efectos</a:t>
              </a:r>
              <a:r>
                <a:rPr lang="es-ES_tradnl" altLang="es-ES" sz="2400" dirty="0">
                  <a:latin typeface="+mn-lt"/>
                </a:rPr>
                <a:t> </a:t>
              </a:r>
            </a:p>
            <a:p>
              <a:pPr eaLnBrk="1" hangingPunct="1">
                <a:spcBef>
                  <a:spcPct val="50000"/>
                </a:spcBef>
                <a:buClr>
                  <a:schemeClr val="folHlink"/>
                </a:buClr>
                <a:buSzPct val="150000"/>
                <a:buFont typeface="Wingdings" panose="05000000000000000000" pitchFamily="2" charset="2"/>
                <a:buChar char="§"/>
              </a:pPr>
              <a:r>
                <a:rPr lang="es-ES_tradnl" altLang="es-ES" sz="2400" dirty="0">
                  <a:latin typeface="+mn-lt"/>
                </a:rPr>
                <a:t> Cálculo de las Sumas de Cuadrados y </a:t>
              </a:r>
              <a:r>
                <a:rPr lang="es-ES_tradnl" altLang="es-ES" sz="2400" dirty="0" err="1">
                  <a:latin typeface="+mn-lt"/>
                </a:rPr>
                <a:t>g.l</a:t>
              </a:r>
              <a:r>
                <a:rPr lang="es-ES_tradnl" altLang="es-ES" sz="2400" dirty="0">
                  <a:latin typeface="+mn-lt"/>
                </a:rPr>
                <a:t>.</a:t>
              </a:r>
            </a:p>
            <a:p>
              <a:pPr eaLnBrk="1" hangingPunct="1">
                <a:spcBef>
                  <a:spcPct val="50000"/>
                </a:spcBef>
                <a:buClr>
                  <a:schemeClr val="folHlink"/>
                </a:buClr>
                <a:buSzPct val="150000"/>
                <a:buFont typeface="Wingdings" panose="05000000000000000000" pitchFamily="2" charset="2"/>
                <a:buChar char="§"/>
              </a:pPr>
              <a:r>
                <a:rPr lang="es-ES_tradnl" altLang="es-ES" sz="2400" dirty="0">
                  <a:latin typeface="+mn-lt"/>
                </a:rPr>
                <a:t> Tabla resumen </a:t>
              </a:r>
              <a:r>
                <a:rPr lang="es-ES_tradnl" altLang="es-ES" sz="2400" dirty="0">
                  <a:solidFill>
                    <a:srgbClr val="FF0000"/>
                  </a:solidFill>
                  <a:latin typeface="+mn-lt"/>
                </a:rPr>
                <a:t>ANOVA</a:t>
              </a:r>
            </a:p>
            <a:p>
              <a:pPr eaLnBrk="1" hangingPunct="1">
                <a:spcBef>
                  <a:spcPct val="50000"/>
                </a:spcBef>
                <a:buClr>
                  <a:schemeClr val="folHlink"/>
                </a:buClr>
                <a:buSzPct val="150000"/>
                <a:buFont typeface="Wingdings" panose="05000000000000000000" pitchFamily="2" charset="2"/>
                <a:buChar char="§"/>
              </a:pPr>
              <a:r>
                <a:rPr lang="es-ES_tradnl" altLang="es-ES" sz="2400" dirty="0">
                  <a:latin typeface="+mn-lt"/>
                </a:rPr>
                <a:t> </a:t>
              </a:r>
              <a:r>
                <a:rPr lang="es-ES_tradnl" altLang="es-ES" sz="2400" dirty="0">
                  <a:solidFill>
                    <a:srgbClr val="FF0000"/>
                  </a:solidFill>
                  <a:latin typeface="+mn-lt"/>
                </a:rPr>
                <a:t>Interpretación</a:t>
              </a:r>
              <a:r>
                <a:rPr lang="es-ES_tradnl" altLang="es-ES" sz="2400" dirty="0">
                  <a:latin typeface="+mn-lt"/>
                </a:rPr>
                <a:t> de los resultados</a:t>
              </a:r>
            </a:p>
            <a:p>
              <a:pPr lvl="1" eaLnBrk="1" hangingPunct="1">
                <a:spcBef>
                  <a:spcPct val="50000"/>
                </a:spcBef>
                <a:buClr>
                  <a:schemeClr val="tx2"/>
                </a:buClr>
                <a:buSzPct val="150000"/>
                <a:buFontTx/>
                <a:buChar char="•"/>
              </a:pPr>
              <a:r>
                <a:rPr lang="es-ES_tradnl" altLang="es-ES" sz="2400" dirty="0">
                  <a:latin typeface="+mn-lt"/>
                </a:rPr>
                <a:t> Gráficos </a:t>
              </a:r>
              <a:r>
                <a:rPr lang="es-ES_tradnl" altLang="es-ES" sz="2400" dirty="0">
                  <a:solidFill>
                    <a:srgbClr val="FF0000"/>
                  </a:solidFill>
                  <a:latin typeface="+mn-lt"/>
                </a:rPr>
                <a:t>intervalos LSD </a:t>
              </a:r>
              <a:r>
                <a:rPr lang="es-ES_tradnl" altLang="es-ES" sz="2400" dirty="0">
                  <a:solidFill>
                    <a:schemeClr val="bg1">
                      <a:lumMod val="50000"/>
                    </a:schemeClr>
                  </a:solidFill>
                  <a:latin typeface="+mn-lt"/>
                </a:rPr>
                <a:t>(y/o descomposición Z)</a:t>
              </a:r>
            </a:p>
            <a:p>
              <a:pPr lvl="1" eaLnBrk="1" hangingPunct="1">
                <a:spcBef>
                  <a:spcPct val="50000"/>
                </a:spcBef>
                <a:buClr>
                  <a:schemeClr val="tx2"/>
                </a:buClr>
                <a:buSzPct val="150000"/>
                <a:buFontTx/>
                <a:buChar char="•"/>
              </a:pPr>
              <a:r>
                <a:rPr lang="es-ES_tradnl" altLang="es-ES" sz="2400" dirty="0">
                  <a:latin typeface="+mn-lt"/>
                </a:rPr>
                <a:t> Valores </a:t>
              </a:r>
              <a:r>
                <a:rPr lang="es-ES_tradnl" altLang="es-ES" sz="2400" dirty="0">
                  <a:solidFill>
                    <a:srgbClr val="FF0000"/>
                  </a:solidFill>
                  <a:latin typeface="+mn-lt"/>
                </a:rPr>
                <a:t>medios</a:t>
              </a:r>
            </a:p>
            <a:p>
              <a:pPr eaLnBrk="1" hangingPunct="1">
                <a:spcBef>
                  <a:spcPct val="50000"/>
                </a:spcBef>
                <a:spcAft>
                  <a:spcPts val="554"/>
                </a:spcAft>
                <a:buClr>
                  <a:schemeClr val="folHlink"/>
                </a:buClr>
                <a:buSzPct val="150000"/>
                <a:buFont typeface="Wingdings" panose="05000000000000000000" pitchFamily="2" charset="2"/>
                <a:buChar char="§"/>
              </a:pPr>
              <a:r>
                <a:rPr lang="es-ES_tradnl" altLang="es-ES" sz="2400" dirty="0">
                  <a:latin typeface="+mn-lt"/>
                </a:rPr>
                <a:t> </a:t>
              </a:r>
              <a:r>
                <a:rPr lang="es-ES_tradnl" altLang="es-ES" sz="2400" dirty="0">
                  <a:solidFill>
                    <a:srgbClr val="FF0000"/>
                  </a:solidFill>
                  <a:latin typeface="+mn-lt"/>
                </a:rPr>
                <a:t>Condiciones operativas óptimas</a:t>
              </a:r>
              <a:endParaRPr lang="es-ES" altLang="es-ES" sz="2400" dirty="0">
                <a:solidFill>
                  <a:srgbClr val="FF0000"/>
                </a:solidFill>
                <a:latin typeface="+mn-lt"/>
              </a:endParaRPr>
            </a:p>
          </p:txBody>
        </p:sp>
      </p:grpSp>
      <p:sp>
        <p:nvSpPr>
          <p:cNvPr id="129036" name="Rectangle 12">
            <a:extLst>
              <a:ext uri="{FF2B5EF4-FFF2-40B4-BE49-F238E27FC236}">
                <a16:creationId xmlns:a16="http://schemas.microsoft.com/office/drawing/2014/main" id="{A2F3B7B0-4699-48FE-8DAE-55035DBDF539}"/>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Estudio de </a:t>
            </a:r>
            <a:r>
              <a:rPr lang="es-ES" altLang="es-ES" sz="2769" dirty="0">
                <a:solidFill>
                  <a:schemeClr val="accent5"/>
                </a:solidFill>
              </a:rPr>
              <a:t>efectos</a:t>
            </a:r>
            <a:r>
              <a:rPr lang="es-ES" altLang="es-ES" sz="2769" dirty="0">
                <a:solidFill>
                  <a:srgbClr val="008000"/>
                </a:solidFill>
              </a:rPr>
              <a:t> sobre la media</a:t>
            </a:r>
          </a:p>
        </p:txBody>
      </p:sp>
      <p:pic>
        <p:nvPicPr>
          <p:cNvPr id="129037" name="Picture 13" descr="MCj02991330000[1]">
            <a:extLst>
              <a:ext uri="{FF2B5EF4-FFF2-40B4-BE49-F238E27FC236}">
                <a16:creationId xmlns:a16="http://schemas.microsoft.com/office/drawing/2014/main" id="{EAB3432A-77FC-4B12-A9ED-630D6AC33B6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9312" y="395654"/>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80137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nodeType="afterGroup">
                            <p:stCondLst>
                              <p:cond delay="5000"/>
                            </p:stCondLst>
                            <p:childTnLst>
                              <p:par>
                                <p:cTn id="9" presetID="51" presetClass="entr" presetSubtype="0" fill="hold" nodeType="afterEffect">
                                  <p:stCondLst>
                                    <p:cond delay="0"/>
                                  </p:stCondLst>
                                  <p:childTnLst>
                                    <p:set>
                                      <p:cBhvr>
                                        <p:cTn id="10" dur="1" fill="hold">
                                          <p:stCondLst>
                                            <p:cond delay="0"/>
                                          </p:stCondLst>
                                        </p:cTn>
                                        <p:tgtEl>
                                          <p:spTgt spid="129037"/>
                                        </p:tgtEl>
                                        <p:attrNameLst>
                                          <p:attrName>style.visibility</p:attrName>
                                        </p:attrNameLst>
                                      </p:cBhvr>
                                      <p:to>
                                        <p:strVal val="visible"/>
                                      </p:to>
                                    </p:set>
                                    <p:animEffect transition="in" filter="fade">
                                      <p:cBhvr>
                                        <p:cTn id="11" dur="770" decel="100000"/>
                                        <p:tgtEl>
                                          <p:spTgt spid="129037"/>
                                        </p:tgtEl>
                                      </p:cBhvr>
                                    </p:animEffect>
                                    <p:animScale>
                                      <p:cBhvr>
                                        <p:cTn id="12" dur="770" decel="100000"/>
                                        <p:tgtEl>
                                          <p:spTgt spid="129037"/>
                                        </p:tgtEl>
                                      </p:cBhvr>
                                      <p:from x="10000" y="10000"/>
                                      <p:to x="200000" y="450000"/>
                                    </p:animScale>
                                    <p:animScale>
                                      <p:cBhvr>
                                        <p:cTn id="13" dur="1230" accel="100000" fill="hold">
                                          <p:stCondLst>
                                            <p:cond delay="770"/>
                                          </p:stCondLst>
                                        </p:cTn>
                                        <p:tgtEl>
                                          <p:spTgt spid="129037"/>
                                        </p:tgtEl>
                                      </p:cBhvr>
                                      <p:from x="200000" y="450000"/>
                                      <p:to x="100000" y="100000"/>
                                    </p:animScale>
                                    <p:set>
                                      <p:cBhvr>
                                        <p:cTn id="14" dur="770" fill="hold"/>
                                        <p:tgtEl>
                                          <p:spTgt spid="129037"/>
                                        </p:tgtEl>
                                        <p:attrNameLst>
                                          <p:attrName>ppt_x</p:attrName>
                                        </p:attrNameLst>
                                      </p:cBhvr>
                                      <p:to>
                                        <p:strVal val="(0.5)"/>
                                      </p:to>
                                    </p:set>
                                    <p:anim from="(0.5)" to="(#ppt_x)" calcmode="lin" valueType="num">
                                      <p:cBhvr>
                                        <p:cTn id="15" dur="1230" accel="100000" fill="hold">
                                          <p:stCondLst>
                                            <p:cond delay="770"/>
                                          </p:stCondLst>
                                        </p:cTn>
                                        <p:tgtEl>
                                          <p:spTgt spid="129037"/>
                                        </p:tgtEl>
                                        <p:attrNameLst>
                                          <p:attrName>ppt_x</p:attrName>
                                        </p:attrNameLst>
                                      </p:cBhvr>
                                    </p:anim>
                                    <p:set>
                                      <p:cBhvr>
                                        <p:cTn id="16" dur="770" fill="hold"/>
                                        <p:tgtEl>
                                          <p:spTgt spid="129037"/>
                                        </p:tgtEl>
                                        <p:attrNameLst>
                                          <p:attrName>ppt_y</p:attrName>
                                        </p:attrNameLst>
                                      </p:cBhvr>
                                      <p:to>
                                        <p:strVal val="(#ppt_y+0.4)"/>
                                      </p:to>
                                    </p:set>
                                    <p:anim from="(#ppt_y+0.4)" to="(#ppt_y)" calcmode="lin" valueType="num">
                                      <p:cBhvr>
                                        <p:cTn id="17" dur="1230" accel="100000" fill="hold">
                                          <p:stCondLst>
                                            <p:cond delay="770"/>
                                          </p:stCondLst>
                                        </p:cTn>
                                        <p:tgtEl>
                                          <p:spTgt spid="12903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85" name="Rectangle 13">
            <a:extLst>
              <a:ext uri="{FF2B5EF4-FFF2-40B4-BE49-F238E27FC236}">
                <a16:creationId xmlns:a16="http://schemas.microsoft.com/office/drawing/2014/main" id="{AEDDDFAA-9EA3-49C4-A828-B80089701791}"/>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Cálculo de la </a:t>
            </a:r>
            <a:r>
              <a:rPr lang="es-ES" altLang="es-ES" sz="2769" dirty="0">
                <a:solidFill>
                  <a:schemeClr val="accent5"/>
                </a:solidFill>
              </a:rPr>
              <a:t>Suma de Cuadrados </a:t>
            </a:r>
            <a:r>
              <a:rPr lang="es-ES" altLang="es-ES" sz="2769" dirty="0">
                <a:solidFill>
                  <a:schemeClr val="tx2"/>
                </a:solidFill>
              </a:rPr>
              <a:t>(</a:t>
            </a:r>
            <a:r>
              <a:rPr lang="es-ES" altLang="es-ES" sz="2769" dirty="0">
                <a:solidFill>
                  <a:schemeClr val="accent5"/>
                </a:solidFill>
              </a:rPr>
              <a:t>SC</a:t>
            </a:r>
            <a:r>
              <a:rPr lang="es-ES" altLang="es-ES" sz="2769" dirty="0">
                <a:solidFill>
                  <a:schemeClr val="tx2"/>
                </a:solidFill>
              </a:rPr>
              <a:t>)</a:t>
            </a:r>
            <a:endParaRPr lang="es-ES" altLang="es-ES" sz="2769" dirty="0">
              <a:solidFill>
                <a:srgbClr val="008000"/>
              </a:solidFill>
            </a:endParaRPr>
          </a:p>
        </p:txBody>
      </p:sp>
      <p:graphicFrame>
        <p:nvGraphicFramePr>
          <p:cNvPr id="29484" name="Group 812">
            <a:extLst>
              <a:ext uri="{FF2B5EF4-FFF2-40B4-BE49-F238E27FC236}">
                <a16:creationId xmlns:a16="http://schemas.microsoft.com/office/drawing/2014/main" id="{DCD80751-4A31-40E6-BD73-13D2018CA9C4}"/>
              </a:ext>
            </a:extLst>
          </p:cNvPr>
          <p:cNvGraphicFramePr>
            <a:graphicFrameLocks noGrp="1"/>
          </p:cNvGraphicFramePr>
          <p:nvPr/>
        </p:nvGraphicFramePr>
        <p:xfrm>
          <a:off x="317989" y="970085"/>
          <a:ext cx="4345647" cy="4923701"/>
        </p:xfrm>
        <a:graphic>
          <a:graphicData uri="http://schemas.openxmlformats.org/drawingml/2006/table">
            <a:tbl>
              <a:tblPr/>
              <a:tblGrid>
                <a:gridCol w="797169">
                  <a:extLst>
                    <a:ext uri="{9D8B030D-6E8A-4147-A177-3AD203B41FA5}">
                      <a16:colId xmlns:a16="http://schemas.microsoft.com/office/drawing/2014/main" val="3465594901"/>
                    </a:ext>
                  </a:extLst>
                </a:gridCol>
                <a:gridCol w="194212">
                  <a:extLst>
                    <a:ext uri="{9D8B030D-6E8A-4147-A177-3AD203B41FA5}">
                      <a16:colId xmlns:a16="http://schemas.microsoft.com/office/drawing/2014/main" val="288993684"/>
                    </a:ext>
                  </a:extLst>
                </a:gridCol>
                <a:gridCol w="1427285">
                  <a:extLst>
                    <a:ext uri="{9D8B030D-6E8A-4147-A177-3AD203B41FA5}">
                      <a16:colId xmlns:a16="http://schemas.microsoft.com/office/drawing/2014/main" val="2519604119"/>
                    </a:ext>
                  </a:extLst>
                </a:gridCol>
                <a:gridCol w="1926981">
                  <a:extLst>
                    <a:ext uri="{9D8B030D-6E8A-4147-A177-3AD203B41FA5}">
                      <a16:colId xmlns:a16="http://schemas.microsoft.com/office/drawing/2014/main" val="3715989995"/>
                    </a:ext>
                  </a:extLst>
                </a:gridCol>
              </a:tblGrid>
              <a:tr h="376604">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rgbClr val="FFFFFF"/>
                          </a:solidFill>
                          <a:effectLst/>
                          <a:latin typeface="Verdana" panose="020B0604030504040204" pitchFamily="34" charset="0"/>
                          <a:cs typeface="Arial" panose="020B0604020202020204" pitchFamily="34" charset="0"/>
                        </a:rPr>
                        <a:t>PRU</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333399"/>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rgbClr val="FFFFFF"/>
                          </a:solidFill>
                          <a:effectLst/>
                          <a:latin typeface="Verdana" panose="020B0604030504040204" pitchFamily="34" charset="0"/>
                          <a:cs typeface="Arial" panose="020B0604020202020204" pitchFamily="34" charset="0"/>
                        </a:rPr>
                        <a:t>ADITIVO</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333399"/>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rgbClr val="FFFFFF"/>
                          </a:solidFill>
                          <a:effectLst/>
                          <a:latin typeface="Verdana" panose="020B0604030504040204" pitchFamily="34" charset="0"/>
                          <a:cs typeface="Arial" panose="020B0604020202020204" pitchFamily="34" charset="0"/>
                        </a:rPr>
                        <a:t>ADITIVO</a:t>
                      </a:r>
                      <a:r>
                        <a:rPr kumimoji="0" lang="es-ES_tradnl" altLang="es-ES" sz="1800" b="1" i="0" u="none" strike="noStrike" cap="none" normalizeH="0" baseline="30000">
                          <a:ln>
                            <a:noFill/>
                          </a:ln>
                          <a:solidFill>
                            <a:srgbClr val="FFFFFF"/>
                          </a:solidFill>
                          <a:effectLst/>
                          <a:latin typeface="Verdana" panose="020B0604030504040204" pitchFamily="34" charset="0"/>
                          <a:cs typeface="Arial" panose="020B0604020202020204" pitchFamily="34" charset="0"/>
                        </a:rPr>
                        <a:t>2</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333399"/>
                    </a:solidFill>
                  </a:tcPr>
                </a:tc>
                <a:extLst>
                  <a:ext uri="{0D108BD9-81ED-4DB2-BD59-A6C34878D82A}">
                    <a16:rowId xmlns:a16="http://schemas.microsoft.com/office/drawing/2014/main" val="3048016403"/>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1</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17,2</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295,84</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3522853554"/>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2</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17</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289</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134371878"/>
                  </a:ext>
                </a:extLst>
              </a:tr>
              <a:tr h="348762">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3</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17,1</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292,41</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7531382"/>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4</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18,7</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349,69</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796123980"/>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5</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19</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361</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458379046"/>
                  </a:ext>
                </a:extLst>
              </a:tr>
              <a:tr h="348762">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6</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18,6</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345,96</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995069983"/>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7</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16,4</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268,96</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925978316"/>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8</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16,8</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282,24</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747934513"/>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9</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15,6</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54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243,36</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2642146353"/>
                  </a:ext>
                </a:extLst>
              </a:tr>
              <a:tr h="348762">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10</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19,4</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54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376,36</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2171817706"/>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11</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17,7</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313,29</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31894900"/>
                  </a:ext>
                </a:extLst>
              </a:tr>
              <a:tr h="347297">
                <a:tc gridSpan="2">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rPr>
                        <a:t>12</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2F2F2"/>
                    </a:solidFill>
                  </a:tcPr>
                </a:tc>
                <a:tc hMerge="1">
                  <a:txBody>
                    <a:bodyPr/>
                    <a:lstStyle/>
                    <a:p>
                      <a:endParaRPr lang="es-ES"/>
                    </a:p>
                  </a:txBody>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17,4</a:t>
                      </a:r>
                      <a:endParaRPr kumimoji="0" lang="es-ES_tradnl"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FF"/>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 altLang="es-ES" sz="1700" b="0" i="0" u="none" strike="noStrike" cap="none" normalizeH="0" baseline="0">
                          <a:ln>
                            <a:noFill/>
                          </a:ln>
                          <a:solidFill>
                            <a:schemeClr val="tx1"/>
                          </a:solidFill>
                          <a:effectLst/>
                          <a:latin typeface="Verdana" panose="020B0604030504040204" pitchFamily="34" charset="0"/>
                          <a:cs typeface="Arial" panose="020B0604020202020204" pitchFamily="34" charset="0"/>
                        </a:rPr>
                        <a:t>302,76</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4227088031"/>
                  </a:ext>
                </a:extLst>
              </a:tr>
              <a:tr h="375138">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20000"/>
                        </a:spcBef>
                        <a:spcAft>
                          <a:spcPct val="0"/>
                        </a:spcAft>
                        <a:buClr>
                          <a:schemeClr val="folHlink"/>
                        </a:buClr>
                        <a:buSzPct val="75000"/>
                        <a:buFont typeface="Wingdings" panose="05000000000000000000" pitchFamily="2" charset="2"/>
                        <a:buNone/>
                        <a:tabLst/>
                      </a:pPr>
                      <a:endParaRPr kumimoji="0" lang="es-ES" altLang="es-ES" sz="1800" b="0" i="0" u="none" strike="noStrike" cap="none" normalizeH="0" baseline="0">
                        <a:ln>
                          <a:noFill/>
                        </a:ln>
                        <a:solidFill>
                          <a:schemeClr val="tx1"/>
                        </a:solidFill>
                        <a:effectLst/>
                        <a:latin typeface="Verdana" panose="020B0604030504040204" pitchFamily="34" charset="0"/>
                      </a:endParaRPr>
                    </a:p>
                  </a:txBody>
                  <a:tcPr marL="84406" marR="84406" marT="42203" marB="42203" anchor="b" horzOverflow="overflow">
                    <a:lnL cap="flat">
                      <a:noFill/>
                    </a:lnL>
                    <a:lnR>
                      <a:noFill/>
                    </a:lnR>
                    <a:lnT w="28575" cap="flat" cmpd="sng" algn="ctr">
                      <a:solidFill>
                        <a:schemeClr val="tx1"/>
                      </a:solidFill>
                      <a:prstDash val="solid"/>
                      <a:miter lim="800000"/>
                      <a:headEnd type="none" w="sm" len="sm"/>
                      <a:tailEnd type="none" w="sm" len="sm"/>
                    </a:lnT>
                    <a:lnB cap="flat">
                      <a:noFill/>
                    </a:lnB>
                    <a:lnTlToBr>
                      <a:noFill/>
                    </a:lnTlToBr>
                    <a:lnBlToTr>
                      <a:noFill/>
                    </a:lnBlToTr>
                    <a:no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20000"/>
                        </a:spcBef>
                        <a:spcAft>
                          <a:spcPct val="0"/>
                        </a:spcAft>
                        <a:buClr>
                          <a:schemeClr val="folHlink"/>
                        </a:buClr>
                        <a:buSzPct val="75000"/>
                        <a:buFont typeface="Wingdings" panose="05000000000000000000" pitchFamily="2" charset="2"/>
                        <a:buNone/>
                        <a:tabLst/>
                      </a:pPr>
                      <a:endParaRPr kumimoji="0" lang="es-ES" altLang="es-ES" sz="1800" b="0" i="0" u="none" strike="noStrike" cap="none" normalizeH="0" baseline="0">
                        <a:ln>
                          <a:noFill/>
                        </a:ln>
                        <a:solidFill>
                          <a:schemeClr val="tx1"/>
                        </a:solidFill>
                        <a:effectLst/>
                        <a:latin typeface="Verdana" panose="020B0604030504040204" pitchFamily="34" charset="0"/>
                      </a:endParaRPr>
                    </a:p>
                  </a:txBody>
                  <a:tcPr marL="84406" marR="84406" marT="42203" marB="42203" anchor="b" horzOverflow="overflow">
                    <a:lnL>
                      <a:noFill/>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cap="flat">
                      <a:noFill/>
                    </a:lnB>
                    <a:lnTlToBr>
                      <a:noFill/>
                    </a:lnTlToBr>
                    <a:lnBlToTr>
                      <a:noFill/>
                    </a:lnBlToTr>
                    <a:no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b" latinLnBrk="0" hangingPunct="0">
                        <a:lnSpc>
                          <a:spcPct val="100000"/>
                        </a:lnSpc>
                        <a:spcBef>
                          <a:spcPct val="0"/>
                        </a:spcBef>
                        <a:spcAft>
                          <a:spcPct val="0"/>
                        </a:spcAft>
                        <a:buClrTx/>
                        <a:buSzTx/>
                        <a:buFontTx/>
                        <a:buNone/>
                        <a:tabLst/>
                      </a:pPr>
                      <a:r>
                        <a:rPr kumimoji="0" lang="es-ES" altLang="es-ES" sz="1700" b="1" i="0" u="none" strike="noStrike" cap="none" normalizeH="0" baseline="0">
                          <a:ln>
                            <a:noFill/>
                          </a:ln>
                          <a:solidFill>
                            <a:schemeClr val="tx1"/>
                          </a:solidFill>
                          <a:effectLst/>
                          <a:latin typeface="Arial" panose="020B0604020202020204" pitchFamily="34" charset="0"/>
                          <a:cs typeface="Arial" panose="020B0604020202020204" pitchFamily="34" charset="0"/>
                        </a:rPr>
                        <a:t>TG</a:t>
                      </a:r>
                      <a:r>
                        <a:rPr kumimoji="0" lang="es-ES" altLang="es-ES" sz="1700" b="0" i="0" u="none" strike="noStrike" cap="none" normalizeH="0" baseline="0">
                          <a:ln>
                            <a:noFill/>
                          </a:ln>
                          <a:solidFill>
                            <a:schemeClr val="tx1"/>
                          </a:solidFill>
                          <a:effectLst/>
                          <a:latin typeface="Arial" panose="020B0604020202020204" pitchFamily="34" charset="0"/>
                          <a:cs typeface="Arial" panose="020B0604020202020204" pitchFamily="34" charset="0"/>
                        </a:rPr>
                        <a:t> = 210,9</a:t>
                      </a: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anchor="b"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99"/>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eaLnBrk="0" hangingPunct="0">
                        <a:spcBef>
                          <a:spcPct val="20000"/>
                        </a:spcBef>
                        <a:buClr>
                          <a:schemeClr val="accent1"/>
                        </a:buClr>
                        <a:defRPr sz="1600">
                          <a:solidFill>
                            <a:schemeClr val="tx1"/>
                          </a:solidFill>
                          <a:latin typeface="Verdana" panose="020B0604030504040204" pitchFamily="34" charset="0"/>
                        </a:defRPr>
                      </a:lvl3pPr>
                      <a:lvl4pPr eaLnBrk="0" hangingPunct="0">
                        <a:spcBef>
                          <a:spcPct val="20000"/>
                        </a:spcBef>
                        <a:buClr>
                          <a:schemeClr val="hlink"/>
                        </a:buClr>
                        <a:defRPr sz="1600">
                          <a:solidFill>
                            <a:schemeClr val="tx1"/>
                          </a:solidFill>
                          <a:latin typeface="Verdana" panose="020B0604030504040204" pitchFamily="34" charset="0"/>
                        </a:defRPr>
                      </a:lvl4pPr>
                      <a:lvl5pPr eaLnBrk="0" hangingPunct="0">
                        <a:spcBef>
                          <a:spcPct val="20000"/>
                        </a:spcBef>
                        <a:buClr>
                          <a:schemeClr val="tx1"/>
                        </a:buClr>
                        <a:buSzPct val="85000"/>
                        <a:defRPr sz="1600">
                          <a:solidFill>
                            <a:schemeClr val="tx1"/>
                          </a:solidFill>
                          <a:latin typeface="Verdana" panose="020B0604030504040204" pitchFamily="34" charset="0"/>
                        </a:defRPr>
                      </a:lvl5pPr>
                      <a:lvl6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b" latinLnBrk="0" hangingPunct="0">
                        <a:lnSpc>
                          <a:spcPct val="100000"/>
                        </a:lnSpc>
                        <a:spcBef>
                          <a:spcPct val="0"/>
                        </a:spcBef>
                        <a:spcAft>
                          <a:spcPct val="0"/>
                        </a:spcAft>
                        <a:buClrTx/>
                        <a:buSzTx/>
                        <a:buFontTx/>
                        <a:buNone/>
                        <a:tabLst/>
                      </a:pPr>
                      <a:endParaRPr kumimoji="0" lang="es-ES" altLang="es-ES" sz="1300" b="0" i="0" u="none" strike="noStrike" cap="none" normalizeH="0" baseline="0">
                        <a:ln>
                          <a:noFill/>
                        </a:ln>
                        <a:solidFill>
                          <a:schemeClr val="tx1"/>
                        </a:solidFill>
                        <a:effectLst/>
                        <a:latin typeface="Verdana" panose="020B0604030504040204" pitchFamily="34" charset="0"/>
                      </a:endParaRPr>
                    </a:p>
                  </a:txBody>
                  <a:tcPr marL="84406" marR="84406" marT="42203" marB="42203" anchor="b"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99"/>
                    </a:solidFill>
                  </a:tcPr>
                </a:tc>
                <a:extLst>
                  <a:ext uri="{0D108BD9-81ED-4DB2-BD59-A6C34878D82A}">
                    <a16:rowId xmlns:a16="http://schemas.microsoft.com/office/drawing/2014/main" val="3617133781"/>
                  </a:ext>
                </a:extLst>
              </a:tr>
            </a:tbl>
          </a:graphicData>
        </a:graphic>
      </p:graphicFrame>
      <p:graphicFrame>
        <p:nvGraphicFramePr>
          <p:cNvPr id="29438" name="Object 766">
            <a:extLst>
              <a:ext uri="{FF2B5EF4-FFF2-40B4-BE49-F238E27FC236}">
                <a16:creationId xmlns:a16="http://schemas.microsoft.com/office/drawing/2014/main" id="{EEADDBA7-9849-4F48-A781-C5109DA31F6F}"/>
              </a:ext>
            </a:extLst>
          </p:cNvPr>
          <p:cNvGraphicFramePr>
            <a:graphicFrameLocks noChangeAspect="1"/>
          </p:cNvGraphicFramePr>
          <p:nvPr/>
        </p:nvGraphicFramePr>
        <p:xfrm>
          <a:off x="2880947" y="5556739"/>
          <a:ext cx="1691054" cy="351692"/>
        </p:xfrm>
        <a:graphic>
          <a:graphicData uri="http://schemas.openxmlformats.org/presentationml/2006/ole">
            <mc:AlternateContent xmlns:mc="http://schemas.openxmlformats.org/markup-compatibility/2006">
              <mc:Choice xmlns:v="urn:schemas-microsoft-com:vml" Requires="v">
                <p:oleObj spid="_x0000_s1358891" name="Equation" r:id="rId4" imgW="1218960" imgH="253800" progId="Equation.DSMT4">
                  <p:embed/>
                </p:oleObj>
              </mc:Choice>
              <mc:Fallback>
                <p:oleObj name="Equation" r:id="rId4" imgW="1218960" imgH="253800" progId="Equation.DSMT4">
                  <p:embed/>
                  <p:pic>
                    <p:nvPicPr>
                      <p:cNvPr id="29438" name="Object 766">
                        <a:extLst>
                          <a:ext uri="{FF2B5EF4-FFF2-40B4-BE49-F238E27FC236}">
                            <a16:creationId xmlns:a16="http://schemas.microsoft.com/office/drawing/2014/main" id="{EEADDBA7-9849-4F48-A781-C5109DA31F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947" y="5556739"/>
                        <a:ext cx="1691054" cy="3516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446" name="Text Box 774">
            <a:extLst>
              <a:ext uri="{FF2B5EF4-FFF2-40B4-BE49-F238E27FC236}">
                <a16:creationId xmlns:a16="http://schemas.microsoft.com/office/drawing/2014/main" id="{61089A0F-31BB-46ED-B807-4E0A9E46429D}"/>
              </a:ext>
            </a:extLst>
          </p:cNvPr>
          <p:cNvSpPr txBox="1">
            <a:spLocks noChangeArrowheads="1"/>
          </p:cNvSpPr>
          <p:nvPr/>
        </p:nvSpPr>
        <p:spPr bwMode="auto">
          <a:xfrm>
            <a:off x="4837235" y="1101969"/>
            <a:ext cx="4054719" cy="43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spcAft>
                <a:spcPts val="554"/>
              </a:spcAft>
              <a:buClr>
                <a:schemeClr val="folHlink"/>
              </a:buClr>
              <a:buSzPct val="150000"/>
              <a:buFont typeface="Wingdings" panose="05000000000000000000" pitchFamily="2" charset="2"/>
              <a:buChar char="§"/>
            </a:pPr>
            <a:r>
              <a:rPr lang="es-ES_tradnl" altLang="es-ES" sz="2215" dirty="0"/>
              <a:t> Sustraendo General:</a:t>
            </a:r>
            <a:endParaRPr lang="es-ES" altLang="es-ES" sz="2215" dirty="0"/>
          </a:p>
        </p:txBody>
      </p:sp>
      <p:graphicFrame>
        <p:nvGraphicFramePr>
          <p:cNvPr id="29448" name="Object 1025">
            <a:extLst>
              <a:ext uri="{FF2B5EF4-FFF2-40B4-BE49-F238E27FC236}">
                <a16:creationId xmlns:a16="http://schemas.microsoft.com/office/drawing/2014/main" id="{303D2017-B58C-4D22-9B05-48B91BCD1858}"/>
              </a:ext>
            </a:extLst>
          </p:cNvPr>
          <p:cNvGraphicFramePr>
            <a:graphicFrameLocks noChangeAspect="1"/>
          </p:cNvGraphicFramePr>
          <p:nvPr/>
        </p:nvGraphicFramePr>
        <p:xfrm>
          <a:off x="4904643" y="1966546"/>
          <a:ext cx="3788019" cy="757604"/>
        </p:xfrm>
        <a:graphic>
          <a:graphicData uri="http://schemas.openxmlformats.org/presentationml/2006/ole">
            <mc:AlternateContent xmlns:mc="http://schemas.openxmlformats.org/markup-compatibility/2006">
              <mc:Choice xmlns:v="urn:schemas-microsoft-com:vml" Requires="v">
                <p:oleObj spid="_x0000_s1358892" name="Equation" r:id="rId6" imgW="2082600" imgH="419040" progId="Equation.DSMT4">
                  <p:embed/>
                </p:oleObj>
              </mc:Choice>
              <mc:Fallback>
                <p:oleObj name="Equation" r:id="rId6" imgW="2082600" imgH="419040" progId="Equation.DSMT4">
                  <p:embed/>
                  <p:pic>
                    <p:nvPicPr>
                      <p:cNvPr id="29448" name="Object 1025">
                        <a:extLst>
                          <a:ext uri="{FF2B5EF4-FFF2-40B4-BE49-F238E27FC236}">
                            <a16:creationId xmlns:a16="http://schemas.microsoft.com/office/drawing/2014/main" id="{303D2017-B58C-4D22-9B05-48B91BCD18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4643" y="1966546"/>
                        <a:ext cx="3788019" cy="7576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481" name="Text Box 809">
            <a:extLst>
              <a:ext uri="{FF2B5EF4-FFF2-40B4-BE49-F238E27FC236}">
                <a16:creationId xmlns:a16="http://schemas.microsoft.com/office/drawing/2014/main" id="{6D05A8E1-06DE-48B8-8701-325D59C9BDE2}"/>
              </a:ext>
            </a:extLst>
          </p:cNvPr>
          <p:cNvSpPr txBox="1">
            <a:spLocks noChangeArrowheads="1"/>
          </p:cNvSpPr>
          <p:nvPr/>
        </p:nvSpPr>
        <p:spPr bwMode="auto">
          <a:xfrm>
            <a:off x="4837235" y="3467100"/>
            <a:ext cx="4054719" cy="7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spcAft>
                <a:spcPts val="554"/>
              </a:spcAft>
              <a:buClr>
                <a:schemeClr val="folHlink"/>
              </a:buClr>
              <a:buSzPct val="150000"/>
              <a:buFont typeface="Wingdings" panose="05000000000000000000" pitchFamily="2" charset="2"/>
              <a:buChar char="§"/>
            </a:pPr>
            <a:r>
              <a:rPr lang="es-ES_tradnl" altLang="es-ES" sz="2215" dirty="0"/>
              <a:t> Suma de Cuadrados Total:</a:t>
            </a:r>
            <a:endParaRPr lang="es-ES" altLang="es-ES" sz="2215" dirty="0"/>
          </a:p>
        </p:txBody>
      </p:sp>
      <p:graphicFrame>
        <p:nvGraphicFramePr>
          <p:cNvPr id="29482" name="Object 1025">
            <a:extLst>
              <a:ext uri="{FF2B5EF4-FFF2-40B4-BE49-F238E27FC236}">
                <a16:creationId xmlns:a16="http://schemas.microsoft.com/office/drawing/2014/main" id="{0123A003-1418-4006-887B-07177B8D2AC3}"/>
              </a:ext>
            </a:extLst>
          </p:cNvPr>
          <p:cNvGraphicFramePr>
            <a:graphicFrameLocks noChangeAspect="1"/>
          </p:cNvGraphicFramePr>
          <p:nvPr/>
        </p:nvGraphicFramePr>
        <p:xfrm>
          <a:off x="4917831" y="4451839"/>
          <a:ext cx="4041531" cy="921727"/>
        </p:xfrm>
        <a:graphic>
          <a:graphicData uri="http://schemas.openxmlformats.org/presentationml/2006/ole">
            <mc:AlternateContent xmlns:mc="http://schemas.openxmlformats.org/markup-compatibility/2006">
              <mc:Choice xmlns:v="urn:schemas-microsoft-com:vml" Requires="v">
                <p:oleObj spid="_x0000_s1358893" name="Equation" r:id="rId8" imgW="2222280" imgH="507960" progId="Equation.DSMT4">
                  <p:embed/>
                </p:oleObj>
              </mc:Choice>
              <mc:Fallback>
                <p:oleObj name="Equation" r:id="rId8" imgW="2222280" imgH="507960" progId="Equation.DSMT4">
                  <p:embed/>
                  <p:pic>
                    <p:nvPicPr>
                      <p:cNvPr id="29482" name="Object 1025">
                        <a:extLst>
                          <a:ext uri="{FF2B5EF4-FFF2-40B4-BE49-F238E27FC236}">
                            <a16:creationId xmlns:a16="http://schemas.microsoft.com/office/drawing/2014/main" id="{0123A003-1418-4006-887B-07177B8D2AC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7831" y="4451839"/>
                        <a:ext cx="4041531" cy="9217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026072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9484"/>
                                        </p:tgtEl>
                                        <p:attrNameLst>
                                          <p:attrName>style.visibility</p:attrName>
                                        </p:attrNameLst>
                                      </p:cBhvr>
                                      <p:to>
                                        <p:strVal val="visible"/>
                                      </p:to>
                                    </p:set>
                                    <p:animEffect transition="in" filter="wipe(up)">
                                      <p:cBhvr>
                                        <p:cTn id="7" dur="1000"/>
                                        <p:tgtEl>
                                          <p:spTgt spid="29484"/>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29438"/>
                                        </p:tgtEl>
                                        <p:attrNameLst>
                                          <p:attrName>style.visibility</p:attrName>
                                        </p:attrNameLst>
                                      </p:cBhvr>
                                      <p:to>
                                        <p:strVal val="visible"/>
                                      </p:to>
                                    </p:set>
                                    <p:animEffect transition="in" filter="wipe(up)">
                                      <p:cBhvr>
                                        <p:cTn id="11" dur="1000"/>
                                        <p:tgtEl>
                                          <p:spTgt spid="2943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ntr" presetSubtype="0" fill="hold" grpId="0" nodeType="clickEffect">
                                  <p:stCondLst>
                                    <p:cond delay="0"/>
                                  </p:stCondLst>
                                  <p:childTnLst>
                                    <p:set>
                                      <p:cBhvr>
                                        <p:cTn id="15" dur="1" fill="hold">
                                          <p:stCondLst>
                                            <p:cond delay="0"/>
                                          </p:stCondLst>
                                        </p:cTn>
                                        <p:tgtEl>
                                          <p:spTgt spid="29446"/>
                                        </p:tgtEl>
                                        <p:attrNameLst>
                                          <p:attrName>style.visibility</p:attrName>
                                        </p:attrNameLst>
                                      </p:cBhvr>
                                      <p:to>
                                        <p:strVal val="visible"/>
                                      </p:to>
                                    </p:set>
                                    <p:animEffect transition="in" filter="fade">
                                      <p:cBhvr>
                                        <p:cTn id="16" dur="2000"/>
                                        <p:tgtEl>
                                          <p:spTgt spid="29446"/>
                                        </p:tgtEl>
                                      </p:cBhvr>
                                    </p:animEffect>
                                    <p:anim calcmode="lin" valueType="num">
                                      <p:cBhvr>
                                        <p:cTn id="17" dur="2000" fill="hold"/>
                                        <p:tgtEl>
                                          <p:spTgt spid="29446"/>
                                        </p:tgtEl>
                                        <p:attrNameLst>
                                          <p:attrName>style.rotation</p:attrName>
                                        </p:attrNameLst>
                                      </p:cBhvr>
                                      <p:tavLst>
                                        <p:tav tm="0">
                                          <p:val>
                                            <p:fltVal val="720"/>
                                          </p:val>
                                        </p:tav>
                                        <p:tav tm="100000">
                                          <p:val>
                                            <p:fltVal val="0"/>
                                          </p:val>
                                        </p:tav>
                                      </p:tavLst>
                                    </p:anim>
                                    <p:anim calcmode="lin" valueType="num">
                                      <p:cBhvr>
                                        <p:cTn id="18" dur="2000" fill="hold"/>
                                        <p:tgtEl>
                                          <p:spTgt spid="29446"/>
                                        </p:tgtEl>
                                        <p:attrNameLst>
                                          <p:attrName>ppt_h</p:attrName>
                                        </p:attrNameLst>
                                      </p:cBhvr>
                                      <p:tavLst>
                                        <p:tav tm="0">
                                          <p:val>
                                            <p:fltVal val="0"/>
                                          </p:val>
                                        </p:tav>
                                        <p:tav tm="100000">
                                          <p:val>
                                            <p:strVal val="#ppt_h"/>
                                          </p:val>
                                        </p:tav>
                                      </p:tavLst>
                                    </p:anim>
                                    <p:anim calcmode="lin" valueType="num">
                                      <p:cBhvr>
                                        <p:cTn id="19" dur="2000" fill="hold"/>
                                        <p:tgtEl>
                                          <p:spTgt spid="29446"/>
                                        </p:tgtEl>
                                        <p:attrNameLst>
                                          <p:attrName>ppt_w</p:attrName>
                                        </p:attrNameLst>
                                      </p:cBhvr>
                                      <p:tavLst>
                                        <p:tav tm="0">
                                          <p:val>
                                            <p:fltVal val="0"/>
                                          </p:val>
                                        </p:tav>
                                        <p:tav tm="100000">
                                          <p:val>
                                            <p:strVal val="#ppt_w"/>
                                          </p:val>
                                        </p:tav>
                                      </p:tavLst>
                                    </p:anim>
                                  </p:childTnLst>
                                </p:cTn>
                              </p:par>
                            </p:childTnLst>
                          </p:cTn>
                        </p:par>
                        <p:par>
                          <p:cTn id="20" fill="hold" nodeType="afterGroup">
                            <p:stCondLst>
                              <p:cond delay="2000"/>
                            </p:stCondLst>
                            <p:childTnLst>
                              <p:par>
                                <p:cTn id="21" presetID="35" presetClass="entr" presetSubtype="0" fill="hold" nodeType="afterEffect">
                                  <p:stCondLst>
                                    <p:cond delay="0"/>
                                  </p:stCondLst>
                                  <p:childTnLst>
                                    <p:set>
                                      <p:cBhvr>
                                        <p:cTn id="22" dur="1" fill="hold">
                                          <p:stCondLst>
                                            <p:cond delay="0"/>
                                          </p:stCondLst>
                                        </p:cTn>
                                        <p:tgtEl>
                                          <p:spTgt spid="29448"/>
                                        </p:tgtEl>
                                        <p:attrNameLst>
                                          <p:attrName>style.visibility</p:attrName>
                                        </p:attrNameLst>
                                      </p:cBhvr>
                                      <p:to>
                                        <p:strVal val="visible"/>
                                      </p:to>
                                    </p:set>
                                    <p:animEffect transition="in" filter="fade">
                                      <p:cBhvr>
                                        <p:cTn id="23" dur="2000"/>
                                        <p:tgtEl>
                                          <p:spTgt spid="29448"/>
                                        </p:tgtEl>
                                      </p:cBhvr>
                                    </p:animEffect>
                                    <p:anim calcmode="lin" valueType="num">
                                      <p:cBhvr>
                                        <p:cTn id="24" dur="2000" fill="hold"/>
                                        <p:tgtEl>
                                          <p:spTgt spid="29448"/>
                                        </p:tgtEl>
                                        <p:attrNameLst>
                                          <p:attrName>style.rotation</p:attrName>
                                        </p:attrNameLst>
                                      </p:cBhvr>
                                      <p:tavLst>
                                        <p:tav tm="0">
                                          <p:val>
                                            <p:fltVal val="720"/>
                                          </p:val>
                                        </p:tav>
                                        <p:tav tm="100000">
                                          <p:val>
                                            <p:fltVal val="0"/>
                                          </p:val>
                                        </p:tav>
                                      </p:tavLst>
                                    </p:anim>
                                    <p:anim calcmode="lin" valueType="num">
                                      <p:cBhvr>
                                        <p:cTn id="25" dur="2000" fill="hold"/>
                                        <p:tgtEl>
                                          <p:spTgt spid="29448"/>
                                        </p:tgtEl>
                                        <p:attrNameLst>
                                          <p:attrName>ppt_h</p:attrName>
                                        </p:attrNameLst>
                                      </p:cBhvr>
                                      <p:tavLst>
                                        <p:tav tm="0">
                                          <p:val>
                                            <p:fltVal val="0"/>
                                          </p:val>
                                        </p:tav>
                                        <p:tav tm="100000">
                                          <p:val>
                                            <p:strVal val="#ppt_h"/>
                                          </p:val>
                                        </p:tav>
                                      </p:tavLst>
                                    </p:anim>
                                    <p:anim calcmode="lin" valueType="num">
                                      <p:cBhvr>
                                        <p:cTn id="26" dur="2000" fill="hold"/>
                                        <p:tgtEl>
                                          <p:spTgt spid="29448"/>
                                        </p:tgtEl>
                                        <p:attrNameLst>
                                          <p:attrName>ppt_w</p:attrName>
                                        </p:attrNameLst>
                                      </p:cBhvr>
                                      <p:tavLst>
                                        <p:tav tm="0">
                                          <p:val>
                                            <p:fltVal val="0"/>
                                          </p:val>
                                        </p:tav>
                                        <p:tav tm="100000">
                                          <p:val>
                                            <p:strVal val="#ppt_w"/>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5" presetClass="entr" presetSubtype="0" fill="hold" grpId="0" nodeType="clickEffect">
                                  <p:stCondLst>
                                    <p:cond delay="0"/>
                                  </p:stCondLst>
                                  <p:childTnLst>
                                    <p:set>
                                      <p:cBhvr>
                                        <p:cTn id="30" dur="1" fill="hold">
                                          <p:stCondLst>
                                            <p:cond delay="0"/>
                                          </p:stCondLst>
                                        </p:cTn>
                                        <p:tgtEl>
                                          <p:spTgt spid="29481"/>
                                        </p:tgtEl>
                                        <p:attrNameLst>
                                          <p:attrName>style.visibility</p:attrName>
                                        </p:attrNameLst>
                                      </p:cBhvr>
                                      <p:to>
                                        <p:strVal val="visible"/>
                                      </p:to>
                                    </p:set>
                                    <p:animEffect transition="in" filter="fade">
                                      <p:cBhvr>
                                        <p:cTn id="31" dur="2000"/>
                                        <p:tgtEl>
                                          <p:spTgt spid="29481"/>
                                        </p:tgtEl>
                                      </p:cBhvr>
                                    </p:animEffect>
                                    <p:anim calcmode="lin" valueType="num">
                                      <p:cBhvr>
                                        <p:cTn id="32" dur="2000" fill="hold"/>
                                        <p:tgtEl>
                                          <p:spTgt spid="29481"/>
                                        </p:tgtEl>
                                        <p:attrNameLst>
                                          <p:attrName>style.rotation</p:attrName>
                                        </p:attrNameLst>
                                      </p:cBhvr>
                                      <p:tavLst>
                                        <p:tav tm="0">
                                          <p:val>
                                            <p:fltVal val="720"/>
                                          </p:val>
                                        </p:tav>
                                        <p:tav tm="100000">
                                          <p:val>
                                            <p:fltVal val="0"/>
                                          </p:val>
                                        </p:tav>
                                      </p:tavLst>
                                    </p:anim>
                                    <p:anim calcmode="lin" valueType="num">
                                      <p:cBhvr>
                                        <p:cTn id="33" dur="2000" fill="hold"/>
                                        <p:tgtEl>
                                          <p:spTgt spid="29481"/>
                                        </p:tgtEl>
                                        <p:attrNameLst>
                                          <p:attrName>ppt_h</p:attrName>
                                        </p:attrNameLst>
                                      </p:cBhvr>
                                      <p:tavLst>
                                        <p:tav tm="0">
                                          <p:val>
                                            <p:fltVal val="0"/>
                                          </p:val>
                                        </p:tav>
                                        <p:tav tm="100000">
                                          <p:val>
                                            <p:strVal val="#ppt_h"/>
                                          </p:val>
                                        </p:tav>
                                      </p:tavLst>
                                    </p:anim>
                                    <p:anim calcmode="lin" valueType="num">
                                      <p:cBhvr>
                                        <p:cTn id="34" dur="2000" fill="hold"/>
                                        <p:tgtEl>
                                          <p:spTgt spid="29481"/>
                                        </p:tgtEl>
                                        <p:attrNameLst>
                                          <p:attrName>ppt_w</p:attrName>
                                        </p:attrNameLst>
                                      </p:cBhvr>
                                      <p:tavLst>
                                        <p:tav tm="0">
                                          <p:val>
                                            <p:fltVal val="0"/>
                                          </p:val>
                                        </p:tav>
                                        <p:tav tm="100000">
                                          <p:val>
                                            <p:strVal val="#ppt_w"/>
                                          </p:val>
                                        </p:tav>
                                      </p:tavLst>
                                    </p:anim>
                                  </p:childTnLst>
                                </p:cTn>
                              </p:par>
                            </p:childTnLst>
                          </p:cTn>
                        </p:par>
                        <p:par>
                          <p:cTn id="35" fill="hold" nodeType="afterGroup">
                            <p:stCondLst>
                              <p:cond delay="2000"/>
                            </p:stCondLst>
                            <p:childTnLst>
                              <p:par>
                                <p:cTn id="36" presetID="35" presetClass="entr" presetSubtype="0" fill="hold" nodeType="afterEffect">
                                  <p:stCondLst>
                                    <p:cond delay="0"/>
                                  </p:stCondLst>
                                  <p:childTnLst>
                                    <p:set>
                                      <p:cBhvr>
                                        <p:cTn id="37" dur="1" fill="hold">
                                          <p:stCondLst>
                                            <p:cond delay="0"/>
                                          </p:stCondLst>
                                        </p:cTn>
                                        <p:tgtEl>
                                          <p:spTgt spid="29482"/>
                                        </p:tgtEl>
                                        <p:attrNameLst>
                                          <p:attrName>style.visibility</p:attrName>
                                        </p:attrNameLst>
                                      </p:cBhvr>
                                      <p:to>
                                        <p:strVal val="visible"/>
                                      </p:to>
                                    </p:set>
                                    <p:animEffect transition="in" filter="fade">
                                      <p:cBhvr>
                                        <p:cTn id="38" dur="2000"/>
                                        <p:tgtEl>
                                          <p:spTgt spid="29482"/>
                                        </p:tgtEl>
                                      </p:cBhvr>
                                    </p:animEffect>
                                    <p:anim calcmode="lin" valueType="num">
                                      <p:cBhvr>
                                        <p:cTn id="39" dur="2000" fill="hold"/>
                                        <p:tgtEl>
                                          <p:spTgt spid="29482"/>
                                        </p:tgtEl>
                                        <p:attrNameLst>
                                          <p:attrName>style.rotation</p:attrName>
                                        </p:attrNameLst>
                                      </p:cBhvr>
                                      <p:tavLst>
                                        <p:tav tm="0">
                                          <p:val>
                                            <p:fltVal val="720"/>
                                          </p:val>
                                        </p:tav>
                                        <p:tav tm="100000">
                                          <p:val>
                                            <p:fltVal val="0"/>
                                          </p:val>
                                        </p:tav>
                                      </p:tavLst>
                                    </p:anim>
                                    <p:anim calcmode="lin" valueType="num">
                                      <p:cBhvr>
                                        <p:cTn id="40" dur="2000" fill="hold"/>
                                        <p:tgtEl>
                                          <p:spTgt spid="29482"/>
                                        </p:tgtEl>
                                        <p:attrNameLst>
                                          <p:attrName>ppt_h</p:attrName>
                                        </p:attrNameLst>
                                      </p:cBhvr>
                                      <p:tavLst>
                                        <p:tav tm="0">
                                          <p:val>
                                            <p:fltVal val="0"/>
                                          </p:val>
                                        </p:tav>
                                        <p:tav tm="100000">
                                          <p:val>
                                            <p:strVal val="#ppt_h"/>
                                          </p:val>
                                        </p:tav>
                                      </p:tavLst>
                                    </p:anim>
                                    <p:anim calcmode="lin" valueType="num">
                                      <p:cBhvr>
                                        <p:cTn id="41" dur="2000" fill="hold"/>
                                        <p:tgtEl>
                                          <p:spTgt spid="2948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46" grpId="0"/>
      <p:bldP spid="2948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583867" y="903181"/>
            <a:ext cx="7838342" cy="1196441"/>
          </a:xfrm>
        </p:spPr>
        <p:txBody>
          <a:bodyPr/>
          <a:lstStyle/>
          <a:p>
            <a:pPr marL="0" indent="0" algn="just">
              <a:spcBef>
                <a:spcPts val="277"/>
              </a:spcBef>
              <a:buNone/>
            </a:pPr>
            <a:r>
              <a:rPr lang="es-ES" dirty="0"/>
              <a:t>¿Hay evidencia suficiente respecto a la superioridad de los cigüeñales del nuevo proveedor para cambiar a éste pese al precio ligeramente más elevado?</a:t>
            </a:r>
          </a:p>
        </p:txBody>
      </p:sp>
      <p:sp>
        <p:nvSpPr>
          <p:cNvPr id="6" name="5 Título"/>
          <p:cNvSpPr>
            <a:spLocks noGrp="1"/>
          </p:cNvSpPr>
          <p:nvPr>
            <p:ph type="title"/>
          </p:nvPr>
        </p:nvSpPr>
        <p:spPr>
          <a:xfrm>
            <a:off x="146492" y="136965"/>
            <a:ext cx="7816362" cy="539792"/>
          </a:xfrm>
        </p:spPr>
        <p:txBody>
          <a:bodyPr>
            <a:normAutofit fontScale="90000"/>
          </a:bodyPr>
          <a:lstStyle/>
          <a:p>
            <a:r>
              <a:rPr lang="es-ES_tradnl" dirty="0">
                <a:solidFill>
                  <a:srgbClr val="FF0000"/>
                </a:solidFill>
              </a:rPr>
              <a:t>Volvamos a la </a:t>
            </a:r>
            <a:r>
              <a:rPr lang="es-ES_tradnl" b="1" dirty="0">
                <a:solidFill>
                  <a:srgbClr val="FF0000"/>
                </a:solidFill>
              </a:rPr>
              <a:t>CUESTIÓN CLAVE</a:t>
            </a:r>
            <a:r>
              <a:rPr lang="es-ES_tradnl" dirty="0">
                <a:solidFill>
                  <a:srgbClr val="FF0000"/>
                </a:solidFill>
              </a:rPr>
              <a:t>…</a:t>
            </a:r>
            <a:endParaRPr lang="es-ES" dirty="0">
              <a:solidFill>
                <a:srgbClr val="FF0000"/>
              </a:solidFill>
            </a:endParaRPr>
          </a:p>
        </p:txBody>
      </p:sp>
      <p:graphicFrame>
        <p:nvGraphicFramePr>
          <p:cNvPr id="290817" name="Object 1"/>
          <p:cNvGraphicFramePr>
            <a:graphicFrameLocks noChangeAspect="1"/>
          </p:cNvGraphicFramePr>
          <p:nvPr>
            <p:extLst/>
          </p:nvPr>
        </p:nvGraphicFramePr>
        <p:xfrm>
          <a:off x="2112111" y="2026648"/>
          <a:ext cx="3885124" cy="868439"/>
        </p:xfrm>
        <a:graphic>
          <a:graphicData uri="http://schemas.openxmlformats.org/presentationml/2006/ole">
            <mc:AlternateContent xmlns:mc="http://schemas.openxmlformats.org/markup-compatibility/2006">
              <mc:Choice xmlns:v="urn:schemas-microsoft-com:vml" Requires="v">
                <p:oleObj spid="_x0000_s1143072" name="Equation" r:id="rId4" imgW="2158920" imgH="482400" progId="Equation.DSMT4">
                  <p:embed/>
                </p:oleObj>
              </mc:Choice>
              <mc:Fallback>
                <p:oleObj name="Equation" r:id="rId4" imgW="215892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111" y="2026648"/>
                        <a:ext cx="3885124" cy="868439"/>
                      </a:xfrm>
                      <a:prstGeom prst="rect">
                        <a:avLst/>
                      </a:prstGeom>
                      <a:noFill/>
                      <a:extLst/>
                    </p:spPr>
                  </p:pic>
                </p:oleObj>
              </mc:Fallback>
            </mc:AlternateContent>
          </a:graphicData>
        </a:graphic>
      </p:graphicFrame>
      <p:sp>
        <p:nvSpPr>
          <p:cNvPr id="10" name="Rectangle 2"/>
          <p:cNvSpPr>
            <a:spLocks noChangeArrowheads="1"/>
          </p:cNvSpPr>
          <p:nvPr/>
        </p:nvSpPr>
        <p:spPr bwMode="auto">
          <a:xfrm>
            <a:off x="716804" y="3894282"/>
            <a:ext cx="3157125" cy="1043105"/>
          </a:xfrm>
          <a:prstGeom prst="rect">
            <a:avLst/>
          </a:prstGeom>
          <a:noFill/>
          <a:ln w="28575">
            <a:solidFill>
              <a:schemeClr val="accent5"/>
            </a:solidFill>
            <a:miter lim="800000"/>
            <a:headEnd/>
            <a:tailEnd/>
          </a:ln>
          <a:effectLst/>
        </p:spPr>
        <p:txBody>
          <a:bodyPr wrap="none" anchor="ctr"/>
          <a:lstStyle/>
          <a:p>
            <a:pPr algn="ctr"/>
            <a:endParaRPr lang="es-ES" sz="1846" b="1">
              <a:solidFill>
                <a:srgbClr val="000000"/>
              </a:solidFill>
              <a:latin typeface="Arial" charset="0"/>
            </a:endParaRPr>
          </a:p>
        </p:txBody>
      </p:sp>
      <p:grpSp>
        <p:nvGrpSpPr>
          <p:cNvPr id="11" name="Group 9"/>
          <p:cNvGrpSpPr>
            <a:grpSpLocks/>
          </p:cNvGrpSpPr>
          <p:nvPr/>
        </p:nvGrpSpPr>
        <p:grpSpPr bwMode="auto">
          <a:xfrm>
            <a:off x="1843730" y="2830781"/>
            <a:ext cx="5317881" cy="653562"/>
            <a:chOff x="1078" y="3195"/>
            <a:chExt cx="3629" cy="446"/>
          </a:xfrm>
        </p:grpSpPr>
        <p:sp>
          <p:nvSpPr>
            <p:cNvPr id="12" name="Text Box 6"/>
            <p:cNvSpPr txBox="1">
              <a:spLocks noChangeArrowheads="1"/>
            </p:cNvSpPr>
            <p:nvPr/>
          </p:nvSpPr>
          <p:spPr bwMode="auto">
            <a:xfrm>
              <a:off x="1078" y="3403"/>
              <a:ext cx="3629" cy="238"/>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1662" b="1" dirty="0">
                  <a:solidFill>
                    <a:srgbClr val="FF0000"/>
                  </a:solidFill>
                  <a:latin typeface="Arial" charset="0"/>
                </a:rPr>
                <a:t>Análisis de la Varianza (ANOVA)</a:t>
              </a:r>
            </a:p>
          </p:txBody>
        </p:sp>
        <p:sp>
          <p:nvSpPr>
            <p:cNvPr id="13" name="AutoShape 7"/>
            <p:cNvSpPr>
              <a:spLocks noChangeArrowheads="1"/>
            </p:cNvSpPr>
            <p:nvPr/>
          </p:nvSpPr>
          <p:spPr bwMode="auto">
            <a:xfrm>
              <a:off x="2496" y="3195"/>
              <a:ext cx="307" cy="197"/>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sz="1662" b="1">
                <a:solidFill>
                  <a:prstClr val="black"/>
                </a:solidFill>
                <a:latin typeface="Arial" charset="0"/>
              </a:endParaRPr>
            </a:p>
          </p:txBody>
        </p:sp>
      </p:grpSp>
      <p:graphicFrame>
        <p:nvGraphicFramePr>
          <p:cNvPr id="15" name="Object 22"/>
          <p:cNvGraphicFramePr>
            <a:graphicFrameLocks noChangeAspect="1"/>
          </p:cNvGraphicFramePr>
          <p:nvPr>
            <p:extLst/>
          </p:nvPr>
        </p:nvGraphicFramePr>
        <p:xfrm>
          <a:off x="876872" y="3950552"/>
          <a:ext cx="2836985" cy="930565"/>
        </p:xfrm>
        <a:graphic>
          <a:graphicData uri="http://schemas.openxmlformats.org/presentationml/2006/ole">
            <mc:AlternateContent xmlns:mc="http://schemas.openxmlformats.org/markup-compatibility/2006">
              <mc:Choice xmlns:v="urn:schemas-microsoft-com:vml" Requires="v">
                <p:oleObj spid="_x0000_s1143073" name="Equation" r:id="rId6" imgW="1536480" imgH="469800" progId="Equation.DSMT4">
                  <p:embed/>
                </p:oleObj>
              </mc:Choice>
              <mc:Fallback>
                <p:oleObj name="Equation" r:id="rId6" imgW="1536480" imgH="4698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872" y="3950552"/>
                        <a:ext cx="2836985" cy="93056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AutoShape 7"/>
          <p:cNvSpPr>
            <a:spLocks noChangeArrowheads="1"/>
          </p:cNvSpPr>
          <p:nvPr/>
        </p:nvSpPr>
        <p:spPr bwMode="auto">
          <a:xfrm>
            <a:off x="1886865" y="3495469"/>
            <a:ext cx="450491" cy="289093"/>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sz="1662" b="1">
              <a:solidFill>
                <a:prstClr val="black"/>
              </a:solidFill>
              <a:latin typeface="Arial" charset="0"/>
            </a:endParaRPr>
          </a:p>
        </p:txBody>
      </p:sp>
      <p:sp>
        <p:nvSpPr>
          <p:cNvPr id="17" name="Text Box 12"/>
          <p:cNvSpPr txBox="1">
            <a:spLocks noChangeArrowheads="1"/>
          </p:cNvSpPr>
          <p:nvPr/>
        </p:nvSpPr>
        <p:spPr bwMode="auto">
          <a:xfrm>
            <a:off x="3895390" y="3827814"/>
            <a:ext cx="4371899" cy="376385"/>
          </a:xfrm>
          <a:prstGeom prst="rect">
            <a:avLst/>
          </a:prstGeom>
          <a:noFill/>
          <a:ln w="9525">
            <a:noFill/>
            <a:miter lim="800000"/>
            <a:headEnd/>
            <a:tailEnd/>
          </a:ln>
          <a:effectLst/>
        </p:spPr>
        <p:txBody>
          <a:bodyPr wrap="square">
            <a:spAutoFit/>
          </a:bodyPr>
          <a:lstStyle/>
          <a:p>
            <a:pPr algn="ctr" eaLnBrk="0" hangingPunct="0">
              <a:spcBef>
                <a:spcPct val="50000"/>
              </a:spcBef>
            </a:pPr>
            <a:r>
              <a:rPr lang="es-ES_tradnl" sz="1846" b="1" dirty="0">
                <a:solidFill>
                  <a:srgbClr val="000000"/>
                </a:solidFill>
                <a:latin typeface="Arial" charset="0"/>
              </a:rPr>
              <a:t>¿Cómo decido si es cierta H</a:t>
            </a:r>
            <a:r>
              <a:rPr lang="es-ES_tradnl" sz="1846" b="1" baseline="-25000" dirty="0">
                <a:solidFill>
                  <a:srgbClr val="000000"/>
                </a:solidFill>
                <a:latin typeface="Arial" charset="0"/>
              </a:rPr>
              <a:t>0</a:t>
            </a:r>
            <a:r>
              <a:rPr lang="es-ES_tradnl" sz="1846" b="1" dirty="0">
                <a:solidFill>
                  <a:srgbClr val="000000"/>
                </a:solidFill>
                <a:latin typeface="Arial" charset="0"/>
              </a:rPr>
              <a:t> o H</a:t>
            </a:r>
            <a:r>
              <a:rPr lang="es-ES_tradnl" sz="1846" b="1" baseline="-25000" dirty="0">
                <a:solidFill>
                  <a:srgbClr val="000000"/>
                </a:solidFill>
                <a:latin typeface="Arial" charset="0"/>
              </a:rPr>
              <a:t>1</a:t>
            </a:r>
            <a:r>
              <a:rPr lang="es-ES_tradnl" sz="1846" b="1" dirty="0">
                <a:solidFill>
                  <a:srgbClr val="000000"/>
                </a:solidFill>
                <a:latin typeface="Arial" charset="0"/>
              </a:rPr>
              <a:t>?</a:t>
            </a:r>
            <a:endParaRPr lang="es-ES" sz="1846" b="1" dirty="0">
              <a:solidFill>
                <a:srgbClr val="000000"/>
              </a:solidFill>
              <a:latin typeface="Arial" charset="0"/>
            </a:endParaRPr>
          </a:p>
        </p:txBody>
      </p:sp>
      <p:sp>
        <p:nvSpPr>
          <p:cNvPr id="18" name="Text Box 12"/>
          <p:cNvSpPr txBox="1">
            <a:spLocks noChangeArrowheads="1"/>
          </p:cNvSpPr>
          <p:nvPr/>
        </p:nvSpPr>
        <p:spPr bwMode="auto">
          <a:xfrm>
            <a:off x="3873927" y="4226628"/>
            <a:ext cx="4371899" cy="944489"/>
          </a:xfrm>
          <a:prstGeom prst="rect">
            <a:avLst/>
          </a:prstGeom>
          <a:noFill/>
          <a:ln w="9525">
            <a:noFill/>
            <a:miter lim="800000"/>
            <a:headEnd/>
            <a:tailEnd/>
          </a:ln>
          <a:effectLst/>
        </p:spPr>
        <p:txBody>
          <a:bodyPr wrap="square">
            <a:spAutoFit/>
          </a:bodyPr>
          <a:lstStyle/>
          <a:p>
            <a:pPr algn="ctr" eaLnBrk="0" hangingPunct="0">
              <a:spcBef>
                <a:spcPct val="50000"/>
              </a:spcBef>
            </a:pPr>
            <a:r>
              <a:rPr lang="es-ES_tradnl" sz="1846" b="1" dirty="0">
                <a:solidFill>
                  <a:srgbClr val="000000"/>
                </a:solidFill>
                <a:latin typeface="Arial" charset="0"/>
              </a:rPr>
              <a:t>Comparando estimaciones de las varianzas (</a:t>
            </a:r>
            <a:r>
              <a:rPr lang="es-ES_tradnl" sz="1846" b="1" dirty="0" err="1">
                <a:solidFill>
                  <a:srgbClr val="000000"/>
                </a:solidFill>
                <a:latin typeface="Arial" charset="0"/>
              </a:rPr>
              <a:t>equidina</a:t>
            </a:r>
            <a:r>
              <a:rPr lang="es-ES_tradnl" sz="1846" b="1" dirty="0">
                <a:solidFill>
                  <a:srgbClr val="000000"/>
                </a:solidFill>
                <a:latin typeface="Arial" charset="0"/>
              </a:rPr>
              <a:t>) de las poblaciones de cada proveedor</a:t>
            </a:r>
            <a:endParaRPr lang="es-ES" sz="1846" b="1" dirty="0">
              <a:solidFill>
                <a:srgbClr val="000000"/>
              </a:solidFill>
              <a:latin typeface="Arial" charset="0"/>
            </a:endParaRPr>
          </a:p>
        </p:txBody>
      </p:sp>
      <p:pic>
        <p:nvPicPr>
          <p:cNvPr id="14" name="Picture 1030" descr="MCj02991330000[1]"/>
          <p:cNvPicPr>
            <a:picLocks noChangeAspect="1" noChangeArrowheads="1"/>
          </p:cNvPicPr>
          <p:nvPr/>
        </p:nvPicPr>
        <p:blipFill>
          <a:blip r:embed="rId8" cstate="print"/>
          <a:srcRect/>
          <a:stretch>
            <a:fillRect/>
          </a:stretch>
        </p:blipFill>
        <p:spPr bwMode="auto">
          <a:xfrm>
            <a:off x="8550455" y="134841"/>
            <a:ext cx="409583" cy="576360"/>
          </a:xfrm>
          <a:prstGeom prst="rect">
            <a:avLst/>
          </a:prstGeom>
          <a:noFill/>
        </p:spPr>
      </p:pic>
      <p:sp>
        <p:nvSpPr>
          <p:cNvPr id="19" name="Rectangle 3">
            <a:extLst>
              <a:ext uri="{FF2B5EF4-FFF2-40B4-BE49-F238E27FC236}">
                <a16:creationId xmlns:a16="http://schemas.microsoft.com/office/drawing/2014/main" id="{8B05A013-CEFA-BB4E-BE5F-324A8D89D050}"/>
              </a:ext>
            </a:extLst>
          </p:cNvPr>
          <p:cNvSpPr txBox="1">
            <a:spLocks noChangeArrowheads="1"/>
          </p:cNvSpPr>
          <p:nvPr/>
        </p:nvSpPr>
        <p:spPr>
          <a:xfrm>
            <a:off x="1043608" y="5897378"/>
            <a:ext cx="6468772" cy="683677"/>
          </a:xfrm>
          <a:prstGeom prst="rect">
            <a:avLst/>
          </a:prstGeom>
        </p:spPr>
        <p:txBody>
          <a:bodyPr vert="horz" lIns="91440" tIns="45720" rIns="91440" bIns="45720" rtlCol="0">
            <a:normAutofit/>
          </a:bodyPr>
          <a:lst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fontAlgn="auto">
              <a:spcBef>
                <a:spcPts val="277"/>
              </a:spcBef>
              <a:spcAft>
                <a:spcPts val="0"/>
              </a:spcAft>
              <a:buFont typeface="Arial" panose="020B0604020202020204" pitchFamily="34" charset="0"/>
              <a:buNone/>
            </a:pPr>
            <a:r>
              <a:rPr lang="es-ES" sz="1800" dirty="0">
                <a:solidFill>
                  <a:srgbClr val="0070C0"/>
                </a:solidFill>
                <a:latin typeface="Comic Sans MS" panose="030F0902030302020204" pitchFamily="66" charset="0"/>
              </a:rPr>
              <a:t>Aunque parezca contradictorio, comparamos medias de </a:t>
            </a:r>
            <a:r>
              <a:rPr lang="es-ES" sz="1800" dirty="0" err="1">
                <a:solidFill>
                  <a:srgbClr val="0070C0"/>
                </a:solidFill>
                <a:latin typeface="Comic Sans MS" panose="030F0902030302020204" pitchFamily="66" charset="0"/>
              </a:rPr>
              <a:t>v.a.</a:t>
            </a:r>
            <a:r>
              <a:rPr lang="es-ES" sz="1800" dirty="0">
                <a:solidFill>
                  <a:srgbClr val="0070C0"/>
                </a:solidFill>
                <a:latin typeface="Comic Sans MS" panose="030F0902030302020204" pitchFamily="66" charset="0"/>
              </a:rPr>
              <a:t> analizando sus varianzas</a:t>
            </a:r>
          </a:p>
        </p:txBody>
      </p:sp>
    </p:spTree>
    <p:extLst>
      <p:ext uri="{BB962C8B-B14F-4D97-AF65-F5344CB8AC3E}">
        <p14:creationId xmlns:p14="http://schemas.microsoft.com/office/powerpoint/2010/main" val="244880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strips(downRight)">
                                      <p:cBhvr>
                                        <p:cTn id="7" dur="500"/>
                                        <p:tgtEl>
                                          <p:spTgt spid="49155">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290817"/>
                                        </p:tgtEl>
                                        <p:attrNameLst>
                                          <p:attrName>style.visibility</p:attrName>
                                        </p:attrNameLst>
                                      </p:cBhvr>
                                      <p:to>
                                        <p:strVal val="visible"/>
                                      </p:to>
                                    </p:set>
                                    <p:animEffect transition="in" filter="checkerboard(across)">
                                      <p:cBhvr>
                                        <p:cTn id="11" dur="1000"/>
                                        <p:tgtEl>
                                          <p:spTgt spid="290817"/>
                                        </p:tgtEl>
                                      </p:cBhvr>
                                    </p:animEffect>
                                  </p:childTnLst>
                                </p:cTn>
                              </p:par>
                            </p:childTnLst>
                          </p:cTn>
                        </p:par>
                        <p:par>
                          <p:cTn id="12" fill="hold">
                            <p:stCondLst>
                              <p:cond delay="25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20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1000"/>
                                        <p:tgtEl>
                                          <p:spTgt spid="16"/>
                                        </p:tgtEl>
                                      </p:cBhvr>
                                    </p:animEffect>
                                  </p:childTnLst>
                                </p:cTn>
                              </p:par>
                            </p:childTnLst>
                          </p:cTn>
                        </p:par>
                        <p:par>
                          <p:cTn id="21" fill="hold">
                            <p:stCondLst>
                              <p:cond delay="1000"/>
                            </p:stCondLst>
                            <p:childTnLst>
                              <p:par>
                                <p:cTn id="22" presetID="5" presetClass="entr" presetSubtype="1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checkerboard(across)">
                                      <p:cBhvr>
                                        <p:cTn id="24" dur="1000"/>
                                        <p:tgtEl>
                                          <p:spTgt spid="15"/>
                                        </p:tgtEl>
                                      </p:cBhvr>
                                    </p:animEffect>
                                  </p:childTnLst>
                                </p:cTn>
                              </p:par>
                              <p:par>
                                <p:cTn id="25" presetID="5" presetClass="entr" presetSubtype="1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heckerboard(across)">
                                      <p:cBhvr>
                                        <p:cTn id="27" dur="500"/>
                                        <p:tgtEl>
                                          <p:spTgt spid="10"/>
                                        </p:tgtEl>
                                      </p:cBhvr>
                                    </p:animEffect>
                                  </p:childTnLst>
                                </p:cTn>
                              </p:par>
                            </p:childTnLst>
                          </p:cTn>
                        </p:par>
                        <p:par>
                          <p:cTn id="28" fill="hold">
                            <p:stCondLst>
                              <p:cond delay="2000"/>
                            </p:stCondLst>
                            <p:childTnLst>
                              <p:par>
                                <p:cTn id="29" presetID="49" presetClass="entr" presetSubtype="0" decel="100000" fill="hold" grpId="0" nodeType="afterEffect">
                                  <p:stCondLst>
                                    <p:cond delay="20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2000" fill="hold"/>
                                        <p:tgtEl>
                                          <p:spTgt spid="17"/>
                                        </p:tgtEl>
                                        <p:attrNameLst>
                                          <p:attrName>ppt_w</p:attrName>
                                        </p:attrNameLst>
                                      </p:cBhvr>
                                      <p:tavLst>
                                        <p:tav tm="0">
                                          <p:val>
                                            <p:fltVal val="0"/>
                                          </p:val>
                                        </p:tav>
                                        <p:tav tm="100000">
                                          <p:val>
                                            <p:strVal val="#ppt_w"/>
                                          </p:val>
                                        </p:tav>
                                      </p:tavLst>
                                    </p:anim>
                                    <p:anim calcmode="lin" valueType="num">
                                      <p:cBhvr>
                                        <p:cTn id="32" dur="2000" fill="hold"/>
                                        <p:tgtEl>
                                          <p:spTgt spid="17"/>
                                        </p:tgtEl>
                                        <p:attrNameLst>
                                          <p:attrName>ppt_h</p:attrName>
                                        </p:attrNameLst>
                                      </p:cBhvr>
                                      <p:tavLst>
                                        <p:tav tm="0">
                                          <p:val>
                                            <p:fltVal val="0"/>
                                          </p:val>
                                        </p:tav>
                                        <p:tav tm="100000">
                                          <p:val>
                                            <p:strVal val="#ppt_h"/>
                                          </p:val>
                                        </p:tav>
                                      </p:tavLst>
                                    </p:anim>
                                    <p:anim calcmode="lin" valueType="num">
                                      <p:cBhvr>
                                        <p:cTn id="33" dur="2000" fill="hold"/>
                                        <p:tgtEl>
                                          <p:spTgt spid="17"/>
                                        </p:tgtEl>
                                        <p:attrNameLst>
                                          <p:attrName>style.rotation</p:attrName>
                                        </p:attrNameLst>
                                      </p:cBhvr>
                                      <p:tavLst>
                                        <p:tav tm="0">
                                          <p:val>
                                            <p:fltVal val="360"/>
                                          </p:val>
                                        </p:tav>
                                        <p:tav tm="100000">
                                          <p:val>
                                            <p:fltVal val="0"/>
                                          </p:val>
                                        </p:tav>
                                      </p:tavLst>
                                    </p:anim>
                                    <p:animEffect transition="in" filter="fade">
                                      <p:cBhvr>
                                        <p:cTn id="34" dur="2000"/>
                                        <p:tgtEl>
                                          <p:spTgt spid="17"/>
                                        </p:tgtEl>
                                      </p:cBhvr>
                                    </p:animEffect>
                                  </p:childTnLst>
                                </p:cTn>
                              </p:par>
                            </p:childTnLst>
                          </p:cTn>
                        </p:par>
                        <p:par>
                          <p:cTn id="35" fill="hold">
                            <p:stCondLst>
                              <p:cond delay="6000"/>
                            </p:stCondLst>
                            <p:childTnLst>
                              <p:par>
                                <p:cTn id="36" presetID="49" presetClass="entr" presetSubtype="0" decel="100000" fill="hold" grpId="0" nodeType="afterEffect">
                                  <p:stCondLst>
                                    <p:cond delay="2000"/>
                                  </p:stCondLst>
                                  <p:childTnLst>
                                    <p:set>
                                      <p:cBhvr>
                                        <p:cTn id="37" dur="1" fill="hold">
                                          <p:stCondLst>
                                            <p:cond delay="0"/>
                                          </p:stCondLst>
                                        </p:cTn>
                                        <p:tgtEl>
                                          <p:spTgt spid="18"/>
                                        </p:tgtEl>
                                        <p:attrNameLst>
                                          <p:attrName>style.visibility</p:attrName>
                                        </p:attrNameLst>
                                      </p:cBhvr>
                                      <p:to>
                                        <p:strVal val="visible"/>
                                      </p:to>
                                    </p:set>
                                    <p:anim calcmode="lin" valueType="num">
                                      <p:cBhvr>
                                        <p:cTn id="38" dur="2000" fill="hold"/>
                                        <p:tgtEl>
                                          <p:spTgt spid="18"/>
                                        </p:tgtEl>
                                        <p:attrNameLst>
                                          <p:attrName>ppt_w</p:attrName>
                                        </p:attrNameLst>
                                      </p:cBhvr>
                                      <p:tavLst>
                                        <p:tav tm="0">
                                          <p:val>
                                            <p:fltVal val="0"/>
                                          </p:val>
                                        </p:tav>
                                        <p:tav tm="100000">
                                          <p:val>
                                            <p:strVal val="#ppt_w"/>
                                          </p:val>
                                        </p:tav>
                                      </p:tavLst>
                                    </p:anim>
                                    <p:anim calcmode="lin" valueType="num">
                                      <p:cBhvr>
                                        <p:cTn id="39" dur="2000" fill="hold"/>
                                        <p:tgtEl>
                                          <p:spTgt spid="18"/>
                                        </p:tgtEl>
                                        <p:attrNameLst>
                                          <p:attrName>ppt_h</p:attrName>
                                        </p:attrNameLst>
                                      </p:cBhvr>
                                      <p:tavLst>
                                        <p:tav tm="0">
                                          <p:val>
                                            <p:fltVal val="0"/>
                                          </p:val>
                                        </p:tav>
                                        <p:tav tm="100000">
                                          <p:val>
                                            <p:strVal val="#ppt_h"/>
                                          </p:val>
                                        </p:tav>
                                      </p:tavLst>
                                    </p:anim>
                                    <p:anim calcmode="lin" valueType="num">
                                      <p:cBhvr>
                                        <p:cTn id="40" dur="2000" fill="hold"/>
                                        <p:tgtEl>
                                          <p:spTgt spid="18"/>
                                        </p:tgtEl>
                                        <p:attrNameLst>
                                          <p:attrName>style.rotation</p:attrName>
                                        </p:attrNameLst>
                                      </p:cBhvr>
                                      <p:tavLst>
                                        <p:tav tm="0">
                                          <p:val>
                                            <p:fltVal val="360"/>
                                          </p:val>
                                        </p:tav>
                                        <p:tav tm="100000">
                                          <p:val>
                                            <p:fltVal val="0"/>
                                          </p:val>
                                        </p:tav>
                                      </p:tavLst>
                                    </p:anim>
                                    <p:animEffect transition="in" filter="fade">
                                      <p:cBhvr>
                                        <p:cTn id="41" dur="2000"/>
                                        <p:tgtEl>
                                          <p:spTgt spid="18"/>
                                        </p:tgtEl>
                                      </p:cBhvr>
                                    </p:animEffect>
                                  </p:childTnLst>
                                </p:cTn>
                              </p:par>
                            </p:childTnLst>
                          </p:cTn>
                        </p:par>
                        <p:par>
                          <p:cTn id="42" fill="hold">
                            <p:stCondLst>
                              <p:cond delay="10000"/>
                            </p:stCondLst>
                            <p:childTnLst>
                              <p:par>
                                <p:cTn id="43" presetID="51" presetClass="entr" presetSubtype="0" fill="hold"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770" decel="100000"/>
                                        <p:tgtEl>
                                          <p:spTgt spid="14"/>
                                        </p:tgtEl>
                                      </p:cBhvr>
                                    </p:animEffect>
                                    <p:animScale>
                                      <p:cBhvr>
                                        <p:cTn id="46" dur="770" decel="100000"/>
                                        <p:tgtEl>
                                          <p:spTgt spid="14"/>
                                        </p:tgtEl>
                                      </p:cBhvr>
                                      <p:from x="10000" y="10000"/>
                                      <p:to x="200000" y="450000"/>
                                    </p:animScale>
                                    <p:animScale>
                                      <p:cBhvr>
                                        <p:cTn id="47" dur="1230" accel="100000" fill="hold">
                                          <p:stCondLst>
                                            <p:cond delay="770"/>
                                          </p:stCondLst>
                                        </p:cTn>
                                        <p:tgtEl>
                                          <p:spTgt spid="14"/>
                                        </p:tgtEl>
                                      </p:cBhvr>
                                      <p:from x="200000" y="450000"/>
                                      <p:to x="100000" y="100000"/>
                                    </p:animScale>
                                    <p:set>
                                      <p:cBhvr>
                                        <p:cTn id="48" dur="770" fill="hold"/>
                                        <p:tgtEl>
                                          <p:spTgt spid="14"/>
                                        </p:tgtEl>
                                        <p:attrNameLst>
                                          <p:attrName>ppt_x</p:attrName>
                                        </p:attrNameLst>
                                      </p:cBhvr>
                                      <p:to>
                                        <p:strVal val="(0.5)"/>
                                      </p:to>
                                    </p:set>
                                    <p:anim from="(0.5)" to="(#ppt_x)" calcmode="lin" valueType="num">
                                      <p:cBhvr>
                                        <p:cTn id="49" dur="1230" accel="100000" fill="hold">
                                          <p:stCondLst>
                                            <p:cond delay="770"/>
                                          </p:stCondLst>
                                        </p:cTn>
                                        <p:tgtEl>
                                          <p:spTgt spid="14"/>
                                        </p:tgtEl>
                                        <p:attrNameLst>
                                          <p:attrName>ppt_x</p:attrName>
                                        </p:attrNameLst>
                                      </p:cBhvr>
                                    </p:anim>
                                    <p:set>
                                      <p:cBhvr>
                                        <p:cTn id="50" dur="770" fill="hold"/>
                                        <p:tgtEl>
                                          <p:spTgt spid="14"/>
                                        </p:tgtEl>
                                        <p:attrNameLst>
                                          <p:attrName>ppt_y</p:attrName>
                                        </p:attrNameLst>
                                      </p:cBhvr>
                                      <p:to>
                                        <p:strVal val="(#ppt_y+0.4)"/>
                                      </p:to>
                                    </p:set>
                                    <p:anim from="(#ppt_y+0.4)" to="(#ppt_y)" calcmode="lin" valueType="num">
                                      <p:cBhvr>
                                        <p:cTn id="51" dur="1230" accel="100000" fill="hold">
                                          <p:stCondLst>
                                            <p:cond delay="770"/>
                                          </p:stCondLst>
                                        </p:cTn>
                                        <p:tgtEl>
                                          <p:spTgt spid="14"/>
                                        </p:tgtEl>
                                        <p:attrNameLst>
                                          <p:attrName>ppt_y</p:attrName>
                                        </p:attrNameLst>
                                      </p:cBhvr>
                                    </p:anim>
                                  </p:childTnLst>
                                </p:cTn>
                              </p:par>
                            </p:childTnLst>
                          </p:cTn>
                        </p:par>
                        <p:par>
                          <p:cTn id="52" fill="hold">
                            <p:stCondLst>
                              <p:cond delay="12000"/>
                            </p:stCondLst>
                            <p:childTnLst>
                              <p:par>
                                <p:cTn id="53" presetID="18" presetClass="entr" presetSubtype="6" fill="hold" grpId="0" nodeType="afterEffect">
                                  <p:stCondLst>
                                    <p:cond delay="0"/>
                                  </p:stCondLst>
                                  <p:childTnLst>
                                    <p:set>
                                      <p:cBhvr>
                                        <p:cTn id="54" dur="1" fill="hold">
                                          <p:stCondLst>
                                            <p:cond delay="0"/>
                                          </p:stCondLst>
                                        </p:cTn>
                                        <p:tgtEl>
                                          <p:spTgt spid="19">
                                            <p:txEl>
                                              <p:pRg st="0" end="0"/>
                                            </p:txEl>
                                          </p:spTgt>
                                        </p:tgtEl>
                                        <p:attrNameLst>
                                          <p:attrName>style.visibility</p:attrName>
                                        </p:attrNameLst>
                                      </p:cBhvr>
                                      <p:to>
                                        <p:strVal val="visible"/>
                                      </p:to>
                                    </p:set>
                                    <p:animEffect transition="in" filter="strips(downRight)">
                                      <p:cBhvr>
                                        <p:cTn id="55"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build="p" autoUpdateAnimBg="0"/>
      <p:bldP spid="16" grpId="0" animBg="1"/>
      <p:bldP spid="17" grpId="0"/>
      <p:bldP spid="18" grpId="0"/>
      <p:bldP spid="19"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6" name="Rectangle 3">
            <a:extLst>
              <a:ext uri="{FF2B5EF4-FFF2-40B4-BE49-F238E27FC236}">
                <a16:creationId xmlns:a16="http://schemas.microsoft.com/office/drawing/2014/main" id="{1DF3C2AE-4544-4A2E-A3A1-653AD0505EE8}"/>
              </a:ext>
            </a:extLst>
          </p:cNvPr>
          <p:cNvSpPr>
            <a:spLocks noGrp="1" noChangeArrowheads="1"/>
          </p:cNvSpPr>
          <p:nvPr>
            <p:ph type="body" idx="1"/>
          </p:nvPr>
        </p:nvSpPr>
        <p:spPr>
          <a:xfrm>
            <a:off x="562708" y="1107831"/>
            <a:ext cx="8299938" cy="562708"/>
          </a:xfrm>
        </p:spPr>
        <p:txBody>
          <a:bodyPr/>
          <a:lstStyle/>
          <a:p>
            <a:pPr marL="0" indent="0">
              <a:spcAft>
                <a:spcPts val="554"/>
              </a:spcAft>
              <a:buSzPct val="150000"/>
              <a:buFont typeface="Wingdings" panose="05000000000000000000" pitchFamily="2" charset="2"/>
              <a:buChar char="§"/>
              <a:tabLst>
                <a:tab pos="93787" algn="l"/>
              </a:tabLst>
            </a:pPr>
            <a:r>
              <a:rPr lang="es-ES_tradnl" altLang="es-ES" b="1"/>
              <a:t> Suma de Cuadrados </a:t>
            </a:r>
            <a:r>
              <a:rPr lang="es-ES_tradnl" altLang="es-ES" b="1">
                <a:solidFill>
                  <a:srgbClr val="CC3300"/>
                </a:solidFill>
              </a:rPr>
              <a:t>Residual </a:t>
            </a:r>
            <a:r>
              <a:rPr lang="es-ES_tradnl" altLang="es-ES">
                <a:solidFill>
                  <a:srgbClr val="CC3300"/>
                </a:solidFill>
              </a:rPr>
              <a:t>(UT10)</a:t>
            </a:r>
            <a:r>
              <a:rPr lang="es-ES_tradnl" altLang="es-ES"/>
              <a:t>:</a:t>
            </a:r>
          </a:p>
        </p:txBody>
      </p:sp>
      <p:graphicFrame>
        <p:nvGraphicFramePr>
          <p:cNvPr id="30722" name="Object 1024">
            <a:extLst>
              <a:ext uri="{FF2B5EF4-FFF2-40B4-BE49-F238E27FC236}">
                <a16:creationId xmlns:a16="http://schemas.microsoft.com/office/drawing/2014/main" id="{9148B2C9-5B43-441E-9C19-A5339E468088}"/>
              </a:ext>
            </a:extLst>
          </p:cNvPr>
          <p:cNvGraphicFramePr>
            <a:graphicFrameLocks noChangeAspect="1"/>
          </p:cNvGraphicFramePr>
          <p:nvPr/>
        </p:nvGraphicFramePr>
        <p:xfrm>
          <a:off x="2628900" y="1600200"/>
          <a:ext cx="3937489" cy="647700"/>
        </p:xfrm>
        <a:graphic>
          <a:graphicData uri="http://schemas.openxmlformats.org/presentationml/2006/ole">
            <mc:AlternateContent xmlns:mc="http://schemas.openxmlformats.org/markup-compatibility/2006">
              <mc:Choice xmlns:v="urn:schemas-microsoft-com:vml" Requires="v">
                <p:oleObj spid="_x0000_s1359901" name="Equation" r:id="rId4" imgW="1993680" imgH="279360" progId="Equation.DSMT4">
                  <p:embed/>
                </p:oleObj>
              </mc:Choice>
              <mc:Fallback>
                <p:oleObj name="Equation" r:id="rId4" imgW="1993680" imgH="279360" progId="Equation.DSMT4">
                  <p:embed/>
                  <p:pic>
                    <p:nvPicPr>
                      <p:cNvPr id="30722" name="Object 1024">
                        <a:extLst>
                          <a:ext uri="{FF2B5EF4-FFF2-40B4-BE49-F238E27FC236}">
                            <a16:creationId xmlns:a16="http://schemas.microsoft.com/office/drawing/2014/main" id="{9148B2C9-5B43-441E-9C19-A5339E468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05" t="-12886" r="-1805" b="-12886"/>
                      <a:stretch>
                        <a:fillRect/>
                      </a:stretch>
                    </p:blipFill>
                    <p:spPr bwMode="auto">
                      <a:xfrm>
                        <a:off x="2628900" y="1600200"/>
                        <a:ext cx="3937489" cy="647700"/>
                      </a:xfrm>
                      <a:prstGeom prst="rect">
                        <a:avLst/>
                      </a:prstGeom>
                      <a:noFill/>
                      <a:ln w="9525">
                        <a:solidFill>
                          <a:srgbClr val="CC33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3" name="Object 1025">
            <a:extLst>
              <a:ext uri="{FF2B5EF4-FFF2-40B4-BE49-F238E27FC236}">
                <a16:creationId xmlns:a16="http://schemas.microsoft.com/office/drawing/2014/main" id="{27909C01-B367-41C4-90AA-32BB3016D57A}"/>
              </a:ext>
            </a:extLst>
          </p:cNvPr>
          <p:cNvGraphicFramePr>
            <a:graphicFrameLocks noChangeAspect="1"/>
          </p:cNvGraphicFramePr>
          <p:nvPr/>
        </p:nvGraphicFramePr>
        <p:xfrm>
          <a:off x="1266092" y="2373923"/>
          <a:ext cx="5750169" cy="381000"/>
        </p:xfrm>
        <a:graphic>
          <a:graphicData uri="http://schemas.openxmlformats.org/presentationml/2006/ole">
            <mc:AlternateContent xmlns:mc="http://schemas.openxmlformats.org/markup-compatibility/2006">
              <mc:Choice xmlns:v="urn:schemas-microsoft-com:vml" Requires="v">
                <p:oleObj spid="_x0000_s1359902" name="Equation" r:id="rId6" imgW="3454200" imgH="228600" progId="Equation.DSMT4">
                  <p:embed/>
                </p:oleObj>
              </mc:Choice>
              <mc:Fallback>
                <p:oleObj name="Equation" r:id="rId6" imgW="3454200" imgH="228600" progId="Equation.DSMT4">
                  <p:embed/>
                  <p:pic>
                    <p:nvPicPr>
                      <p:cNvPr id="30723" name="Object 1025">
                        <a:extLst>
                          <a:ext uri="{FF2B5EF4-FFF2-40B4-BE49-F238E27FC236}">
                            <a16:creationId xmlns:a16="http://schemas.microsoft.com/office/drawing/2014/main" id="{27909C01-B367-41C4-90AA-32BB3016D5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6092" y="2373923"/>
                        <a:ext cx="5750169"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520" name="Rectangle 8">
            <a:extLst>
              <a:ext uri="{FF2B5EF4-FFF2-40B4-BE49-F238E27FC236}">
                <a16:creationId xmlns:a16="http://schemas.microsoft.com/office/drawing/2014/main" id="{8AAD5CE2-07D0-462D-9403-0F0C96D74F2D}"/>
              </a:ext>
            </a:extLst>
          </p:cNvPr>
          <p:cNvSpPr>
            <a:spLocks noChangeArrowheads="1"/>
          </p:cNvSpPr>
          <p:nvPr/>
        </p:nvSpPr>
        <p:spPr bwMode="auto">
          <a:xfrm>
            <a:off x="1496158" y="3569677"/>
            <a:ext cx="4482611" cy="189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Char char="n"/>
            </a:pPr>
            <a:r>
              <a:rPr lang="es-ES_tradnl" altLang="es-ES" sz="2215">
                <a:solidFill>
                  <a:schemeClr val="tx2"/>
                </a:solidFill>
              </a:rPr>
              <a:t>SCT</a:t>
            </a:r>
            <a:r>
              <a:rPr lang="es-ES_tradnl" altLang="es-ES" sz="2215"/>
              <a:t> </a:t>
            </a:r>
            <a:r>
              <a:rPr lang="es-ES_tradnl" altLang="es-ES" sz="2215">
                <a:sym typeface="Wingdings" panose="05000000000000000000" pitchFamily="2" charset="2"/>
              </a:rPr>
              <a:t> 12-1=</a:t>
            </a:r>
            <a:r>
              <a:rPr lang="es-ES_tradnl" altLang="es-ES" sz="2215">
                <a:solidFill>
                  <a:schemeClr val="tx2"/>
                </a:solidFill>
                <a:sym typeface="Wingdings" panose="05000000000000000000" pitchFamily="2" charset="2"/>
              </a:rPr>
              <a:t>11</a:t>
            </a:r>
            <a:r>
              <a:rPr lang="es-ES_tradnl" altLang="es-ES" sz="2215">
                <a:sym typeface="Wingdings" panose="05000000000000000000" pitchFamily="2" charset="2"/>
              </a:rPr>
              <a:t> g.l.</a:t>
            </a:r>
          </a:p>
          <a:p>
            <a:pPr eaLnBrk="1" hangingPunct="1">
              <a:spcBef>
                <a:spcPct val="20000"/>
              </a:spcBef>
              <a:buClr>
                <a:schemeClr val="folHlink"/>
              </a:buClr>
              <a:buSzPct val="75000"/>
              <a:buFont typeface="Wingdings" panose="05000000000000000000" pitchFamily="2" charset="2"/>
              <a:buChar char="n"/>
            </a:pPr>
            <a:r>
              <a:rPr lang="es-ES_tradnl" altLang="es-ES" sz="2215">
                <a:solidFill>
                  <a:srgbClr val="008000"/>
                </a:solidFill>
                <a:sym typeface="Wingdings" panose="05000000000000000000" pitchFamily="2" charset="2"/>
              </a:rPr>
              <a:t>SC</a:t>
            </a:r>
            <a:r>
              <a:rPr lang="es-ES_tradnl" altLang="es-ES" sz="2215" baseline="-25000">
                <a:solidFill>
                  <a:srgbClr val="008000"/>
                </a:solidFill>
                <a:sym typeface="Wingdings" panose="05000000000000000000" pitchFamily="2" charset="2"/>
              </a:rPr>
              <a:t>RPM</a:t>
            </a:r>
            <a:r>
              <a:rPr lang="es-ES_tradnl" altLang="es-ES" sz="2215">
                <a:sym typeface="Wingdings" panose="05000000000000000000" pitchFamily="2" charset="2"/>
              </a:rPr>
              <a:t>  2-1=1 g.l.</a:t>
            </a:r>
          </a:p>
          <a:p>
            <a:pPr eaLnBrk="1" hangingPunct="1">
              <a:spcBef>
                <a:spcPct val="20000"/>
              </a:spcBef>
              <a:buClr>
                <a:schemeClr val="folHlink"/>
              </a:buClr>
              <a:buSzPct val="75000"/>
              <a:buFont typeface="Wingdings" panose="05000000000000000000" pitchFamily="2" charset="2"/>
              <a:buChar char="n"/>
            </a:pPr>
            <a:r>
              <a:rPr lang="es-ES_tradnl" altLang="es-ES" sz="2215">
                <a:solidFill>
                  <a:srgbClr val="008000"/>
                </a:solidFill>
                <a:sym typeface="Wingdings" panose="05000000000000000000" pitchFamily="2" charset="2"/>
              </a:rPr>
              <a:t>SC</a:t>
            </a:r>
            <a:r>
              <a:rPr lang="es-ES_tradnl" altLang="es-ES" sz="2215" baseline="-25000">
                <a:solidFill>
                  <a:srgbClr val="008000"/>
                </a:solidFill>
                <a:sym typeface="Wingdings" panose="05000000000000000000" pitchFamily="2" charset="2"/>
              </a:rPr>
              <a:t>TIEMPO</a:t>
            </a:r>
            <a:r>
              <a:rPr lang="es-ES_tradnl" altLang="es-ES" sz="2215">
                <a:sym typeface="Wingdings" panose="05000000000000000000" pitchFamily="2" charset="2"/>
              </a:rPr>
              <a:t>  2-1=1 g.l.</a:t>
            </a:r>
          </a:p>
          <a:p>
            <a:pPr eaLnBrk="1" hangingPunct="1">
              <a:spcBef>
                <a:spcPct val="20000"/>
              </a:spcBef>
              <a:buClr>
                <a:schemeClr val="folHlink"/>
              </a:buClr>
              <a:buSzPct val="75000"/>
              <a:buFont typeface="Wingdings" panose="05000000000000000000" pitchFamily="2" charset="2"/>
              <a:buChar char="n"/>
            </a:pPr>
            <a:r>
              <a:rPr lang="es-ES_tradnl" altLang="es-ES" sz="2215">
                <a:solidFill>
                  <a:srgbClr val="008000"/>
                </a:solidFill>
                <a:sym typeface="Wingdings" panose="05000000000000000000" pitchFamily="2" charset="2"/>
              </a:rPr>
              <a:t>SC</a:t>
            </a:r>
            <a:r>
              <a:rPr lang="es-ES_tradnl" altLang="es-ES" sz="2215" baseline="-25000">
                <a:solidFill>
                  <a:srgbClr val="008000"/>
                </a:solidFill>
                <a:sym typeface="Wingdings" panose="05000000000000000000" pitchFamily="2" charset="2"/>
              </a:rPr>
              <a:t>RPMxTIEMPO</a:t>
            </a:r>
            <a:r>
              <a:rPr lang="es-ES_tradnl" altLang="es-ES" sz="2215">
                <a:sym typeface="Wingdings" panose="05000000000000000000" pitchFamily="2" charset="2"/>
              </a:rPr>
              <a:t>  1x1=1 g.l.</a:t>
            </a:r>
          </a:p>
          <a:p>
            <a:pPr eaLnBrk="1" hangingPunct="1">
              <a:spcBef>
                <a:spcPct val="20000"/>
              </a:spcBef>
              <a:buClr>
                <a:schemeClr val="folHlink"/>
              </a:buClr>
              <a:buSzPct val="75000"/>
              <a:buFont typeface="Wingdings" panose="05000000000000000000" pitchFamily="2" charset="2"/>
              <a:buChar char="n"/>
            </a:pPr>
            <a:endParaRPr lang="es-ES_tradnl" altLang="es-ES" sz="2215">
              <a:sym typeface="Wingdings" panose="05000000000000000000" pitchFamily="2" charset="2"/>
            </a:endParaRPr>
          </a:p>
        </p:txBody>
      </p:sp>
      <p:grpSp>
        <p:nvGrpSpPr>
          <p:cNvPr id="2" name="Group 23">
            <a:extLst>
              <a:ext uri="{FF2B5EF4-FFF2-40B4-BE49-F238E27FC236}">
                <a16:creationId xmlns:a16="http://schemas.microsoft.com/office/drawing/2014/main" id="{1DBB5B16-8AA6-4F12-9722-2BD6522C34CD}"/>
              </a:ext>
            </a:extLst>
          </p:cNvPr>
          <p:cNvGrpSpPr>
            <a:grpSpLocks/>
          </p:cNvGrpSpPr>
          <p:nvPr/>
        </p:nvGrpSpPr>
        <p:grpSpPr bwMode="auto">
          <a:xfrm>
            <a:off x="4853354" y="3991708"/>
            <a:ext cx="1969477" cy="1406769"/>
            <a:chOff x="3312" y="2640"/>
            <a:chExt cx="1344" cy="960"/>
          </a:xfrm>
        </p:grpSpPr>
        <p:sp>
          <p:nvSpPr>
            <p:cNvPr id="30732" name="AutoShape 10">
              <a:extLst>
                <a:ext uri="{FF2B5EF4-FFF2-40B4-BE49-F238E27FC236}">
                  <a16:creationId xmlns:a16="http://schemas.microsoft.com/office/drawing/2014/main" id="{F813D003-DA91-430F-9095-E3A91371DC94}"/>
                </a:ext>
              </a:extLst>
            </p:cNvPr>
            <p:cNvSpPr>
              <a:spLocks/>
            </p:cNvSpPr>
            <p:nvPr/>
          </p:nvSpPr>
          <p:spPr bwMode="auto">
            <a:xfrm>
              <a:off x="3312" y="2640"/>
              <a:ext cx="1056" cy="960"/>
            </a:xfrm>
            <a:prstGeom prst="rightBrace">
              <a:avLst>
                <a:gd name="adj1" fmla="val 0"/>
                <a:gd name="adj2" fmla="val 45315"/>
              </a:avLst>
            </a:prstGeom>
            <a:noFill/>
            <a:ln w="28575" cap="sq">
              <a:solidFill>
                <a:srgbClr val="008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0733" name="Text Box 11">
              <a:extLst>
                <a:ext uri="{FF2B5EF4-FFF2-40B4-BE49-F238E27FC236}">
                  <a16:creationId xmlns:a16="http://schemas.microsoft.com/office/drawing/2014/main" id="{C0221F69-4E91-44AE-81BF-00BEAB8F0AD4}"/>
                </a:ext>
              </a:extLst>
            </p:cNvPr>
            <p:cNvSpPr txBox="1">
              <a:spLocks noChangeArrowheads="1"/>
            </p:cNvSpPr>
            <p:nvPr/>
          </p:nvSpPr>
          <p:spPr bwMode="auto">
            <a:xfrm>
              <a:off x="3984" y="2784"/>
              <a:ext cx="672"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008000"/>
                  </a:solidFill>
                </a:rPr>
                <a:t>3</a:t>
              </a:r>
              <a:r>
                <a:rPr lang="es-ES_tradnl" altLang="es-ES" sz="2215"/>
                <a:t> g.l</a:t>
              </a:r>
              <a:endParaRPr lang="es-ES" altLang="es-ES" sz="2215"/>
            </a:p>
          </p:txBody>
        </p:sp>
      </p:grpSp>
      <p:sp>
        <p:nvSpPr>
          <p:cNvPr id="192532" name="Text Box 20">
            <a:extLst>
              <a:ext uri="{FF2B5EF4-FFF2-40B4-BE49-F238E27FC236}">
                <a16:creationId xmlns:a16="http://schemas.microsoft.com/office/drawing/2014/main" id="{54F99381-70A0-422F-B4E2-B6CA65CD9767}"/>
              </a:ext>
            </a:extLst>
          </p:cNvPr>
          <p:cNvSpPr txBox="1">
            <a:spLocks noChangeArrowheads="1"/>
          </p:cNvSpPr>
          <p:nvPr/>
        </p:nvSpPr>
        <p:spPr bwMode="auto">
          <a:xfrm>
            <a:off x="1537189" y="5468816"/>
            <a:ext cx="3175488"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Char char="n"/>
            </a:pPr>
            <a:r>
              <a:rPr lang="es-ES_tradnl" altLang="es-ES" sz="2215">
                <a:solidFill>
                  <a:srgbClr val="CC3300"/>
                </a:solidFill>
              </a:rPr>
              <a:t> SCR</a:t>
            </a:r>
            <a:r>
              <a:rPr lang="es-ES_tradnl" altLang="es-ES" sz="2215"/>
              <a:t> </a:t>
            </a:r>
            <a:r>
              <a:rPr lang="es-ES_tradnl" altLang="es-ES" sz="2215">
                <a:sym typeface="Wingdings" panose="05000000000000000000" pitchFamily="2" charset="2"/>
              </a:rPr>
              <a:t> </a:t>
            </a:r>
            <a:r>
              <a:rPr lang="es-ES_tradnl" altLang="es-ES" sz="2215">
                <a:solidFill>
                  <a:schemeClr val="tx2"/>
                </a:solidFill>
                <a:sym typeface="Wingdings" panose="05000000000000000000" pitchFamily="2" charset="2"/>
              </a:rPr>
              <a:t>11</a:t>
            </a:r>
            <a:r>
              <a:rPr lang="es-ES_tradnl" altLang="es-ES" sz="2215">
                <a:sym typeface="Wingdings" panose="05000000000000000000" pitchFamily="2" charset="2"/>
              </a:rPr>
              <a:t>-</a:t>
            </a:r>
            <a:r>
              <a:rPr lang="es-ES_tradnl" altLang="es-ES" sz="2215">
                <a:solidFill>
                  <a:srgbClr val="008000"/>
                </a:solidFill>
                <a:sym typeface="Wingdings" panose="05000000000000000000" pitchFamily="2" charset="2"/>
              </a:rPr>
              <a:t>3</a:t>
            </a:r>
            <a:r>
              <a:rPr lang="es-ES_tradnl" altLang="es-ES" sz="2215">
                <a:sym typeface="Wingdings" panose="05000000000000000000" pitchFamily="2" charset="2"/>
              </a:rPr>
              <a:t>=</a:t>
            </a:r>
            <a:r>
              <a:rPr lang="es-ES_tradnl" altLang="es-ES" sz="2215">
                <a:solidFill>
                  <a:srgbClr val="CC3300"/>
                </a:solidFill>
                <a:sym typeface="Wingdings" panose="05000000000000000000" pitchFamily="2" charset="2"/>
              </a:rPr>
              <a:t>8 g.l. </a:t>
            </a:r>
            <a:endParaRPr lang="es-ES" altLang="es-ES" sz="2215">
              <a:solidFill>
                <a:srgbClr val="CC3300"/>
              </a:solidFill>
            </a:endParaRPr>
          </a:p>
        </p:txBody>
      </p:sp>
      <p:sp>
        <p:nvSpPr>
          <p:cNvPr id="192533" name="Rectangle 21">
            <a:extLst>
              <a:ext uri="{FF2B5EF4-FFF2-40B4-BE49-F238E27FC236}">
                <a16:creationId xmlns:a16="http://schemas.microsoft.com/office/drawing/2014/main" id="{B28233B6-76A1-4B0C-A916-656CA87BCE71}"/>
              </a:ext>
            </a:extLst>
          </p:cNvPr>
          <p:cNvSpPr>
            <a:spLocks noChangeArrowheads="1"/>
          </p:cNvSpPr>
          <p:nvPr/>
        </p:nvSpPr>
        <p:spPr bwMode="auto">
          <a:xfrm>
            <a:off x="4632082" y="5468816"/>
            <a:ext cx="2119491"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None/>
            </a:pPr>
            <a:r>
              <a:rPr lang="es-ES_tradnl" altLang="es-ES" sz="2215">
                <a:solidFill>
                  <a:srgbClr val="CC3300"/>
                </a:solidFill>
                <a:sym typeface="Wingdings" panose="05000000000000000000" pitchFamily="2" charset="2"/>
              </a:rPr>
              <a:t></a:t>
            </a:r>
            <a:r>
              <a:rPr lang="es-ES_tradnl" altLang="es-ES" sz="2215">
                <a:sym typeface="Wingdings" panose="05000000000000000000" pitchFamily="2" charset="2"/>
              </a:rPr>
              <a:t> Suficientes</a:t>
            </a:r>
            <a:endParaRPr lang="es-ES" altLang="es-ES" sz="2215">
              <a:sym typeface="Wingdings" panose="05000000000000000000" pitchFamily="2" charset="2"/>
            </a:endParaRPr>
          </a:p>
        </p:txBody>
      </p:sp>
      <p:sp>
        <p:nvSpPr>
          <p:cNvPr id="192534" name="Text Box 22">
            <a:extLst>
              <a:ext uri="{FF2B5EF4-FFF2-40B4-BE49-F238E27FC236}">
                <a16:creationId xmlns:a16="http://schemas.microsoft.com/office/drawing/2014/main" id="{4513AF59-69F0-4608-8A63-DFB521993036}"/>
              </a:ext>
            </a:extLst>
          </p:cNvPr>
          <p:cNvSpPr txBox="1">
            <a:spLocks noChangeArrowheads="1"/>
          </p:cNvSpPr>
          <p:nvPr/>
        </p:nvSpPr>
        <p:spPr bwMode="auto">
          <a:xfrm>
            <a:off x="633046" y="3147646"/>
            <a:ext cx="5978769"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buClr>
                <a:schemeClr val="folHlink"/>
              </a:buClr>
              <a:buSzPct val="150000"/>
              <a:buFont typeface="Wingdings" panose="05000000000000000000" pitchFamily="2" charset="2"/>
              <a:buChar char="§"/>
            </a:pPr>
            <a:r>
              <a:rPr lang="es-ES_tradnl" altLang="es-ES" sz="2215"/>
              <a:t> Los g.l de los que disponemos serían:</a:t>
            </a:r>
            <a:endParaRPr lang="es-ES" altLang="es-ES" sz="2215"/>
          </a:p>
        </p:txBody>
      </p:sp>
      <p:sp>
        <p:nvSpPr>
          <p:cNvPr id="30735" name="Rectangle 15">
            <a:extLst>
              <a:ext uri="{FF2B5EF4-FFF2-40B4-BE49-F238E27FC236}">
                <a16:creationId xmlns:a16="http://schemas.microsoft.com/office/drawing/2014/main" id="{F6B712C3-5B19-4A5C-B984-B3F3EF61F2F9}"/>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Cálculo de la </a:t>
            </a:r>
            <a:r>
              <a:rPr lang="es-ES" altLang="es-ES" sz="2769" dirty="0">
                <a:solidFill>
                  <a:schemeClr val="accent5"/>
                </a:solidFill>
              </a:rPr>
              <a:t>SC</a:t>
            </a:r>
            <a:r>
              <a:rPr lang="es-ES" altLang="es-ES" sz="2769" dirty="0">
                <a:solidFill>
                  <a:schemeClr val="tx2"/>
                </a:solidFill>
              </a:rPr>
              <a:t> </a:t>
            </a:r>
            <a:r>
              <a:rPr lang="es-ES" altLang="es-ES" sz="2769" dirty="0">
                <a:solidFill>
                  <a:srgbClr val="008000"/>
                </a:solidFill>
              </a:rPr>
              <a:t>y </a:t>
            </a:r>
            <a:r>
              <a:rPr lang="es-ES" altLang="es-ES" sz="2769" dirty="0">
                <a:solidFill>
                  <a:schemeClr val="accent5"/>
                </a:solidFill>
              </a:rPr>
              <a:t>grados de libertad</a:t>
            </a:r>
          </a:p>
        </p:txBody>
      </p:sp>
    </p:spTree>
    <p:extLst>
      <p:ext uri="{BB962C8B-B14F-4D97-AF65-F5344CB8AC3E}">
        <p14:creationId xmlns:p14="http://schemas.microsoft.com/office/powerpoint/2010/main" val="79362885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92534"/>
                                        </p:tgtEl>
                                        <p:attrNameLst>
                                          <p:attrName>style.visibility</p:attrName>
                                        </p:attrNameLst>
                                      </p:cBhvr>
                                      <p:to>
                                        <p:strVal val="visible"/>
                                      </p:to>
                                    </p:set>
                                    <p:animEffect transition="in" filter="strips(downRight)">
                                      <p:cBhvr>
                                        <p:cTn id="7" dur="500"/>
                                        <p:tgtEl>
                                          <p:spTgt spid="192534"/>
                                        </p:tgtEl>
                                      </p:cBhvr>
                                    </p:animEffect>
                                  </p:childTnLst>
                                </p:cTn>
                              </p:par>
                            </p:childTnLst>
                          </p:cTn>
                        </p:par>
                        <p:par>
                          <p:cTn id="8" fill="hold" nodeType="afterGroup">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192520">
                                            <p:txEl>
                                              <p:pRg st="0" end="0"/>
                                            </p:txEl>
                                          </p:spTgt>
                                        </p:tgtEl>
                                        <p:attrNameLst>
                                          <p:attrName>style.visibility</p:attrName>
                                        </p:attrNameLst>
                                      </p:cBhvr>
                                      <p:to>
                                        <p:strVal val="visible"/>
                                      </p:to>
                                    </p:set>
                                    <p:animEffect transition="in" filter="wipe(left)">
                                      <p:cBhvr>
                                        <p:cTn id="11" dur="500"/>
                                        <p:tgtEl>
                                          <p:spTgt spid="192520">
                                            <p:txEl>
                                              <p:pRg st="0" end="0"/>
                                            </p:txEl>
                                          </p:spTgt>
                                        </p:tgtEl>
                                      </p:cBhvr>
                                    </p:animEffect>
                                  </p:childTnLst>
                                </p:cTn>
                              </p:par>
                            </p:childTnLst>
                          </p:cTn>
                        </p:par>
                        <p:par>
                          <p:cTn id="12" fill="hold" nodeType="afterGroup">
                            <p:stCondLst>
                              <p:cond delay="2000"/>
                            </p:stCondLst>
                            <p:childTnLst>
                              <p:par>
                                <p:cTn id="13" presetID="22" presetClass="entr" presetSubtype="8" fill="hold" grpId="0" nodeType="afterEffect">
                                  <p:stCondLst>
                                    <p:cond delay="1000"/>
                                  </p:stCondLst>
                                  <p:childTnLst>
                                    <p:set>
                                      <p:cBhvr>
                                        <p:cTn id="14" dur="1" fill="hold">
                                          <p:stCondLst>
                                            <p:cond delay="0"/>
                                          </p:stCondLst>
                                        </p:cTn>
                                        <p:tgtEl>
                                          <p:spTgt spid="192520">
                                            <p:txEl>
                                              <p:pRg st="1" end="1"/>
                                            </p:txEl>
                                          </p:spTgt>
                                        </p:tgtEl>
                                        <p:attrNameLst>
                                          <p:attrName>style.visibility</p:attrName>
                                        </p:attrNameLst>
                                      </p:cBhvr>
                                      <p:to>
                                        <p:strVal val="visible"/>
                                      </p:to>
                                    </p:set>
                                    <p:animEffect transition="in" filter="wipe(left)">
                                      <p:cBhvr>
                                        <p:cTn id="15" dur="500"/>
                                        <p:tgtEl>
                                          <p:spTgt spid="192520">
                                            <p:txEl>
                                              <p:pRg st="1" end="1"/>
                                            </p:txEl>
                                          </p:spTgt>
                                        </p:tgtEl>
                                      </p:cBhvr>
                                    </p:animEffect>
                                  </p:childTnLst>
                                </p:cTn>
                              </p:par>
                            </p:childTnLst>
                          </p:cTn>
                        </p:par>
                        <p:par>
                          <p:cTn id="16" fill="hold" nodeType="afterGroup">
                            <p:stCondLst>
                              <p:cond delay="3500"/>
                            </p:stCondLst>
                            <p:childTnLst>
                              <p:par>
                                <p:cTn id="17" presetID="22" presetClass="entr" presetSubtype="8" fill="hold" grpId="0" nodeType="afterEffect">
                                  <p:stCondLst>
                                    <p:cond delay="1000"/>
                                  </p:stCondLst>
                                  <p:childTnLst>
                                    <p:set>
                                      <p:cBhvr>
                                        <p:cTn id="18" dur="1" fill="hold">
                                          <p:stCondLst>
                                            <p:cond delay="0"/>
                                          </p:stCondLst>
                                        </p:cTn>
                                        <p:tgtEl>
                                          <p:spTgt spid="192520">
                                            <p:txEl>
                                              <p:pRg st="2" end="2"/>
                                            </p:txEl>
                                          </p:spTgt>
                                        </p:tgtEl>
                                        <p:attrNameLst>
                                          <p:attrName>style.visibility</p:attrName>
                                        </p:attrNameLst>
                                      </p:cBhvr>
                                      <p:to>
                                        <p:strVal val="visible"/>
                                      </p:to>
                                    </p:set>
                                    <p:animEffect transition="in" filter="wipe(left)">
                                      <p:cBhvr>
                                        <p:cTn id="19" dur="500"/>
                                        <p:tgtEl>
                                          <p:spTgt spid="192520">
                                            <p:txEl>
                                              <p:pRg st="2" end="2"/>
                                            </p:txEl>
                                          </p:spTgt>
                                        </p:tgtEl>
                                      </p:cBhvr>
                                    </p:animEffect>
                                  </p:childTnLst>
                                </p:cTn>
                              </p:par>
                            </p:childTnLst>
                          </p:cTn>
                        </p:par>
                        <p:par>
                          <p:cTn id="20" fill="hold" nodeType="afterGroup">
                            <p:stCondLst>
                              <p:cond delay="5000"/>
                            </p:stCondLst>
                            <p:childTnLst>
                              <p:par>
                                <p:cTn id="21" presetID="22" presetClass="entr" presetSubtype="8" fill="hold" grpId="0" nodeType="afterEffect">
                                  <p:stCondLst>
                                    <p:cond delay="1000"/>
                                  </p:stCondLst>
                                  <p:childTnLst>
                                    <p:set>
                                      <p:cBhvr>
                                        <p:cTn id="22" dur="1" fill="hold">
                                          <p:stCondLst>
                                            <p:cond delay="0"/>
                                          </p:stCondLst>
                                        </p:cTn>
                                        <p:tgtEl>
                                          <p:spTgt spid="192520">
                                            <p:txEl>
                                              <p:pRg st="3" end="3"/>
                                            </p:txEl>
                                          </p:spTgt>
                                        </p:tgtEl>
                                        <p:attrNameLst>
                                          <p:attrName>style.visibility</p:attrName>
                                        </p:attrNameLst>
                                      </p:cBhvr>
                                      <p:to>
                                        <p:strVal val="visible"/>
                                      </p:to>
                                    </p:set>
                                    <p:animEffect transition="in" filter="wipe(left)">
                                      <p:cBhvr>
                                        <p:cTn id="23" dur="500"/>
                                        <p:tgtEl>
                                          <p:spTgt spid="192520">
                                            <p:txEl>
                                              <p:pRg st="3" end="3"/>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2"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500" fill="hold"/>
                                        <p:tgtEl>
                                          <p:spTgt spid="2"/>
                                        </p:tgtEl>
                                        <p:attrNameLst>
                                          <p:attrName>ppt_x</p:attrName>
                                        </p:attrNameLst>
                                      </p:cBhvr>
                                      <p:tavLst>
                                        <p:tav tm="0">
                                          <p:val>
                                            <p:strVal val="#ppt_x+#ppt_w/2"/>
                                          </p:val>
                                        </p:tav>
                                        <p:tav tm="100000">
                                          <p:val>
                                            <p:strVal val="#ppt_x"/>
                                          </p:val>
                                        </p:tav>
                                      </p:tavLst>
                                    </p:anim>
                                    <p:anim calcmode="lin" valueType="num">
                                      <p:cBhvr>
                                        <p:cTn id="29" dur="500" fill="hold"/>
                                        <p:tgtEl>
                                          <p:spTgt spid="2"/>
                                        </p:tgtEl>
                                        <p:attrNameLst>
                                          <p:attrName>ppt_y</p:attrName>
                                        </p:attrNameLst>
                                      </p:cBhvr>
                                      <p:tavLst>
                                        <p:tav tm="0">
                                          <p:val>
                                            <p:strVal val="#ppt_y"/>
                                          </p:val>
                                        </p:tav>
                                        <p:tav tm="100000">
                                          <p:val>
                                            <p:strVal val="#ppt_y"/>
                                          </p:val>
                                        </p:tav>
                                      </p:tavLst>
                                    </p:anim>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2532"/>
                                        </p:tgtEl>
                                        <p:attrNameLst>
                                          <p:attrName>style.visibility</p:attrName>
                                        </p:attrNameLst>
                                      </p:cBhvr>
                                      <p:to>
                                        <p:strVal val="visible"/>
                                      </p:to>
                                    </p:set>
                                    <p:animEffect transition="in" filter="wipe(left)">
                                      <p:cBhvr>
                                        <p:cTn id="36" dur="500"/>
                                        <p:tgtEl>
                                          <p:spTgt spid="192532"/>
                                        </p:tgtEl>
                                      </p:cBhvr>
                                    </p:animEffect>
                                  </p:childTnLst>
                                </p:cTn>
                              </p:par>
                            </p:childTnLst>
                          </p:cTn>
                        </p:par>
                        <p:par>
                          <p:cTn id="37" fill="hold" nodeType="afterGroup">
                            <p:stCondLst>
                              <p:cond delay="500"/>
                            </p:stCondLst>
                            <p:childTnLst>
                              <p:par>
                                <p:cTn id="38" presetID="22" presetClass="entr" presetSubtype="8" fill="hold" grpId="0" nodeType="afterEffect">
                                  <p:stCondLst>
                                    <p:cond delay="1000"/>
                                  </p:stCondLst>
                                  <p:childTnLst>
                                    <p:set>
                                      <p:cBhvr>
                                        <p:cTn id="39" dur="1" fill="hold">
                                          <p:stCondLst>
                                            <p:cond delay="0"/>
                                          </p:stCondLst>
                                        </p:cTn>
                                        <p:tgtEl>
                                          <p:spTgt spid="192533"/>
                                        </p:tgtEl>
                                        <p:attrNameLst>
                                          <p:attrName>style.visibility</p:attrName>
                                        </p:attrNameLst>
                                      </p:cBhvr>
                                      <p:to>
                                        <p:strVal val="visible"/>
                                      </p:to>
                                    </p:set>
                                    <p:animEffect transition="in" filter="wipe(left)">
                                      <p:cBhvr>
                                        <p:cTn id="40" dur="500"/>
                                        <p:tgtEl>
                                          <p:spTgt spid="192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20" grpId="0" build="p" autoUpdateAnimBg="0" advAuto="1000"/>
      <p:bldP spid="192532" grpId="0" autoUpdateAnimBg="0"/>
      <p:bldP spid="192533" grpId="0" autoUpdateAnimBg="0"/>
      <p:bldP spid="192534"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1076" name="Rectangle 1031">
            <a:extLst>
              <a:ext uri="{FF2B5EF4-FFF2-40B4-BE49-F238E27FC236}">
                <a16:creationId xmlns:a16="http://schemas.microsoft.com/office/drawing/2014/main" id="{20E4B742-076F-4A4B-B019-B45BAAC7AEBA}"/>
              </a:ext>
            </a:extLst>
          </p:cNvPr>
          <p:cNvSpPr>
            <a:spLocks noGrp="1" noChangeArrowheads="1"/>
          </p:cNvSpPr>
          <p:nvPr>
            <p:ph type="body" idx="1"/>
          </p:nvPr>
        </p:nvSpPr>
        <p:spPr>
          <a:xfrm>
            <a:off x="562708" y="1037492"/>
            <a:ext cx="5486400" cy="562708"/>
          </a:xfrm>
        </p:spPr>
        <p:txBody>
          <a:bodyPr/>
          <a:lstStyle/>
          <a:p>
            <a:pPr marL="0" indent="0">
              <a:spcAft>
                <a:spcPts val="554"/>
              </a:spcAft>
              <a:buSzPct val="150000"/>
              <a:buFont typeface="Wingdings" panose="05000000000000000000" pitchFamily="2" charset="2"/>
              <a:buChar char="§"/>
              <a:tabLst>
                <a:tab pos="93787" algn="l"/>
              </a:tabLst>
            </a:pPr>
            <a:r>
              <a:rPr lang="es-ES_tradnl" altLang="es-ES"/>
              <a:t> Tabla resumen con el </a:t>
            </a:r>
            <a:r>
              <a:rPr lang="es-ES_tradnl" altLang="es-ES" i="1"/>
              <a:t>Statgraphics</a:t>
            </a:r>
          </a:p>
        </p:txBody>
      </p:sp>
      <p:graphicFrame>
        <p:nvGraphicFramePr>
          <p:cNvPr id="131135" name="Group 63">
            <a:extLst>
              <a:ext uri="{FF2B5EF4-FFF2-40B4-BE49-F238E27FC236}">
                <a16:creationId xmlns:a16="http://schemas.microsoft.com/office/drawing/2014/main" id="{93C89E3C-BB30-4371-A4F2-6213FF83801B}"/>
              </a:ext>
            </a:extLst>
          </p:cNvPr>
          <p:cNvGraphicFramePr>
            <a:graphicFrameLocks noGrp="1"/>
          </p:cNvGraphicFramePr>
          <p:nvPr>
            <p:extLst/>
          </p:nvPr>
        </p:nvGraphicFramePr>
        <p:xfrm>
          <a:off x="583223" y="980728"/>
          <a:ext cx="8088922" cy="2762255"/>
        </p:xfrm>
        <a:graphic>
          <a:graphicData uri="http://schemas.openxmlformats.org/drawingml/2006/table">
            <a:tbl>
              <a:tblPr/>
              <a:tblGrid>
                <a:gridCol w="1969477">
                  <a:extLst>
                    <a:ext uri="{9D8B030D-6E8A-4147-A177-3AD203B41FA5}">
                      <a16:colId xmlns:a16="http://schemas.microsoft.com/office/drawing/2014/main" val="1411951587"/>
                    </a:ext>
                  </a:extLst>
                </a:gridCol>
                <a:gridCol w="1266092">
                  <a:extLst>
                    <a:ext uri="{9D8B030D-6E8A-4147-A177-3AD203B41FA5}">
                      <a16:colId xmlns:a16="http://schemas.microsoft.com/office/drawing/2014/main" val="3473225224"/>
                    </a:ext>
                  </a:extLst>
                </a:gridCol>
                <a:gridCol w="773723">
                  <a:extLst>
                    <a:ext uri="{9D8B030D-6E8A-4147-A177-3AD203B41FA5}">
                      <a16:colId xmlns:a16="http://schemas.microsoft.com/office/drawing/2014/main" val="1893802259"/>
                    </a:ext>
                  </a:extLst>
                </a:gridCol>
                <a:gridCol w="1125415">
                  <a:extLst>
                    <a:ext uri="{9D8B030D-6E8A-4147-A177-3AD203B41FA5}">
                      <a16:colId xmlns:a16="http://schemas.microsoft.com/office/drawing/2014/main" val="149841543"/>
                    </a:ext>
                  </a:extLst>
                </a:gridCol>
                <a:gridCol w="1125415">
                  <a:extLst>
                    <a:ext uri="{9D8B030D-6E8A-4147-A177-3AD203B41FA5}">
                      <a16:colId xmlns:a16="http://schemas.microsoft.com/office/drawing/2014/main" val="3856688947"/>
                    </a:ext>
                  </a:extLst>
                </a:gridCol>
                <a:gridCol w="1828800">
                  <a:extLst>
                    <a:ext uri="{9D8B030D-6E8A-4147-A177-3AD203B41FA5}">
                      <a16:colId xmlns:a16="http://schemas.microsoft.com/office/drawing/2014/main" val="3992055084"/>
                    </a:ext>
                  </a:extLst>
                </a:gridCol>
              </a:tblGrid>
              <a:tr h="703385">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Origen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Variación</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200" b="1" i="0" u="none" strike="noStrike" cap="none" normalizeH="0" baseline="0" dirty="0">
                          <a:ln>
                            <a:noFill/>
                          </a:ln>
                          <a:solidFill>
                            <a:schemeClr val="tx1"/>
                          </a:solidFill>
                          <a:effectLst/>
                          <a:latin typeface="Verdana" panose="020B0604030504040204" pitchFamily="34" charset="0"/>
                        </a:rPr>
                        <a:t>SC</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200" b="1" i="0" u="none" strike="noStrike" cap="none" normalizeH="0" baseline="0" dirty="0" err="1">
                          <a:ln>
                            <a:noFill/>
                          </a:ln>
                          <a:solidFill>
                            <a:schemeClr val="tx1"/>
                          </a:solidFill>
                          <a:effectLst/>
                          <a:latin typeface="Verdana" panose="020B0604030504040204" pitchFamily="34" charset="0"/>
                        </a:rPr>
                        <a:t>g.l</a:t>
                      </a:r>
                      <a:r>
                        <a:rPr kumimoji="0" lang="es-ES_tradnl" altLang="es-ES" sz="2200" b="1" i="0" u="none" strike="noStrike" cap="none" normalizeH="0" baseline="0" dirty="0">
                          <a:ln>
                            <a:noFill/>
                          </a:ln>
                          <a:solidFill>
                            <a:schemeClr val="tx1"/>
                          </a:solidFill>
                          <a:effectLst/>
                          <a:latin typeface="Verdana" panose="020B0604030504040204" pitchFamily="34" charset="0"/>
                        </a:rPr>
                        <a:t>.</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200" b="1" i="0" u="none" strike="noStrike" cap="none" normalizeH="0" baseline="0" dirty="0">
                          <a:ln>
                            <a:noFill/>
                          </a:ln>
                          <a:solidFill>
                            <a:schemeClr val="tx1"/>
                          </a:solidFill>
                          <a:effectLst/>
                          <a:latin typeface="Verdana" panose="020B0604030504040204" pitchFamily="34" charset="0"/>
                        </a:rPr>
                        <a:t>CM</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200" b="1" i="0" u="none" strike="noStrike" cap="none" normalizeH="0" baseline="0">
                          <a:ln>
                            <a:noFill/>
                          </a:ln>
                          <a:solidFill>
                            <a:schemeClr val="tx1"/>
                          </a:solidFill>
                          <a:effectLst/>
                          <a:latin typeface="Verdana" panose="020B0604030504040204" pitchFamily="34" charset="0"/>
                        </a:rPr>
                        <a:t>F</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ratio</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200" b="1" i="0" u="none" strike="noStrike" cap="none" normalizeH="0" baseline="0" dirty="0" err="1">
                          <a:ln>
                            <a:noFill/>
                          </a:ln>
                          <a:solidFill>
                            <a:schemeClr val="tx1"/>
                          </a:solidFill>
                          <a:effectLst/>
                          <a:latin typeface="Verdana" panose="020B0604030504040204" pitchFamily="34" charset="0"/>
                        </a:rPr>
                        <a:t>F</a:t>
                      </a:r>
                      <a:r>
                        <a:rPr kumimoji="0" lang="es-ES_tradnl" altLang="es-ES" sz="1100" b="1" i="0" u="none" strike="noStrike" cap="none" normalizeH="0" baseline="0" dirty="0" err="1">
                          <a:ln>
                            <a:noFill/>
                          </a:ln>
                          <a:solidFill>
                            <a:schemeClr val="tx1"/>
                          </a:solidFill>
                          <a:effectLst/>
                          <a:latin typeface="Verdana" panose="020B0604030504040204" pitchFamily="34" charset="0"/>
                        </a:rPr>
                        <a:t>_</a:t>
                      </a:r>
                      <a:r>
                        <a:rPr kumimoji="0" lang="es-ES_tradnl" altLang="es-ES" sz="1800" b="1" i="0" u="none" strike="noStrike" cap="none" normalizeH="0" baseline="0" dirty="0" err="1">
                          <a:ln>
                            <a:noFill/>
                          </a:ln>
                          <a:solidFill>
                            <a:schemeClr val="tx1"/>
                          </a:solidFill>
                          <a:effectLst/>
                          <a:latin typeface="Verdana" panose="020B0604030504040204" pitchFamily="34" charset="0"/>
                        </a:rPr>
                        <a:t>tabla</a:t>
                      </a:r>
                      <a:r>
                        <a:rPr kumimoji="0" lang="es-ES_tradnl" altLang="es-ES" sz="1800" b="1" i="0" u="none" strike="noStrike" cap="none" normalizeH="0" baseline="0" dirty="0">
                          <a:ln>
                            <a:noFill/>
                          </a:ln>
                          <a:solidFill>
                            <a:schemeClr val="tx1"/>
                          </a:solidFill>
                          <a:effectLst/>
                          <a:latin typeface="Verdana" panose="020B0604030504040204" pitchFamily="34" charset="0"/>
                        </a:rPr>
                        <a:t>  </a:t>
                      </a:r>
                      <a:r>
                        <a:rPr kumimoji="0" lang="es-ES_tradnl" altLang="es-ES" sz="1800" b="1" i="0" u="none" strike="noStrike" cap="none" normalizeH="0" baseline="0" dirty="0">
                          <a:ln>
                            <a:noFill/>
                          </a:ln>
                          <a:solidFill>
                            <a:schemeClr val="tx1"/>
                          </a:solidFill>
                          <a:effectLst/>
                          <a:latin typeface="Verdana" panose="020B0604030504040204" pitchFamily="34" charset="0"/>
                          <a:sym typeface="Symbol" panose="05050102010706020507" pitchFamily="18" charset="2"/>
                        </a:rPr>
                        <a:t></a:t>
                      </a:r>
                      <a:r>
                        <a:rPr kumimoji="0" lang="es-ES_tradnl" altLang="es-ES" sz="1800" b="1" i="0" u="none" strike="noStrike" cap="none" normalizeH="0" baseline="0" dirty="0">
                          <a:ln>
                            <a:noFill/>
                          </a:ln>
                          <a:solidFill>
                            <a:schemeClr val="tx1"/>
                          </a:solidFill>
                          <a:effectLst/>
                          <a:latin typeface="Verdana" panose="020B0604030504040204" pitchFamily="34" charset="0"/>
                        </a:rPr>
                        <a:t>=0’05</a:t>
                      </a: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4239905083"/>
                  </a:ext>
                </a:extLst>
              </a:tr>
              <a:tr h="411774">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Total</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14’3</a:t>
                      </a:r>
                      <a:endParaRPr kumimoji="0" lang="es-ES" altLang="es-ES"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11</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a:t>
                      </a: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37025845"/>
                  </a:ext>
                </a:extLst>
              </a:tr>
              <a:tr h="411774">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rPr>
                        <a:t>  RPM</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9’54</a:t>
                      </a:r>
                      <a:endParaRPr kumimoji="0" lang="es-ES" altLang="es-ES" sz="1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1</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9’54</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a:t>
                      </a:r>
                      <a:r>
                        <a:rPr kumimoji="0" lang="es-ES_tradnl" altLang="es-ES" sz="1800" b="1" i="0" u="none" strike="noStrike" cap="none" normalizeH="0" baseline="0">
                          <a:ln>
                            <a:noFill/>
                          </a:ln>
                          <a:solidFill>
                            <a:schemeClr val="tx2"/>
                          </a:solidFill>
                          <a:effectLst/>
                          <a:latin typeface="Verdana" panose="020B0604030504040204" pitchFamily="34" charset="0"/>
                        </a:rPr>
                        <a:t>24</a:t>
                      </a:r>
                      <a:endParaRPr kumimoji="0" lang="es-ES" altLang="es-ES" sz="1800" b="1" i="0" u="none" strike="noStrike" cap="none" normalizeH="0" baseline="0">
                        <a:ln>
                          <a:noFill/>
                        </a:ln>
                        <a:solidFill>
                          <a:schemeClr val="tx2"/>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a:t>
                      </a:r>
                      <a:r>
                        <a:rPr kumimoji="0" lang="es-ES_tradnl" altLang="es-ES" sz="1800" b="1" i="0" u="none" strike="noStrike" cap="none" normalizeH="0" baseline="0">
                          <a:ln>
                            <a:noFill/>
                          </a:ln>
                          <a:solidFill>
                            <a:srgbClr val="008000"/>
                          </a:solidFill>
                          <a:effectLst/>
                          <a:latin typeface="Verdana" panose="020B0604030504040204" pitchFamily="34" charset="0"/>
                        </a:rPr>
                        <a:t>5’32</a:t>
                      </a:r>
                      <a:r>
                        <a:rPr kumimoji="0" lang="es-ES_tradnl" altLang="es-ES" sz="1800" b="1" i="0" u="none" strike="noStrike" cap="none" normalizeH="0" baseline="0">
                          <a:ln>
                            <a:noFill/>
                          </a:ln>
                          <a:solidFill>
                            <a:schemeClr val="tx1"/>
                          </a:solidFill>
                          <a:effectLst/>
                          <a:latin typeface="Verdana" panose="020B0604030504040204" pitchFamily="34" charset="0"/>
                        </a:rPr>
                        <a:t> = F</a:t>
                      </a:r>
                      <a:r>
                        <a:rPr kumimoji="0" lang="es-ES_tradnl" altLang="es-ES" sz="1800" b="1" i="0" u="none" strike="noStrike" cap="none" normalizeH="0" baseline="-25000">
                          <a:ln>
                            <a:noFill/>
                          </a:ln>
                          <a:solidFill>
                            <a:schemeClr val="tx1"/>
                          </a:solidFill>
                          <a:effectLst/>
                          <a:latin typeface="Verdana" panose="020B0604030504040204" pitchFamily="34" charset="0"/>
                        </a:rPr>
                        <a:t>1,8</a:t>
                      </a: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3491711731"/>
                  </a:ext>
                </a:extLst>
              </a:tr>
              <a:tr h="411774">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rPr>
                        <a:t>  TIEMPO</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1’54</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1</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1’54</a:t>
                      </a:r>
                      <a:endParaRPr kumimoji="0" lang="es-ES" altLang="es-ES" sz="1800" b="1" i="0" u="none" strike="noStrike" cap="none" normalizeH="0" baseline="0" dirty="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a:t>
                      </a:r>
                      <a:r>
                        <a:rPr kumimoji="0" lang="es-ES_tradnl" altLang="es-ES" sz="1800" b="1" i="0" u="none" strike="noStrike" cap="none" normalizeH="0" baseline="0">
                          <a:ln>
                            <a:noFill/>
                          </a:ln>
                          <a:solidFill>
                            <a:schemeClr val="tx2"/>
                          </a:solidFill>
                          <a:effectLst/>
                          <a:latin typeface="Verdana" panose="020B0604030504040204" pitchFamily="34" charset="0"/>
                        </a:rPr>
                        <a:t>3’876</a:t>
                      </a:r>
                      <a:endParaRPr kumimoji="0" lang="es-ES" altLang="es-ES" sz="1800" b="1" i="0" u="none" strike="noStrike" cap="none" normalizeH="0" baseline="0">
                        <a:ln>
                          <a:noFill/>
                        </a:ln>
                        <a:solidFill>
                          <a:schemeClr val="tx2"/>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a:t>
                      </a:r>
                      <a:r>
                        <a:rPr kumimoji="0" lang="es-ES_tradnl" altLang="es-ES" sz="1800" b="1" i="0" u="none" strike="noStrike" cap="none" normalizeH="0" baseline="0">
                          <a:ln>
                            <a:noFill/>
                          </a:ln>
                          <a:solidFill>
                            <a:srgbClr val="008000"/>
                          </a:solidFill>
                          <a:effectLst/>
                          <a:latin typeface="Verdana" panose="020B0604030504040204" pitchFamily="34" charset="0"/>
                        </a:rPr>
                        <a:t>5’32</a:t>
                      </a:r>
                      <a:r>
                        <a:rPr kumimoji="0" lang="es-ES_tradnl" altLang="es-ES" sz="1800" b="1" i="0" u="none" strike="noStrike" cap="none" normalizeH="0" baseline="0">
                          <a:ln>
                            <a:noFill/>
                          </a:ln>
                          <a:solidFill>
                            <a:schemeClr val="tx1"/>
                          </a:solidFill>
                          <a:effectLst/>
                          <a:latin typeface="Verdana" panose="020B0604030504040204" pitchFamily="34" charset="0"/>
                        </a:rPr>
                        <a:t> = F</a:t>
                      </a:r>
                      <a:r>
                        <a:rPr kumimoji="0" lang="es-ES_tradnl" altLang="es-ES" sz="1800" b="1" i="0" u="none" strike="noStrike" cap="none" normalizeH="0" baseline="-25000">
                          <a:ln>
                            <a:noFill/>
                          </a:ln>
                          <a:solidFill>
                            <a:schemeClr val="tx1"/>
                          </a:solidFill>
                          <a:effectLst/>
                          <a:latin typeface="Verdana" panose="020B0604030504040204" pitchFamily="34" charset="0"/>
                        </a:rPr>
                        <a:t>1,8</a:t>
                      </a: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56422613"/>
                  </a:ext>
                </a:extLst>
              </a:tr>
              <a:tr h="411774">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rPr>
                        <a:t>RPMxTIEMPO  </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0’04</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1</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0’04</a:t>
                      </a:r>
                      <a:endParaRPr kumimoji="0" lang="es-ES" altLang="es-ES" sz="1800" b="1" i="0" u="none" strike="noStrike" cap="none" normalizeH="0" baseline="0" dirty="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a:t>
                      </a:r>
                      <a:r>
                        <a:rPr kumimoji="0" lang="es-ES_tradnl" altLang="es-ES" sz="1800" b="1" i="0" u="none" strike="noStrike" cap="none" normalizeH="0" baseline="0" dirty="0">
                          <a:ln>
                            <a:noFill/>
                          </a:ln>
                          <a:solidFill>
                            <a:schemeClr val="tx2"/>
                          </a:solidFill>
                          <a:effectLst/>
                          <a:latin typeface="Verdana" panose="020B0604030504040204" pitchFamily="34" charset="0"/>
                        </a:rPr>
                        <a:t>0’10</a:t>
                      </a:r>
                      <a:endParaRPr kumimoji="0" lang="es-ES" altLang="es-ES" sz="1800" b="1" i="0" u="none" strike="noStrike" cap="none" normalizeH="0" baseline="0" dirty="0">
                        <a:ln>
                          <a:noFill/>
                        </a:ln>
                        <a:solidFill>
                          <a:schemeClr val="tx2"/>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a:t>
                      </a:r>
                      <a:r>
                        <a:rPr kumimoji="0" lang="es-ES_tradnl" altLang="es-ES" sz="1800" b="1" i="0" u="none" strike="noStrike" cap="none" normalizeH="0" baseline="0" dirty="0">
                          <a:ln>
                            <a:noFill/>
                          </a:ln>
                          <a:solidFill>
                            <a:srgbClr val="008000"/>
                          </a:solidFill>
                          <a:effectLst/>
                          <a:latin typeface="Verdana" panose="020B0604030504040204" pitchFamily="34" charset="0"/>
                        </a:rPr>
                        <a:t>5’32</a:t>
                      </a:r>
                      <a:r>
                        <a:rPr kumimoji="0" lang="es-ES_tradnl" altLang="es-ES" sz="1800" b="1" i="0" u="none" strike="noStrike" cap="none" normalizeH="0" baseline="0" dirty="0">
                          <a:ln>
                            <a:noFill/>
                          </a:ln>
                          <a:solidFill>
                            <a:schemeClr val="tx1"/>
                          </a:solidFill>
                          <a:effectLst/>
                          <a:latin typeface="Verdana" panose="020B0604030504040204" pitchFamily="34" charset="0"/>
                        </a:rPr>
                        <a:t> = F</a:t>
                      </a:r>
                      <a:r>
                        <a:rPr kumimoji="0" lang="es-ES_tradnl" altLang="es-ES" sz="1800" b="1" i="0" u="none" strike="noStrike" cap="none" normalizeH="0" baseline="-25000" dirty="0">
                          <a:ln>
                            <a:noFill/>
                          </a:ln>
                          <a:solidFill>
                            <a:schemeClr val="tx1"/>
                          </a:solidFill>
                          <a:effectLst/>
                          <a:latin typeface="Verdana" panose="020B0604030504040204" pitchFamily="34" charset="0"/>
                        </a:rPr>
                        <a:t>1,8</a:t>
                      </a: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448538388"/>
                  </a:ext>
                </a:extLst>
              </a:tr>
              <a:tr h="411774">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Residual</a:t>
                      </a: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    3’18</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rPr>
                        <a:t>8</a:t>
                      </a: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1800" b="1" i="0" u="none" strike="noStrike" cap="none" normalizeH="0" baseline="0" dirty="0">
                          <a:ln>
                            <a:noFill/>
                          </a:ln>
                          <a:solidFill>
                            <a:schemeClr val="tx1"/>
                          </a:solidFill>
                          <a:effectLst/>
                          <a:latin typeface="Verdana" panose="020B0604030504040204" pitchFamily="34" charset="0"/>
                        </a:rPr>
                        <a:t>  0’397</a:t>
                      </a:r>
                      <a:endParaRPr kumimoji="0" lang="es-ES" altLang="es-ES" sz="1800" b="1" i="0" u="none" strike="noStrike" cap="none" normalizeH="0" baseline="0" dirty="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00"/>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1" i="0" u="none" strike="noStrike" cap="none" normalizeH="0" baseline="0" dirty="0">
                        <a:ln>
                          <a:noFill/>
                        </a:ln>
                        <a:solidFill>
                          <a:schemeClr val="tx1"/>
                        </a:solidFill>
                        <a:effectLst/>
                        <a:latin typeface="Verdana" panose="020B0604030504040204" pitchFamily="34"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30681843"/>
                  </a:ext>
                </a:extLst>
              </a:tr>
            </a:tbl>
          </a:graphicData>
        </a:graphic>
      </p:graphicFrame>
      <p:sp>
        <p:nvSpPr>
          <p:cNvPr id="213068" name="Text Box 1100">
            <a:extLst>
              <a:ext uri="{FF2B5EF4-FFF2-40B4-BE49-F238E27FC236}">
                <a16:creationId xmlns:a16="http://schemas.microsoft.com/office/drawing/2014/main" id="{8DCEAC99-F869-47A7-A0FA-BC51BECE0ED1}"/>
              </a:ext>
            </a:extLst>
          </p:cNvPr>
          <p:cNvSpPr txBox="1">
            <a:spLocks noChangeArrowheads="1"/>
          </p:cNvSpPr>
          <p:nvPr/>
        </p:nvSpPr>
        <p:spPr bwMode="auto">
          <a:xfrm>
            <a:off x="6535615" y="2019300"/>
            <a:ext cx="562708" cy="49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585">
                <a:solidFill>
                  <a:srgbClr val="CC3300"/>
                </a:solidFill>
              </a:rPr>
              <a:t>&gt;</a:t>
            </a:r>
            <a:endParaRPr lang="es-ES" altLang="es-ES" sz="2585">
              <a:solidFill>
                <a:srgbClr val="CC3300"/>
              </a:solidFill>
            </a:endParaRPr>
          </a:p>
        </p:txBody>
      </p:sp>
      <p:sp>
        <p:nvSpPr>
          <p:cNvPr id="213069" name="Text Box 1101">
            <a:extLst>
              <a:ext uri="{FF2B5EF4-FFF2-40B4-BE49-F238E27FC236}">
                <a16:creationId xmlns:a16="http://schemas.microsoft.com/office/drawing/2014/main" id="{DACD3500-F070-45A6-8827-0D2311695C29}"/>
              </a:ext>
            </a:extLst>
          </p:cNvPr>
          <p:cNvSpPr txBox="1">
            <a:spLocks noChangeArrowheads="1"/>
          </p:cNvSpPr>
          <p:nvPr/>
        </p:nvSpPr>
        <p:spPr bwMode="auto">
          <a:xfrm>
            <a:off x="6632331" y="2362201"/>
            <a:ext cx="562708" cy="54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954">
                <a:solidFill>
                  <a:srgbClr val="CC3300"/>
                </a:solidFill>
                <a:sym typeface="Symbol" panose="05050102010706020507" pitchFamily="18" charset="2"/>
              </a:rPr>
              <a:t></a:t>
            </a:r>
            <a:endParaRPr lang="es-ES" altLang="es-ES" sz="2954">
              <a:solidFill>
                <a:srgbClr val="CC3300"/>
              </a:solidFill>
            </a:endParaRPr>
          </a:p>
        </p:txBody>
      </p:sp>
      <p:sp>
        <p:nvSpPr>
          <p:cNvPr id="213070" name="Text Box 1102">
            <a:extLst>
              <a:ext uri="{FF2B5EF4-FFF2-40B4-BE49-F238E27FC236}">
                <a16:creationId xmlns:a16="http://schemas.microsoft.com/office/drawing/2014/main" id="{E1D01E47-FE3A-4E8D-965E-E464B8EB6F61}"/>
              </a:ext>
            </a:extLst>
          </p:cNvPr>
          <p:cNvSpPr txBox="1">
            <a:spLocks noChangeArrowheads="1"/>
          </p:cNvSpPr>
          <p:nvPr/>
        </p:nvSpPr>
        <p:spPr bwMode="auto">
          <a:xfrm>
            <a:off x="6601558" y="2831123"/>
            <a:ext cx="562708" cy="49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585">
                <a:solidFill>
                  <a:srgbClr val="CC3300"/>
                </a:solidFill>
              </a:rPr>
              <a:t>&lt;</a:t>
            </a:r>
            <a:endParaRPr lang="es-ES" altLang="es-ES" sz="2585">
              <a:solidFill>
                <a:srgbClr val="CC3300"/>
              </a:solidFill>
            </a:endParaRPr>
          </a:p>
        </p:txBody>
      </p:sp>
      <p:sp>
        <p:nvSpPr>
          <p:cNvPr id="213071" name="Text Box 1103">
            <a:extLst>
              <a:ext uri="{FF2B5EF4-FFF2-40B4-BE49-F238E27FC236}">
                <a16:creationId xmlns:a16="http://schemas.microsoft.com/office/drawing/2014/main" id="{9193C92C-79EA-4F4F-8513-D94F593C7C2C}"/>
              </a:ext>
            </a:extLst>
          </p:cNvPr>
          <p:cNvSpPr txBox="1">
            <a:spLocks noChangeArrowheads="1"/>
          </p:cNvSpPr>
          <p:nvPr/>
        </p:nvSpPr>
        <p:spPr bwMode="auto">
          <a:xfrm>
            <a:off x="316792" y="4075241"/>
            <a:ext cx="8370277" cy="213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buClr>
                <a:srgbClr val="008000"/>
              </a:buClr>
              <a:buSzPct val="150000"/>
              <a:buFontTx/>
              <a:buChar char="•"/>
            </a:pPr>
            <a:r>
              <a:rPr lang="es-ES_tradnl" altLang="es-ES" sz="2215" dirty="0">
                <a:latin typeface="+mn-lt"/>
              </a:rPr>
              <a:t> El efecto simple de </a:t>
            </a:r>
            <a:r>
              <a:rPr lang="es-ES_tradnl" altLang="es-ES" sz="2215" b="1" dirty="0">
                <a:solidFill>
                  <a:srgbClr val="00B050"/>
                </a:solidFill>
                <a:latin typeface="+mn-lt"/>
              </a:rPr>
              <a:t>RPM</a:t>
            </a:r>
            <a:r>
              <a:rPr lang="es-ES_tradnl" altLang="es-ES" sz="2215" dirty="0">
                <a:latin typeface="+mn-lt"/>
              </a:rPr>
              <a:t> resulta </a:t>
            </a:r>
            <a:r>
              <a:rPr lang="es-ES_tradnl" altLang="es-ES" sz="2215" b="1" dirty="0">
                <a:latin typeface="+mn-lt"/>
              </a:rPr>
              <a:t>significativo</a:t>
            </a:r>
            <a:r>
              <a:rPr lang="es-ES_tradnl" altLang="es-ES" sz="2215" dirty="0">
                <a:latin typeface="+mn-lt"/>
              </a:rPr>
              <a:t>, pues su </a:t>
            </a:r>
            <a:r>
              <a:rPr lang="es-ES_tradnl" altLang="es-ES" sz="2215" dirty="0" err="1">
                <a:latin typeface="+mn-lt"/>
              </a:rPr>
              <a:t>F</a:t>
            </a:r>
            <a:r>
              <a:rPr lang="es-ES_tradnl" altLang="es-ES" sz="2215" baseline="-25000" dirty="0" err="1">
                <a:latin typeface="+mn-lt"/>
              </a:rPr>
              <a:t>ratio</a:t>
            </a:r>
            <a:r>
              <a:rPr lang="es-ES_tradnl" altLang="es-ES" sz="2215" dirty="0">
                <a:latin typeface="+mn-lt"/>
              </a:rPr>
              <a:t> es mayor que el valor en tablas de una F</a:t>
            </a:r>
            <a:r>
              <a:rPr lang="es-ES_tradnl" altLang="es-ES" sz="2215" baseline="-25000" dirty="0">
                <a:latin typeface="+mn-lt"/>
              </a:rPr>
              <a:t>1,8</a:t>
            </a:r>
            <a:r>
              <a:rPr lang="es-ES_tradnl" altLang="es-ES" sz="2215" baseline="30000" dirty="0">
                <a:latin typeface="+mn-lt"/>
              </a:rPr>
              <a:t> (</a:t>
            </a:r>
            <a:r>
              <a:rPr lang="es-ES_tradnl" altLang="es-ES" sz="2215" baseline="30000" dirty="0">
                <a:latin typeface="+mn-lt"/>
                <a:sym typeface="Symbol" panose="05050102010706020507" pitchFamily="18" charset="2"/>
              </a:rPr>
              <a:t>=0,05)</a:t>
            </a:r>
            <a:endParaRPr lang="es-ES_tradnl" altLang="es-ES" sz="2215" dirty="0">
              <a:latin typeface="+mn-lt"/>
            </a:endParaRPr>
          </a:p>
          <a:p>
            <a:pPr eaLnBrk="1" hangingPunct="1">
              <a:spcBef>
                <a:spcPct val="50000"/>
              </a:spcBef>
              <a:buClr>
                <a:srgbClr val="008000"/>
              </a:buClr>
              <a:buSzPct val="150000"/>
              <a:buFontTx/>
              <a:buChar char="•"/>
            </a:pPr>
            <a:r>
              <a:rPr lang="es-ES_tradnl" altLang="es-ES" sz="2215" dirty="0">
                <a:latin typeface="+mn-lt"/>
              </a:rPr>
              <a:t> El efecto de la interacción </a:t>
            </a:r>
            <a:r>
              <a:rPr lang="es-ES_tradnl" altLang="es-ES" sz="2215" b="1" dirty="0" err="1">
                <a:solidFill>
                  <a:srgbClr val="00B050"/>
                </a:solidFill>
                <a:latin typeface="+mn-lt"/>
              </a:rPr>
              <a:t>RPMxTIEMPO</a:t>
            </a:r>
            <a:r>
              <a:rPr lang="es-ES_tradnl" altLang="es-ES" sz="2215" dirty="0">
                <a:latin typeface="+mn-lt"/>
              </a:rPr>
              <a:t> </a:t>
            </a:r>
            <a:r>
              <a:rPr lang="es-ES_tradnl" altLang="es-ES" sz="2215" b="1" dirty="0">
                <a:latin typeface="+mn-lt"/>
              </a:rPr>
              <a:t>NO</a:t>
            </a:r>
            <a:r>
              <a:rPr lang="es-ES_tradnl" altLang="es-ES" sz="2215" dirty="0">
                <a:latin typeface="+mn-lt"/>
              </a:rPr>
              <a:t> resulta </a:t>
            </a:r>
            <a:r>
              <a:rPr lang="es-ES_tradnl" altLang="es-ES" sz="2215" b="1" dirty="0">
                <a:latin typeface="+mn-lt"/>
              </a:rPr>
              <a:t>significativo</a:t>
            </a:r>
            <a:r>
              <a:rPr lang="es-ES_tradnl" altLang="es-ES" sz="2215" dirty="0">
                <a:latin typeface="+mn-lt"/>
              </a:rPr>
              <a:t>, pues su </a:t>
            </a:r>
            <a:r>
              <a:rPr lang="es-ES_tradnl" altLang="es-ES" sz="2215" dirty="0" err="1">
                <a:latin typeface="+mn-lt"/>
              </a:rPr>
              <a:t>F</a:t>
            </a:r>
            <a:r>
              <a:rPr lang="es-ES_tradnl" altLang="es-ES" sz="2215" baseline="-25000" dirty="0" err="1">
                <a:latin typeface="+mn-lt"/>
              </a:rPr>
              <a:t>ratio</a:t>
            </a:r>
            <a:r>
              <a:rPr lang="es-ES_tradnl" altLang="es-ES" sz="2215" dirty="0">
                <a:latin typeface="+mn-lt"/>
              </a:rPr>
              <a:t> es menor que el valor en tablas de una F</a:t>
            </a:r>
            <a:r>
              <a:rPr lang="es-ES_tradnl" altLang="es-ES" sz="2215" baseline="-25000" dirty="0">
                <a:latin typeface="+mn-lt"/>
              </a:rPr>
              <a:t>1,8</a:t>
            </a:r>
            <a:r>
              <a:rPr lang="es-ES_tradnl" altLang="es-ES" sz="2215" baseline="30000" dirty="0">
                <a:latin typeface="+mn-lt"/>
              </a:rPr>
              <a:t> (</a:t>
            </a:r>
            <a:r>
              <a:rPr lang="es-ES_tradnl" altLang="es-ES" sz="2215" baseline="30000" dirty="0">
                <a:latin typeface="+mn-lt"/>
                <a:sym typeface="Symbol" panose="05050102010706020507" pitchFamily="18" charset="2"/>
              </a:rPr>
              <a:t>=0,05)</a:t>
            </a:r>
            <a:endParaRPr lang="es-ES_tradnl" altLang="es-ES" sz="2215" dirty="0">
              <a:latin typeface="+mn-lt"/>
            </a:endParaRPr>
          </a:p>
          <a:p>
            <a:pPr eaLnBrk="1" hangingPunct="1">
              <a:spcBef>
                <a:spcPct val="50000"/>
              </a:spcBef>
              <a:buClr>
                <a:srgbClr val="008000"/>
              </a:buClr>
              <a:buSzPct val="150000"/>
              <a:buFontTx/>
              <a:buChar char="•"/>
            </a:pPr>
            <a:r>
              <a:rPr lang="es-ES_tradnl" altLang="es-ES" sz="2215" dirty="0">
                <a:latin typeface="+mn-lt"/>
              </a:rPr>
              <a:t> El efecto simple de </a:t>
            </a:r>
            <a:r>
              <a:rPr lang="es-ES_tradnl" altLang="es-ES" sz="2215" b="1" dirty="0">
                <a:solidFill>
                  <a:srgbClr val="00B050"/>
                </a:solidFill>
                <a:latin typeface="+mn-lt"/>
              </a:rPr>
              <a:t>TIEMPO</a:t>
            </a:r>
            <a:r>
              <a:rPr lang="es-ES_tradnl" altLang="es-ES" sz="2215" dirty="0">
                <a:latin typeface="+mn-lt"/>
              </a:rPr>
              <a:t> resulta </a:t>
            </a:r>
            <a:r>
              <a:rPr lang="es-ES_tradnl" altLang="es-ES" sz="2215" b="1" dirty="0">
                <a:latin typeface="+mn-lt"/>
              </a:rPr>
              <a:t>dudoso</a:t>
            </a:r>
            <a:endParaRPr lang="es-ES" altLang="es-ES" sz="2215" b="1" dirty="0">
              <a:latin typeface="+mn-lt"/>
            </a:endParaRPr>
          </a:p>
        </p:txBody>
      </p:sp>
      <p:sp>
        <p:nvSpPr>
          <p:cNvPr id="131133" name="Rectangle 61">
            <a:extLst>
              <a:ext uri="{FF2B5EF4-FFF2-40B4-BE49-F238E27FC236}">
                <a16:creationId xmlns:a16="http://schemas.microsoft.com/office/drawing/2014/main" id="{55E86B53-08AC-45E5-9710-B0370FAC71B9}"/>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Realización del </a:t>
            </a:r>
            <a:r>
              <a:rPr lang="es-ES" altLang="es-ES" sz="2769" dirty="0">
                <a:solidFill>
                  <a:schemeClr val="accent5"/>
                </a:solidFill>
              </a:rPr>
              <a:t>ANOVA</a:t>
            </a:r>
            <a:r>
              <a:rPr lang="es-ES" altLang="es-ES" sz="2769" dirty="0">
                <a:solidFill>
                  <a:schemeClr val="tx2"/>
                </a:solidFill>
              </a:rPr>
              <a:t> </a:t>
            </a:r>
            <a:r>
              <a:rPr lang="es-ES" altLang="es-ES" sz="2769" dirty="0">
                <a:solidFill>
                  <a:srgbClr val="008000"/>
                </a:solidFill>
              </a:rPr>
              <a:t>(a mano) </a:t>
            </a:r>
          </a:p>
        </p:txBody>
      </p:sp>
    </p:spTree>
    <p:extLst>
      <p:ext uri="{BB962C8B-B14F-4D97-AF65-F5344CB8AC3E}">
        <p14:creationId xmlns:p14="http://schemas.microsoft.com/office/powerpoint/2010/main" val="376351990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13068"/>
                                        </p:tgtEl>
                                        <p:attrNameLst>
                                          <p:attrName>style.visibility</p:attrName>
                                        </p:attrNameLst>
                                      </p:cBhvr>
                                      <p:to>
                                        <p:strVal val="visible"/>
                                      </p:to>
                                    </p:set>
                                    <p:anim calcmode="lin" valueType="num">
                                      <p:cBhvr>
                                        <p:cTn id="7" dur="3000" fill="hold"/>
                                        <p:tgtEl>
                                          <p:spTgt spid="213068"/>
                                        </p:tgtEl>
                                        <p:attrNameLst>
                                          <p:attrName>ppt_w</p:attrName>
                                        </p:attrNameLst>
                                      </p:cBhvr>
                                      <p:tavLst>
                                        <p:tav tm="0">
                                          <p:val>
                                            <p:strVal val="4*#ppt_w"/>
                                          </p:val>
                                        </p:tav>
                                        <p:tav tm="100000">
                                          <p:val>
                                            <p:strVal val="#ppt_w"/>
                                          </p:val>
                                        </p:tav>
                                      </p:tavLst>
                                    </p:anim>
                                    <p:anim calcmode="lin" valueType="num">
                                      <p:cBhvr>
                                        <p:cTn id="8" dur="3000" fill="hold"/>
                                        <p:tgtEl>
                                          <p:spTgt spid="213068"/>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3000"/>
                            </p:stCondLst>
                            <p:childTnLst>
                              <p:par>
                                <p:cTn id="10" presetID="23" presetClass="entr" presetSubtype="32" fill="hold" grpId="0" nodeType="afterEffect">
                                  <p:stCondLst>
                                    <p:cond delay="0"/>
                                  </p:stCondLst>
                                  <p:childTnLst>
                                    <p:set>
                                      <p:cBhvr>
                                        <p:cTn id="11" dur="1" fill="hold">
                                          <p:stCondLst>
                                            <p:cond delay="0"/>
                                          </p:stCondLst>
                                        </p:cTn>
                                        <p:tgtEl>
                                          <p:spTgt spid="213069"/>
                                        </p:tgtEl>
                                        <p:attrNameLst>
                                          <p:attrName>style.visibility</p:attrName>
                                        </p:attrNameLst>
                                      </p:cBhvr>
                                      <p:to>
                                        <p:strVal val="visible"/>
                                      </p:to>
                                    </p:set>
                                    <p:anim calcmode="lin" valueType="num">
                                      <p:cBhvr>
                                        <p:cTn id="12" dur="3000" fill="hold"/>
                                        <p:tgtEl>
                                          <p:spTgt spid="213069"/>
                                        </p:tgtEl>
                                        <p:attrNameLst>
                                          <p:attrName>ppt_w</p:attrName>
                                        </p:attrNameLst>
                                      </p:cBhvr>
                                      <p:tavLst>
                                        <p:tav tm="0">
                                          <p:val>
                                            <p:strVal val="4*#ppt_w"/>
                                          </p:val>
                                        </p:tav>
                                        <p:tav tm="100000">
                                          <p:val>
                                            <p:strVal val="#ppt_w"/>
                                          </p:val>
                                        </p:tav>
                                      </p:tavLst>
                                    </p:anim>
                                    <p:anim calcmode="lin" valueType="num">
                                      <p:cBhvr>
                                        <p:cTn id="13" dur="3000" fill="hold"/>
                                        <p:tgtEl>
                                          <p:spTgt spid="213069"/>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6000"/>
                            </p:stCondLst>
                            <p:childTnLst>
                              <p:par>
                                <p:cTn id="15" presetID="23" presetClass="entr" presetSubtype="32" fill="hold" grpId="0" nodeType="afterEffect">
                                  <p:stCondLst>
                                    <p:cond delay="0"/>
                                  </p:stCondLst>
                                  <p:childTnLst>
                                    <p:set>
                                      <p:cBhvr>
                                        <p:cTn id="16" dur="1" fill="hold">
                                          <p:stCondLst>
                                            <p:cond delay="0"/>
                                          </p:stCondLst>
                                        </p:cTn>
                                        <p:tgtEl>
                                          <p:spTgt spid="213070"/>
                                        </p:tgtEl>
                                        <p:attrNameLst>
                                          <p:attrName>style.visibility</p:attrName>
                                        </p:attrNameLst>
                                      </p:cBhvr>
                                      <p:to>
                                        <p:strVal val="visible"/>
                                      </p:to>
                                    </p:set>
                                    <p:anim calcmode="lin" valueType="num">
                                      <p:cBhvr>
                                        <p:cTn id="17" dur="3000" fill="hold"/>
                                        <p:tgtEl>
                                          <p:spTgt spid="213070"/>
                                        </p:tgtEl>
                                        <p:attrNameLst>
                                          <p:attrName>ppt_w</p:attrName>
                                        </p:attrNameLst>
                                      </p:cBhvr>
                                      <p:tavLst>
                                        <p:tav tm="0">
                                          <p:val>
                                            <p:strVal val="4*#ppt_w"/>
                                          </p:val>
                                        </p:tav>
                                        <p:tav tm="100000">
                                          <p:val>
                                            <p:strVal val="#ppt_w"/>
                                          </p:val>
                                        </p:tav>
                                      </p:tavLst>
                                    </p:anim>
                                    <p:anim calcmode="lin" valueType="num">
                                      <p:cBhvr>
                                        <p:cTn id="18" dur="3000" fill="hold"/>
                                        <p:tgtEl>
                                          <p:spTgt spid="213070"/>
                                        </p:tgtEl>
                                        <p:attrNameLst>
                                          <p:attrName>ppt_h</p:attrName>
                                        </p:attrNameLst>
                                      </p:cBhvr>
                                      <p:tavLst>
                                        <p:tav tm="0">
                                          <p:val>
                                            <p:strVal val="4*#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13071"/>
                                        </p:tgtEl>
                                        <p:attrNameLst>
                                          <p:attrName>style.visibility</p:attrName>
                                        </p:attrNameLst>
                                      </p:cBhvr>
                                      <p:to>
                                        <p:strVal val="visible"/>
                                      </p:to>
                                    </p:set>
                                    <p:animEffect transition="in" filter="wipe(up)">
                                      <p:cBhvr>
                                        <p:cTn id="23" dur="500"/>
                                        <p:tgtEl>
                                          <p:spTgt spid="2130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68" grpId="0" autoUpdateAnimBg="0"/>
      <p:bldP spid="213069" grpId="0" autoUpdateAnimBg="0"/>
      <p:bldP spid="213070" grpId="0" autoUpdateAnimBg="0"/>
      <p:bldP spid="213071" grpId="0"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2E71C3F4-94FB-404E-880C-B4DF810E0CAF}"/>
              </a:ext>
            </a:extLst>
          </p:cNvPr>
          <p:cNvSpPr txBox="1">
            <a:spLocks noChangeArrowheads="1"/>
          </p:cNvSpPr>
          <p:nvPr/>
        </p:nvSpPr>
        <p:spPr bwMode="auto">
          <a:xfrm>
            <a:off x="140677" y="1169377"/>
            <a:ext cx="8792308" cy="4497065"/>
          </a:xfrm>
          <a:prstGeom prst="rect">
            <a:avLst/>
          </a:prstGeom>
          <a:solidFill>
            <a:schemeClr val="bg2"/>
          </a:solidFill>
          <a:ln>
            <a:noFill/>
          </a:ln>
          <a:effectLst/>
          <a:extLst/>
        </p:spPr>
        <p:txBody>
          <a:bodyPr>
            <a:spAutoFit/>
          </a:bodyPr>
          <a:lstStyle/>
          <a:p>
            <a:pPr>
              <a:spcBef>
                <a:spcPct val="50000"/>
              </a:spcBef>
              <a:defRPr/>
            </a:pPr>
            <a:r>
              <a:rPr lang="en-GB" sz="1477" b="1" dirty="0">
                <a:solidFill>
                  <a:srgbClr val="000000"/>
                </a:solidFill>
                <a:latin typeface="Courier New" pitchFamily="49" charset="0"/>
                <a:cs typeface="Courier New" pitchFamily="49" charset="0"/>
              </a:rPr>
              <a:t>Analysis of Variance for ADITIVO</a:t>
            </a:r>
            <a:r>
              <a:rPr lang="en-GB" sz="1385" b="1" dirty="0">
                <a:solidFill>
                  <a:srgbClr val="000000"/>
                </a:solidFill>
                <a:latin typeface="Courier New" pitchFamily="49" charset="0"/>
                <a:cs typeface="Courier New" pitchFamily="49" charset="0"/>
              </a:rPr>
              <a:t> - Type III Sums of Squares</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477" b="1" dirty="0">
                <a:solidFill>
                  <a:srgbClr val="000000"/>
                </a:solidFill>
                <a:latin typeface="Courier New" pitchFamily="49" charset="0"/>
                <a:cs typeface="Courier New" pitchFamily="49" charset="0"/>
              </a:rPr>
              <a:t>Source            Sum of Squares     </a:t>
            </a:r>
            <a:r>
              <a:rPr lang="en-GB" sz="1477" b="1" dirty="0" err="1">
                <a:solidFill>
                  <a:srgbClr val="000000"/>
                </a:solidFill>
                <a:latin typeface="Courier New" pitchFamily="49" charset="0"/>
                <a:cs typeface="Courier New" pitchFamily="49" charset="0"/>
              </a:rPr>
              <a:t>Df</a:t>
            </a:r>
            <a:r>
              <a:rPr lang="en-GB" sz="1477" b="1" dirty="0">
                <a:solidFill>
                  <a:srgbClr val="000000"/>
                </a:solidFill>
                <a:latin typeface="Courier New" pitchFamily="49" charset="0"/>
                <a:cs typeface="Courier New" pitchFamily="49" charset="0"/>
              </a:rPr>
              <a:t>    Mean Square    F-Ratio    P-Value</a:t>
            </a:r>
            <a:endParaRPr lang="es-ES_tradnl" sz="1477"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MAIN EFFECTS</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 A:RPM                   9,54083         1        9,54083      24,00     0,0012</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 B:TIEMPO                1,54083         1        1,54083       3,88     0,0845</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INTERACTIONS</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 AB                    0,0408333         1      0,0408333       0,10     0,7568</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RESIDUAL                    3,18         </a:t>
            </a:r>
            <a:r>
              <a:rPr lang="en-GB" sz="1385" b="1" dirty="0">
                <a:solidFill>
                  <a:srgbClr val="FF0000"/>
                </a:solidFill>
                <a:latin typeface="Courier New" pitchFamily="49" charset="0"/>
                <a:cs typeface="Courier New" pitchFamily="49" charset="0"/>
              </a:rPr>
              <a:t>8</a:t>
            </a:r>
            <a:r>
              <a:rPr lang="en-GB" sz="1385" b="1" dirty="0">
                <a:solidFill>
                  <a:srgbClr val="000000"/>
                </a:solidFill>
                <a:latin typeface="Courier New" pitchFamily="49" charset="0"/>
                <a:cs typeface="Courier New" pitchFamily="49" charset="0"/>
              </a:rPr>
              <a:t>         0,3975</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TOTAL (CORRECTED)          14,3025       11</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a:t>
            </a:r>
            <a:endParaRPr lang="es-ES_tradnl" sz="1385" b="1" dirty="0">
              <a:solidFill>
                <a:srgbClr val="000000"/>
              </a:solidFill>
              <a:latin typeface="Courier New" pitchFamily="49" charset="0"/>
              <a:cs typeface="Times New Roman" pitchFamily="18" charset="0"/>
            </a:endParaRPr>
          </a:p>
          <a:p>
            <a:pPr>
              <a:spcBef>
                <a:spcPct val="50000"/>
              </a:spcBef>
              <a:defRPr/>
            </a:pPr>
            <a:r>
              <a:rPr lang="en-GB" sz="1385" b="1" dirty="0">
                <a:solidFill>
                  <a:srgbClr val="000000"/>
                </a:solidFill>
                <a:latin typeface="Courier New" pitchFamily="49" charset="0"/>
                <a:cs typeface="Courier New" pitchFamily="49" charset="0"/>
              </a:rPr>
              <a:t>All F-ratios are based on the residual mean square error.</a:t>
            </a:r>
            <a:endParaRPr lang="es-ES" sz="1385" b="1" dirty="0">
              <a:latin typeface="Courier New" pitchFamily="49" charset="0"/>
            </a:endParaRPr>
          </a:p>
        </p:txBody>
      </p:sp>
      <p:sp>
        <p:nvSpPr>
          <p:cNvPr id="130067" name="Rectangle 19">
            <a:extLst>
              <a:ext uri="{FF2B5EF4-FFF2-40B4-BE49-F238E27FC236}">
                <a16:creationId xmlns:a16="http://schemas.microsoft.com/office/drawing/2014/main" id="{64BFC780-4B75-4FDD-8AC5-7139B22A11C0}"/>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Realización del </a:t>
            </a:r>
            <a:r>
              <a:rPr lang="es-ES" altLang="es-ES" sz="2769" dirty="0">
                <a:solidFill>
                  <a:schemeClr val="accent5"/>
                </a:solidFill>
              </a:rPr>
              <a:t>ANOVA</a:t>
            </a:r>
            <a:r>
              <a:rPr lang="es-ES" altLang="es-ES" sz="2769" dirty="0">
                <a:solidFill>
                  <a:schemeClr val="tx2"/>
                </a:solidFill>
              </a:rPr>
              <a:t> </a:t>
            </a:r>
            <a:r>
              <a:rPr lang="es-ES" altLang="es-ES" sz="2769" dirty="0">
                <a:solidFill>
                  <a:srgbClr val="008000"/>
                </a:solidFill>
              </a:rPr>
              <a:t>(</a:t>
            </a:r>
            <a:r>
              <a:rPr lang="es-ES" altLang="es-ES" sz="2769" i="1" dirty="0" err="1">
                <a:solidFill>
                  <a:srgbClr val="008000"/>
                </a:solidFill>
              </a:rPr>
              <a:t>Statgraphics</a:t>
            </a:r>
            <a:r>
              <a:rPr lang="es-ES" altLang="es-ES" sz="2769" dirty="0">
                <a:solidFill>
                  <a:srgbClr val="008000"/>
                </a:solidFill>
              </a:rPr>
              <a:t>) </a:t>
            </a:r>
          </a:p>
        </p:txBody>
      </p:sp>
    </p:spTree>
    <p:extLst>
      <p:ext uri="{BB962C8B-B14F-4D97-AF65-F5344CB8AC3E}">
        <p14:creationId xmlns:p14="http://schemas.microsoft.com/office/powerpoint/2010/main" val="3210742393"/>
      </p:ext>
    </p:extLst>
  </p:cSld>
  <p:clrMapOvr>
    <a:masterClrMapping/>
  </p:clrMapOvr>
  <p:transition>
    <p:zoom/>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3538" name="Text Box 2">
            <a:extLst>
              <a:ext uri="{FF2B5EF4-FFF2-40B4-BE49-F238E27FC236}">
                <a16:creationId xmlns:a16="http://schemas.microsoft.com/office/drawing/2014/main" id="{9502EE58-2D23-44A1-B62C-D03E3E4348B7}"/>
              </a:ext>
            </a:extLst>
          </p:cNvPr>
          <p:cNvSpPr txBox="1">
            <a:spLocks noChangeArrowheads="1"/>
          </p:cNvSpPr>
          <p:nvPr/>
        </p:nvSpPr>
        <p:spPr bwMode="auto">
          <a:xfrm>
            <a:off x="140677" y="1169377"/>
            <a:ext cx="8792308" cy="4497065"/>
          </a:xfrm>
          <a:prstGeom prst="rect">
            <a:avLst/>
          </a:prstGeom>
          <a:solidFill>
            <a:schemeClr val="bg2"/>
          </a:solidFill>
          <a:ln>
            <a:noFill/>
          </a:ln>
          <a:effectLst/>
          <a:extLst/>
        </p:spPr>
        <p:txBody>
          <a:bodyPr>
            <a:spAutoFit/>
          </a:bodyPr>
          <a:lstStyle/>
          <a:p>
            <a:pPr>
              <a:spcBef>
                <a:spcPct val="50000"/>
              </a:spcBef>
              <a:defRPr/>
            </a:pPr>
            <a:r>
              <a:rPr lang="en-GB" sz="1477" b="1">
                <a:solidFill>
                  <a:srgbClr val="000000"/>
                </a:solidFill>
                <a:latin typeface="Courier New" pitchFamily="49" charset="0"/>
                <a:cs typeface="Courier New" pitchFamily="49" charset="0"/>
              </a:rPr>
              <a:t>Analysis of Variance for ADITIVO</a:t>
            </a:r>
            <a:r>
              <a:rPr lang="en-GB" sz="1385" b="1">
                <a:solidFill>
                  <a:srgbClr val="000000"/>
                </a:solidFill>
                <a:latin typeface="Courier New" pitchFamily="49" charset="0"/>
                <a:cs typeface="Courier New" pitchFamily="49" charset="0"/>
              </a:rPr>
              <a:t> - Type III Sums of Squares</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a:t>
            </a:r>
            <a:endParaRPr lang="es-ES_tradnl" sz="1385" b="1">
              <a:solidFill>
                <a:srgbClr val="000000"/>
              </a:solidFill>
              <a:latin typeface="Courier New" pitchFamily="49" charset="0"/>
              <a:cs typeface="Times New Roman" pitchFamily="18" charset="0"/>
            </a:endParaRPr>
          </a:p>
          <a:p>
            <a:pPr>
              <a:spcBef>
                <a:spcPct val="50000"/>
              </a:spcBef>
              <a:defRPr/>
            </a:pPr>
            <a:r>
              <a:rPr lang="en-GB" sz="1477" b="1">
                <a:solidFill>
                  <a:srgbClr val="000000"/>
                </a:solidFill>
                <a:latin typeface="Courier New" pitchFamily="49" charset="0"/>
                <a:cs typeface="Courier New" pitchFamily="49" charset="0"/>
              </a:rPr>
              <a:t>Source            Sum of Squares     Df    Mean Square    F-Ratio    P-Value</a:t>
            </a:r>
            <a:endParaRPr lang="es-ES_tradnl" sz="1477"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MAIN EFFECTS</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 A:RPM                   9,54083         1        9,54083      24,00     0,0012</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 B:TIEMPO                1,54083         1        1,54083       3,88     0,0845</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INTERACTIONS</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 AB                    0,0408333         1      0,0408333       0,10     0,7568</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RESIDUAL                    3,18         </a:t>
            </a:r>
            <a:r>
              <a:rPr lang="en-GB" sz="1385" b="1">
                <a:solidFill>
                  <a:srgbClr val="FF0000"/>
                </a:solidFill>
                <a:latin typeface="Courier New" pitchFamily="49" charset="0"/>
                <a:cs typeface="Courier New" pitchFamily="49" charset="0"/>
              </a:rPr>
              <a:t>8</a:t>
            </a:r>
            <a:r>
              <a:rPr lang="en-GB" sz="1385" b="1">
                <a:solidFill>
                  <a:srgbClr val="000000"/>
                </a:solidFill>
                <a:latin typeface="Courier New" pitchFamily="49" charset="0"/>
                <a:cs typeface="Courier New" pitchFamily="49" charset="0"/>
              </a:rPr>
              <a:t>         0,3975</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TOTAL (CORRECTED)          14,3025       11</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a:t>
            </a:r>
            <a:endParaRPr lang="es-ES_tradnl" sz="1385" b="1">
              <a:solidFill>
                <a:srgbClr val="000000"/>
              </a:solidFill>
              <a:latin typeface="Courier New" pitchFamily="49" charset="0"/>
              <a:cs typeface="Times New Roman" pitchFamily="18" charset="0"/>
            </a:endParaRPr>
          </a:p>
          <a:p>
            <a:pPr>
              <a:spcBef>
                <a:spcPct val="50000"/>
              </a:spcBef>
              <a:defRPr/>
            </a:pPr>
            <a:r>
              <a:rPr lang="en-GB" sz="1385" b="1">
                <a:solidFill>
                  <a:srgbClr val="000000"/>
                </a:solidFill>
                <a:latin typeface="Courier New" pitchFamily="49" charset="0"/>
                <a:cs typeface="Courier New" pitchFamily="49" charset="0"/>
              </a:rPr>
              <a:t>All F-ratios are based on the residual mean square error.</a:t>
            </a:r>
            <a:endParaRPr lang="es-ES" sz="1385" b="1">
              <a:latin typeface="Courier New" pitchFamily="49" charset="0"/>
            </a:endParaRPr>
          </a:p>
        </p:txBody>
      </p:sp>
      <p:grpSp>
        <p:nvGrpSpPr>
          <p:cNvPr id="2" name="Group 3">
            <a:extLst>
              <a:ext uri="{FF2B5EF4-FFF2-40B4-BE49-F238E27FC236}">
                <a16:creationId xmlns:a16="http://schemas.microsoft.com/office/drawing/2014/main" id="{0A30376C-BC28-4E98-BB9D-9B5185FD52F2}"/>
              </a:ext>
            </a:extLst>
          </p:cNvPr>
          <p:cNvGrpSpPr>
            <a:grpSpLocks/>
          </p:cNvGrpSpPr>
          <p:nvPr/>
        </p:nvGrpSpPr>
        <p:grpSpPr bwMode="auto">
          <a:xfrm>
            <a:off x="773723" y="3355731"/>
            <a:ext cx="4079631" cy="1266092"/>
            <a:chOff x="528" y="2356"/>
            <a:chExt cx="2784" cy="864"/>
          </a:xfrm>
        </p:grpSpPr>
        <p:sp>
          <p:nvSpPr>
            <p:cNvPr id="334853" name="Oval 4">
              <a:extLst>
                <a:ext uri="{FF2B5EF4-FFF2-40B4-BE49-F238E27FC236}">
                  <a16:creationId xmlns:a16="http://schemas.microsoft.com/office/drawing/2014/main" id="{3CDCBAD5-757C-4133-BBB4-559752253F13}"/>
                </a:ext>
              </a:extLst>
            </p:cNvPr>
            <p:cNvSpPr>
              <a:spLocks noChangeArrowheads="1"/>
            </p:cNvSpPr>
            <p:nvPr/>
          </p:nvSpPr>
          <p:spPr bwMode="auto">
            <a:xfrm>
              <a:off x="2976" y="2832"/>
              <a:ext cx="336" cy="192"/>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34854" name="AutoShape 5">
              <a:extLst>
                <a:ext uri="{FF2B5EF4-FFF2-40B4-BE49-F238E27FC236}">
                  <a16:creationId xmlns:a16="http://schemas.microsoft.com/office/drawing/2014/main" id="{3AE1C976-60A5-4C8B-9560-B56064667717}"/>
                </a:ext>
              </a:extLst>
            </p:cNvPr>
            <p:cNvSpPr>
              <a:spLocks/>
            </p:cNvSpPr>
            <p:nvPr/>
          </p:nvSpPr>
          <p:spPr bwMode="auto">
            <a:xfrm>
              <a:off x="528" y="2356"/>
              <a:ext cx="1210" cy="864"/>
            </a:xfrm>
            <a:prstGeom prst="borderCallout2">
              <a:avLst>
                <a:gd name="adj1" fmla="val 8333"/>
                <a:gd name="adj2" fmla="val 103968"/>
                <a:gd name="adj3" fmla="val 8333"/>
                <a:gd name="adj4" fmla="val 162398"/>
                <a:gd name="adj5" fmla="val 60648"/>
                <a:gd name="adj6" fmla="val 204875"/>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Mayor que 4 (casi 10), suficiente potencia</a:t>
              </a:r>
              <a:endParaRPr lang="es-ES" altLang="es-ES" sz="1846"/>
            </a:p>
          </p:txBody>
        </p:sp>
      </p:grpSp>
      <p:grpSp>
        <p:nvGrpSpPr>
          <p:cNvPr id="3" name="Group 8">
            <a:extLst>
              <a:ext uri="{FF2B5EF4-FFF2-40B4-BE49-F238E27FC236}">
                <a16:creationId xmlns:a16="http://schemas.microsoft.com/office/drawing/2014/main" id="{C65294E8-1C42-4ABB-9049-9AA53B705CA7}"/>
              </a:ext>
            </a:extLst>
          </p:cNvPr>
          <p:cNvGrpSpPr>
            <a:grpSpLocks/>
          </p:cNvGrpSpPr>
          <p:nvPr/>
        </p:nvGrpSpPr>
        <p:grpSpPr bwMode="auto">
          <a:xfrm>
            <a:off x="4147038" y="1421423"/>
            <a:ext cx="4601308" cy="1647092"/>
            <a:chOff x="2830" y="1036"/>
            <a:chExt cx="3140" cy="1124"/>
          </a:xfrm>
        </p:grpSpPr>
        <p:sp>
          <p:nvSpPr>
            <p:cNvPr id="334856" name="AutoShape 9">
              <a:extLst>
                <a:ext uri="{FF2B5EF4-FFF2-40B4-BE49-F238E27FC236}">
                  <a16:creationId xmlns:a16="http://schemas.microsoft.com/office/drawing/2014/main" id="{EED846D9-19BC-4676-807F-E1891AB8BBF5}"/>
                </a:ext>
              </a:extLst>
            </p:cNvPr>
            <p:cNvSpPr>
              <a:spLocks/>
            </p:cNvSpPr>
            <p:nvPr/>
          </p:nvSpPr>
          <p:spPr bwMode="auto">
            <a:xfrm>
              <a:off x="2830" y="1036"/>
              <a:ext cx="1210" cy="864"/>
            </a:xfrm>
            <a:prstGeom prst="borderCallout2">
              <a:avLst>
                <a:gd name="adj1" fmla="val 8333"/>
                <a:gd name="adj2" fmla="val 103968"/>
                <a:gd name="adj3" fmla="val 8333"/>
                <a:gd name="adj4" fmla="val 167356"/>
                <a:gd name="adj5" fmla="val 119213"/>
                <a:gd name="adj6" fmla="val 200250"/>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Menor que 0’05 </a:t>
              </a:r>
              <a:r>
                <a:rPr lang="es-ES_tradnl" altLang="es-ES" sz="1846">
                  <a:sym typeface="Wingdings" panose="05000000000000000000" pitchFamily="2" charset="2"/>
                </a:rPr>
                <a:t></a:t>
              </a:r>
            </a:p>
            <a:p>
              <a:pPr algn="ctr" eaLnBrk="1" hangingPunct="1"/>
              <a:r>
                <a:rPr lang="es-ES_tradnl" altLang="es-ES" sz="1846">
                  <a:sym typeface="Wingdings" panose="05000000000000000000" pitchFamily="2" charset="2"/>
                </a:rPr>
                <a:t>SI significativo</a:t>
              </a:r>
              <a:endParaRPr lang="es-ES" altLang="es-ES" sz="1846">
                <a:sym typeface="Wingdings" panose="05000000000000000000" pitchFamily="2" charset="2"/>
              </a:endParaRPr>
            </a:p>
          </p:txBody>
        </p:sp>
        <p:sp>
          <p:nvSpPr>
            <p:cNvPr id="334857" name="Oval 10">
              <a:extLst>
                <a:ext uri="{FF2B5EF4-FFF2-40B4-BE49-F238E27FC236}">
                  <a16:creationId xmlns:a16="http://schemas.microsoft.com/office/drawing/2014/main" id="{6AA2C48F-B200-47DB-B51C-AB7114D8965B}"/>
                </a:ext>
              </a:extLst>
            </p:cNvPr>
            <p:cNvSpPr>
              <a:spLocks noChangeArrowheads="1"/>
            </p:cNvSpPr>
            <p:nvPr/>
          </p:nvSpPr>
          <p:spPr bwMode="auto">
            <a:xfrm>
              <a:off x="5250" y="1968"/>
              <a:ext cx="720" cy="192"/>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grpSp>
      <p:grpSp>
        <p:nvGrpSpPr>
          <p:cNvPr id="4" name="Group 11">
            <a:extLst>
              <a:ext uri="{FF2B5EF4-FFF2-40B4-BE49-F238E27FC236}">
                <a16:creationId xmlns:a16="http://schemas.microsoft.com/office/drawing/2014/main" id="{EB77CE49-56CF-4946-A357-3681A5F66345}"/>
              </a:ext>
            </a:extLst>
          </p:cNvPr>
          <p:cNvGrpSpPr>
            <a:grpSpLocks/>
          </p:cNvGrpSpPr>
          <p:nvPr/>
        </p:nvGrpSpPr>
        <p:grpSpPr bwMode="auto">
          <a:xfrm>
            <a:off x="5695951" y="3771900"/>
            <a:ext cx="3096357" cy="1638300"/>
            <a:chOff x="3887" y="2640"/>
            <a:chExt cx="2113" cy="1118"/>
          </a:xfrm>
        </p:grpSpPr>
        <p:sp>
          <p:nvSpPr>
            <p:cNvPr id="334859" name="Oval 12">
              <a:extLst>
                <a:ext uri="{FF2B5EF4-FFF2-40B4-BE49-F238E27FC236}">
                  <a16:creationId xmlns:a16="http://schemas.microsoft.com/office/drawing/2014/main" id="{E2732AD5-8E94-48CE-92EE-B3EC2114A3C7}"/>
                </a:ext>
              </a:extLst>
            </p:cNvPr>
            <p:cNvSpPr>
              <a:spLocks noChangeArrowheads="1"/>
            </p:cNvSpPr>
            <p:nvPr/>
          </p:nvSpPr>
          <p:spPr bwMode="auto">
            <a:xfrm>
              <a:off x="5280" y="2640"/>
              <a:ext cx="720" cy="192"/>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34860" name="AutoShape 13">
              <a:extLst>
                <a:ext uri="{FF2B5EF4-FFF2-40B4-BE49-F238E27FC236}">
                  <a16:creationId xmlns:a16="http://schemas.microsoft.com/office/drawing/2014/main" id="{24890E79-5A43-43F8-8658-1D936DC98892}"/>
                </a:ext>
              </a:extLst>
            </p:cNvPr>
            <p:cNvSpPr>
              <a:spLocks/>
            </p:cNvSpPr>
            <p:nvPr/>
          </p:nvSpPr>
          <p:spPr bwMode="auto">
            <a:xfrm>
              <a:off x="3887" y="2894"/>
              <a:ext cx="1210" cy="864"/>
            </a:xfrm>
            <a:prstGeom prst="borderCallout2">
              <a:avLst>
                <a:gd name="adj1" fmla="val 8333"/>
                <a:gd name="adj2" fmla="val 103968"/>
                <a:gd name="adj3" fmla="val 8333"/>
                <a:gd name="adj4" fmla="val 114875"/>
                <a:gd name="adj5" fmla="val -19444"/>
                <a:gd name="adj6" fmla="val 115537"/>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Mayor que 0’05 </a:t>
              </a:r>
              <a:r>
                <a:rPr lang="es-ES_tradnl" altLang="es-ES" sz="1846">
                  <a:sym typeface="Wingdings" panose="05000000000000000000" pitchFamily="2" charset="2"/>
                </a:rPr>
                <a:t></a:t>
              </a:r>
            </a:p>
            <a:p>
              <a:pPr algn="ctr" eaLnBrk="1" hangingPunct="1"/>
              <a:r>
                <a:rPr lang="es-ES_tradnl" altLang="es-ES" sz="1846">
                  <a:sym typeface="Wingdings" panose="05000000000000000000" pitchFamily="2" charset="2"/>
                </a:rPr>
                <a:t>NO significativo</a:t>
              </a:r>
              <a:endParaRPr lang="es-ES" altLang="es-ES" sz="1846"/>
            </a:p>
          </p:txBody>
        </p:sp>
      </p:grpSp>
      <p:grpSp>
        <p:nvGrpSpPr>
          <p:cNvPr id="5" name="Group 14">
            <a:extLst>
              <a:ext uri="{FF2B5EF4-FFF2-40B4-BE49-F238E27FC236}">
                <a16:creationId xmlns:a16="http://schemas.microsoft.com/office/drawing/2014/main" id="{1BE13FB9-D8E9-4E60-AE9D-F14410CD7B40}"/>
              </a:ext>
            </a:extLst>
          </p:cNvPr>
          <p:cNvGrpSpPr>
            <a:grpSpLocks/>
          </p:cNvGrpSpPr>
          <p:nvPr/>
        </p:nvGrpSpPr>
        <p:grpSpPr bwMode="auto">
          <a:xfrm>
            <a:off x="3773367" y="2891205"/>
            <a:ext cx="4948603" cy="1554773"/>
            <a:chOff x="2575" y="2039"/>
            <a:chExt cx="3377" cy="1061"/>
          </a:xfrm>
        </p:grpSpPr>
        <p:sp>
          <p:nvSpPr>
            <p:cNvPr id="334862" name="Oval 15">
              <a:extLst>
                <a:ext uri="{FF2B5EF4-FFF2-40B4-BE49-F238E27FC236}">
                  <a16:creationId xmlns:a16="http://schemas.microsoft.com/office/drawing/2014/main" id="{98431A7F-37C3-4033-AA09-4965370494FE}"/>
                </a:ext>
              </a:extLst>
            </p:cNvPr>
            <p:cNvSpPr>
              <a:spLocks noChangeArrowheads="1"/>
            </p:cNvSpPr>
            <p:nvPr/>
          </p:nvSpPr>
          <p:spPr bwMode="auto">
            <a:xfrm>
              <a:off x="5232" y="2208"/>
              <a:ext cx="720" cy="192"/>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34863" name="AutoShape 16">
              <a:extLst>
                <a:ext uri="{FF2B5EF4-FFF2-40B4-BE49-F238E27FC236}">
                  <a16:creationId xmlns:a16="http://schemas.microsoft.com/office/drawing/2014/main" id="{DEE15A10-9676-48F3-885A-AC422DFC960B}"/>
                </a:ext>
              </a:extLst>
            </p:cNvPr>
            <p:cNvSpPr>
              <a:spLocks/>
            </p:cNvSpPr>
            <p:nvPr/>
          </p:nvSpPr>
          <p:spPr bwMode="auto">
            <a:xfrm>
              <a:off x="2575" y="2039"/>
              <a:ext cx="1210" cy="1061"/>
            </a:xfrm>
            <a:prstGeom prst="borderCallout2">
              <a:avLst>
                <a:gd name="adj1" fmla="val 6787"/>
                <a:gd name="adj2" fmla="val 103968"/>
                <a:gd name="adj3" fmla="val 6787"/>
                <a:gd name="adj4" fmla="val 103968"/>
                <a:gd name="adj5" fmla="val 26861"/>
                <a:gd name="adj6" fmla="val 220250"/>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Un poco Mayor que 0’05 </a:t>
              </a:r>
              <a:r>
                <a:rPr lang="es-ES_tradnl" altLang="es-ES" sz="1846">
                  <a:sym typeface="Wingdings" panose="05000000000000000000" pitchFamily="2" charset="2"/>
                </a:rPr>
                <a:t></a:t>
              </a:r>
            </a:p>
            <a:p>
              <a:pPr algn="ctr" eaLnBrk="1" hangingPunct="1"/>
              <a:r>
                <a:rPr lang="es-ES_tradnl" altLang="es-ES" sz="1846">
                  <a:sym typeface="Wingdings" panose="05000000000000000000" pitchFamily="2" charset="2"/>
                </a:rPr>
                <a:t>Casi significativo</a:t>
              </a:r>
              <a:endParaRPr lang="es-ES" altLang="es-ES" sz="1846">
                <a:sym typeface="Wingdings" panose="05000000000000000000" pitchFamily="2" charset="2"/>
              </a:endParaRPr>
            </a:p>
          </p:txBody>
        </p:sp>
      </p:grpSp>
      <p:sp>
        <p:nvSpPr>
          <p:cNvPr id="334864" name="Rectangle 16">
            <a:extLst>
              <a:ext uri="{FF2B5EF4-FFF2-40B4-BE49-F238E27FC236}">
                <a16:creationId xmlns:a16="http://schemas.microsoft.com/office/drawing/2014/main" id="{D0894BB2-66F2-496F-9E61-AA4A6B86C27C}"/>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Realización del </a:t>
            </a:r>
            <a:r>
              <a:rPr lang="es-ES" altLang="es-ES" sz="2769" dirty="0">
                <a:solidFill>
                  <a:schemeClr val="accent5"/>
                </a:solidFill>
              </a:rPr>
              <a:t>ANOVA</a:t>
            </a:r>
            <a:r>
              <a:rPr lang="es-ES" altLang="es-ES" sz="2769" dirty="0">
                <a:solidFill>
                  <a:schemeClr val="tx2"/>
                </a:solidFill>
              </a:rPr>
              <a:t> </a:t>
            </a:r>
            <a:r>
              <a:rPr lang="es-ES" altLang="es-ES" sz="2769" dirty="0">
                <a:solidFill>
                  <a:srgbClr val="008000"/>
                </a:solidFill>
              </a:rPr>
              <a:t>(</a:t>
            </a:r>
            <a:r>
              <a:rPr lang="es-ES" altLang="es-ES" sz="2769" i="1" dirty="0" err="1">
                <a:solidFill>
                  <a:srgbClr val="008000"/>
                </a:solidFill>
              </a:rPr>
              <a:t>Statgraphics</a:t>
            </a:r>
            <a:r>
              <a:rPr lang="es-ES" altLang="es-ES" sz="2769" dirty="0">
                <a:solidFill>
                  <a:srgbClr val="008000"/>
                </a:solidFill>
              </a:rPr>
              <a:t>) </a:t>
            </a:r>
          </a:p>
        </p:txBody>
      </p:sp>
    </p:spTree>
    <p:extLst>
      <p:ext uri="{BB962C8B-B14F-4D97-AF65-F5344CB8AC3E}">
        <p14:creationId xmlns:p14="http://schemas.microsoft.com/office/powerpoint/2010/main" val="113073328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ppt_w/2"/>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ppt_x</p:attrName>
                                        </p:attrNameLst>
                                      </p:cBhvr>
                                      <p:tavLst>
                                        <p:tav tm="0">
                                          <p:val>
                                            <p:strVal val="#ppt_x+#ppt_w/2"/>
                                          </p:val>
                                        </p:tav>
                                        <p:tav tm="100000">
                                          <p:val>
                                            <p:strVal val="#ppt_x"/>
                                          </p:val>
                                        </p:tav>
                                      </p:tavLst>
                                    </p:anim>
                                    <p:anim calcmode="lin" valueType="num">
                                      <p:cBhvr>
                                        <p:cTn id="16" dur="500" fill="hold"/>
                                        <p:tgtEl>
                                          <p:spTgt spid="3"/>
                                        </p:tgtEl>
                                        <p:attrNameLst>
                                          <p:attrName>ppt_y</p:attrName>
                                        </p:attrNameLst>
                                      </p:cBhvr>
                                      <p:tavLst>
                                        <p:tav tm="0">
                                          <p:val>
                                            <p:strVal val="#ppt_y"/>
                                          </p:val>
                                        </p:tav>
                                        <p:tav tm="100000">
                                          <p:val>
                                            <p:strVal val="#ppt_y"/>
                                          </p:val>
                                        </p:tav>
                                      </p:tavLst>
                                    </p:anim>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500"/>
                            </p:stCondLst>
                            <p:childTnLst>
                              <p:par>
                                <p:cTn id="20" presetID="17" presetClass="entr" presetSubtype="2" fill="hold" nodeType="afterEffect">
                                  <p:stCondLst>
                                    <p:cond delay="200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ppt_x</p:attrName>
                                        </p:attrNameLst>
                                      </p:cBhvr>
                                      <p:tavLst>
                                        <p:tav tm="0">
                                          <p:val>
                                            <p:strVal val="#ppt_x+#ppt_w/2"/>
                                          </p:val>
                                        </p:tav>
                                        <p:tav tm="100000">
                                          <p:val>
                                            <p:strVal val="#ppt_x"/>
                                          </p:val>
                                        </p:tav>
                                      </p:tavLst>
                                    </p:anim>
                                    <p:anim calcmode="lin" valueType="num">
                                      <p:cBhvr>
                                        <p:cTn id="23" dur="500" fill="hold"/>
                                        <p:tgtEl>
                                          <p:spTgt spid="4"/>
                                        </p:tgtEl>
                                        <p:attrNameLst>
                                          <p:attrName>ppt_y</p:attrName>
                                        </p:attrNameLst>
                                      </p:cBhvr>
                                      <p:tavLst>
                                        <p:tav tm="0">
                                          <p:val>
                                            <p:strVal val="#ppt_y"/>
                                          </p:val>
                                        </p:tav>
                                        <p:tav tm="100000">
                                          <p:val>
                                            <p:strVal val="#ppt_y"/>
                                          </p:val>
                                        </p:tav>
                                      </p:tavLst>
                                    </p:anim>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strVal val="#ppt_h"/>
                                          </p:val>
                                        </p:tav>
                                        <p:tav tm="100000">
                                          <p:val>
                                            <p:strVal val="#ppt_h"/>
                                          </p:val>
                                        </p:tav>
                                      </p:tavLst>
                                    </p:anim>
                                  </p:childTnLst>
                                </p:cTn>
                              </p:par>
                            </p:childTnLst>
                          </p:cTn>
                        </p:par>
                        <p:par>
                          <p:cTn id="26" fill="hold" nodeType="afterGroup">
                            <p:stCondLst>
                              <p:cond delay="3000"/>
                            </p:stCondLst>
                            <p:childTnLst>
                              <p:par>
                                <p:cTn id="27" presetID="17" presetClass="entr" presetSubtype="2" fill="hold" nodeType="afterEffect">
                                  <p:stCondLst>
                                    <p:cond delay="200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ppt_x</p:attrName>
                                        </p:attrNameLst>
                                      </p:cBhvr>
                                      <p:tavLst>
                                        <p:tav tm="0">
                                          <p:val>
                                            <p:strVal val="#ppt_x+#ppt_w/2"/>
                                          </p:val>
                                        </p:tav>
                                        <p:tav tm="100000">
                                          <p:val>
                                            <p:strVal val="#ppt_x"/>
                                          </p:val>
                                        </p:tav>
                                      </p:tavLst>
                                    </p:anim>
                                    <p:anim calcmode="lin" valueType="num">
                                      <p:cBhvr>
                                        <p:cTn id="30" dur="500" fill="hold"/>
                                        <p:tgtEl>
                                          <p:spTgt spid="5"/>
                                        </p:tgtEl>
                                        <p:attrNameLst>
                                          <p:attrName>ppt_y</p:attrName>
                                        </p:attrNameLst>
                                      </p:cBhvr>
                                      <p:tavLst>
                                        <p:tav tm="0">
                                          <p:val>
                                            <p:strVal val="#ppt_y"/>
                                          </p:val>
                                        </p:tav>
                                        <p:tav tm="100000">
                                          <p:val>
                                            <p:strVal val="#ppt_y"/>
                                          </p:val>
                                        </p:tav>
                                      </p:tavLst>
                                    </p:anim>
                                    <p:anim calcmode="lin" valueType="num">
                                      <p:cBhvr>
                                        <p:cTn id="31" dur="500" fill="hold"/>
                                        <p:tgtEl>
                                          <p:spTgt spid="5"/>
                                        </p:tgtEl>
                                        <p:attrNameLst>
                                          <p:attrName>ppt_w</p:attrName>
                                        </p:attrNameLst>
                                      </p:cBhvr>
                                      <p:tavLst>
                                        <p:tav tm="0">
                                          <p:val>
                                            <p:fltVal val="0"/>
                                          </p:val>
                                        </p:tav>
                                        <p:tav tm="100000">
                                          <p:val>
                                            <p:strVal val="#ppt_w"/>
                                          </p:val>
                                        </p:tav>
                                      </p:tavLst>
                                    </p:anim>
                                    <p:anim calcmode="lin" valueType="num">
                                      <p:cBhvr>
                                        <p:cTn id="32"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100" name="Text Box 3">
            <a:extLst>
              <a:ext uri="{FF2B5EF4-FFF2-40B4-BE49-F238E27FC236}">
                <a16:creationId xmlns:a16="http://schemas.microsoft.com/office/drawing/2014/main" id="{428D0564-EBE3-4FE3-B281-D662A5D95EA5}"/>
              </a:ext>
            </a:extLst>
          </p:cNvPr>
          <p:cNvSpPr txBox="1">
            <a:spLocks noChangeArrowheads="1"/>
          </p:cNvSpPr>
          <p:nvPr/>
        </p:nvSpPr>
        <p:spPr bwMode="auto">
          <a:xfrm>
            <a:off x="1049216" y="4991100"/>
            <a:ext cx="7178920" cy="11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dirty="0">
                <a:solidFill>
                  <a:srgbClr val="008000"/>
                </a:solidFill>
                <a:latin typeface="Wingdings" panose="05000000000000000000" pitchFamily="2" charset="2"/>
                <a:cs typeface="Times New Roman" panose="02020603050405020304" pitchFamily="18" charset="0"/>
              </a:rPr>
              <a:t>ü</a:t>
            </a:r>
            <a:r>
              <a:rPr lang="es-ES_tradnl" altLang="es-ES" sz="2215" dirty="0">
                <a:solidFill>
                  <a:srgbClr val="008000"/>
                </a:solidFill>
                <a:latin typeface="Times New Roman" panose="02020603050405020304" pitchFamily="18" charset="0"/>
                <a:cs typeface="Times New Roman" panose="02020603050405020304" pitchFamily="18" charset="0"/>
              </a:rPr>
              <a:t> </a:t>
            </a:r>
            <a:r>
              <a:rPr lang="es-ES_tradnl" altLang="es-ES" sz="2215" dirty="0">
                <a:solidFill>
                  <a:srgbClr val="000000"/>
                </a:solidFill>
                <a:cs typeface="Times New Roman" panose="02020603050405020304" pitchFamily="18" charset="0"/>
              </a:rPr>
              <a:t>Al </a:t>
            </a:r>
            <a:r>
              <a:rPr lang="es-ES_tradnl" altLang="es-ES" sz="2215" u="sng" dirty="0">
                <a:solidFill>
                  <a:srgbClr val="000000"/>
                </a:solidFill>
                <a:cs typeface="Times New Roman" panose="02020603050405020304" pitchFamily="18" charset="0"/>
              </a:rPr>
              <a:t>aumentar</a:t>
            </a:r>
            <a:r>
              <a:rPr lang="es-ES_tradnl" altLang="es-ES" sz="2215" dirty="0">
                <a:solidFill>
                  <a:srgbClr val="000000"/>
                </a:solidFill>
                <a:cs typeface="Times New Roman" panose="02020603050405020304" pitchFamily="18" charset="0"/>
              </a:rPr>
              <a:t> la </a:t>
            </a:r>
            <a:r>
              <a:rPr lang="es-ES_tradnl" altLang="es-ES" sz="2215" u="sng" dirty="0">
                <a:solidFill>
                  <a:srgbClr val="000000"/>
                </a:solidFill>
                <a:cs typeface="Times New Roman" panose="02020603050405020304" pitchFamily="18" charset="0"/>
              </a:rPr>
              <a:t>velocidad</a:t>
            </a:r>
            <a:r>
              <a:rPr lang="es-ES_tradnl" altLang="es-ES" sz="2215" dirty="0">
                <a:solidFill>
                  <a:srgbClr val="000000"/>
                </a:solidFill>
                <a:cs typeface="Times New Roman" panose="02020603050405020304" pitchFamily="18" charset="0"/>
              </a:rPr>
              <a:t> de agitación </a:t>
            </a:r>
            <a:r>
              <a:rPr lang="es-ES_tradnl" altLang="es-ES" sz="2215" u="sng" dirty="0">
                <a:solidFill>
                  <a:srgbClr val="000000"/>
                </a:solidFill>
                <a:cs typeface="Times New Roman" panose="02020603050405020304" pitchFamily="18" charset="0"/>
              </a:rPr>
              <a:t>aumenta</a:t>
            </a:r>
            <a:r>
              <a:rPr lang="es-ES_tradnl" altLang="es-ES" sz="2215" dirty="0">
                <a:solidFill>
                  <a:srgbClr val="000000"/>
                </a:solidFill>
                <a:cs typeface="Times New Roman" panose="02020603050405020304" pitchFamily="18" charset="0"/>
              </a:rPr>
              <a:t> en </a:t>
            </a:r>
            <a:r>
              <a:rPr lang="es-ES_tradnl" altLang="es-ES" sz="2215" u="sng" dirty="0">
                <a:solidFill>
                  <a:srgbClr val="000000"/>
                </a:solidFill>
                <a:cs typeface="Times New Roman" panose="02020603050405020304" pitchFamily="18" charset="0"/>
              </a:rPr>
              <a:t>promedio</a:t>
            </a:r>
            <a:r>
              <a:rPr lang="es-ES_tradnl" altLang="es-ES" sz="2215" dirty="0">
                <a:solidFill>
                  <a:srgbClr val="000000"/>
                </a:solidFill>
                <a:cs typeface="Times New Roman" panose="02020603050405020304" pitchFamily="18" charset="0"/>
              </a:rPr>
              <a:t> la cantidad de </a:t>
            </a:r>
            <a:r>
              <a:rPr lang="es-ES_tradnl" altLang="es-ES" sz="2215" u="sng" dirty="0">
                <a:solidFill>
                  <a:srgbClr val="000000"/>
                </a:solidFill>
                <a:cs typeface="Times New Roman" panose="02020603050405020304" pitchFamily="18" charset="0"/>
              </a:rPr>
              <a:t>aditivo</a:t>
            </a:r>
            <a:r>
              <a:rPr lang="es-ES_tradnl" altLang="es-ES" sz="2215" dirty="0">
                <a:solidFill>
                  <a:srgbClr val="000000"/>
                </a:solidFill>
                <a:cs typeface="Times New Roman" panose="02020603050405020304" pitchFamily="18" charset="0"/>
              </a:rPr>
              <a:t> que se incorpora al polímero.</a:t>
            </a:r>
            <a:endParaRPr lang="es-ES" altLang="es-ES" sz="2215" dirty="0"/>
          </a:p>
        </p:txBody>
      </p:sp>
      <p:pic>
        <p:nvPicPr>
          <p:cNvPr id="194565" name="Picture 5">
            <a:extLst>
              <a:ext uri="{FF2B5EF4-FFF2-40B4-BE49-F238E27FC236}">
                <a16:creationId xmlns:a16="http://schemas.microsoft.com/office/drawing/2014/main" id="{BA9BE8B4-954D-41A0-BC3C-1D27C5B006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407" t="5092" r="18704" b="3554"/>
          <a:stretch>
            <a:fillRect/>
          </a:stretch>
        </p:blipFill>
        <p:spPr bwMode="auto">
          <a:xfrm>
            <a:off x="650631" y="1052736"/>
            <a:ext cx="5517174" cy="37323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sp>
        <p:nvSpPr>
          <p:cNvPr id="132103" name="Oval 7">
            <a:extLst>
              <a:ext uri="{FF2B5EF4-FFF2-40B4-BE49-F238E27FC236}">
                <a16:creationId xmlns:a16="http://schemas.microsoft.com/office/drawing/2014/main" id="{B39D4B40-13F5-41EF-B13C-F47255307923}"/>
              </a:ext>
            </a:extLst>
          </p:cNvPr>
          <p:cNvSpPr>
            <a:spLocks noChangeArrowheads="1"/>
          </p:cNvSpPr>
          <p:nvPr/>
        </p:nvSpPr>
        <p:spPr bwMode="auto">
          <a:xfrm flipH="1">
            <a:off x="2976196" y="4214447"/>
            <a:ext cx="474785" cy="202223"/>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132104" name="AutoShape 8">
            <a:extLst>
              <a:ext uri="{FF2B5EF4-FFF2-40B4-BE49-F238E27FC236}">
                <a16:creationId xmlns:a16="http://schemas.microsoft.com/office/drawing/2014/main" id="{9075202E-450A-4A80-8F31-F3CD6C9D701E}"/>
              </a:ext>
            </a:extLst>
          </p:cNvPr>
          <p:cNvSpPr>
            <a:spLocks/>
          </p:cNvSpPr>
          <p:nvPr/>
        </p:nvSpPr>
        <p:spPr bwMode="auto">
          <a:xfrm flipH="1">
            <a:off x="6699739" y="3493477"/>
            <a:ext cx="1711569" cy="914400"/>
          </a:xfrm>
          <a:prstGeom prst="borderCallout2">
            <a:avLst>
              <a:gd name="adj1" fmla="val 11537"/>
              <a:gd name="adj2" fmla="val 104106"/>
              <a:gd name="adj3" fmla="val 11537"/>
              <a:gd name="adj4" fmla="val 104106"/>
              <a:gd name="adj5" fmla="val 83972"/>
              <a:gd name="adj6" fmla="val 292292"/>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Mejor RPM a nivel +</a:t>
            </a:r>
          </a:p>
          <a:p>
            <a:pPr algn="ctr" eaLnBrk="1" hangingPunct="1"/>
            <a:r>
              <a:rPr lang="es-ES_tradnl" altLang="es-ES" sz="1846"/>
              <a:t>1000 RPM</a:t>
            </a:r>
            <a:endParaRPr lang="es-ES" altLang="es-ES" sz="1846"/>
          </a:p>
        </p:txBody>
      </p:sp>
      <p:sp>
        <p:nvSpPr>
          <p:cNvPr id="132106" name="Rectangle 10">
            <a:extLst>
              <a:ext uri="{FF2B5EF4-FFF2-40B4-BE49-F238E27FC236}">
                <a16:creationId xmlns:a16="http://schemas.microsoft.com/office/drawing/2014/main" id="{AF29C5C6-7249-4BBF-8748-E9312FD20D7A}"/>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Interpretación de los resultados: </a:t>
            </a:r>
            <a:r>
              <a:rPr lang="es-ES" altLang="es-ES" sz="2769" dirty="0">
                <a:solidFill>
                  <a:schemeClr val="accent5"/>
                </a:solidFill>
              </a:rPr>
              <a:t>Velocidad</a:t>
            </a:r>
          </a:p>
        </p:txBody>
      </p:sp>
    </p:spTree>
    <p:extLst>
      <p:ext uri="{BB962C8B-B14F-4D97-AF65-F5344CB8AC3E}">
        <p14:creationId xmlns:p14="http://schemas.microsoft.com/office/powerpoint/2010/main" val="311066519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103"/>
                                        </p:tgtEl>
                                        <p:attrNameLst>
                                          <p:attrName>style.visibility</p:attrName>
                                        </p:attrNameLst>
                                      </p:cBhvr>
                                      <p:to>
                                        <p:strVal val="visible"/>
                                      </p:to>
                                    </p:set>
                                    <p:animEffect transition="in" filter="wipe(left)">
                                      <p:cBhvr>
                                        <p:cTn id="7" dur="2000"/>
                                        <p:tgtEl>
                                          <p:spTgt spid="132103"/>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32104"/>
                                        </p:tgtEl>
                                        <p:attrNameLst>
                                          <p:attrName>style.visibility</p:attrName>
                                        </p:attrNameLst>
                                      </p:cBhvr>
                                      <p:to>
                                        <p:strVal val="visible"/>
                                      </p:to>
                                    </p:set>
                                    <p:animEffect transition="in" filter="wipe(left)">
                                      <p:cBhvr>
                                        <p:cTn id="11" dur="2000"/>
                                        <p:tgtEl>
                                          <p:spTgt spid="132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3" grpId="0" animBg="1"/>
      <p:bldP spid="132104" grpId="0" animBg="1"/>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52" name="Text Box 4">
            <a:extLst>
              <a:ext uri="{FF2B5EF4-FFF2-40B4-BE49-F238E27FC236}">
                <a16:creationId xmlns:a16="http://schemas.microsoft.com/office/drawing/2014/main" id="{F0B882EC-EFAC-42C4-8393-72A14DA91934}"/>
              </a:ext>
            </a:extLst>
          </p:cNvPr>
          <p:cNvSpPr txBox="1">
            <a:spLocks noChangeArrowheads="1"/>
          </p:cNvSpPr>
          <p:nvPr/>
        </p:nvSpPr>
        <p:spPr bwMode="auto">
          <a:xfrm>
            <a:off x="211015" y="5005754"/>
            <a:ext cx="8651631" cy="11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008000"/>
                </a:solidFill>
                <a:latin typeface="Wingdings" panose="05000000000000000000" pitchFamily="2" charset="2"/>
                <a:cs typeface="Times New Roman" panose="02020603050405020304" pitchFamily="18" charset="0"/>
              </a:rPr>
              <a:t>ü</a:t>
            </a:r>
            <a:r>
              <a:rPr lang="es-ES_tradnl" altLang="es-ES" sz="2215">
                <a:solidFill>
                  <a:srgbClr val="008000"/>
                </a:solidFill>
                <a:latin typeface="Times New Roman" panose="02020603050405020304" pitchFamily="18" charset="0"/>
                <a:cs typeface="Times New Roman" panose="02020603050405020304" pitchFamily="18" charset="0"/>
              </a:rPr>
              <a:t> </a:t>
            </a:r>
            <a:r>
              <a:rPr lang="es-ES_tradnl" altLang="es-ES" sz="2215" u="sng">
                <a:solidFill>
                  <a:srgbClr val="000000"/>
                </a:solidFill>
                <a:cs typeface="Times New Roman" panose="02020603050405020304" pitchFamily="18" charset="0"/>
              </a:rPr>
              <a:t>Trabajando a 1000 rpm</a:t>
            </a:r>
            <a:r>
              <a:rPr lang="es-ES_tradnl" altLang="es-ES" sz="2215">
                <a:solidFill>
                  <a:srgbClr val="000000"/>
                </a:solidFill>
                <a:cs typeface="Times New Roman" panose="02020603050405020304" pitchFamily="18" charset="0"/>
              </a:rPr>
              <a:t> (RPM a nivel +) se incorpora en </a:t>
            </a:r>
            <a:r>
              <a:rPr lang="es-ES_tradnl" altLang="es-ES" sz="2215" u="sng">
                <a:solidFill>
                  <a:srgbClr val="000000"/>
                </a:solidFill>
                <a:cs typeface="Times New Roman" panose="02020603050405020304" pitchFamily="18" charset="0"/>
              </a:rPr>
              <a:t>promedio </a:t>
            </a:r>
            <a:r>
              <a:rPr lang="es-ES_tradnl" altLang="es-ES" sz="2215">
                <a:solidFill>
                  <a:srgbClr val="000000"/>
                </a:solidFill>
                <a:cs typeface="Times New Roman" panose="02020603050405020304" pitchFamily="18" charset="0"/>
              </a:rPr>
              <a:t>un </a:t>
            </a:r>
            <a:r>
              <a:rPr lang="es-ES_tradnl" altLang="es-ES" sz="2215" u="sng">
                <a:solidFill>
                  <a:srgbClr val="000000"/>
                </a:solidFill>
                <a:cs typeface="Times New Roman" panose="02020603050405020304" pitchFamily="18" charset="0"/>
              </a:rPr>
              <a:t>0,89 por mil de aditivo más</a:t>
            </a:r>
            <a:r>
              <a:rPr lang="es-ES_tradnl" altLang="es-ES" sz="2215">
                <a:solidFill>
                  <a:srgbClr val="000000"/>
                </a:solidFill>
                <a:cs typeface="Times New Roman" panose="02020603050405020304" pitchFamily="18" charset="0"/>
              </a:rPr>
              <a:t> que trabajando en las condiciones promedias del experimento.</a:t>
            </a:r>
          </a:p>
        </p:txBody>
      </p:sp>
      <p:pic>
        <p:nvPicPr>
          <p:cNvPr id="31753" name="Picture 6">
            <a:extLst>
              <a:ext uri="{FF2B5EF4-FFF2-40B4-BE49-F238E27FC236}">
                <a16:creationId xmlns:a16="http://schemas.microsoft.com/office/drawing/2014/main" id="{0C9D7FCD-0EC8-4983-ABB4-78696CB64B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782" y="1185497"/>
            <a:ext cx="5946531" cy="329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91" name="Line 7">
            <a:extLst>
              <a:ext uri="{FF2B5EF4-FFF2-40B4-BE49-F238E27FC236}">
                <a16:creationId xmlns:a16="http://schemas.microsoft.com/office/drawing/2014/main" id="{3A9462DB-8E08-46B4-B95B-62BF3928F481}"/>
              </a:ext>
            </a:extLst>
          </p:cNvPr>
          <p:cNvSpPr>
            <a:spLocks noChangeShapeType="1"/>
          </p:cNvSpPr>
          <p:nvPr/>
        </p:nvSpPr>
        <p:spPr bwMode="auto">
          <a:xfrm>
            <a:off x="5550877" y="2240573"/>
            <a:ext cx="0" cy="562708"/>
          </a:xfrm>
          <a:prstGeom prst="line">
            <a:avLst/>
          </a:prstGeom>
          <a:noFill/>
          <a:ln w="12700" cap="sq">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s-ES" sz="2215"/>
          </a:p>
        </p:txBody>
      </p:sp>
      <p:sp>
        <p:nvSpPr>
          <p:cNvPr id="31765" name="Line 9">
            <a:extLst>
              <a:ext uri="{FF2B5EF4-FFF2-40B4-BE49-F238E27FC236}">
                <a16:creationId xmlns:a16="http://schemas.microsoft.com/office/drawing/2014/main" id="{AA907B92-7AE6-47DF-B0CD-529E5E8FA30C}"/>
              </a:ext>
            </a:extLst>
          </p:cNvPr>
          <p:cNvSpPr>
            <a:spLocks noChangeShapeType="1"/>
          </p:cNvSpPr>
          <p:nvPr/>
        </p:nvSpPr>
        <p:spPr bwMode="auto">
          <a:xfrm>
            <a:off x="1541584" y="2240574"/>
            <a:ext cx="4360985" cy="0"/>
          </a:xfrm>
          <a:prstGeom prst="line">
            <a:avLst/>
          </a:prstGeom>
          <a:noFill/>
          <a:ln w="19050" cap="sq">
            <a:solidFill>
              <a:srgbClr val="0080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sz="2215"/>
          </a:p>
        </p:txBody>
      </p:sp>
      <p:graphicFrame>
        <p:nvGraphicFramePr>
          <p:cNvPr id="31748" name="Object 1026">
            <a:extLst>
              <a:ext uri="{FF2B5EF4-FFF2-40B4-BE49-F238E27FC236}">
                <a16:creationId xmlns:a16="http://schemas.microsoft.com/office/drawing/2014/main" id="{C6186504-9C95-4C4B-AEA4-F0D9403FCFDE}"/>
              </a:ext>
            </a:extLst>
          </p:cNvPr>
          <p:cNvGraphicFramePr>
            <a:graphicFrameLocks noChangeAspect="1"/>
          </p:cNvGraphicFramePr>
          <p:nvPr/>
        </p:nvGraphicFramePr>
        <p:xfrm>
          <a:off x="5183066" y="1740877"/>
          <a:ext cx="2272811" cy="492369"/>
        </p:xfrm>
        <a:graphic>
          <a:graphicData uri="http://schemas.openxmlformats.org/presentationml/2006/ole">
            <mc:AlternateContent xmlns:mc="http://schemas.openxmlformats.org/markup-compatibility/2006">
              <mc:Choice xmlns:v="urn:schemas-microsoft-com:vml" Requires="v">
                <p:oleObj spid="_x0000_s1360939" name="Equation" r:id="rId5" imgW="1231560" imgH="266400" progId="Equation.DSMT4">
                  <p:embed/>
                </p:oleObj>
              </mc:Choice>
              <mc:Fallback>
                <p:oleObj name="Equation" r:id="rId5" imgW="1231560" imgH="266400" progId="Equation.DSMT4">
                  <p:embed/>
                  <p:pic>
                    <p:nvPicPr>
                      <p:cNvPr id="31748" name="Object 1026">
                        <a:extLst>
                          <a:ext uri="{FF2B5EF4-FFF2-40B4-BE49-F238E27FC236}">
                            <a16:creationId xmlns:a16="http://schemas.microsoft.com/office/drawing/2014/main" id="{C6186504-9C95-4C4B-AEA4-F0D9403FCF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3066" y="1740877"/>
                        <a:ext cx="2272811" cy="492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6" name="Line 11">
            <a:extLst>
              <a:ext uri="{FF2B5EF4-FFF2-40B4-BE49-F238E27FC236}">
                <a16:creationId xmlns:a16="http://schemas.microsoft.com/office/drawing/2014/main" id="{5579DE02-5FBD-4847-9C65-7CB9E2E30892}"/>
              </a:ext>
            </a:extLst>
          </p:cNvPr>
          <p:cNvSpPr>
            <a:spLocks noChangeShapeType="1"/>
          </p:cNvSpPr>
          <p:nvPr/>
        </p:nvSpPr>
        <p:spPr bwMode="auto">
          <a:xfrm flipV="1">
            <a:off x="6893169" y="2092569"/>
            <a:ext cx="0" cy="351692"/>
          </a:xfrm>
          <a:prstGeom prst="line">
            <a:avLst/>
          </a:prstGeom>
          <a:noFill/>
          <a:ln w="19050" cap="sq">
            <a:solidFill>
              <a:srgbClr val="CC33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sp>
        <p:nvSpPr>
          <p:cNvPr id="31763" name="Line 13">
            <a:extLst>
              <a:ext uri="{FF2B5EF4-FFF2-40B4-BE49-F238E27FC236}">
                <a16:creationId xmlns:a16="http://schemas.microsoft.com/office/drawing/2014/main" id="{7D3F33B0-629E-4FCF-84A7-C53A067883DC}"/>
              </a:ext>
            </a:extLst>
          </p:cNvPr>
          <p:cNvSpPr>
            <a:spLocks noChangeShapeType="1"/>
          </p:cNvSpPr>
          <p:nvPr/>
        </p:nvSpPr>
        <p:spPr bwMode="auto">
          <a:xfrm>
            <a:off x="1541584" y="2803281"/>
            <a:ext cx="4360985" cy="0"/>
          </a:xfrm>
          <a:prstGeom prst="line">
            <a:avLst/>
          </a:prstGeom>
          <a:noFill/>
          <a:ln w="28575" cap="sq">
            <a:solidFill>
              <a:srgbClr val="CC33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sz="2215"/>
          </a:p>
        </p:txBody>
      </p:sp>
      <p:graphicFrame>
        <p:nvGraphicFramePr>
          <p:cNvPr id="31747" name="Object 1025">
            <a:extLst>
              <a:ext uri="{FF2B5EF4-FFF2-40B4-BE49-F238E27FC236}">
                <a16:creationId xmlns:a16="http://schemas.microsoft.com/office/drawing/2014/main" id="{B44F442A-9795-4590-8B03-63D9EE850AA7}"/>
              </a:ext>
            </a:extLst>
          </p:cNvPr>
          <p:cNvGraphicFramePr>
            <a:graphicFrameLocks noChangeAspect="1"/>
          </p:cNvGraphicFramePr>
          <p:nvPr/>
        </p:nvGraphicFramePr>
        <p:xfrm>
          <a:off x="5275384" y="2866292"/>
          <a:ext cx="1617785" cy="398585"/>
        </p:xfrm>
        <a:graphic>
          <a:graphicData uri="http://schemas.openxmlformats.org/presentationml/2006/ole">
            <mc:AlternateContent xmlns:mc="http://schemas.openxmlformats.org/markup-compatibility/2006">
              <mc:Choice xmlns:v="urn:schemas-microsoft-com:vml" Requires="v">
                <p:oleObj spid="_x0000_s1360940" name="Equation" r:id="rId7" imgW="876240" imgH="215640" progId="Equation.DSMT4">
                  <p:embed/>
                </p:oleObj>
              </mc:Choice>
              <mc:Fallback>
                <p:oleObj name="Equation" r:id="rId7" imgW="876240" imgH="215640" progId="Equation.DSMT4">
                  <p:embed/>
                  <p:pic>
                    <p:nvPicPr>
                      <p:cNvPr id="31747" name="Object 1025">
                        <a:extLst>
                          <a:ext uri="{FF2B5EF4-FFF2-40B4-BE49-F238E27FC236}">
                            <a16:creationId xmlns:a16="http://schemas.microsoft.com/office/drawing/2014/main" id="{B44F442A-9795-4590-8B03-63D9EE850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5384" y="2866292"/>
                        <a:ext cx="1617785" cy="3985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4" name="Line 15">
            <a:extLst>
              <a:ext uri="{FF2B5EF4-FFF2-40B4-BE49-F238E27FC236}">
                <a16:creationId xmlns:a16="http://schemas.microsoft.com/office/drawing/2014/main" id="{77018563-A5C7-4E5E-B3AB-202B7307A0B0}"/>
              </a:ext>
            </a:extLst>
          </p:cNvPr>
          <p:cNvSpPr>
            <a:spLocks noChangeShapeType="1"/>
          </p:cNvSpPr>
          <p:nvPr/>
        </p:nvSpPr>
        <p:spPr bwMode="auto">
          <a:xfrm rot="10800000" flipV="1">
            <a:off x="6893169" y="2655277"/>
            <a:ext cx="633046" cy="422031"/>
          </a:xfrm>
          <a:prstGeom prst="line">
            <a:avLst/>
          </a:prstGeom>
          <a:noFill/>
          <a:ln w="19050" cap="sq">
            <a:solidFill>
              <a:srgbClr val="CC33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grpSp>
        <p:nvGrpSpPr>
          <p:cNvPr id="4" name="Group 16">
            <a:extLst>
              <a:ext uri="{FF2B5EF4-FFF2-40B4-BE49-F238E27FC236}">
                <a16:creationId xmlns:a16="http://schemas.microsoft.com/office/drawing/2014/main" id="{7305EBDB-9E0E-4DE9-B9E6-9E8D6D60F482}"/>
              </a:ext>
            </a:extLst>
          </p:cNvPr>
          <p:cNvGrpSpPr>
            <a:grpSpLocks/>
          </p:cNvGrpSpPr>
          <p:nvPr/>
        </p:nvGrpSpPr>
        <p:grpSpPr bwMode="auto">
          <a:xfrm>
            <a:off x="5675435" y="2303585"/>
            <a:ext cx="3187211" cy="3165231"/>
            <a:chOff x="3873" y="1392"/>
            <a:chExt cx="2175" cy="2160"/>
          </a:xfrm>
        </p:grpSpPr>
        <p:grpSp>
          <p:nvGrpSpPr>
            <p:cNvPr id="31760" name="Group 17">
              <a:extLst>
                <a:ext uri="{FF2B5EF4-FFF2-40B4-BE49-F238E27FC236}">
                  <a16:creationId xmlns:a16="http://schemas.microsoft.com/office/drawing/2014/main" id="{11E4EA67-FE5F-4564-BB39-D9B695D4B7BC}"/>
                </a:ext>
              </a:extLst>
            </p:cNvPr>
            <p:cNvGrpSpPr>
              <a:grpSpLocks/>
            </p:cNvGrpSpPr>
            <p:nvPr/>
          </p:nvGrpSpPr>
          <p:grpSpPr bwMode="auto">
            <a:xfrm>
              <a:off x="3873" y="1392"/>
              <a:ext cx="2079" cy="2160"/>
              <a:chOff x="3873" y="1392"/>
              <a:chExt cx="2079" cy="2160"/>
            </a:xfrm>
          </p:grpSpPr>
          <p:graphicFrame>
            <p:nvGraphicFramePr>
              <p:cNvPr id="31746" name="Object 1024">
                <a:extLst>
                  <a:ext uri="{FF2B5EF4-FFF2-40B4-BE49-F238E27FC236}">
                    <a16:creationId xmlns:a16="http://schemas.microsoft.com/office/drawing/2014/main" id="{F12D7A87-AC1F-4E3C-BE6B-07CC35785DEF}"/>
                  </a:ext>
                </a:extLst>
              </p:cNvPr>
              <p:cNvGraphicFramePr>
                <a:graphicFrameLocks noChangeAspect="1"/>
              </p:cNvGraphicFramePr>
              <p:nvPr>
                <p:extLst/>
              </p:nvPr>
            </p:nvGraphicFramePr>
            <p:xfrm>
              <a:off x="3873" y="1392"/>
              <a:ext cx="2079" cy="295"/>
            </p:xfrm>
            <a:graphic>
              <a:graphicData uri="http://schemas.openxmlformats.org/presentationml/2006/ole">
                <mc:AlternateContent xmlns:mc="http://schemas.openxmlformats.org/markup-compatibility/2006">
                  <mc:Choice xmlns:v="urn:schemas-microsoft-com:vml" Requires="v">
                    <p:oleObj spid="_x0000_s1360941" name="Equation" r:id="rId9" imgW="1879560" imgH="266400" progId="Equation.DSMT4">
                      <p:embed/>
                    </p:oleObj>
                  </mc:Choice>
                  <mc:Fallback>
                    <p:oleObj name="Equation" r:id="rId9" imgW="1879560" imgH="266400" progId="Equation.DSMT4">
                      <p:embed/>
                      <p:pic>
                        <p:nvPicPr>
                          <p:cNvPr id="31746" name="Object 1024">
                            <a:extLst>
                              <a:ext uri="{FF2B5EF4-FFF2-40B4-BE49-F238E27FC236}">
                                <a16:creationId xmlns:a16="http://schemas.microsoft.com/office/drawing/2014/main" id="{F12D7A87-AC1F-4E3C-BE6B-07CC35785DEF}"/>
                              </a:ext>
                            </a:extLst>
                          </p:cNvPr>
                          <p:cNvPicPr>
                            <a:picLocks noChangeAspect="1" noChangeArrowheads="1"/>
                          </p:cNvPicPr>
                          <p:nvPr/>
                        </p:nvPicPr>
                        <p:blipFill>
                          <a:blip r:embed="rId10"/>
                          <a:srcRect/>
                          <a:stretch>
                            <a:fillRect/>
                          </a:stretch>
                        </p:blipFill>
                        <p:spPr bwMode="auto">
                          <a:xfrm>
                            <a:off x="3873" y="1392"/>
                            <a:ext cx="2079"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62" name="Line 19">
                <a:extLst>
                  <a:ext uri="{FF2B5EF4-FFF2-40B4-BE49-F238E27FC236}">
                    <a16:creationId xmlns:a16="http://schemas.microsoft.com/office/drawing/2014/main" id="{7F4C34E5-61DD-4C4A-89D6-037519CF06BE}"/>
                  </a:ext>
                </a:extLst>
              </p:cNvPr>
              <p:cNvSpPr>
                <a:spLocks noChangeShapeType="1"/>
              </p:cNvSpPr>
              <p:nvPr/>
            </p:nvSpPr>
            <p:spPr bwMode="auto">
              <a:xfrm flipV="1">
                <a:off x="4176" y="1584"/>
                <a:ext cx="1440" cy="1968"/>
              </a:xfrm>
              <a:prstGeom prst="line">
                <a:avLst/>
              </a:prstGeom>
              <a:noFill/>
              <a:ln w="28575" cap="sq">
                <a:solidFill>
                  <a:srgbClr val="FF00FF"/>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grpSp>
        <p:sp>
          <p:nvSpPr>
            <p:cNvPr id="31761" name="Text Box 20">
              <a:extLst>
                <a:ext uri="{FF2B5EF4-FFF2-40B4-BE49-F238E27FC236}">
                  <a16:creationId xmlns:a16="http://schemas.microsoft.com/office/drawing/2014/main" id="{16270EEF-26E9-4F99-9DA7-93D42734B3A3}"/>
                </a:ext>
              </a:extLst>
            </p:cNvPr>
            <p:cNvSpPr txBox="1">
              <a:spLocks noChangeArrowheads="1"/>
            </p:cNvSpPr>
            <p:nvPr/>
          </p:nvSpPr>
          <p:spPr bwMode="auto">
            <a:xfrm>
              <a:off x="4944" y="2400"/>
              <a:ext cx="110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FF00FF"/>
                  </a:solidFill>
                </a:rPr>
                <a:t>Efecto estimado</a:t>
              </a:r>
              <a:endParaRPr lang="es-ES" altLang="es-ES" sz="2215">
                <a:solidFill>
                  <a:srgbClr val="FF00FF"/>
                </a:solidFill>
              </a:endParaRPr>
            </a:p>
          </p:txBody>
        </p:sp>
      </p:grpSp>
      <p:sp>
        <p:nvSpPr>
          <p:cNvPr id="31758" name="Text Box 21">
            <a:extLst>
              <a:ext uri="{FF2B5EF4-FFF2-40B4-BE49-F238E27FC236}">
                <a16:creationId xmlns:a16="http://schemas.microsoft.com/office/drawing/2014/main" id="{A90C2A0A-BC3D-413F-9865-887EB5E11FDD}"/>
              </a:ext>
            </a:extLst>
          </p:cNvPr>
          <p:cNvSpPr txBox="1">
            <a:spLocks noChangeArrowheads="1"/>
          </p:cNvSpPr>
          <p:nvPr/>
        </p:nvSpPr>
        <p:spPr bwMode="auto">
          <a:xfrm>
            <a:off x="2445727" y="3960935"/>
            <a:ext cx="597877" cy="490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 altLang="es-ES" sz="1292">
                <a:solidFill>
                  <a:schemeClr val="tx2"/>
                </a:solidFill>
              </a:rPr>
              <a:t>1000</a:t>
            </a:r>
          </a:p>
        </p:txBody>
      </p:sp>
      <p:sp>
        <p:nvSpPr>
          <p:cNvPr id="31759" name="Text Box 22">
            <a:extLst>
              <a:ext uri="{FF2B5EF4-FFF2-40B4-BE49-F238E27FC236}">
                <a16:creationId xmlns:a16="http://schemas.microsoft.com/office/drawing/2014/main" id="{2563610E-0E1C-476F-A22D-DD2EE16DD1AC}"/>
              </a:ext>
            </a:extLst>
          </p:cNvPr>
          <p:cNvSpPr txBox="1">
            <a:spLocks noChangeArrowheads="1"/>
          </p:cNvSpPr>
          <p:nvPr/>
        </p:nvSpPr>
        <p:spPr bwMode="auto">
          <a:xfrm>
            <a:off x="3575538" y="3944816"/>
            <a:ext cx="597877"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 altLang="es-ES" sz="1292">
                <a:solidFill>
                  <a:schemeClr val="tx2"/>
                </a:solidFill>
              </a:rPr>
              <a:t>600</a:t>
            </a:r>
          </a:p>
        </p:txBody>
      </p:sp>
      <p:sp>
        <p:nvSpPr>
          <p:cNvPr id="31768" name="Rectangle 24">
            <a:extLst>
              <a:ext uri="{FF2B5EF4-FFF2-40B4-BE49-F238E27FC236}">
                <a16:creationId xmlns:a16="http://schemas.microsoft.com/office/drawing/2014/main" id="{7A5E3A71-D4B3-4B3B-995F-1CA98439127D}"/>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Interpretación de los resultados: </a:t>
            </a:r>
            <a:r>
              <a:rPr lang="es-ES" altLang="es-ES" sz="2769" dirty="0">
                <a:solidFill>
                  <a:schemeClr val="accent5"/>
                </a:solidFill>
              </a:rPr>
              <a:t>Velocidad</a:t>
            </a:r>
          </a:p>
        </p:txBody>
      </p:sp>
      <p:pic>
        <p:nvPicPr>
          <p:cNvPr id="31769" name="Picture 25" descr="MCj02991330000[1]">
            <a:extLst>
              <a:ext uri="{FF2B5EF4-FFF2-40B4-BE49-F238E27FC236}">
                <a16:creationId xmlns:a16="http://schemas.microsoft.com/office/drawing/2014/main" id="{5E8DC62E-7359-49FD-B5A1-DE32D24CE51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57847" y="405912"/>
            <a:ext cx="420566"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2073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763"/>
                                        </p:tgtEl>
                                        <p:attrNameLst>
                                          <p:attrName>style.visibility</p:attrName>
                                        </p:attrNameLst>
                                      </p:cBhvr>
                                      <p:to>
                                        <p:strVal val="visible"/>
                                      </p:to>
                                    </p:set>
                                    <p:animEffect transition="in" filter="wipe(left)">
                                      <p:cBhvr>
                                        <p:cTn id="7" dur="1000"/>
                                        <p:tgtEl>
                                          <p:spTgt spid="31763"/>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1747"/>
                                        </p:tgtEl>
                                        <p:attrNameLst>
                                          <p:attrName>style.visibility</p:attrName>
                                        </p:attrNameLst>
                                      </p:cBhvr>
                                      <p:to>
                                        <p:strVal val="visible"/>
                                      </p:to>
                                    </p:set>
                                    <p:animEffect transition="in" filter="wipe(left)">
                                      <p:cBhvr>
                                        <p:cTn id="11" dur="2000"/>
                                        <p:tgtEl>
                                          <p:spTgt spid="317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1765"/>
                                        </p:tgtEl>
                                        <p:attrNameLst>
                                          <p:attrName>style.visibility</p:attrName>
                                        </p:attrNameLst>
                                      </p:cBhvr>
                                      <p:to>
                                        <p:strVal val="visible"/>
                                      </p:to>
                                    </p:set>
                                    <p:animEffect transition="in" filter="wipe(left)">
                                      <p:cBhvr>
                                        <p:cTn id="16" dur="1000"/>
                                        <p:tgtEl>
                                          <p:spTgt spid="31765"/>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31748"/>
                                        </p:tgtEl>
                                        <p:attrNameLst>
                                          <p:attrName>style.visibility</p:attrName>
                                        </p:attrNameLst>
                                      </p:cBhvr>
                                      <p:to>
                                        <p:strVal val="visible"/>
                                      </p:to>
                                    </p:set>
                                    <p:animEffect transition="in" filter="wipe(left)">
                                      <p:cBhvr>
                                        <p:cTn id="20" dur="2000"/>
                                        <p:tgtEl>
                                          <p:spTgt spid="3174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195591"/>
                                        </p:tgtEl>
                                        <p:attrNameLst>
                                          <p:attrName>style.visibility</p:attrName>
                                        </p:attrNameLst>
                                      </p:cBhvr>
                                      <p:to>
                                        <p:strVal val="visible"/>
                                      </p:to>
                                    </p:set>
                                    <p:anim calcmode="lin" valueType="num">
                                      <p:cBhvr>
                                        <p:cTn id="25" dur="500" fill="hold"/>
                                        <p:tgtEl>
                                          <p:spTgt spid="195591"/>
                                        </p:tgtEl>
                                        <p:attrNameLst>
                                          <p:attrName>ppt_w</p:attrName>
                                        </p:attrNameLst>
                                      </p:cBhvr>
                                      <p:tavLst>
                                        <p:tav tm="0">
                                          <p:val>
                                            <p:fltVal val="0"/>
                                          </p:val>
                                        </p:tav>
                                        <p:tav tm="100000">
                                          <p:val>
                                            <p:strVal val="#ppt_w"/>
                                          </p:val>
                                        </p:tav>
                                      </p:tavLst>
                                    </p:anim>
                                    <p:anim calcmode="lin" valueType="num">
                                      <p:cBhvr>
                                        <p:cTn id="26" dur="500" fill="hold"/>
                                        <p:tgtEl>
                                          <p:spTgt spid="195591"/>
                                        </p:tgtEl>
                                        <p:attrNameLst>
                                          <p:attrName>ppt_h</p:attrName>
                                        </p:attrNameLst>
                                      </p:cBhvr>
                                      <p:tavLst>
                                        <p:tav tm="0">
                                          <p:val>
                                            <p:fltVal val="0"/>
                                          </p:val>
                                        </p:tav>
                                        <p:tav tm="100000">
                                          <p:val>
                                            <p:strVal val="#ppt_h"/>
                                          </p:val>
                                        </p:tav>
                                      </p:tavLst>
                                    </p:anim>
                                  </p:childTnLst>
                                </p:cTn>
                              </p:par>
                            </p:childTnLst>
                          </p:cTn>
                        </p:par>
                        <p:par>
                          <p:cTn id="27" fill="hold" nodeType="afterGroup">
                            <p:stCondLst>
                              <p:cond delay="500"/>
                            </p:stCondLst>
                            <p:childTnLst>
                              <p:par>
                                <p:cTn id="28" presetID="17" presetClass="entr" presetSubtype="4"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500" fill="hold"/>
                                        <p:tgtEl>
                                          <p:spTgt spid="4"/>
                                        </p:tgtEl>
                                        <p:attrNameLst>
                                          <p:attrName>ppt_x</p:attrName>
                                        </p:attrNameLst>
                                      </p:cBhvr>
                                      <p:tavLst>
                                        <p:tav tm="0">
                                          <p:val>
                                            <p:strVal val="#ppt_x"/>
                                          </p:val>
                                        </p:tav>
                                        <p:tav tm="100000">
                                          <p:val>
                                            <p:strVal val="#ppt_x"/>
                                          </p:val>
                                        </p:tav>
                                      </p:tavLst>
                                    </p:anim>
                                    <p:anim calcmode="lin" valueType="num">
                                      <p:cBhvr>
                                        <p:cTn id="31" dur="500" fill="hold"/>
                                        <p:tgtEl>
                                          <p:spTgt spid="4"/>
                                        </p:tgtEl>
                                        <p:attrNameLst>
                                          <p:attrName>ppt_y</p:attrName>
                                        </p:attrNameLst>
                                      </p:cBhvr>
                                      <p:tavLst>
                                        <p:tav tm="0">
                                          <p:val>
                                            <p:strVal val="#ppt_y+#ppt_h/2"/>
                                          </p:val>
                                        </p:tav>
                                        <p:tav tm="100000">
                                          <p:val>
                                            <p:strVal val="#ppt_y"/>
                                          </p:val>
                                        </p:tav>
                                      </p:tavLst>
                                    </p:anim>
                                    <p:anim calcmode="lin" valueType="num">
                                      <p:cBhvr>
                                        <p:cTn id="32" dur="500" fill="hold"/>
                                        <p:tgtEl>
                                          <p:spTgt spid="4"/>
                                        </p:tgtEl>
                                        <p:attrNameLst>
                                          <p:attrName>ppt_w</p:attrName>
                                        </p:attrNameLst>
                                      </p:cBhvr>
                                      <p:tavLst>
                                        <p:tav tm="0">
                                          <p:val>
                                            <p:strVal val="#ppt_w"/>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childTnLst>
                                </p:cTn>
                              </p:par>
                            </p:childTnLst>
                          </p:cTn>
                        </p:par>
                        <p:par>
                          <p:cTn id="34" fill="hold" nodeType="afterGroup">
                            <p:stCondLst>
                              <p:cond delay="1000"/>
                            </p:stCondLst>
                            <p:childTnLst>
                              <p:par>
                                <p:cTn id="35" presetID="22" presetClass="entr" presetSubtype="4" fill="hold" nodeType="afterEffect">
                                  <p:stCondLst>
                                    <p:cond delay="0"/>
                                  </p:stCondLst>
                                  <p:childTnLst>
                                    <p:set>
                                      <p:cBhvr>
                                        <p:cTn id="36" dur="1" fill="hold">
                                          <p:stCondLst>
                                            <p:cond delay="0"/>
                                          </p:stCondLst>
                                        </p:cTn>
                                        <p:tgtEl>
                                          <p:spTgt spid="31766"/>
                                        </p:tgtEl>
                                        <p:attrNameLst>
                                          <p:attrName>style.visibility</p:attrName>
                                        </p:attrNameLst>
                                      </p:cBhvr>
                                      <p:to>
                                        <p:strVal val="visible"/>
                                      </p:to>
                                    </p:set>
                                    <p:animEffect transition="in" filter="wipe(down)">
                                      <p:cBhvr>
                                        <p:cTn id="37" dur="1000"/>
                                        <p:tgtEl>
                                          <p:spTgt spid="31766"/>
                                        </p:tgtEl>
                                      </p:cBhvr>
                                    </p:animEffect>
                                  </p:childTnLst>
                                </p:cTn>
                              </p:par>
                            </p:childTnLst>
                          </p:cTn>
                        </p:par>
                        <p:par>
                          <p:cTn id="38" fill="hold" nodeType="afterGroup">
                            <p:stCondLst>
                              <p:cond delay="2000"/>
                            </p:stCondLst>
                            <p:childTnLst>
                              <p:par>
                                <p:cTn id="39" presetID="22" presetClass="entr" presetSubtype="2" fill="hold" nodeType="afterEffect">
                                  <p:stCondLst>
                                    <p:cond delay="0"/>
                                  </p:stCondLst>
                                  <p:childTnLst>
                                    <p:set>
                                      <p:cBhvr>
                                        <p:cTn id="40" dur="1" fill="hold">
                                          <p:stCondLst>
                                            <p:cond delay="0"/>
                                          </p:stCondLst>
                                        </p:cTn>
                                        <p:tgtEl>
                                          <p:spTgt spid="31764"/>
                                        </p:tgtEl>
                                        <p:attrNameLst>
                                          <p:attrName>style.visibility</p:attrName>
                                        </p:attrNameLst>
                                      </p:cBhvr>
                                      <p:to>
                                        <p:strVal val="visible"/>
                                      </p:to>
                                    </p:set>
                                    <p:animEffect transition="in" filter="wipe(right)">
                                      <p:cBhvr>
                                        <p:cTn id="41" dur="1000"/>
                                        <p:tgtEl>
                                          <p:spTgt spid="31764"/>
                                        </p:tgtEl>
                                      </p:cBhvr>
                                    </p:animEffect>
                                  </p:childTnLst>
                                </p:cTn>
                              </p:par>
                            </p:childTnLst>
                          </p:cTn>
                        </p:par>
                        <p:par>
                          <p:cTn id="42" fill="hold" nodeType="afterGroup">
                            <p:stCondLst>
                              <p:cond delay="3000"/>
                            </p:stCondLst>
                            <p:childTnLst>
                              <p:par>
                                <p:cTn id="43" presetID="51" presetClass="entr" presetSubtype="0" fill="hold" nodeType="afterEffect">
                                  <p:stCondLst>
                                    <p:cond delay="0"/>
                                  </p:stCondLst>
                                  <p:childTnLst>
                                    <p:set>
                                      <p:cBhvr>
                                        <p:cTn id="44" dur="1" fill="hold">
                                          <p:stCondLst>
                                            <p:cond delay="0"/>
                                          </p:stCondLst>
                                        </p:cTn>
                                        <p:tgtEl>
                                          <p:spTgt spid="31769"/>
                                        </p:tgtEl>
                                        <p:attrNameLst>
                                          <p:attrName>style.visibility</p:attrName>
                                        </p:attrNameLst>
                                      </p:cBhvr>
                                      <p:to>
                                        <p:strVal val="visible"/>
                                      </p:to>
                                    </p:set>
                                    <p:animEffect transition="in" filter="fade">
                                      <p:cBhvr>
                                        <p:cTn id="45" dur="770" decel="100000"/>
                                        <p:tgtEl>
                                          <p:spTgt spid="31769"/>
                                        </p:tgtEl>
                                      </p:cBhvr>
                                    </p:animEffect>
                                    <p:animScale>
                                      <p:cBhvr>
                                        <p:cTn id="46" dur="770" decel="100000"/>
                                        <p:tgtEl>
                                          <p:spTgt spid="31769"/>
                                        </p:tgtEl>
                                      </p:cBhvr>
                                      <p:from x="10000" y="10000"/>
                                      <p:to x="200000" y="450000"/>
                                    </p:animScale>
                                    <p:animScale>
                                      <p:cBhvr>
                                        <p:cTn id="47" dur="1230" accel="100000" fill="hold">
                                          <p:stCondLst>
                                            <p:cond delay="770"/>
                                          </p:stCondLst>
                                        </p:cTn>
                                        <p:tgtEl>
                                          <p:spTgt spid="31769"/>
                                        </p:tgtEl>
                                      </p:cBhvr>
                                      <p:from x="200000" y="450000"/>
                                      <p:to x="100000" y="100000"/>
                                    </p:animScale>
                                    <p:set>
                                      <p:cBhvr>
                                        <p:cTn id="48" dur="770" fill="hold"/>
                                        <p:tgtEl>
                                          <p:spTgt spid="31769"/>
                                        </p:tgtEl>
                                        <p:attrNameLst>
                                          <p:attrName>ppt_x</p:attrName>
                                        </p:attrNameLst>
                                      </p:cBhvr>
                                      <p:to>
                                        <p:strVal val="(0.5)"/>
                                      </p:to>
                                    </p:set>
                                    <p:anim from="(0.5)" to="(#ppt_x)" calcmode="lin" valueType="num">
                                      <p:cBhvr>
                                        <p:cTn id="49" dur="1230" accel="100000" fill="hold">
                                          <p:stCondLst>
                                            <p:cond delay="770"/>
                                          </p:stCondLst>
                                        </p:cTn>
                                        <p:tgtEl>
                                          <p:spTgt spid="31769"/>
                                        </p:tgtEl>
                                        <p:attrNameLst>
                                          <p:attrName>ppt_x</p:attrName>
                                        </p:attrNameLst>
                                      </p:cBhvr>
                                    </p:anim>
                                    <p:set>
                                      <p:cBhvr>
                                        <p:cTn id="50" dur="770" fill="hold"/>
                                        <p:tgtEl>
                                          <p:spTgt spid="31769"/>
                                        </p:tgtEl>
                                        <p:attrNameLst>
                                          <p:attrName>ppt_y</p:attrName>
                                        </p:attrNameLst>
                                      </p:cBhvr>
                                      <p:to>
                                        <p:strVal val="(#ppt_y+0.4)"/>
                                      </p:to>
                                    </p:set>
                                    <p:anim from="(#ppt_y+0.4)" to="(#ppt_y)" calcmode="lin" valueType="num">
                                      <p:cBhvr>
                                        <p:cTn id="51" dur="1230" accel="100000" fill="hold">
                                          <p:stCondLst>
                                            <p:cond delay="770"/>
                                          </p:stCondLst>
                                        </p:cTn>
                                        <p:tgtEl>
                                          <p:spTgt spid="3176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24" name="Text Box 3">
            <a:extLst>
              <a:ext uri="{FF2B5EF4-FFF2-40B4-BE49-F238E27FC236}">
                <a16:creationId xmlns:a16="http://schemas.microsoft.com/office/drawing/2014/main" id="{F347882B-3A3C-44BD-B7AE-1951707DB860}"/>
              </a:ext>
            </a:extLst>
          </p:cNvPr>
          <p:cNvSpPr txBox="1">
            <a:spLocks noChangeArrowheads="1"/>
          </p:cNvSpPr>
          <p:nvPr/>
        </p:nvSpPr>
        <p:spPr bwMode="auto">
          <a:xfrm>
            <a:off x="383931" y="5058508"/>
            <a:ext cx="8442081" cy="11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008000"/>
                </a:solidFill>
                <a:latin typeface="Wingdings" panose="05000000000000000000" pitchFamily="2" charset="2"/>
                <a:cs typeface="Times New Roman" panose="02020603050405020304" pitchFamily="18" charset="0"/>
              </a:rPr>
              <a:t>ü</a:t>
            </a:r>
            <a:r>
              <a:rPr lang="es-ES_tradnl" altLang="es-ES" sz="2215">
                <a:solidFill>
                  <a:srgbClr val="008000"/>
                </a:solidFill>
                <a:latin typeface="Times New Roman" panose="02020603050405020304" pitchFamily="18" charset="0"/>
                <a:cs typeface="Times New Roman" panose="02020603050405020304" pitchFamily="18" charset="0"/>
              </a:rPr>
              <a:t> </a:t>
            </a:r>
            <a:r>
              <a:rPr lang="es-ES_tradnl" altLang="es-ES" sz="2215">
                <a:solidFill>
                  <a:srgbClr val="000000"/>
                </a:solidFill>
                <a:cs typeface="Times New Roman" panose="02020603050405020304" pitchFamily="18" charset="0"/>
              </a:rPr>
              <a:t>Al </a:t>
            </a:r>
            <a:r>
              <a:rPr lang="es-ES_tradnl" altLang="es-ES" sz="2215" u="sng">
                <a:solidFill>
                  <a:srgbClr val="000000"/>
                </a:solidFill>
                <a:cs typeface="Times New Roman" panose="02020603050405020304" pitchFamily="18" charset="0"/>
              </a:rPr>
              <a:t>aumentar</a:t>
            </a:r>
            <a:r>
              <a:rPr lang="es-ES_tradnl" altLang="es-ES" sz="2215">
                <a:solidFill>
                  <a:srgbClr val="000000"/>
                </a:solidFill>
                <a:cs typeface="Times New Roman" panose="02020603050405020304" pitchFamily="18" charset="0"/>
              </a:rPr>
              <a:t> el </a:t>
            </a:r>
            <a:r>
              <a:rPr lang="es-ES_tradnl" altLang="es-ES" sz="2215" u="sng">
                <a:solidFill>
                  <a:srgbClr val="000000"/>
                </a:solidFill>
                <a:cs typeface="Times New Roman" panose="02020603050405020304" pitchFamily="18" charset="0"/>
              </a:rPr>
              <a:t>tiempo</a:t>
            </a:r>
            <a:r>
              <a:rPr lang="es-ES_tradnl" altLang="es-ES" sz="2215">
                <a:solidFill>
                  <a:srgbClr val="000000"/>
                </a:solidFill>
                <a:cs typeface="Times New Roman" panose="02020603050405020304" pitchFamily="18" charset="0"/>
              </a:rPr>
              <a:t> de agitación de la mezcla </a:t>
            </a:r>
            <a:r>
              <a:rPr lang="es-ES_tradnl" altLang="es-ES" sz="2215" u="sng">
                <a:solidFill>
                  <a:srgbClr val="000000"/>
                </a:solidFill>
                <a:cs typeface="Times New Roman" panose="02020603050405020304" pitchFamily="18" charset="0"/>
              </a:rPr>
              <a:t>disminuye</a:t>
            </a:r>
            <a:r>
              <a:rPr lang="es-ES_tradnl" altLang="es-ES" sz="2215">
                <a:solidFill>
                  <a:srgbClr val="000000"/>
                </a:solidFill>
                <a:cs typeface="Times New Roman" panose="02020603050405020304" pitchFamily="18" charset="0"/>
              </a:rPr>
              <a:t> en </a:t>
            </a:r>
            <a:r>
              <a:rPr lang="es-ES_tradnl" altLang="es-ES" sz="2215" u="sng">
                <a:solidFill>
                  <a:srgbClr val="000000"/>
                </a:solidFill>
                <a:cs typeface="Times New Roman" panose="02020603050405020304" pitchFamily="18" charset="0"/>
              </a:rPr>
              <a:t>promedio</a:t>
            </a:r>
            <a:r>
              <a:rPr lang="es-ES_tradnl" altLang="es-ES" sz="2215">
                <a:solidFill>
                  <a:srgbClr val="000000"/>
                </a:solidFill>
                <a:cs typeface="Times New Roman" panose="02020603050405020304" pitchFamily="18" charset="0"/>
              </a:rPr>
              <a:t> la cantidad de </a:t>
            </a:r>
            <a:r>
              <a:rPr lang="es-ES_tradnl" altLang="es-ES" sz="2215" u="sng">
                <a:solidFill>
                  <a:srgbClr val="000000"/>
                </a:solidFill>
                <a:cs typeface="Times New Roman" panose="02020603050405020304" pitchFamily="18" charset="0"/>
              </a:rPr>
              <a:t>aditivo</a:t>
            </a:r>
            <a:r>
              <a:rPr lang="es-ES_tradnl" altLang="es-ES" sz="2215">
                <a:solidFill>
                  <a:srgbClr val="000000"/>
                </a:solidFill>
                <a:cs typeface="Times New Roman" panose="02020603050405020304" pitchFamily="18" charset="0"/>
              </a:rPr>
              <a:t> que se incorpora </a:t>
            </a:r>
            <a:r>
              <a:rPr lang="es-ES_tradnl" altLang="es-ES" sz="2215">
                <a:solidFill>
                  <a:srgbClr val="000000"/>
                </a:solidFill>
                <a:cs typeface="Times New Roman" panose="02020603050405020304" pitchFamily="18" charset="0"/>
                <a:sym typeface="Symbol" panose="05050102010706020507" pitchFamily="18" charset="2"/>
              </a:rPr>
              <a:t> centrifugación parcial y formación de grumos</a:t>
            </a:r>
            <a:r>
              <a:rPr lang="es-ES_tradnl" altLang="es-ES" sz="2215">
                <a:solidFill>
                  <a:srgbClr val="000000"/>
                </a:solidFill>
                <a:cs typeface="Times New Roman" panose="02020603050405020304" pitchFamily="18" charset="0"/>
              </a:rPr>
              <a:t> </a:t>
            </a:r>
            <a:endParaRPr lang="es-ES" altLang="es-ES" sz="2215">
              <a:solidFill>
                <a:srgbClr val="000000"/>
              </a:solidFill>
              <a:cs typeface="Times New Roman" panose="02020603050405020304" pitchFamily="18" charset="0"/>
            </a:endParaRPr>
          </a:p>
        </p:txBody>
      </p:sp>
      <p:pic>
        <p:nvPicPr>
          <p:cNvPr id="196614" name="Picture 6">
            <a:extLst>
              <a:ext uri="{FF2B5EF4-FFF2-40B4-BE49-F238E27FC236}">
                <a16:creationId xmlns:a16="http://schemas.microsoft.com/office/drawing/2014/main" id="{94849420-0955-4AA7-B34C-A5ABFE250F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489" t="5417" r="19597" b="3780"/>
          <a:stretch>
            <a:fillRect/>
          </a:stretch>
        </p:blipFill>
        <p:spPr bwMode="auto">
          <a:xfrm>
            <a:off x="383931" y="1036028"/>
            <a:ext cx="5649058" cy="3908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sp>
        <p:nvSpPr>
          <p:cNvPr id="133129" name="Oval 8">
            <a:extLst>
              <a:ext uri="{FF2B5EF4-FFF2-40B4-BE49-F238E27FC236}">
                <a16:creationId xmlns:a16="http://schemas.microsoft.com/office/drawing/2014/main" id="{DDC28D0A-0409-4137-ADDB-1B5B09BE3755}"/>
              </a:ext>
            </a:extLst>
          </p:cNvPr>
          <p:cNvSpPr>
            <a:spLocks noChangeArrowheads="1"/>
          </p:cNvSpPr>
          <p:nvPr/>
        </p:nvSpPr>
        <p:spPr bwMode="auto">
          <a:xfrm flipH="1">
            <a:off x="4196862" y="4295043"/>
            <a:ext cx="441081" cy="463062"/>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133130" name="AutoShape 9">
            <a:extLst>
              <a:ext uri="{FF2B5EF4-FFF2-40B4-BE49-F238E27FC236}">
                <a16:creationId xmlns:a16="http://schemas.microsoft.com/office/drawing/2014/main" id="{D5EE55BD-DA52-438F-8171-16DD67CD370F}"/>
              </a:ext>
            </a:extLst>
          </p:cNvPr>
          <p:cNvSpPr>
            <a:spLocks/>
          </p:cNvSpPr>
          <p:nvPr/>
        </p:nvSpPr>
        <p:spPr bwMode="auto">
          <a:xfrm flipH="1">
            <a:off x="6506308" y="3421673"/>
            <a:ext cx="1589943" cy="1336431"/>
          </a:xfrm>
          <a:prstGeom prst="borderCallout2">
            <a:avLst>
              <a:gd name="adj1" fmla="val 7894"/>
              <a:gd name="adj2" fmla="val 104421"/>
              <a:gd name="adj3" fmla="val 7894"/>
              <a:gd name="adj4" fmla="val 172718"/>
              <a:gd name="adj5" fmla="val 67324"/>
              <a:gd name="adj6" fmla="val 222301"/>
            </a:avLst>
          </a:prstGeom>
          <a:solidFill>
            <a:schemeClr val="bg1"/>
          </a:solidFill>
          <a:ln w="19050"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Mejor TIEMPO a nivel </a:t>
            </a:r>
            <a:r>
              <a:rPr lang="es-ES_tradnl" altLang="es-ES" sz="2215"/>
              <a:t>–</a:t>
            </a:r>
          </a:p>
          <a:p>
            <a:pPr algn="ctr" eaLnBrk="1" hangingPunct="1"/>
            <a:r>
              <a:rPr lang="es-ES" altLang="es-ES" sz="1846"/>
              <a:t>(3 min)</a:t>
            </a:r>
          </a:p>
        </p:txBody>
      </p:sp>
      <p:sp>
        <p:nvSpPr>
          <p:cNvPr id="133127" name="Text Box 10">
            <a:extLst>
              <a:ext uri="{FF2B5EF4-FFF2-40B4-BE49-F238E27FC236}">
                <a16:creationId xmlns:a16="http://schemas.microsoft.com/office/drawing/2014/main" id="{42D34E7A-0100-4941-B9CB-C383FF75B254}"/>
              </a:ext>
            </a:extLst>
          </p:cNvPr>
          <p:cNvSpPr txBox="1">
            <a:spLocks noChangeArrowheads="1"/>
          </p:cNvSpPr>
          <p:nvPr/>
        </p:nvSpPr>
        <p:spPr bwMode="auto">
          <a:xfrm>
            <a:off x="2776905" y="4410808"/>
            <a:ext cx="331177"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 altLang="es-ES" sz="1292">
                <a:solidFill>
                  <a:schemeClr val="tx2"/>
                </a:solidFill>
              </a:rPr>
              <a:t>6</a:t>
            </a:r>
          </a:p>
        </p:txBody>
      </p:sp>
      <p:sp>
        <p:nvSpPr>
          <p:cNvPr id="133128" name="Text Box 11">
            <a:extLst>
              <a:ext uri="{FF2B5EF4-FFF2-40B4-BE49-F238E27FC236}">
                <a16:creationId xmlns:a16="http://schemas.microsoft.com/office/drawing/2014/main" id="{A1806F8D-9A50-4F05-973A-D05D1B973353}"/>
              </a:ext>
            </a:extLst>
          </p:cNvPr>
          <p:cNvSpPr txBox="1">
            <a:spLocks noChangeArrowheads="1"/>
          </p:cNvSpPr>
          <p:nvPr/>
        </p:nvSpPr>
        <p:spPr bwMode="auto">
          <a:xfrm>
            <a:off x="4239359" y="4410808"/>
            <a:ext cx="331177" cy="29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 altLang="es-ES" sz="1292">
                <a:solidFill>
                  <a:schemeClr val="tx2"/>
                </a:solidFill>
              </a:rPr>
              <a:t>3</a:t>
            </a:r>
          </a:p>
        </p:txBody>
      </p:sp>
      <p:sp>
        <p:nvSpPr>
          <p:cNvPr id="133132" name="Rectangle 12">
            <a:extLst>
              <a:ext uri="{FF2B5EF4-FFF2-40B4-BE49-F238E27FC236}">
                <a16:creationId xmlns:a16="http://schemas.microsoft.com/office/drawing/2014/main" id="{53D7D44E-F6B7-4C72-997E-9666484F1FC5}"/>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Interpretación de los resultados: </a:t>
            </a:r>
            <a:r>
              <a:rPr lang="es-ES" altLang="es-ES" sz="2769" dirty="0">
                <a:solidFill>
                  <a:schemeClr val="accent5"/>
                </a:solidFill>
              </a:rPr>
              <a:t>Tiempo</a:t>
            </a:r>
          </a:p>
        </p:txBody>
      </p:sp>
      <p:sp>
        <p:nvSpPr>
          <p:cNvPr id="133133" name="Text Box 13">
            <a:extLst>
              <a:ext uri="{FF2B5EF4-FFF2-40B4-BE49-F238E27FC236}">
                <a16:creationId xmlns:a16="http://schemas.microsoft.com/office/drawing/2014/main" id="{ED45CFC4-2A26-408D-925F-7403B5AA1427}"/>
              </a:ext>
            </a:extLst>
          </p:cNvPr>
          <p:cNvSpPr txBox="1">
            <a:spLocks noChangeArrowheads="1"/>
          </p:cNvSpPr>
          <p:nvPr/>
        </p:nvSpPr>
        <p:spPr bwMode="auto">
          <a:xfrm>
            <a:off x="6299689" y="1169377"/>
            <a:ext cx="2592265" cy="193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1846"/>
              <a:t>No es significativo, pero casi.</a:t>
            </a:r>
          </a:p>
          <a:p>
            <a:pPr>
              <a:spcBef>
                <a:spcPct val="50000"/>
              </a:spcBef>
            </a:pPr>
            <a:r>
              <a:rPr lang="es-ES" altLang="es-ES" sz="1846"/>
              <a:t>Seguimos estudiándolo para tenerlo en cuenta en la decisión final.</a:t>
            </a:r>
          </a:p>
        </p:txBody>
      </p:sp>
    </p:spTree>
    <p:extLst>
      <p:ext uri="{BB962C8B-B14F-4D97-AF65-F5344CB8AC3E}">
        <p14:creationId xmlns:p14="http://schemas.microsoft.com/office/powerpoint/2010/main" val="118017083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29"/>
                                        </p:tgtEl>
                                        <p:attrNameLst>
                                          <p:attrName>style.visibility</p:attrName>
                                        </p:attrNameLst>
                                      </p:cBhvr>
                                      <p:to>
                                        <p:strVal val="visible"/>
                                      </p:to>
                                    </p:set>
                                    <p:animEffect transition="in" filter="wipe(left)">
                                      <p:cBhvr>
                                        <p:cTn id="7" dur="1000"/>
                                        <p:tgtEl>
                                          <p:spTgt spid="133129"/>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3130"/>
                                        </p:tgtEl>
                                        <p:attrNameLst>
                                          <p:attrName>style.visibility</p:attrName>
                                        </p:attrNameLst>
                                      </p:cBhvr>
                                      <p:to>
                                        <p:strVal val="visible"/>
                                      </p:to>
                                    </p:set>
                                    <p:animEffect transition="in" filter="wipe(left)">
                                      <p:cBhvr>
                                        <p:cTn id="11" dur="2000"/>
                                        <p:tgtEl>
                                          <p:spTgt spid="13313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24"/>
                                        </p:tgtEl>
                                        <p:attrNameLst>
                                          <p:attrName>style.visibility</p:attrName>
                                        </p:attrNameLst>
                                      </p:cBhvr>
                                      <p:to>
                                        <p:strVal val="visible"/>
                                      </p:to>
                                    </p:set>
                                    <p:animEffect transition="in" filter="wipe(left)">
                                      <p:cBhvr>
                                        <p:cTn id="16" dur="2000"/>
                                        <p:tgtEl>
                                          <p:spTgt spid="133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4" grpId="0"/>
      <p:bldP spid="133129" grpId="0" animBg="1"/>
      <p:bldP spid="133130"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5" name="Picture 3">
            <a:extLst>
              <a:ext uri="{FF2B5EF4-FFF2-40B4-BE49-F238E27FC236}">
                <a16:creationId xmlns:a16="http://schemas.microsoft.com/office/drawing/2014/main" id="{2D7400BA-8352-44C9-86C9-2E95E9B205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1" y="1181101"/>
            <a:ext cx="5917223" cy="328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7" name="Text Box 5">
            <a:extLst>
              <a:ext uri="{FF2B5EF4-FFF2-40B4-BE49-F238E27FC236}">
                <a16:creationId xmlns:a16="http://schemas.microsoft.com/office/drawing/2014/main" id="{5CEC3789-200A-4E0E-832A-482992E1F39F}"/>
              </a:ext>
            </a:extLst>
          </p:cNvPr>
          <p:cNvSpPr txBox="1">
            <a:spLocks noChangeArrowheads="1"/>
          </p:cNvSpPr>
          <p:nvPr/>
        </p:nvSpPr>
        <p:spPr bwMode="auto">
          <a:xfrm>
            <a:off x="211015" y="5005754"/>
            <a:ext cx="8651631" cy="1114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008000"/>
                </a:solidFill>
                <a:latin typeface="Wingdings" panose="05000000000000000000" pitchFamily="2" charset="2"/>
                <a:cs typeface="Times New Roman" panose="02020603050405020304" pitchFamily="18" charset="0"/>
              </a:rPr>
              <a:t>ü</a:t>
            </a:r>
            <a:r>
              <a:rPr lang="es-ES_tradnl" altLang="es-ES" sz="2215">
                <a:solidFill>
                  <a:srgbClr val="008000"/>
                </a:solidFill>
                <a:latin typeface="Times New Roman" panose="02020603050405020304" pitchFamily="18" charset="0"/>
                <a:cs typeface="Times New Roman" panose="02020603050405020304" pitchFamily="18" charset="0"/>
              </a:rPr>
              <a:t> </a:t>
            </a:r>
            <a:r>
              <a:rPr lang="es-ES_tradnl" altLang="es-ES" sz="2215">
                <a:solidFill>
                  <a:srgbClr val="000000"/>
                </a:solidFill>
                <a:cs typeface="Times New Roman" panose="02020603050405020304" pitchFamily="18" charset="0"/>
              </a:rPr>
              <a:t>Operando con </a:t>
            </a:r>
            <a:r>
              <a:rPr lang="es-ES_tradnl" altLang="es-ES" sz="2215" u="sng">
                <a:solidFill>
                  <a:srgbClr val="000000"/>
                </a:solidFill>
                <a:cs typeface="Times New Roman" panose="02020603050405020304" pitchFamily="18" charset="0"/>
              </a:rPr>
              <a:t>TIEMPO a nivel -</a:t>
            </a:r>
            <a:r>
              <a:rPr lang="es-ES_tradnl" altLang="es-ES" sz="2215">
                <a:solidFill>
                  <a:srgbClr val="000000"/>
                </a:solidFill>
                <a:cs typeface="Times New Roman" panose="02020603050405020304" pitchFamily="18" charset="0"/>
              </a:rPr>
              <a:t> (3 minutos) </a:t>
            </a:r>
            <a:r>
              <a:rPr lang="es-ES_tradnl" altLang="es-ES" sz="2215" u="sng">
                <a:solidFill>
                  <a:srgbClr val="000000"/>
                </a:solidFill>
                <a:cs typeface="Times New Roman" panose="02020603050405020304" pitchFamily="18" charset="0"/>
              </a:rPr>
              <a:t>se incorpora</a:t>
            </a:r>
            <a:r>
              <a:rPr lang="es-ES_tradnl" altLang="es-ES" sz="2215">
                <a:solidFill>
                  <a:srgbClr val="000000"/>
                </a:solidFill>
                <a:cs typeface="Times New Roman" panose="02020603050405020304" pitchFamily="18" charset="0"/>
              </a:rPr>
              <a:t> en </a:t>
            </a:r>
            <a:r>
              <a:rPr lang="es-ES_tradnl" altLang="es-ES" sz="2215" u="sng">
                <a:solidFill>
                  <a:srgbClr val="000000"/>
                </a:solidFill>
                <a:cs typeface="Times New Roman" panose="02020603050405020304" pitchFamily="18" charset="0"/>
              </a:rPr>
              <a:t>promedio 0,358</a:t>
            </a:r>
            <a:r>
              <a:rPr lang="es-ES_tradnl" altLang="es-ES" sz="2215">
                <a:solidFill>
                  <a:srgbClr val="000000"/>
                </a:solidFill>
                <a:cs typeface="Times New Roman" panose="02020603050405020304" pitchFamily="18" charset="0"/>
              </a:rPr>
              <a:t> por mil de </a:t>
            </a:r>
            <a:r>
              <a:rPr lang="es-ES_tradnl" altLang="es-ES" sz="2215" u="sng">
                <a:solidFill>
                  <a:srgbClr val="000000"/>
                </a:solidFill>
                <a:cs typeface="Times New Roman" panose="02020603050405020304" pitchFamily="18" charset="0"/>
              </a:rPr>
              <a:t>aditivo más</a:t>
            </a:r>
            <a:r>
              <a:rPr lang="es-ES_tradnl" altLang="es-ES" sz="2215">
                <a:solidFill>
                  <a:srgbClr val="000000"/>
                </a:solidFill>
                <a:cs typeface="Times New Roman" panose="02020603050405020304" pitchFamily="18" charset="0"/>
              </a:rPr>
              <a:t> que operando en las condiciones promedias del experimento.</a:t>
            </a:r>
            <a:r>
              <a:rPr lang="es-ES" altLang="es-ES" sz="2215">
                <a:solidFill>
                  <a:srgbClr val="000000"/>
                </a:solidFill>
                <a:cs typeface="Times New Roman" panose="02020603050405020304" pitchFamily="18" charset="0"/>
              </a:rPr>
              <a:t> </a:t>
            </a:r>
            <a:endParaRPr lang="es-ES_tradnl" altLang="es-ES" sz="2215">
              <a:solidFill>
                <a:srgbClr val="000000"/>
              </a:solidFill>
              <a:cs typeface="Times New Roman" panose="02020603050405020304" pitchFamily="18" charset="0"/>
            </a:endParaRPr>
          </a:p>
        </p:txBody>
      </p:sp>
      <p:sp>
        <p:nvSpPr>
          <p:cNvPr id="197638" name="Line 6">
            <a:extLst>
              <a:ext uri="{FF2B5EF4-FFF2-40B4-BE49-F238E27FC236}">
                <a16:creationId xmlns:a16="http://schemas.microsoft.com/office/drawing/2014/main" id="{A285B702-7288-4B0A-8470-2CDC598A3349}"/>
              </a:ext>
            </a:extLst>
          </p:cNvPr>
          <p:cNvSpPr>
            <a:spLocks noChangeShapeType="1"/>
          </p:cNvSpPr>
          <p:nvPr/>
        </p:nvSpPr>
        <p:spPr bwMode="auto">
          <a:xfrm>
            <a:off x="5205046" y="2303584"/>
            <a:ext cx="0" cy="499697"/>
          </a:xfrm>
          <a:prstGeom prst="line">
            <a:avLst/>
          </a:prstGeom>
          <a:noFill/>
          <a:ln w="12700" cap="sq">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s-ES" sz="2215"/>
          </a:p>
        </p:txBody>
      </p:sp>
      <p:grpSp>
        <p:nvGrpSpPr>
          <p:cNvPr id="2" name="Group 19">
            <a:extLst>
              <a:ext uri="{FF2B5EF4-FFF2-40B4-BE49-F238E27FC236}">
                <a16:creationId xmlns:a16="http://schemas.microsoft.com/office/drawing/2014/main" id="{3BEDD068-C6C5-4A5B-815E-DEF4DAA839DD}"/>
              </a:ext>
            </a:extLst>
          </p:cNvPr>
          <p:cNvGrpSpPr>
            <a:grpSpLocks/>
          </p:cNvGrpSpPr>
          <p:nvPr/>
        </p:nvGrpSpPr>
        <p:grpSpPr bwMode="auto">
          <a:xfrm>
            <a:off x="1614854" y="1799492"/>
            <a:ext cx="5949462" cy="715108"/>
            <a:chOff x="1102" y="1048"/>
            <a:chExt cx="4060" cy="488"/>
          </a:xfrm>
        </p:grpSpPr>
        <p:sp>
          <p:nvSpPr>
            <p:cNvPr id="32786" name="Line 8">
              <a:extLst>
                <a:ext uri="{FF2B5EF4-FFF2-40B4-BE49-F238E27FC236}">
                  <a16:creationId xmlns:a16="http://schemas.microsoft.com/office/drawing/2014/main" id="{09D6417D-5F7A-4152-B9F2-6F1AFA4B7BED}"/>
                </a:ext>
              </a:extLst>
            </p:cNvPr>
            <p:cNvSpPr>
              <a:spLocks noChangeShapeType="1"/>
            </p:cNvSpPr>
            <p:nvPr/>
          </p:nvSpPr>
          <p:spPr bwMode="auto">
            <a:xfrm>
              <a:off x="1102" y="1397"/>
              <a:ext cx="2976" cy="0"/>
            </a:xfrm>
            <a:prstGeom prst="line">
              <a:avLst/>
            </a:prstGeom>
            <a:noFill/>
            <a:ln w="19050" cap="sq">
              <a:solidFill>
                <a:srgbClr val="0080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sz="2215"/>
            </a:p>
          </p:txBody>
        </p:sp>
        <p:graphicFrame>
          <p:nvGraphicFramePr>
            <p:cNvPr id="32772" name="Object 1026">
              <a:extLst>
                <a:ext uri="{FF2B5EF4-FFF2-40B4-BE49-F238E27FC236}">
                  <a16:creationId xmlns:a16="http://schemas.microsoft.com/office/drawing/2014/main" id="{3CCB7E88-0C77-42DC-93A6-C7511BEA69D2}"/>
                </a:ext>
              </a:extLst>
            </p:cNvPr>
            <p:cNvGraphicFramePr>
              <a:graphicFrameLocks noChangeAspect="1"/>
            </p:cNvGraphicFramePr>
            <p:nvPr/>
          </p:nvGraphicFramePr>
          <p:xfrm>
            <a:off x="3563" y="1048"/>
            <a:ext cx="1599" cy="352"/>
          </p:xfrm>
          <a:graphic>
            <a:graphicData uri="http://schemas.openxmlformats.org/presentationml/2006/ole">
              <mc:AlternateContent xmlns:mc="http://schemas.openxmlformats.org/markup-compatibility/2006">
                <mc:Choice xmlns:v="urn:schemas-microsoft-com:vml" Requires="v">
                  <p:oleObj spid="_x0000_s1361963" name="Equation" r:id="rId5" imgW="1269720" imgH="279360" progId="Equation.DSMT4">
                    <p:embed/>
                  </p:oleObj>
                </mc:Choice>
                <mc:Fallback>
                  <p:oleObj name="Equation" r:id="rId5" imgW="1269720" imgH="279360" progId="Equation.DSMT4">
                    <p:embed/>
                    <p:pic>
                      <p:nvPicPr>
                        <p:cNvPr id="32772" name="Object 1026">
                          <a:extLst>
                            <a:ext uri="{FF2B5EF4-FFF2-40B4-BE49-F238E27FC236}">
                              <a16:creationId xmlns:a16="http://schemas.microsoft.com/office/drawing/2014/main" id="{3CCB7E88-0C77-42DC-93A6-C7511BEA69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 y="1048"/>
                          <a:ext cx="1599"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7" name="Line 10">
              <a:extLst>
                <a:ext uri="{FF2B5EF4-FFF2-40B4-BE49-F238E27FC236}">
                  <a16:creationId xmlns:a16="http://schemas.microsoft.com/office/drawing/2014/main" id="{C5C3977E-24ED-4DD3-ADE9-D1E0A757AD44}"/>
                </a:ext>
              </a:extLst>
            </p:cNvPr>
            <p:cNvSpPr>
              <a:spLocks noChangeShapeType="1"/>
            </p:cNvSpPr>
            <p:nvPr/>
          </p:nvSpPr>
          <p:spPr bwMode="auto">
            <a:xfrm flipV="1">
              <a:off x="4754" y="1296"/>
              <a:ext cx="0" cy="240"/>
            </a:xfrm>
            <a:prstGeom prst="line">
              <a:avLst/>
            </a:prstGeom>
            <a:noFill/>
            <a:ln w="19050" cap="sq">
              <a:solidFill>
                <a:srgbClr val="CC33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grpSp>
      <p:grpSp>
        <p:nvGrpSpPr>
          <p:cNvPr id="3" name="Group 11">
            <a:extLst>
              <a:ext uri="{FF2B5EF4-FFF2-40B4-BE49-F238E27FC236}">
                <a16:creationId xmlns:a16="http://schemas.microsoft.com/office/drawing/2014/main" id="{12F162E7-C55A-4A0C-A4B2-5811985E5A76}"/>
              </a:ext>
            </a:extLst>
          </p:cNvPr>
          <p:cNvGrpSpPr>
            <a:grpSpLocks/>
          </p:cNvGrpSpPr>
          <p:nvPr/>
        </p:nvGrpSpPr>
        <p:grpSpPr bwMode="auto">
          <a:xfrm>
            <a:off x="1541585" y="2655277"/>
            <a:ext cx="5984631" cy="609600"/>
            <a:chOff x="1052" y="1632"/>
            <a:chExt cx="4084" cy="416"/>
          </a:xfrm>
        </p:grpSpPr>
        <p:sp>
          <p:nvSpPr>
            <p:cNvPr id="32784" name="Line 12">
              <a:extLst>
                <a:ext uri="{FF2B5EF4-FFF2-40B4-BE49-F238E27FC236}">
                  <a16:creationId xmlns:a16="http://schemas.microsoft.com/office/drawing/2014/main" id="{82557FBF-260C-41A1-9F75-7767255C7BB9}"/>
                </a:ext>
              </a:extLst>
            </p:cNvPr>
            <p:cNvSpPr>
              <a:spLocks noChangeShapeType="1"/>
            </p:cNvSpPr>
            <p:nvPr/>
          </p:nvSpPr>
          <p:spPr bwMode="auto">
            <a:xfrm>
              <a:off x="1052" y="1733"/>
              <a:ext cx="2976" cy="0"/>
            </a:xfrm>
            <a:prstGeom prst="line">
              <a:avLst/>
            </a:prstGeom>
            <a:noFill/>
            <a:ln w="28575" cap="sq">
              <a:solidFill>
                <a:srgbClr val="CC3300"/>
              </a:solidFill>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s-ES" sz="2215"/>
            </a:p>
          </p:txBody>
        </p:sp>
        <p:graphicFrame>
          <p:nvGraphicFramePr>
            <p:cNvPr id="32771" name="Object 1025">
              <a:extLst>
                <a:ext uri="{FF2B5EF4-FFF2-40B4-BE49-F238E27FC236}">
                  <a16:creationId xmlns:a16="http://schemas.microsoft.com/office/drawing/2014/main" id="{28614419-CA57-4036-9012-D8EE37D04C9F}"/>
                </a:ext>
              </a:extLst>
            </p:cNvPr>
            <p:cNvGraphicFramePr>
              <a:graphicFrameLocks noChangeAspect="1"/>
            </p:cNvGraphicFramePr>
            <p:nvPr/>
          </p:nvGraphicFramePr>
          <p:xfrm>
            <a:off x="3600" y="1776"/>
            <a:ext cx="1104" cy="272"/>
          </p:xfrm>
          <a:graphic>
            <a:graphicData uri="http://schemas.openxmlformats.org/presentationml/2006/ole">
              <mc:AlternateContent xmlns:mc="http://schemas.openxmlformats.org/markup-compatibility/2006">
                <mc:Choice xmlns:v="urn:schemas-microsoft-com:vml" Requires="v">
                  <p:oleObj spid="_x0000_s1361964" name="Equation" r:id="rId7" imgW="876240" imgH="215640" progId="Equation.DSMT4">
                    <p:embed/>
                  </p:oleObj>
                </mc:Choice>
                <mc:Fallback>
                  <p:oleObj name="Equation" r:id="rId7" imgW="876240" imgH="215640" progId="Equation.DSMT4">
                    <p:embed/>
                    <p:pic>
                      <p:nvPicPr>
                        <p:cNvPr id="32771" name="Object 1025">
                          <a:extLst>
                            <a:ext uri="{FF2B5EF4-FFF2-40B4-BE49-F238E27FC236}">
                              <a16:creationId xmlns:a16="http://schemas.microsoft.com/office/drawing/2014/main" id="{28614419-CA57-4036-9012-D8EE37D04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1776"/>
                          <a:ext cx="110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5" name="Line 14">
              <a:extLst>
                <a:ext uri="{FF2B5EF4-FFF2-40B4-BE49-F238E27FC236}">
                  <a16:creationId xmlns:a16="http://schemas.microsoft.com/office/drawing/2014/main" id="{579FC20A-69D7-4D7D-9AE8-A14F0245B998}"/>
                </a:ext>
              </a:extLst>
            </p:cNvPr>
            <p:cNvSpPr>
              <a:spLocks noChangeShapeType="1"/>
            </p:cNvSpPr>
            <p:nvPr/>
          </p:nvSpPr>
          <p:spPr bwMode="auto">
            <a:xfrm rot="10800000" flipV="1">
              <a:off x="4704" y="1632"/>
              <a:ext cx="432" cy="288"/>
            </a:xfrm>
            <a:prstGeom prst="line">
              <a:avLst/>
            </a:prstGeom>
            <a:noFill/>
            <a:ln w="19050" cap="sq">
              <a:solidFill>
                <a:srgbClr val="CC33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grpSp>
      <p:grpSp>
        <p:nvGrpSpPr>
          <p:cNvPr id="4" name="Group 15">
            <a:extLst>
              <a:ext uri="{FF2B5EF4-FFF2-40B4-BE49-F238E27FC236}">
                <a16:creationId xmlns:a16="http://schemas.microsoft.com/office/drawing/2014/main" id="{DAFECD62-3D41-43FD-8558-12DD918901CF}"/>
              </a:ext>
            </a:extLst>
          </p:cNvPr>
          <p:cNvGrpSpPr>
            <a:grpSpLocks/>
          </p:cNvGrpSpPr>
          <p:nvPr/>
        </p:nvGrpSpPr>
        <p:grpSpPr bwMode="auto">
          <a:xfrm>
            <a:off x="3024554" y="2293328"/>
            <a:ext cx="5833697" cy="3175489"/>
            <a:chOff x="2064" y="1385"/>
            <a:chExt cx="3981" cy="2167"/>
          </a:xfrm>
        </p:grpSpPr>
        <p:graphicFrame>
          <p:nvGraphicFramePr>
            <p:cNvPr id="32770" name="Object 1024">
              <a:extLst>
                <a:ext uri="{FF2B5EF4-FFF2-40B4-BE49-F238E27FC236}">
                  <a16:creationId xmlns:a16="http://schemas.microsoft.com/office/drawing/2014/main" id="{00E564E1-97EC-4A0B-88AC-99992559A291}"/>
                </a:ext>
              </a:extLst>
            </p:cNvPr>
            <p:cNvGraphicFramePr>
              <a:graphicFrameLocks noChangeAspect="1"/>
            </p:cNvGraphicFramePr>
            <p:nvPr>
              <p:extLst/>
            </p:nvPr>
          </p:nvGraphicFramePr>
          <p:xfrm>
            <a:off x="3600" y="1385"/>
            <a:ext cx="2445" cy="309"/>
          </p:xfrm>
          <a:graphic>
            <a:graphicData uri="http://schemas.openxmlformats.org/presentationml/2006/ole">
              <mc:AlternateContent xmlns:mc="http://schemas.openxmlformats.org/markup-compatibility/2006">
                <mc:Choice xmlns:v="urn:schemas-microsoft-com:vml" Requires="v">
                  <p:oleObj spid="_x0000_s1361965" name="Equation" r:id="rId9" imgW="2209680" imgH="279360" progId="Equation.DSMT4">
                    <p:embed/>
                  </p:oleObj>
                </mc:Choice>
                <mc:Fallback>
                  <p:oleObj name="Equation" r:id="rId9" imgW="2209680" imgH="279360" progId="Equation.DSMT4">
                    <p:embed/>
                    <p:pic>
                      <p:nvPicPr>
                        <p:cNvPr id="32770" name="Object 1024">
                          <a:extLst>
                            <a:ext uri="{FF2B5EF4-FFF2-40B4-BE49-F238E27FC236}">
                              <a16:creationId xmlns:a16="http://schemas.microsoft.com/office/drawing/2014/main" id="{00E564E1-97EC-4A0B-88AC-99992559A291}"/>
                            </a:ext>
                          </a:extLst>
                        </p:cNvPr>
                        <p:cNvPicPr>
                          <a:picLocks noChangeAspect="1" noChangeArrowheads="1"/>
                        </p:cNvPicPr>
                        <p:nvPr/>
                      </p:nvPicPr>
                      <p:blipFill>
                        <a:blip r:embed="rId10"/>
                        <a:srcRect/>
                        <a:stretch>
                          <a:fillRect/>
                        </a:stretch>
                      </p:blipFill>
                      <p:spPr bwMode="auto">
                        <a:xfrm>
                          <a:off x="3600" y="1385"/>
                          <a:ext cx="2445"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82" name="Line 17">
              <a:extLst>
                <a:ext uri="{FF2B5EF4-FFF2-40B4-BE49-F238E27FC236}">
                  <a16:creationId xmlns:a16="http://schemas.microsoft.com/office/drawing/2014/main" id="{FCBDAC2E-72FD-4D27-80C8-8818FECE408A}"/>
                </a:ext>
              </a:extLst>
            </p:cNvPr>
            <p:cNvSpPr>
              <a:spLocks noChangeShapeType="1"/>
            </p:cNvSpPr>
            <p:nvPr/>
          </p:nvSpPr>
          <p:spPr bwMode="auto">
            <a:xfrm flipV="1">
              <a:off x="2064" y="1632"/>
              <a:ext cx="3696" cy="1920"/>
            </a:xfrm>
            <a:prstGeom prst="line">
              <a:avLst/>
            </a:prstGeom>
            <a:noFill/>
            <a:ln w="28575" cap="sq">
              <a:solidFill>
                <a:srgbClr val="FF00FF"/>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s-ES" sz="2215"/>
            </a:p>
          </p:txBody>
        </p:sp>
        <p:sp>
          <p:nvSpPr>
            <p:cNvPr id="32783" name="Text Box 18">
              <a:extLst>
                <a:ext uri="{FF2B5EF4-FFF2-40B4-BE49-F238E27FC236}">
                  <a16:creationId xmlns:a16="http://schemas.microsoft.com/office/drawing/2014/main" id="{A88DDA9D-B613-4579-BBCD-D5CC2F7A5996}"/>
                </a:ext>
              </a:extLst>
            </p:cNvPr>
            <p:cNvSpPr txBox="1">
              <a:spLocks noChangeArrowheads="1"/>
            </p:cNvSpPr>
            <p:nvPr/>
          </p:nvSpPr>
          <p:spPr bwMode="auto">
            <a:xfrm>
              <a:off x="4272" y="2352"/>
              <a:ext cx="1104"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FF00FF"/>
                  </a:solidFill>
                </a:rPr>
                <a:t>Efecto estimado</a:t>
              </a:r>
              <a:endParaRPr lang="es-ES" altLang="es-ES" sz="2215">
                <a:solidFill>
                  <a:srgbClr val="FF00FF"/>
                </a:solidFill>
              </a:endParaRPr>
            </a:p>
          </p:txBody>
        </p:sp>
      </p:grpSp>
      <p:sp>
        <p:nvSpPr>
          <p:cNvPr id="32789" name="Rectangle 21">
            <a:extLst>
              <a:ext uri="{FF2B5EF4-FFF2-40B4-BE49-F238E27FC236}">
                <a16:creationId xmlns:a16="http://schemas.microsoft.com/office/drawing/2014/main" id="{15F0E1AC-15F5-4030-8233-42AB083DF1B8}"/>
              </a:ext>
            </a:extLst>
          </p:cNvPr>
          <p:cNvSpPr>
            <a:spLocks noChangeArrowheads="1"/>
          </p:cNvSpPr>
          <p:nvPr/>
        </p:nvSpPr>
        <p:spPr bwMode="auto">
          <a:xfrm>
            <a:off x="118697" y="359291"/>
            <a:ext cx="8468457" cy="51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Interpretación de los resultados: </a:t>
            </a:r>
            <a:r>
              <a:rPr lang="es-ES" altLang="es-ES" sz="2769" dirty="0">
                <a:solidFill>
                  <a:schemeClr val="accent5"/>
                </a:solidFill>
              </a:rPr>
              <a:t>Tiempo</a:t>
            </a:r>
          </a:p>
        </p:txBody>
      </p:sp>
      <p:pic>
        <p:nvPicPr>
          <p:cNvPr id="32790" name="Picture 22" descr="MCj02991330000[1]">
            <a:extLst>
              <a:ext uri="{FF2B5EF4-FFF2-40B4-BE49-F238E27FC236}">
                <a16:creationId xmlns:a16="http://schemas.microsoft.com/office/drawing/2014/main" id="{822F9E76-13B7-4A3D-9F11-DF8BE528C2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57847" y="405912"/>
            <a:ext cx="420566"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84532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ppt_y+#ppt_h/2"/>
                                          </p:val>
                                        </p:tav>
                                        <p:tav tm="100000">
                                          <p:val>
                                            <p:strVal val="#ppt_y"/>
                                          </p:val>
                                        </p:tav>
                                      </p:tavLst>
                                    </p:anim>
                                    <p:anim calcmode="lin" valueType="num">
                                      <p:cBhvr>
                                        <p:cTn id="9" dur="500" fill="hold"/>
                                        <p:tgtEl>
                                          <p:spTgt spid="4"/>
                                        </p:tgtEl>
                                        <p:attrNameLst>
                                          <p:attrName>ppt_w</p:attrName>
                                        </p:attrNameLst>
                                      </p:cBhvr>
                                      <p:tavLst>
                                        <p:tav tm="0">
                                          <p:val>
                                            <p:strVal val="#ppt_w"/>
                                          </p:val>
                                        </p:tav>
                                        <p:tav tm="100000">
                                          <p:val>
                                            <p:strVal val="#ppt_w"/>
                                          </p:val>
                                        </p:tav>
                                      </p:tavLst>
                                    </p:anim>
                                    <p:anim calcmode="lin" valueType="num">
                                      <p:cBhvr>
                                        <p:cTn id="1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9"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nodeType="afterGroup">
                            <p:stCondLst>
                              <p:cond delay="500"/>
                            </p:stCondLst>
                            <p:childTnLst>
                              <p:par>
                                <p:cTn id="18" presetID="2" presetClass="entr" presetSubtype="12" fill="hold" nodeType="afterEffect">
                                  <p:stCondLst>
                                    <p:cond delay="10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2000"/>
                            </p:stCondLst>
                            <p:childTnLst>
                              <p:par>
                                <p:cTn id="23" presetID="23" presetClass="entr" presetSubtype="16" fill="hold" nodeType="afterEffect">
                                  <p:stCondLst>
                                    <p:cond delay="1000"/>
                                  </p:stCondLst>
                                  <p:childTnLst>
                                    <p:set>
                                      <p:cBhvr>
                                        <p:cTn id="24" dur="1" fill="hold">
                                          <p:stCondLst>
                                            <p:cond delay="0"/>
                                          </p:stCondLst>
                                        </p:cTn>
                                        <p:tgtEl>
                                          <p:spTgt spid="197638"/>
                                        </p:tgtEl>
                                        <p:attrNameLst>
                                          <p:attrName>style.visibility</p:attrName>
                                        </p:attrNameLst>
                                      </p:cBhvr>
                                      <p:to>
                                        <p:strVal val="visible"/>
                                      </p:to>
                                    </p:set>
                                    <p:anim calcmode="lin" valueType="num">
                                      <p:cBhvr>
                                        <p:cTn id="25" dur="500" fill="hold"/>
                                        <p:tgtEl>
                                          <p:spTgt spid="197638"/>
                                        </p:tgtEl>
                                        <p:attrNameLst>
                                          <p:attrName>ppt_w</p:attrName>
                                        </p:attrNameLst>
                                      </p:cBhvr>
                                      <p:tavLst>
                                        <p:tav tm="0">
                                          <p:val>
                                            <p:fltVal val="0"/>
                                          </p:val>
                                        </p:tav>
                                        <p:tav tm="100000">
                                          <p:val>
                                            <p:strVal val="#ppt_w"/>
                                          </p:val>
                                        </p:tav>
                                      </p:tavLst>
                                    </p:anim>
                                    <p:anim calcmode="lin" valueType="num">
                                      <p:cBhvr>
                                        <p:cTn id="26" dur="500" fill="hold"/>
                                        <p:tgtEl>
                                          <p:spTgt spid="197638"/>
                                        </p:tgtEl>
                                        <p:attrNameLst>
                                          <p:attrName>ppt_h</p:attrName>
                                        </p:attrNameLst>
                                      </p:cBhvr>
                                      <p:tavLst>
                                        <p:tav tm="0">
                                          <p:val>
                                            <p:fltVal val="0"/>
                                          </p:val>
                                        </p:tav>
                                        <p:tav tm="100000">
                                          <p:val>
                                            <p:strVal val="#ppt_h"/>
                                          </p:val>
                                        </p:tav>
                                      </p:tavLst>
                                    </p:anim>
                                  </p:childTnLst>
                                </p:cTn>
                              </p:par>
                            </p:childTnLst>
                          </p:cTn>
                        </p:par>
                        <p:par>
                          <p:cTn id="27" fill="hold" nodeType="afterGroup">
                            <p:stCondLst>
                              <p:cond delay="3500"/>
                            </p:stCondLst>
                            <p:childTnLst>
                              <p:par>
                                <p:cTn id="28" presetID="51" presetClass="entr" presetSubtype="0" fill="hold" nodeType="afterEffect">
                                  <p:stCondLst>
                                    <p:cond delay="0"/>
                                  </p:stCondLst>
                                  <p:childTnLst>
                                    <p:set>
                                      <p:cBhvr>
                                        <p:cTn id="29" dur="1" fill="hold">
                                          <p:stCondLst>
                                            <p:cond delay="0"/>
                                          </p:stCondLst>
                                        </p:cTn>
                                        <p:tgtEl>
                                          <p:spTgt spid="32790"/>
                                        </p:tgtEl>
                                        <p:attrNameLst>
                                          <p:attrName>style.visibility</p:attrName>
                                        </p:attrNameLst>
                                      </p:cBhvr>
                                      <p:to>
                                        <p:strVal val="visible"/>
                                      </p:to>
                                    </p:set>
                                    <p:animEffect transition="in" filter="fade">
                                      <p:cBhvr>
                                        <p:cTn id="30" dur="770" decel="100000"/>
                                        <p:tgtEl>
                                          <p:spTgt spid="32790"/>
                                        </p:tgtEl>
                                      </p:cBhvr>
                                    </p:animEffect>
                                    <p:animScale>
                                      <p:cBhvr>
                                        <p:cTn id="31" dur="770" decel="100000"/>
                                        <p:tgtEl>
                                          <p:spTgt spid="32790"/>
                                        </p:tgtEl>
                                      </p:cBhvr>
                                      <p:from x="10000" y="10000"/>
                                      <p:to x="200000" y="450000"/>
                                    </p:animScale>
                                    <p:animScale>
                                      <p:cBhvr>
                                        <p:cTn id="32" dur="1230" accel="100000" fill="hold">
                                          <p:stCondLst>
                                            <p:cond delay="770"/>
                                          </p:stCondLst>
                                        </p:cTn>
                                        <p:tgtEl>
                                          <p:spTgt spid="32790"/>
                                        </p:tgtEl>
                                      </p:cBhvr>
                                      <p:from x="200000" y="450000"/>
                                      <p:to x="100000" y="100000"/>
                                    </p:animScale>
                                    <p:set>
                                      <p:cBhvr>
                                        <p:cTn id="33" dur="770" fill="hold"/>
                                        <p:tgtEl>
                                          <p:spTgt spid="32790"/>
                                        </p:tgtEl>
                                        <p:attrNameLst>
                                          <p:attrName>ppt_x</p:attrName>
                                        </p:attrNameLst>
                                      </p:cBhvr>
                                      <p:to>
                                        <p:strVal val="(0.5)"/>
                                      </p:to>
                                    </p:set>
                                    <p:anim from="(0.5)" to="(#ppt_x)" calcmode="lin" valueType="num">
                                      <p:cBhvr>
                                        <p:cTn id="34" dur="1230" accel="100000" fill="hold">
                                          <p:stCondLst>
                                            <p:cond delay="770"/>
                                          </p:stCondLst>
                                        </p:cTn>
                                        <p:tgtEl>
                                          <p:spTgt spid="32790"/>
                                        </p:tgtEl>
                                        <p:attrNameLst>
                                          <p:attrName>ppt_x</p:attrName>
                                        </p:attrNameLst>
                                      </p:cBhvr>
                                    </p:anim>
                                    <p:set>
                                      <p:cBhvr>
                                        <p:cTn id="35" dur="770" fill="hold"/>
                                        <p:tgtEl>
                                          <p:spTgt spid="32790"/>
                                        </p:tgtEl>
                                        <p:attrNameLst>
                                          <p:attrName>ppt_y</p:attrName>
                                        </p:attrNameLst>
                                      </p:cBhvr>
                                      <p:to>
                                        <p:strVal val="(#ppt_y+0.4)"/>
                                      </p:to>
                                    </p:set>
                                    <p:anim from="(#ppt_y+0.4)" to="(#ppt_y)" calcmode="lin" valueType="num">
                                      <p:cBhvr>
                                        <p:cTn id="36" dur="1230" accel="100000" fill="hold">
                                          <p:stCondLst>
                                            <p:cond delay="770"/>
                                          </p:stCondLst>
                                        </p:cTn>
                                        <p:tgtEl>
                                          <p:spTgt spid="3279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900" name="Text Box 5">
            <a:extLst>
              <a:ext uri="{FF2B5EF4-FFF2-40B4-BE49-F238E27FC236}">
                <a16:creationId xmlns:a16="http://schemas.microsoft.com/office/drawing/2014/main" id="{62F43517-06A9-4EB4-9E02-8EC029E75C78}"/>
              </a:ext>
            </a:extLst>
          </p:cNvPr>
          <p:cNvSpPr txBox="1">
            <a:spLocks noChangeArrowheads="1"/>
          </p:cNvSpPr>
          <p:nvPr/>
        </p:nvSpPr>
        <p:spPr bwMode="auto">
          <a:xfrm>
            <a:off x="179512" y="1412776"/>
            <a:ext cx="8651631" cy="127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120000"/>
              </a:lnSpc>
              <a:spcBef>
                <a:spcPct val="50000"/>
              </a:spcBef>
            </a:pPr>
            <a:r>
              <a:rPr lang="es-ES_tradnl" altLang="es-ES" sz="2215" b="1" dirty="0" err="1">
                <a:solidFill>
                  <a:schemeClr val="accent5"/>
                </a:solidFill>
                <a:cs typeface="Times New Roman" panose="02020603050405020304" pitchFamily="18" charset="0"/>
              </a:rPr>
              <a:t>mp</a:t>
            </a:r>
            <a:r>
              <a:rPr lang="es-ES_tradnl" altLang="es-ES" sz="2215" b="1" baseline="-25000" dirty="0" err="1">
                <a:solidFill>
                  <a:schemeClr val="accent5"/>
                </a:solidFill>
                <a:cs typeface="Times New Roman" panose="02020603050405020304" pitchFamily="18" charset="0"/>
              </a:rPr>
              <a:t>COO</a:t>
            </a:r>
            <a:r>
              <a:rPr lang="es-ES_tradnl" altLang="es-ES" sz="2215" dirty="0">
                <a:solidFill>
                  <a:srgbClr val="000000"/>
                </a:solidFill>
                <a:cs typeface="Times New Roman" panose="02020603050405020304" pitchFamily="18" charset="0"/>
              </a:rPr>
              <a:t>: adicionar al promedio general del experimento los efectos estimados de los factores significativos cuando se hallan a los niveles óptimos</a:t>
            </a:r>
            <a:r>
              <a:rPr lang="es-ES" altLang="es-ES" sz="2215" dirty="0">
                <a:solidFill>
                  <a:srgbClr val="000000"/>
                </a:solidFill>
                <a:cs typeface="Times New Roman" panose="02020603050405020304" pitchFamily="18" charset="0"/>
              </a:rPr>
              <a:t> </a:t>
            </a:r>
            <a:endParaRPr lang="es-ES_tradnl" altLang="es-ES" sz="2215" dirty="0">
              <a:solidFill>
                <a:srgbClr val="000000"/>
              </a:solidFill>
              <a:cs typeface="Times New Roman" panose="02020603050405020304" pitchFamily="18" charset="0"/>
            </a:endParaRPr>
          </a:p>
        </p:txBody>
      </p:sp>
      <p:sp>
        <p:nvSpPr>
          <p:cNvPr id="336914" name="Rectangle 18">
            <a:extLst>
              <a:ext uri="{FF2B5EF4-FFF2-40B4-BE49-F238E27FC236}">
                <a16:creationId xmlns:a16="http://schemas.microsoft.com/office/drawing/2014/main" id="{AB0D95CF-2661-47BA-9381-398A46A86914}"/>
              </a:ext>
            </a:extLst>
          </p:cNvPr>
          <p:cNvSpPr>
            <a:spLocks noChangeArrowheads="1"/>
          </p:cNvSpPr>
          <p:nvPr/>
        </p:nvSpPr>
        <p:spPr bwMode="auto">
          <a:xfrm>
            <a:off x="33189" y="116549"/>
            <a:ext cx="8468457" cy="9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Media prevista en las Condiciones Operativas Óptimas (</a:t>
            </a:r>
            <a:r>
              <a:rPr lang="es-ES" altLang="es-ES" sz="2769" dirty="0">
                <a:solidFill>
                  <a:schemeClr val="accent5"/>
                </a:solidFill>
              </a:rPr>
              <a:t>COO</a:t>
            </a:r>
            <a:r>
              <a:rPr lang="es-ES" altLang="es-ES" sz="2769" dirty="0">
                <a:solidFill>
                  <a:srgbClr val="008000"/>
                </a:solidFill>
              </a:rPr>
              <a:t>)</a:t>
            </a:r>
          </a:p>
        </p:txBody>
      </p:sp>
      <p:pic>
        <p:nvPicPr>
          <p:cNvPr id="336920" name="Picture 24" descr="MCj02991330000[1]">
            <a:extLst>
              <a:ext uri="{FF2B5EF4-FFF2-40B4-BE49-F238E27FC236}">
                <a16:creationId xmlns:a16="http://schemas.microsoft.com/office/drawing/2014/main" id="{DF9B3B55-CCBC-4F8E-8A9F-9070924F9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A0F6BB4C-E519-4BC0-946B-9C2996CD3876}"/>
                  </a:ext>
                </a:extLst>
              </p:cNvPr>
              <p:cNvSpPr txBox="1"/>
              <p:nvPr/>
            </p:nvSpPr>
            <p:spPr>
              <a:xfrm>
                <a:off x="1331640" y="3170850"/>
                <a:ext cx="5512022" cy="894347"/>
              </a:xfrm>
              <a:prstGeom prst="rect">
                <a:avLst/>
              </a:prstGeom>
              <a:solidFill>
                <a:schemeClr val="bg1">
                  <a:lumMod val="85000"/>
                </a:schemeClr>
              </a:solidFill>
              <a:ln w="15875">
                <a:solidFill>
                  <a:schemeClr val="accent5"/>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𝑚𝑝</m:t>
                          </m:r>
                        </m:e>
                        <m:sub>
                          <m:r>
                            <a:rPr lang="es-ES" b="0" i="1" smtClean="0">
                              <a:latin typeface="Cambria Math" panose="02040503050406030204" pitchFamily="18" charset="0"/>
                            </a:rPr>
                            <m:t>𝐶𝑂𝑂</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𝑋</m:t>
                          </m:r>
                        </m:e>
                      </m:acc>
                      <m:r>
                        <a:rPr lang="es-ES" b="0" i="1" smtClean="0">
                          <a:latin typeface="Cambria Math" panose="02040503050406030204" pitchFamily="18" charset="0"/>
                        </a:rPr>
                        <m:t>+</m:t>
                      </m:r>
                      <m:nary>
                        <m:naryPr>
                          <m:chr m:val="∑"/>
                          <m:subHide m:val="on"/>
                          <m:supHide m:val="on"/>
                          <m:ctrlPr>
                            <a:rPr lang="es-ES" b="0" i="1" smtClean="0">
                              <a:latin typeface="Cambria Math" panose="02040503050406030204" pitchFamily="18" charset="0"/>
                            </a:rPr>
                          </m:ctrlPr>
                        </m:naryPr>
                        <m:sub/>
                        <m:sup/>
                        <m:e>
                          <m:sSub>
                            <m:sSubPr>
                              <m:ctrlPr>
                                <a:rPr lang="es-ES" b="0" i="1" smtClean="0">
                                  <a:latin typeface="Cambria Math" panose="02040503050406030204" pitchFamily="18" charset="0"/>
                                </a:rPr>
                              </m:ctrlPr>
                            </m:sSubPr>
                            <m:e>
                              <m:r>
                                <a:rPr lang="es-ES" b="0" i="1" smtClean="0">
                                  <a:latin typeface="Cambria Math" panose="02040503050406030204" pitchFamily="18" charset="0"/>
                                </a:rPr>
                                <m:t>𝐸𝑓𝑒𝑐𝑡𝑜𝑠</m:t>
                              </m:r>
                            </m:e>
                            <m:sub>
                              <m:sSub>
                                <m:sSubPr>
                                  <m:ctrlPr>
                                    <a:rPr lang="es-ES" b="0" i="1" smtClean="0">
                                      <a:latin typeface="Cambria Math" panose="02040503050406030204" pitchFamily="18" charset="0"/>
                                    </a:rPr>
                                  </m:ctrlPr>
                                </m:sSubPr>
                                <m:e>
                                  <m:r>
                                    <a:rPr lang="es-ES" b="0" i="1" smtClean="0">
                                      <a:latin typeface="Cambria Math" panose="02040503050406030204" pitchFamily="18" charset="0"/>
                                    </a:rPr>
                                    <m:t>𝑠𝑖𝑔𝑛𝑖𝑓𝑖𝑐𝑎𝑡𝑖𝑣𝑜𝑠</m:t>
                                  </m:r>
                                </m:e>
                                <m:sub>
                                  <m:r>
                                    <a:rPr lang="es-ES" b="0" i="1" smtClean="0">
                                      <a:latin typeface="Cambria Math" panose="02040503050406030204" pitchFamily="18" charset="0"/>
                                    </a:rPr>
                                    <m:t>𝐶𝑂𝑂</m:t>
                                  </m:r>
                                </m:sub>
                              </m:sSub>
                            </m:sub>
                          </m:sSub>
                        </m:e>
                      </m:nary>
                    </m:oMath>
                  </m:oMathPara>
                </a14:m>
                <a:endParaRPr lang="es-ES" dirty="0"/>
              </a:p>
            </p:txBody>
          </p:sp>
        </mc:Choice>
        <mc:Fallback>
          <p:sp>
            <p:nvSpPr>
              <p:cNvPr id="3" name="CuadroTexto 2">
                <a:extLst>
                  <a:ext uri="{FF2B5EF4-FFF2-40B4-BE49-F238E27FC236}">
                    <a16:creationId xmlns:a16="http://schemas.microsoft.com/office/drawing/2014/main" id="{A0F6BB4C-E519-4BC0-946B-9C2996CD3876}"/>
                  </a:ext>
                </a:extLst>
              </p:cNvPr>
              <p:cNvSpPr txBox="1">
                <a:spLocks noRot="1" noChangeAspect="1" noMove="1" noResize="1" noEditPoints="1" noAdjustHandles="1" noChangeArrowheads="1" noChangeShapeType="1" noTextEdit="1"/>
              </p:cNvSpPr>
              <p:nvPr/>
            </p:nvSpPr>
            <p:spPr>
              <a:xfrm>
                <a:off x="1331640" y="3170850"/>
                <a:ext cx="5512022" cy="894347"/>
              </a:xfrm>
              <a:prstGeom prst="rect">
                <a:avLst/>
              </a:prstGeom>
              <a:blipFill>
                <a:blip r:embed="rId4"/>
                <a:stretch>
                  <a:fillRect/>
                </a:stretch>
              </a:blipFill>
              <a:ln w="15875">
                <a:solidFill>
                  <a:schemeClr val="accent5"/>
                </a:solidFill>
              </a:ln>
            </p:spPr>
            <p:txBody>
              <a:bodyPr/>
              <a:lstStyle/>
              <a:p>
                <a:r>
                  <a:rPr lang="es-ES">
                    <a:noFill/>
                  </a:rPr>
                  <a:t> </a:t>
                </a:r>
              </a:p>
            </p:txBody>
          </p:sp>
        </mc:Fallback>
      </mc:AlternateContent>
    </p:spTree>
    <p:extLst>
      <p:ext uri="{BB962C8B-B14F-4D97-AF65-F5344CB8AC3E}">
        <p14:creationId xmlns:p14="http://schemas.microsoft.com/office/powerpoint/2010/main" val="277717227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1" presetClass="entr" presetSubtype="0" fill="hold" nodeType="afterEffect">
                                  <p:stCondLst>
                                    <p:cond delay="0"/>
                                  </p:stCondLst>
                                  <p:childTnLst>
                                    <p:set>
                                      <p:cBhvr>
                                        <p:cTn id="6" dur="1" fill="hold">
                                          <p:stCondLst>
                                            <p:cond delay="0"/>
                                          </p:stCondLst>
                                        </p:cTn>
                                        <p:tgtEl>
                                          <p:spTgt spid="336920"/>
                                        </p:tgtEl>
                                        <p:attrNameLst>
                                          <p:attrName>style.visibility</p:attrName>
                                        </p:attrNameLst>
                                      </p:cBhvr>
                                      <p:to>
                                        <p:strVal val="visible"/>
                                      </p:to>
                                    </p:set>
                                    <p:animEffect transition="in" filter="fade">
                                      <p:cBhvr>
                                        <p:cTn id="7" dur="770" decel="100000"/>
                                        <p:tgtEl>
                                          <p:spTgt spid="336920"/>
                                        </p:tgtEl>
                                      </p:cBhvr>
                                    </p:animEffect>
                                    <p:animScale>
                                      <p:cBhvr>
                                        <p:cTn id="8" dur="770" decel="100000"/>
                                        <p:tgtEl>
                                          <p:spTgt spid="336920"/>
                                        </p:tgtEl>
                                      </p:cBhvr>
                                      <p:from x="10000" y="10000"/>
                                      <p:to x="200000" y="450000"/>
                                    </p:animScale>
                                    <p:animScale>
                                      <p:cBhvr>
                                        <p:cTn id="9" dur="1230" accel="100000" fill="hold">
                                          <p:stCondLst>
                                            <p:cond delay="770"/>
                                          </p:stCondLst>
                                        </p:cTn>
                                        <p:tgtEl>
                                          <p:spTgt spid="336920"/>
                                        </p:tgtEl>
                                      </p:cBhvr>
                                      <p:from x="200000" y="450000"/>
                                      <p:to x="100000" y="100000"/>
                                    </p:animScale>
                                    <p:set>
                                      <p:cBhvr>
                                        <p:cTn id="10" dur="770" fill="hold"/>
                                        <p:tgtEl>
                                          <p:spTgt spid="336920"/>
                                        </p:tgtEl>
                                        <p:attrNameLst>
                                          <p:attrName>ppt_x</p:attrName>
                                        </p:attrNameLst>
                                      </p:cBhvr>
                                      <p:to>
                                        <p:strVal val="(0.5)"/>
                                      </p:to>
                                    </p:set>
                                    <p:anim from="(0.5)" to="(#ppt_x)" calcmode="lin" valueType="num">
                                      <p:cBhvr>
                                        <p:cTn id="11" dur="1230" accel="100000" fill="hold">
                                          <p:stCondLst>
                                            <p:cond delay="770"/>
                                          </p:stCondLst>
                                        </p:cTn>
                                        <p:tgtEl>
                                          <p:spTgt spid="336920"/>
                                        </p:tgtEl>
                                        <p:attrNameLst>
                                          <p:attrName>ppt_x</p:attrName>
                                        </p:attrNameLst>
                                      </p:cBhvr>
                                    </p:anim>
                                    <p:set>
                                      <p:cBhvr>
                                        <p:cTn id="12" dur="770" fill="hold"/>
                                        <p:tgtEl>
                                          <p:spTgt spid="336920"/>
                                        </p:tgtEl>
                                        <p:attrNameLst>
                                          <p:attrName>ppt_y</p:attrName>
                                        </p:attrNameLst>
                                      </p:cBhvr>
                                      <p:to>
                                        <p:strVal val="(#ppt_y+0.4)"/>
                                      </p:to>
                                    </p:set>
                                    <p:anim from="(#ppt_y+0.4)" to="(#ppt_y)" calcmode="lin" valueType="num">
                                      <p:cBhvr>
                                        <p:cTn id="13" dur="1230" accel="100000" fill="hold">
                                          <p:stCondLst>
                                            <p:cond delay="770"/>
                                          </p:stCondLst>
                                        </p:cTn>
                                        <p:tgtEl>
                                          <p:spTgt spid="33692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7FD1D96-1C3C-466D-BA96-7A6F510E960B}"/>
              </a:ext>
            </a:extLst>
          </p:cNvPr>
          <p:cNvSpPr/>
          <p:nvPr/>
        </p:nvSpPr>
        <p:spPr>
          <a:xfrm>
            <a:off x="467544" y="1268760"/>
            <a:ext cx="8119610" cy="519651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s-ES"/>
          </a:p>
        </p:txBody>
      </p:sp>
      <p:sp>
        <p:nvSpPr>
          <p:cNvPr id="336914" name="Rectangle 18">
            <a:extLst>
              <a:ext uri="{FF2B5EF4-FFF2-40B4-BE49-F238E27FC236}">
                <a16:creationId xmlns:a16="http://schemas.microsoft.com/office/drawing/2014/main" id="{AB0D95CF-2661-47BA-9381-398A46A86914}"/>
              </a:ext>
            </a:extLst>
          </p:cNvPr>
          <p:cNvSpPr>
            <a:spLocks noChangeArrowheads="1"/>
          </p:cNvSpPr>
          <p:nvPr/>
        </p:nvSpPr>
        <p:spPr bwMode="auto">
          <a:xfrm>
            <a:off x="33189" y="116549"/>
            <a:ext cx="8468457" cy="9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Media prevista en las Condiciones Operativas Óptimas (</a:t>
            </a:r>
            <a:r>
              <a:rPr lang="es-ES" altLang="es-ES" sz="2769" dirty="0">
                <a:solidFill>
                  <a:schemeClr val="accent5"/>
                </a:solidFill>
              </a:rPr>
              <a:t>COO</a:t>
            </a:r>
            <a:r>
              <a:rPr lang="es-ES" altLang="es-ES" sz="2769" dirty="0">
                <a:solidFill>
                  <a:srgbClr val="008000"/>
                </a:solidFill>
              </a:rPr>
              <a:t>)</a:t>
            </a:r>
          </a:p>
        </p:txBody>
      </p:sp>
      <p:sp>
        <p:nvSpPr>
          <p:cNvPr id="336918" name="Text Box 22">
            <a:extLst>
              <a:ext uri="{FF2B5EF4-FFF2-40B4-BE49-F238E27FC236}">
                <a16:creationId xmlns:a16="http://schemas.microsoft.com/office/drawing/2014/main" id="{7AD99AC5-1E91-46FD-BB8B-11B0404CDCC3}"/>
              </a:ext>
            </a:extLst>
          </p:cNvPr>
          <p:cNvSpPr txBox="1">
            <a:spLocks noChangeArrowheads="1"/>
          </p:cNvSpPr>
          <p:nvPr/>
        </p:nvSpPr>
        <p:spPr bwMode="auto">
          <a:xfrm>
            <a:off x="478706" y="1500044"/>
            <a:ext cx="7879372" cy="433196"/>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ES" altLang="es-ES" sz="2215" dirty="0">
                <a:solidFill>
                  <a:srgbClr val="FF0000"/>
                </a:solidFill>
              </a:rPr>
              <a:t>1) </a:t>
            </a:r>
            <a:r>
              <a:rPr lang="es-ES" altLang="es-ES" sz="2215" dirty="0"/>
              <a:t>Obtención de las </a:t>
            </a:r>
            <a:r>
              <a:rPr lang="es-ES" altLang="es-ES" sz="2215" b="1" dirty="0">
                <a:solidFill>
                  <a:schemeClr val="accent5"/>
                </a:solidFill>
              </a:rPr>
              <a:t>COO</a:t>
            </a:r>
            <a:r>
              <a:rPr lang="es-ES" altLang="es-ES" sz="2215" dirty="0"/>
              <a:t> (sólo efectos significativos)</a:t>
            </a:r>
          </a:p>
        </p:txBody>
      </p:sp>
      <p:sp>
        <p:nvSpPr>
          <p:cNvPr id="336919" name="Text Box 23">
            <a:extLst>
              <a:ext uri="{FF2B5EF4-FFF2-40B4-BE49-F238E27FC236}">
                <a16:creationId xmlns:a16="http://schemas.microsoft.com/office/drawing/2014/main" id="{476D58C7-8AD1-40B5-90C5-0006CBDF9D69}"/>
              </a:ext>
            </a:extLst>
          </p:cNvPr>
          <p:cNvSpPr txBox="1">
            <a:spLocks noChangeArrowheads="1"/>
          </p:cNvSpPr>
          <p:nvPr/>
        </p:nvSpPr>
        <p:spPr bwMode="auto">
          <a:xfrm>
            <a:off x="460723" y="2036986"/>
            <a:ext cx="7643446" cy="7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2215" dirty="0">
                <a:solidFill>
                  <a:srgbClr val="FF0000"/>
                </a:solidFill>
              </a:rPr>
              <a:t>2) </a:t>
            </a:r>
            <a:r>
              <a:rPr lang="es-ES" altLang="es-ES" sz="2215" dirty="0"/>
              <a:t>Cálculo de los efectos significativos a sus niveles óptimos</a:t>
            </a:r>
          </a:p>
        </p:txBody>
      </p:sp>
      <p:pic>
        <p:nvPicPr>
          <p:cNvPr id="336920" name="Picture 24" descr="MCj02991330000[1]">
            <a:extLst>
              <a:ext uri="{FF2B5EF4-FFF2-40B4-BE49-F238E27FC236}">
                <a16:creationId xmlns:a16="http://schemas.microsoft.com/office/drawing/2014/main" id="{DF9B3B55-CCBC-4F8E-8A9F-9070924F9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23">
            <a:extLst>
              <a:ext uri="{FF2B5EF4-FFF2-40B4-BE49-F238E27FC236}">
                <a16:creationId xmlns:a16="http://schemas.microsoft.com/office/drawing/2014/main" id="{0A35B96F-DDE5-4F0D-BC4F-45FE3CA631E0}"/>
              </a:ext>
            </a:extLst>
          </p:cNvPr>
          <p:cNvSpPr txBox="1">
            <a:spLocks noChangeArrowheads="1"/>
          </p:cNvSpPr>
          <p:nvPr/>
        </p:nvSpPr>
        <p:spPr bwMode="auto">
          <a:xfrm>
            <a:off x="471806" y="2914790"/>
            <a:ext cx="7643446" cy="14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2215" dirty="0">
                <a:solidFill>
                  <a:srgbClr val="FF0000"/>
                </a:solidFill>
              </a:rPr>
              <a:t>3) </a:t>
            </a:r>
            <a:r>
              <a:rPr lang="es-ES" altLang="es-ES" sz="2215" dirty="0"/>
              <a:t>En caso de </a:t>
            </a:r>
            <a:r>
              <a:rPr lang="es-ES" altLang="es-ES" sz="2215" b="1" dirty="0"/>
              <a:t>conflicto</a:t>
            </a:r>
            <a:r>
              <a:rPr lang="es-ES" altLang="es-ES" sz="2215" dirty="0"/>
              <a:t>:</a:t>
            </a:r>
          </a:p>
          <a:p>
            <a:pPr marL="342900" indent="-342900">
              <a:spcBef>
                <a:spcPct val="50000"/>
              </a:spcBef>
              <a:buFontTx/>
              <a:buChar char="-"/>
            </a:pPr>
            <a:r>
              <a:rPr lang="es-ES" altLang="es-ES" sz="2215" dirty="0"/>
              <a:t>Priorizar por valor absoluto del efecto</a:t>
            </a:r>
          </a:p>
          <a:p>
            <a:pPr marL="342900" indent="-342900">
              <a:spcBef>
                <a:spcPct val="50000"/>
              </a:spcBef>
              <a:buFontTx/>
              <a:buChar char="-"/>
            </a:pPr>
            <a:r>
              <a:rPr lang="es-ES" altLang="es-ES" sz="2215" dirty="0"/>
              <a:t>Y/o por cuestiones técnicas o económicas </a:t>
            </a:r>
          </a:p>
        </p:txBody>
      </p:sp>
      <p:sp>
        <p:nvSpPr>
          <p:cNvPr id="12" name="Text Box 23">
            <a:extLst>
              <a:ext uri="{FF2B5EF4-FFF2-40B4-BE49-F238E27FC236}">
                <a16:creationId xmlns:a16="http://schemas.microsoft.com/office/drawing/2014/main" id="{801BE426-4F33-4E7A-A300-8471C52B6766}"/>
              </a:ext>
            </a:extLst>
          </p:cNvPr>
          <p:cNvSpPr txBox="1">
            <a:spLocks noChangeArrowheads="1"/>
          </p:cNvSpPr>
          <p:nvPr/>
        </p:nvSpPr>
        <p:spPr bwMode="auto">
          <a:xfrm>
            <a:off x="467544" y="4474319"/>
            <a:ext cx="7643446" cy="179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2215" dirty="0">
                <a:solidFill>
                  <a:srgbClr val="FF0000"/>
                </a:solidFill>
              </a:rPr>
              <a:t>5) </a:t>
            </a:r>
            <a:r>
              <a:rPr lang="es-ES" altLang="es-ES" sz="2215" dirty="0"/>
              <a:t>En caso de no diferencia entre 2 niveles o variantes: </a:t>
            </a:r>
          </a:p>
          <a:p>
            <a:pPr marL="342900" indent="-342900">
              <a:spcBef>
                <a:spcPct val="50000"/>
              </a:spcBef>
              <a:buFontTx/>
              <a:buChar char="-"/>
            </a:pPr>
            <a:r>
              <a:rPr lang="es-ES" altLang="es-ES" sz="2215" dirty="0"/>
              <a:t>Dejar que otro efecto significativo lo determine</a:t>
            </a:r>
          </a:p>
          <a:p>
            <a:pPr marL="342900" indent="-342900">
              <a:spcBef>
                <a:spcPct val="50000"/>
              </a:spcBef>
              <a:buFontTx/>
              <a:buChar char="-"/>
            </a:pPr>
            <a:r>
              <a:rPr lang="es-ES" altLang="es-ES" sz="2215" dirty="0"/>
              <a:t>Y/o por cuestiones técnicas o económicas </a:t>
            </a:r>
          </a:p>
        </p:txBody>
      </p:sp>
    </p:spTree>
    <p:extLst>
      <p:ext uri="{BB962C8B-B14F-4D97-AF65-F5344CB8AC3E}">
        <p14:creationId xmlns:p14="http://schemas.microsoft.com/office/powerpoint/2010/main" val="20495498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6918"/>
                                        </p:tgtEl>
                                        <p:attrNameLst>
                                          <p:attrName>style.visibility</p:attrName>
                                        </p:attrNameLst>
                                      </p:cBhvr>
                                      <p:to>
                                        <p:strVal val="visible"/>
                                      </p:to>
                                    </p:set>
                                    <p:animEffect transition="in" filter="wipe(left)">
                                      <p:cBhvr>
                                        <p:cTn id="7" dur="500"/>
                                        <p:tgtEl>
                                          <p:spTgt spid="3369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6919"/>
                                        </p:tgtEl>
                                        <p:attrNameLst>
                                          <p:attrName>style.visibility</p:attrName>
                                        </p:attrNameLst>
                                      </p:cBhvr>
                                      <p:to>
                                        <p:strVal val="visible"/>
                                      </p:to>
                                    </p:set>
                                    <p:animEffect transition="in" filter="wipe(left)">
                                      <p:cBhvr>
                                        <p:cTn id="12" dur="500"/>
                                        <p:tgtEl>
                                          <p:spTgt spid="336919"/>
                                        </p:tgtEl>
                                      </p:cBhvr>
                                    </p:animEffect>
                                  </p:childTnLst>
                                </p:cTn>
                              </p:par>
                            </p:childTnLst>
                          </p:cTn>
                        </p:par>
                        <p:par>
                          <p:cTn id="13" fill="hold" nodeType="afterGroup">
                            <p:stCondLst>
                              <p:cond delay="500"/>
                            </p:stCondLst>
                            <p:childTnLst>
                              <p:par>
                                <p:cTn id="14" presetID="51" presetClass="entr" presetSubtype="0" fill="hold" nodeType="afterEffect">
                                  <p:stCondLst>
                                    <p:cond delay="0"/>
                                  </p:stCondLst>
                                  <p:childTnLst>
                                    <p:set>
                                      <p:cBhvr>
                                        <p:cTn id="15" dur="1" fill="hold">
                                          <p:stCondLst>
                                            <p:cond delay="0"/>
                                          </p:stCondLst>
                                        </p:cTn>
                                        <p:tgtEl>
                                          <p:spTgt spid="336920"/>
                                        </p:tgtEl>
                                        <p:attrNameLst>
                                          <p:attrName>style.visibility</p:attrName>
                                        </p:attrNameLst>
                                      </p:cBhvr>
                                      <p:to>
                                        <p:strVal val="visible"/>
                                      </p:to>
                                    </p:set>
                                    <p:animEffect transition="in" filter="fade">
                                      <p:cBhvr>
                                        <p:cTn id="16" dur="770" decel="100000"/>
                                        <p:tgtEl>
                                          <p:spTgt spid="336920"/>
                                        </p:tgtEl>
                                      </p:cBhvr>
                                    </p:animEffect>
                                    <p:animScale>
                                      <p:cBhvr>
                                        <p:cTn id="17" dur="770" decel="100000"/>
                                        <p:tgtEl>
                                          <p:spTgt spid="336920"/>
                                        </p:tgtEl>
                                      </p:cBhvr>
                                      <p:from x="10000" y="10000"/>
                                      <p:to x="200000" y="450000"/>
                                    </p:animScale>
                                    <p:animScale>
                                      <p:cBhvr>
                                        <p:cTn id="18" dur="1230" accel="100000" fill="hold">
                                          <p:stCondLst>
                                            <p:cond delay="770"/>
                                          </p:stCondLst>
                                        </p:cTn>
                                        <p:tgtEl>
                                          <p:spTgt spid="336920"/>
                                        </p:tgtEl>
                                      </p:cBhvr>
                                      <p:from x="200000" y="450000"/>
                                      <p:to x="100000" y="100000"/>
                                    </p:animScale>
                                    <p:set>
                                      <p:cBhvr>
                                        <p:cTn id="19" dur="770" fill="hold"/>
                                        <p:tgtEl>
                                          <p:spTgt spid="336920"/>
                                        </p:tgtEl>
                                        <p:attrNameLst>
                                          <p:attrName>ppt_x</p:attrName>
                                        </p:attrNameLst>
                                      </p:cBhvr>
                                      <p:to>
                                        <p:strVal val="(0.5)"/>
                                      </p:to>
                                    </p:set>
                                    <p:anim from="(0.5)" to="(#ppt_x)" calcmode="lin" valueType="num">
                                      <p:cBhvr>
                                        <p:cTn id="20" dur="1230" accel="100000" fill="hold">
                                          <p:stCondLst>
                                            <p:cond delay="770"/>
                                          </p:stCondLst>
                                        </p:cTn>
                                        <p:tgtEl>
                                          <p:spTgt spid="336920"/>
                                        </p:tgtEl>
                                        <p:attrNameLst>
                                          <p:attrName>ppt_x</p:attrName>
                                        </p:attrNameLst>
                                      </p:cBhvr>
                                    </p:anim>
                                    <p:set>
                                      <p:cBhvr>
                                        <p:cTn id="21" dur="770" fill="hold"/>
                                        <p:tgtEl>
                                          <p:spTgt spid="336920"/>
                                        </p:tgtEl>
                                        <p:attrNameLst>
                                          <p:attrName>ppt_y</p:attrName>
                                        </p:attrNameLst>
                                      </p:cBhvr>
                                      <p:to>
                                        <p:strVal val="(#ppt_y+0.4)"/>
                                      </p:to>
                                    </p:set>
                                    <p:anim from="(#ppt_y+0.4)" to="(#ppt_y)" calcmode="lin" valueType="num">
                                      <p:cBhvr>
                                        <p:cTn id="22" dur="1230" accel="100000" fill="hold">
                                          <p:stCondLst>
                                            <p:cond delay="770"/>
                                          </p:stCondLst>
                                        </p:cTn>
                                        <p:tgtEl>
                                          <p:spTgt spid="336920"/>
                                        </p:tgtEl>
                                        <p:attrNameLst>
                                          <p:attrName>ppt_y</p:attrName>
                                        </p:attrNameLst>
                                      </p:cBhvr>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18" grpId="0" animBg="1"/>
      <p:bldP spid="336919"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5099" name="Group 411"/>
          <p:cNvGraphicFramePr>
            <a:graphicFrameLocks noGrp="1"/>
          </p:cNvGraphicFramePr>
          <p:nvPr>
            <p:extLst>
              <p:ext uri="{D42A27DB-BD31-4B8C-83A1-F6EECF244321}">
                <p14:modId xmlns:p14="http://schemas.microsoft.com/office/powerpoint/2010/main" val="3196436507"/>
              </p:ext>
            </p:extLst>
          </p:nvPr>
        </p:nvGraphicFramePr>
        <p:xfrm>
          <a:off x="2152745" y="829300"/>
          <a:ext cx="2667000" cy="4693920"/>
        </p:xfrm>
        <a:graphic>
          <a:graphicData uri="http://schemas.openxmlformats.org/drawingml/2006/table">
            <a:tbl>
              <a:tblPr>
                <a:tableStyleId>{BDBED569-4797-4DF1-A0F4-6AAB3CD982D8}</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PROVEEDORES</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27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1</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2</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3</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5"/>
                  </a:ext>
                </a:extLst>
              </a:tr>
              <a:tr h="311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95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45</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0"/>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34</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1"/>
                  </a:ext>
                </a:extLst>
              </a:tr>
            </a:tbl>
          </a:graphicData>
        </a:graphic>
      </p:graphicFrame>
      <p:graphicFrame>
        <p:nvGraphicFramePr>
          <p:cNvPr id="115054" name="Group 366"/>
          <p:cNvGraphicFramePr>
            <a:graphicFrameLocks noGrp="1"/>
          </p:cNvGraphicFramePr>
          <p:nvPr>
            <p:extLst>
              <p:ext uri="{D42A27DB-BD31-4B8C-83A1-F6EECF244321}">
                <p14:modId xmlns:p14="http://schemas.microsoft.com/office/powerpoint/2010/main" val="2543668228"/>
              </p:ext>
            </p:extLst>
          </p:nvPr>
        </p:nvGraphicFramePr>
        <p:xfrm>
          <a:off x="2152745" y="55537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37</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5063" name="Group 375"/>
          <p:cNvGraphicFramePr>
            <a:graphicFrameLocks noGrp="1"/>
          </p:cNvGraphicFramePr>
          <p:nvPr>
            <p:extLst>
              <p:ext uri="{D42A27DB-BD31-4B8C-83A1-F6EECF244321}">
                <p14:modId xmlns:p14="http://schemas.microsoft.com/office/powerpoint/2010/main" val="4038279524"/>
              </p:ext>
            </p:extLst>
          </p:nvPr>
        </p:nvGraphicFramePr>
        <p:xfrm>
          <a:off x="2152745" y="55537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41.3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5071" name="Group 383"/>
          <p:cNvGraphicFramePr>
            <a:graphicFrameLocks noGrp="1"/>
          </p:cNvGraphicFramePr>
          <p:nvPr>
            <p:extLst>
              <p:ext uri="{D42A27DB-BD31-4B8C-83A1-F6EECF244321}">
                <p14:modId xmlns:p14="http://schemas.microsoft.com/office/powerpoint/2010/main" val="277078033"/>
              </p:ext>
            </p:extLst>
          </p:nvPr>
        </p:nvGraphicFramePr>
        <p:xfrm>
          <a:off x="2152745" y="55537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sp>
        <p:nvSpPr>
          <p:cNvPr id="115072" name="AutoShape 384"/>
          <p:cNvSpPr>
            <a:spLocks/>
          </p:cNvSpPr>
          <p:nvPr/>
        </p:nvSpPr>
        <p:spPr bwMode="auto">
          <a:xfrm>
            <a:off x="127096" y="5272713"/>
            <a:ext cx="1285875" cy="434875"/>
          </a:xfrm>
          <a:prstGeom prst="borderCallout2">
            <a:avLst>
              <a:gd name="adj1" fmla="val 18750"/>
              <a:gd name="adj2" fmla="val 105926"/>
              <a:gd name="adj3" fmla="val 18750"/>
              <a:gd name="adj4" fmla="val 105926"/>
              <a:gd name="adj5" fmla="val 74218"/>
              <a:gd name="adj6" fmla="val 153088"/>
            </a:avLst>
          </a:prstGeom>
          <a:noFill/>
          <a:ln w="28575" cap="sq">
            <a:solidFill>
              <a:srgbClr val="FF3300"/>
            </a:solidFill>
            <a:miter lim="800000"/>
            <a:headEnd type="none" w="sm" len="sm"/>
            <a:tailEnd type="none" w="sm" len="sm"/>
          </a:ln>
          <a:effectLst/>
        </p:spPr>
        <p:txBody>
          <a:bodyPr/>
          <a:lstStyle/>
          <a:p>
            <a:pPr algn="ctr"/>
            <a:r>
              <a:rPr lang="es-ES_tradnl" sz="2000" b="1"/>
              <a:t>medias</a:t>
            </a:r>
            <a:endParaRPr lang="es-ES" sz="2000" b="1"/>
          </a:p>
        </p:txBody>
      </p:sp>
      <p:graphicFrame>
        <p:nvGraphicFramePr>
          <p:cNvPr id="115092" name="Group 404"/>
          <p:cNvGraphicFramePr>
            <a:graphicFrameLocks noGrp="1"/>
          </p:cNvGraphicFramePr>
          <p:nvPr>
            <p:extLst>
              <p:ext uri="{D42A27DB-BD31-4B8C-83A1-F6EECF244321}">
                <p14:modId xmlns:p14="http://schemas.microsoft.com/office/powerpoint/2010/main" val="2711300803"/>
              </p:ext>
            </p:extLst>
          </p:nvPr>
        </p:nvGraphicFramePr>
        <p:xfrm>
          <a:off x="2686145" y="5553700"/>
          <a:ext cx="3200400" cy="396240"/>
        </p:xfrm>
        <a:graphic>
          <a:graphicData uri="http://schemas.openxmlformats.org/drawingml/2006/table">
            <a:tbl>
              <a:tblPr/>
              <a:tblGrid>
                <a:gridCol w="1096963">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1004887">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CC3300"/>
                          </a:solidFill>
                          <a:effectLst/>
                          <a:latin typeface="Verdana" pitchFamily="34" charset="0"/>
                        </a:rPr>
                        <a:t>40.53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15093" name="AutoShape 405"/>
          <p:cNvSpPr>
            <a:spLocks/>
          </p:cNvSpPr>
          <p:nvPr/>
        </p:nvSpPr>
        <p:spPr bwMode="auto">
          <a:xfrm>
            <a:off x="5969095" y="4124950"/>
            <a:ext cx="2203450" cy="971550"/>
          </a:xfrm>
          <a:prstGeom prst="borderCallout2">
            <a:avLst>
              <a:gd name="adj1" fmla="val 11764"/>
              <a:gd name="adj2" fmla="val -3458"/>
              <a:gd name="adj3" fmla="val 11764"/>
              <a:gd name="adj4" fmla="val -3458"/>
              <a:gd name="adj5" fmla="val 140685"/>
              <a:gd name="adj6" fmla="val -15995"/>
            </a:avLst>
          </a:prstGeom>
          <a:noFill/>
          <a:ln w="28575" cap="sq">
            <a:solidFill>
              <a:srgbClr val="FF3300"/>
            </a:solidFill>
            <a:miter lim="800000"/>
            <a:headEnd type="none" w="sm" len="sm"/>
            <a:tailEnd type="none" w="sm" len="sm"/>
          </a:ln>
          <a:effectLst/>
        </p:spPr>
        <p:txBody>
          <a:bodyPr/>
          <a:lstStyle/>
          <a:p>
            <a:pPr algn="ctr"/>
            <a:r>
              <a:rPr lang="es-ES_tradnl" sz="2000" b="1"/>
              <a:t>Media de todos los datos</a:t>
            </a:r>
            <a:endParaRPr lang="es-ES" sz="2000" b="1"/>
          </a:p>
        </p:txBody>
      </p:sp>
      <p:sp>
        <p:nvSpPr>
          <p:cNvPr id="115094" name="Oval 406"/>
          <p:cNvSpPr>
            <a:spLocks noChangeArrowheads="1"/>
          </p:cNvSpPr>
          <p:nvPr/>
        </p:nvSpPr>
        <p:spPr bwMode="auto">
          <a:xfrm>
            <a:off x="1847945" y="1515100"/>
            <a:ext cx="1219200" cy="3962400"/>
          </a:xfrm>
          <a:prstGeom prst="ellipse">
            <a:avLst/>
          </a:prstGeom>
          <a:noFill/>
          <a:ln w="19050" cap="sq">
            <a:solidFill>
              <a:srgbClr val="FF3300"/>
            </a:solidFill>
            <a:miter lim="800000"/>
            <a:headEnd type="none" w="sm" len="sm"/>
            <a:tailEnd type="none" w="sm" len="sm"/>
          </a:ln>
          <a:effectLst/>
        </p:spPr>
        <p:txBody>
          <a:bodyPr wrap="none" anchor="ctr"/>
          <a:lstStyle/>
          <a:p>
            <a:endParaRPr lang="es-ES"/>
          </a:p>
        </p:txBody>
      </p:sp>
      <p:sp>
        <p:nvSpPr>
          <p:cNvPr id="115102" name="Oval 414"/>
          <p:cNvSpPr>
            <a:spLocks noChangeArrowheads="1"/>
          </p:cNvSpPr>
          <p:nvPr/>
        </p:nvSpPr>
        <p:spPr bwMode="auto">
          <a:xfrm>
            <a:off x="2762345" y="1515100"/>
            <a:ext cx="1219200" cy="3962400"/>
          </a:xfrm>
          <a:prstGeom prst="ellipse">
            <a:avLst/>
          </a:prstGeom>
          <a:noFill/>
          <a:ln w="19050" cap="sq">
            <a:solidFill>
              <a:srgbClr val="FF3300"/>
            </a:solidFill>
            <a:miter lim="800000"/>
            <a:headEnd type="none" w="sm" len="sm"/>
            <a:tailEnd type="none" w="sm" len="sm"/>
          </a:ln>
          <a:effectLst/>
        </p:spPr>
        <p:txBody>
          <a:bodyPr wrap="none" anchor="ctr"/>
          <a:lstStyle/>
          <a:p>
            <a:endParaRPr lang="es-ES"/>
          </a:p>
        </p:txBody>
      </p:sp>
      <p:sp>
        <p:nvSpPr>
          <p:cNvPr id="115103" name="Oval 415"/>
          <p:cNvSpPr>
            <a:spLocks noChangeArrowheads="1"/>
          </p:cNvSpPr>
          <p:nvPr/>
        </p:nvSpPr>
        <p:spPr bwMode="auto">
          <a:xfrm>
            <a:off x="3600545" y="1515100"/>
            <a:ext cx="1219200" cy="3962400"/>
          </a:xfrm>
          <a:prstGeom prst="ellipse">
            <a:avLst/>
          </a:prstGeom>
          <a:noFill/>
          <a:ln w="19050" cap="sq">
            <a:solidFill>
              <a:srgbClr val="FF3300"/>
            </a:solidFill>
            <a:miter lim="800000"/>
            <a:headEnd type="none" w="sm" len="sm"/>
            <a:tailEnd type="none" w="sm" len="sm"/>
          </a:ln>
          <a:effectLst/>
        </p:spPr>
        <p:txBody>
          <a:bodyPr wrap="none" anchor="ctr"/>
          <a:lstStyle/>
          <a:p>
            <a:endParaRPr lang="es-ES"/>
          </a:p>
        </p:txBody>
      </p:sp>
      <p:sp>
        <p:nvSpPr>
          <p:cNvPr id="13" name="12 Título"/>
          <p:cNvSpPr>
            <a:spLocks noGrp="1"/>
          </p:cNvSpPr>
          <p:nvPr>
            <p:ph type="title"/>
          </p:nvPr>
        </p:nvSpPr>
        <p:spPr/>
        <p:txBody>
          <a:bodyPr vert="horz" lIns="91440" tIns="45720" rIns="91440" bIns="45720" rtlCol="0" anchor="ctr">
            <a:normAutofit/>
          </a:bodyPr>
          <a:lstStyle/>
          <a:p>
            <a:r>
              <a:rPr lang="ca-ES" dirty="0">
                <a:solidFill>
                  <a:schemeClr val="accent5"/>
                </a:solidFill>
              </a:rPr>
              <a:t>4 - </a:t>
            </a:r>
            <a:r>
              <a:rPr lang="ca-ES" dirty="0" err="1">
                <a:solidFill>
                  <a:schemeClr val="accent5"/>
                </a:solidFill>
              </a:rPr>
              <a:t>Descomposición</a:t>
            </a:r>
            <a:r>
              <a:rPr lang="ca-ES" dirty="0">
                <a:solidFill>
                  <a:schemeClr val="accent5"/>
                </a:solidFill>
              </a:rPr>
              <a:t> de la Suma de </a:t>
            </a:r>
            <a:r>
              <a:rPr lang="ca-ES" dirty="0" err="1">
                <a:solidFill>
                  <a:schemeClr val="accent5"/>
                </a:solidFill>
              </a:rPr>
              <a:t>Cuadrdos</a:t>
            </a:r>
            <a:r>
              <a:rPr lang="ca-ES" dirty="0">
                <a:solidFill>
                  <a:schemeClr val="accent5"/>
                </a:solidFill>
              </a:rPr>
              <a:t>. Test F</a:t>
            </a:r>
            <a:endParaRPr lang="es-ES" dirty="0">
              <a:solidFill>
                <a:schemeClr val="accent5"/>
              </a:solidFill>
            </a:endParaRPr>
          </a:p>
        </p:txBody>
      </p:sp>
      <p:sp>
        <p:nvSpPr>
          <p:cNvPr id="14" name="13 Botón de acción: Volver">
            <a:hlinkClick r:id="" action="ppaction://hlinkshowjump?jump=lastslideviewed" highlightClick="1"/>
          </p:cNvPr>
          <p:cNvSpPr/>
          <p:nvPr/>
        </p:nvSpPr>
        <p:spPr bwMode="auto">
          <a:xfrm>
            <a:off x="8388425" y="6525344"/>
            <a:ext cx="360040" cy="288000"/>
          </a:xfrm>
          <a:prstGeom prst="actionButtonReturn">
            <a:avLst/>
          </a:prstGeom>
          <a:solidFill>
            <a:schemeClr val="accent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15" name="Text Box 131"/>
          <p:cNvSpPr txBox="1">
            <a:spLocks noChangeArrowheads="1"/>
          </p:cNvSpPr>
          <p:nvPr/>
        </p:nvSpPr>
        <p:spPr bwMode="auto">
          <a:xfrm>
            <a:off x="5239664" y="739036"/>
            <a:ext cx="3384376" cy="2308324"/>
          </a:xfrm>
          <a:prstGeom prst="rect">
            <a:avLst/>
          </a:prstGeom>
          <a:noFill/>
          <a:ln w="12700" cap="sq">
            <a:solidFill>
              <a:srgbClr val="0070C0"/>
            </a:solidFill>
            <a:prstDash val="sysDash"/>
            <a:miter lim="800000"/>
            <a:headEnd type="none" w="sm" len="sm"/>
            <a:tailEnd type="none" w="sm" len="sm"/>
          </a:ln>
          <a:effectLst/>
        </p:spPr>
        <p:txBody>
          <a:bodyPr wrap="square">
            <a:spAutoFit/>
          </a:bodyPr>
          <a:lstStyle/>
          <a:p>
            <a:pPr>
              <a:spcBef>
                <a:spcPct val="50000"/>
              </a:spcBef>
            </a:pPr>
            <a:r>
              <a:rPr lang="es-ES_tradnl" dirty="0"/>
              <a:t>Para obtener las estimaciones de </a:t>
            </a:r>
            <a:r>
              <a:rPr lang="es-ES_tradnl" b="1" dirty="0">
                <a:solidFill>
                  <a:srgbClr val="C00000"/>
                </a:solidFill>
                <a:sym typeface="Symbol" pitchFamily="18" charset="2"/>
              </a:rPr>
              <a:t></a:t>
            </a:r>
            <a:r>
              <a:rPr lang="es-ES_tradnl" b="1" baseline="30000" dirty="0">
                <a:solidFill>
                  <a:srgbClr val="C00000"/>
                </a:solidFill>
                <a:sym typeface="Symbol" pitchFamily="18" charset="2"/>
              </a:rPr>
              <a:t>2</a:t>
            </a:r>
            <a:r>
              <a:rPr lang="es-ES_tradnl" dirty="0"/>
              <a:t>, primero hay que obtener lo que se llama </a:t>
            </a:r>
            <a:r>
              <a:rPr lang="es-ES_tradnl" b="1" dirty="0"/>
              <a:t>Suma de Cuadrados (SC) </a:t>
            </a:r>
            <a:endParaRPr lang="es-ES" b="1" dirty="0"/>
          </a:p>
        </p:txBody>
      </p:sp>
    </p:spTree>
    <p:extLst>
      <p:ext uri="{BB962C8B-B14F-4D97-AF65-F5344CB8AC3E}">
        <p14:creationId xmlns:p14="http://schemas.microsoft.com/office/powerpoint/2010/main" val="215441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360"/>
                                          </p:val>
                                        </p:tav>
                                        <p:tav tm="100000">
                                          <p:val>
                                            <p:fltVal val="0"/>
                                          </p:val>
                                        </p:tav>
                                      </p:tavLst>
                                    </p:anim>
                                    <p:animEffect transition="in" filter="fade">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15094"/>
                                        </p:tgtEl>
                                        <p:attrNameLst>
                                          <p:attrName>style.visibility</p:attrName>
                                        </p:attrNameLst>
                                      </p:cBhvr>
                                      <p:to>
                                        <p:strVal val="visible"/>
                                      </p:to>
                                    </p:set>
                                    <p:animEffect transition="in" filter="wipe(up)">
                                      <p:cBhvr>
                                        <p:cTn id="15" dur="1000"/>
                                        <p:tgtEl>
                                          <p:spTgt spid="115094"/>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15054"/>
                                        </p:tgtEl>
                                        <p:attrNameLst>
                                          <p:attrName>style.visibility</p:attrName>
                                        </p:attrNameLst>
                                      </p:cBhvr>
                                      <p:to>
                                        <p:strVal val="visible"/>
                                      </p:to>
                                    </p:set>
                                    <p:animEffect transition="in" filter="wipe(left)">
                                      <p:cBhvr>
                                        <p:cTn id="19" dur="1000"/>
                                        <p:tgtEl>
                                          <p:spTgt spid="11505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5102"/>
                                        </p:tgtEl>
                                        <p:attrNameLst>
                                          <p:attrName>style.visibility</p:attrName>
                                        </p:attrNameLst>
                                      </p:cBhvr>
                                      <p:to>
                                        <p:strVal val="visible"/>
                                      </p:to>
                                    </p:set>
                                    <p:animEffect transition="in" filter="wipe(up)">
                                      <p:cBhvr>
                                        <p:cTn id="23" dur="1000"/>
                                        <p:tgtEl>
                                          <p:spTgt spid="115102"/>
                                        </p:tgtEl>
                                      </p:cBhvr>
                                    </p:animEffect>
                                  </p:childTnLst>
                                </p:cTn>
                              </p:par>
                            </p:childTnLst>
                          </p:cTn>
                        </p:par>
                        <p:par>
                          <p:cTn id="24" fill="hold">
                            <p:stCondLst>
                              <p:cond delay="3000"/>
                            </p:stCondLst>
                            <p:childTnLst>
                              <p:par>
                                <p:cTn id="25" presetID="22" presetClass="entr" presetSubtype="8" fill="hold" nodeType="afterEffect">
                                  <p:stCondLst>
                                    <p:cond delay="0"/>
                                  </p:stCondLst>
                                  <p:childTnLst>
                                    <p:set>
                                      <p:cBhvr>
                                        <p:cTn id="26" dur="1" fill="hold">
                                          <p:stCondLst>
                                            <p:cond delay="0"/>
                                          </p:stCondLst>
                                        </p:cTn>
                                        <p:tgtEl>
                                          <p:spTgt spid="115063"/>
                                        </p:tgtEl>
                                        <p:attrNameLst>
                                          <p:attrName>style.visibility</p:attrName>
                                        </p:attrNameLst>
                                      </p:cBhvr>
                                      <p:to>
                                        <p:strVal val="visible"/>
                                      </p:to>
                                    </p:set>
                                    <p:animEffect transition="in" filter="wipe(left)">
                                      <p:cBhvr>
                                        <p:cTn id="27" dur="1000"/>
                                        <p:tgtEl>
                                          <p:spTgt spid="115063"/>
                                        </p:tgtEl>
                                      </p:cBhvr>
                                    </p:animEffect>
                                  </p:childTnLst>
                                </p:cTn>
                              </p:par>
                            </p:childTnLst>
                          </p:cTn>
                        </p:par>
                        <p:par>
                          <p:cTn id="28" fill="hold">
                            <p:stCondLst>
                              <p:cond delay="4000"/>
                            </p:stCondLst>
                            <p:childTnLst>
                              <p:par>
                                <p:cTn id="29" presetID="22" presetClass="entr" presetSubtype="1" fill="hold" grpId="0" nodeType="afterEffect">
                                  <p:stCondLst>
                                    <p:cond delay="0"/>
                                  </p:stCondLst>
                                  <p:childTnLst>
                                    <p:set>
                                      <p:cBhvr>
                                        <p:cTn id="30" dur="1" fill="hold">
                                          <p:stCondLst>
                                            <p:cond delay="0"/>
                                          </p:stCondLst>
                                        </p:cTn>
                                        <p:tgtEl>
                                          <p:spTgt spid="115103"/>
                                        </p:tgtEl>
                                        <p:attrNameLst>
                                          <p:attrName>style.visibility</p:attrName>
                                        </p:attrNameLst>
                                      </p:cBhvr>
                                      <p:to>
                                        <p:strVal val="visible"/>
                                      </p:to>
                                    </p:set>
                                    <p:animEffect transition="in" filter="wipe(up)">
                                      <p:cBhvr>
                                        <p:cTn id="31" dur="1000"/>
                                        <p:tgtEl>
                                          <p:spTgt spid="115103"/>
                                        </p:tgtEl>
                                      </p:cBhvr>
                                    </p:animEffect>
                                  </p:childTnLst>
                                </p:cTn>
                              </p:par>
                            </p:childTnLst>
                          </p:cTn>
                        </p:par>
                        <p:par>
                          <p:cTn id="32" fill="hold">
                            <p:stCondLst>
                              <p:cond delay="5000"/>
                            </p:stCondLst>
                            <p:childTnLst>
                              <p:par>
                                <p:cTn id="33" presetID="22" presetClass="entr" presetSubtype="8" fill="hold" nodeType="afterEffect">
                                  <p:stCondLst>
                                    <p:cond delay="0"/>
                                  </p:stCondLst>
                                  <p:childTnLst>
                                    <p:set>
                                      <p:cBhvr>
                                        <p:cTn id="34" dur="1" fill="hold">
                                          <p:stCondLst>
                                            <p:cond delay="0"/>
                                          </p:stCondLst>
                                        </p:cTn>
                                        <p:tgtEl>
                                          <p:spTgt spid="115071"/>
                                        </p:tgtEl>
                                        <p:attrNameLst>
                                          <p:attrName>style.visibility</p:attrName>
                                        </p:attrNameLst>
                                      </p:cBhvr>
                                      <p:to>
                                        <p:strVal val="visible"/>
                                      </p:to>
                                    </p:set>
                                    <p:animEffect transition="in" filter="wipe(left)">
                                      <p:cBhvr>
                                        <p:cTn id="35" dur="1000"/>
                                        <p:tgtEl>
                                          <p:spTgt spid="115071"/>
                                        </p:tgtEl>
                                      </p:cBhvr>
                                    </p:animEffect>
                                  </p:childTnLst>
                                </p:cTn>
                              </p:par>
                            </p:childTnLst>
                          </p:cTn>
                        </p:par>
                        <p:par>
                          <p:cTn id="36" fill="hold">
                            <p:stCondLst>
                              <p:cond delay="6000"/>
                            </p:stCondLst>
                            <p:childTnLst>
                              <p:par>
                                <p:cTn id="37" presetID="23" presetClass="entr" presetSubtype="16" fill="hold" grpId="0" nodeType="afterEffect">
                                  <p:stCondLst>
                                    <p:cond delay="0"/>
                                  </p:stCondLst>
                                  <p:childTnLst>
                                    <p:set>
                                      <p:cBhvr>
                                        <p:cTn id="38" dur="1" fill="hold">
                                          <p:stCondLst>
                                            <p:cond delay="0"/>
                                          </p:stCondLst>
                                        </p:cTn>
                                        <p:tgtEl>
                                          <p:spTgt spid="115072"/>
                                        </p:tgtEl>
                                        <p:attrNameLst>
                                          <p:attrName>style.visibility</p:attrName>
                                        </p:attrNameLst>
                                      </p:cBhvr>
                                      <p:to>
                                        <p:strVal val="visible"/>
                                      </p:to>
                                    </p:set>
                                    <p:anim calcmode="lin" valueType="num">
                                      <p:cBhvr>
                                        <p:cTn id="39" dur="1000" fill="hold"/>
                                        <p:tgtEl>
                                          <p:spTgt spid="115072"/>
                                        </p:tgtEl>
                                        <p:attrNameLst>
                                          <p:attrName>ppt_w</p:attrName>
                                        </p:attrNameLst>
                                      </p:cBhvr>
                                      <p:tavLst>
                                        <p:tav tm="0">
                                          <p:val>
                                            <p:fltVal val="0"/>
                                          </p:val>
                                        </p:tav>
                                        <p:tav tm="100000">
                                          <p:val>
                                            <p:strVal val="#ppt_w"/>
                                          </p:val>
                                        </p:tav>
                                      </p:tavLst>
                                    </p:anim>
                                    <p:anim calcmode="lin" valueType="num">
                                      <p:cBhvr>
                                        <p:cTn id="40" dur="1000" fill="hold"/>
                                        <p:tgtEl>
                                          <p:spTgt spid="115072"/>
                                        </p:tgtEl>
                                        <p:attrNameLst>
                                          <p:attrName>ppt_h</p:attrName>
                                        </p:attrNameLst>
                                      </p:cBhvr>
                                      <p:tavLst>
                                        <p:tav tm="0">
                                          <p:val>
                                            <p:fltVal val="0"/>
                                          </p:val>
                                        </p:tav>
                                        <p:tav tm="100000">
                                          <p:val>
                                            <p:strVal val="#ppt_h"/>
                                          </p:val>
                                        </p:tav>
                                      </p:tavLst>
                                    </p:anim>
                                  </p:childTnLst>
                                </p:cTn>
                              </p:par>
                            </p:childTnLst>
                          </p:cTn>
                        </p:par>
                        <p:par>
                          <p:cTn id="41" fill="hold">
                            <p:stCondLst>
                              <p:cond delay="7000"/>
                            </p:stCondLst>
                            <p:childTnLst>
                              <p:par>
                                <p:cTn id="42" presetID="22" presetClass="entr" presetSubtype="8" fill="hold" nodeType="afterEffect">
                                  <p:stCondLst>
                                    <p:cond delay="0"/>
                                  </p:stCondLst>
                                  <p:childTnLst>
                                    <p:set>
                                      <p:cBhvr>
                                        <p:cTn id="43" dur="1" fill="hold">
                                          <p:stCondLst>
                                            <p:cond delay="0"/>
                                          </p:stCondLst>
                                        </p:cTn>
                                        <p:tgtEl>
                                          <p:spTgt spid="115092"/>
                                        </p:tgtEl>
                                        <p:attrNameLst>
                                          <p:attrName>style.visibility</p:attrName>
                                        </p:attrNameLst>
                                      </p:cBhvr>
                                      <p:to>
                                        <p:strVal val="visible"/>
                                      </p:to>
                                    </p:set>
                                    <p:animEffect transition="in" filter="wipe(left)">
                                      <p:cBhvr>
                                        <p:cTn id="44" dur="1000"/>
                                        <p:tgtEl>
                                          <p:spTgt spid="115092"/>
                                        </p:tgtEl>
                                      </p:cBhvr>
                                    </p:animEffect>
                                  </p:childTnLst>
                                </p:cTn>
                              </p:par>
                            </p:childTnLst>
                          </p:cTn>
                        </p:par>
                        <p:par>
                          <p:cTn id="45" fill="hold">
                            <p:stCondLst>
                              <p:cond delay="8000"/>
                            </p:stCondLst>
                            <p:childTnLst>
                              <p:par>
                                <p:cTn id="46" presetID="23" presetClass="entr" presetSubtype="16" fill="hold" grpId="0" nodeType="afterEffect">
                                  <p:stCondLst>
                                    <p:cond delay="0"/>
                                  </p:stCondLst>
                                  <p:childTnLst>
                                    <p:set>
                                      <p:cBhvr>
                                        <p:cTn id="47" dur="1" fill="hold">
                                          <p:stCondLst>
                                            <p:cond delay="0"/>
                                          </p:stCondLst>
                                        </p:cTn>
                                        <p:tgtEl>
                                          <p:spTgt spid="115093"/>
                                        </p:tgtEl>
                                        <p:attrNameLst>
                                          <p:attrName>style.visibility</p:attrName>
                                        </p:attrNameLst>
                                      </p:cBhvr>
                                      <p:to>
                                        <p:strVal val="visible"/>
                                      </p:to>
                                    </p:set>
                                    <p:anim calcmode="lin" valueType="num">
                                      <p:cBhvr>
                                        <p:cTn id="48" dur="1000" fill="hold"/>
                                        <p:tgtEl>
                                          <p:spTgt spid="115093"/>
                                        </p:tgtEl>
                                        <p:attrNameLst>
                                          <p:attrName>ppt_w</p:attrName>
                                        </p:attrNameLst>
                                      </p:cBhvr>
                                      <p:tavLst>
                                        <p:tav tm="0">
                                          <p:val>
                                            <p:fltVal val="0"/>
                                          </p:val>
                                        </p:tav>
                                        <p:tav tm="100000">
                                          <p:val>
                                            <p:strVal val="#ppt_w"/>
                                          </p:val>
                                        </p:tav>
                                      </p:tavLst>
                                    </p:anim>
                                    <p:anim calcmode="lin" valueType="num">
                                      <p:cBhvr>
                                        <p:cTn id="49" dur="1000" fill="hold"/>
                                        <p:tgtEl>
                                          <p:spTgt spid="11509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072" grpId="0" animBg="1" autoUpdateAnimBg="0"/>
      <p:bldP spid="115093" grpId="0" animBg="1" autoUpdateAnimBg="0"/>
      <p:bldP spid="115094" grpId="0" animBg="1"/>
      <p:bldP spid="115102" grpId="0" animBg="1"/>
      <p:bldP spid="115103" grpId="0" animBg="1"/>
      <p:bldP spid="15"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900" name="Text Box 5">
            <a:extLst>
              <a:ext uri="{FF2B5EF4-FFF2-40B4-BE49-F238E27FC236}">
                <a16:creationId xmlns:a16="http://schemas.microsoft.com/office/drawing/2014/main" id="{62F43517-06A9-4EB4-9E02-8EC029E75C78}"/>
              </a:ext>
            </a:extLst>
          </p:cNvPr>
          <p:cNvSpPr txBox="1">
            <a:spLocks noChangeArrowheads="1"/>
          </p:cNvSpPr>
          <p:nvPr/>
        </p:nvSpPr>
        <p:spPr bwMode="auto">
          <a:xfrm>
            <a:off x="179512" y="981078"/>
            <a:ext cx="8651631" cy="86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120000"/>
              </a:lnSpc>
              <a:spcBef>
                <a:spcPct val="50000"/>
              </a:spcBef>
            </a:pPr>
            <a:r>
              <a:rPr lang="es-ES_tradnl" altLang="es-ES" sz="2215" b="1" dirty="0" err="1">
                <a:solidFill>
                  <a:schemeClr val="accent5"/>
                </a:solidFill>
                <a:cs typeface="Times New Roman" panose="02020603050405020304" pitchFamily="18" charset="0"/>
              </a:rPr>
              <a:t>mp</a:t>
            </a:r>
            <a:r>
              <a:rPr lang="es-ES_tradnl" altLang="es-ES" sz="2215" b="1" baseline="-25000" dirty="0" err="1">
                <a:solidFill>
                  <a:schemeClr val="accent5"/>
                </a:solidFill>
                <a:cs typeface="Times New Roman" panose="02020603050405020304" pitchFamily="18" charset="0"/>
              </a:rPr>
              <a:t>COO</a:t>
            </a:r>
            <a:r>
              <a:rPr lang="es-ES_tradnl" altLang="es-ES" sz="2215" dirty="0">
                <a:solidFill>
                  <a:srgbClr val="000000"/>
                </a:solidFill>
                <a:cs typeface="Times New Roman" panose="02020603050405020304" pitchFamily="18" charset="0"/>
              </a:rPr>
              <a:t> </a:t>
            </a:r>
            <a:r>
              <a:rPr lang="es-ES_tradnl" altLang="es-ES" sz="2215" b="1" dirty="0">
                <a:solidFill>
                  <a:srgbClr val="000000"/>
                </a:solidFill>
                <a:cs typeface="Times New Roman" panose="02020603050405020304" pitchFamily="18" charset="0"/>
              </a:rPr>
              <a:t>caso particular</a:t>
            </a:r>
            <a:r>
              <a:rPr lang="es-ES_tradnl" altLang="es-ES" sz="2215" dirty="0">
                <a:solidFill>
                  <a:srgbClr val="000000"/>
                </a:solidFill>
                <a:cs typeface="Times New Roman" panose="02020603050405020304" pitchFamily="18" charset="0"/>
              </a:rPr>
              <a:t>: </a:t>
            </a:r>
            <a:r>
              <a:rPr lang="es-ES" altLang="es-ES" sz="2215" dirty="0">
                <a:solidFill>
                  <a:srgbClr val="000000"/>
                </a:solidFill>
                <a:cs typeface="Times New Roman" panose="02020603050405020304" pitchFamily="18" charset="0"/>
              </a:rPr>
              <a:t>en el caso de ANOVA con solo 2 factores</a:t>
            </a:r>
            <a:endParaRPr lang="es-ES_tradnl" altLang="es-ES" sz="2215" dirty="0">
              <a:solidFill>
                <a:srgbClr val="000000"/>
              </a:solidFill>
              <a:cs typeface="Times New Roman" panose="02020603050405020304" pitchFamily="18" charset="0"/>
            </a:endParaRPr>
          </a:p>
        </p:txBody>
      </p:sp>
      <p:sp>
        <p:nvSpPr>
          <p:cNvPr id="336914" name="Rectangle 18">
            <a:extLst>
              <a:ext uri="{FF2B5EF4-FFF2-40B4-BE49-F238E27FC236}">
                <a16:creationId xmlns:a16="http://schemas.microsoft.com/office/drawing/2014/main" id="{AB0D95CF-2661-47BA-9381-398A46A86914}"/>
              </a:ext>
            </a:extLst>
          </p:cNvPr>
          <p:cNvSpPr>
            <a:spLocks noChangeArrowheads="1"/>
          </p:cNvSpPr>
          <p:nvPr/>
        </p:nvSpPr>
        <p:spPr bwMode="auto">
          <a:xfrm>
            <a:off x="33189" y="116549"/>
            <a:ext cx="8468457" cy="944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sz="3000">
                <a:solidFill>
                  <a:schemeClr val="folHlink"/>
                </a:solidFill>
                <a:latin typeface="Verdana" panose="020B0604030504040204" pitchFamily="34" charset="0"/>
              </a:defRPr>
            </a:lvl1pPr>
            <a:lvl2pPr eaLnBrk="0" hangingPunct="0">
              <a:defRPr sz="3000">
                <a:solidFill>
                  <a:schemeClr val="folHlink"/>
                </a:solidFill>
                <a:latin typeface="Verdana" panose="020B0604030504040204" pitchFamily="34" charset="0"/>
              </a:defRPr>
            </a:lvl2pPr>
            <a:lvl3pPr eaLnBrk="0" hangingPunct="0">
              <a:defRPr sz="3000">
                <a:solidFill>
                  <a:schemeClr val="folHlink"/>
                </a:solidFill>
                <a:latin typeface="Verdana" panose="020B0604030504040204" pitchFamily="34" charset="0"/>
              </a:defRPr>
            </a:lvl3pPr>
            <a:lvl4pPr eaLnBrk="0" hangingPunct="0">
              <a:defRPr sz="3000">
                <a:solidFill>
                  <a:schemeClr val="folHlink"/>
                </a:solidFill>
                <a:latin typeface="Verdana" panose="020B0604030504040204" pitchFamily="34" charset="0"/>
              </a:defRPr>
            </a:lvl4pPr>
            <a:lvl5pPr eaLnBrk="0" hangingPunct="0">
              <a:defRPr sz="3000">
                <a:solidFill>
                  <a:schemeClr val="folHlink"/>
                </a:solidFill>
                <a:latin typeface="Verdana" panose="020B0604030504040204" pitchFamily="34" charset="0"/>
              </a:defRPr>
            </a:lvl5pPr>
            <a:lvl6pPr marL="457200" eaLnBrk="0" fontAlgn="base" hangingPunct="0">
              <a:spcBef>
                <a:spcPct val="0"/>
              </a:spcBef>
              <a:spcAft>
                <a:spcPct val="0"/>
              </a:spcAft>
              <a:defRPr sz="3000">
                <a:solidFill>
                  <a:schemeClr val="folHlink"/>
                </a:solidFill>
                <a:latin typeface="Verdana" panose="020B0604030504040204" pitchFamily="34" charset="0"/>
              </a:defRPr>
            </a:lvl6pPr>
            <a:lvl7pPr marL="914400" eaLnBrk="0" fontAlgn="base" hangingPunct="0">
              <a:spcBef>
                <a:spcPct val="0"/>
              </a:spcBef>
              <a:spcAft>
                <a:spcPct val="0"/>
              </a:spcAft>
              <a:defRPr sz="3000">
                <a:solidFill>
                  <a:schemeClr val="folHlink"/>
                </a:solidFill>
                <a:latin typeface="Verdana" panose="020B0604030504040204" pitchFamily="34" charset="0"/>
              </a:defRPr>
            </a:lvl7pPr>
            <a:lvl8pPr marL="1371600" eaLnBrk="0" fontAlgn="base" hangingPunct="0">
              <a:spcBef>
                <a:spcPct val="0"/>
              </a:spcBef>
              <a:spcAft>
                <a:spcPct val="0"/>
              </a:spcAft>
              <a:defRPr sz="3000">
                <a:solidFill>
                  <a:schemeClr val="folHlink"/>
                </a:solidFill>
                <a:latin typeface="Verdana" panose="020B0604030504040204" pitchFamily="34" charset="0"/>
              </a:defRPr>
            </a:lvl8pPr>
            <a:lvl9pPr marL="1828800" eaLnBrk="0" fontAlgn="base" hangingPunct="0">
              <a:spcBef>
                <a:spcPct val="0"/>
              </a:spcBef>
              <a:spcAft>
                <a:spcPct val="0"/>
              </a:spcAft>
              <a:defRPr sz="3000">
                <a:solidFill>
                  <a:schemeClr val="folHlink"/>
                </a:solidFill>
                <a:latin typeface="Verdana" panose="020B0604030504040204" pitchFamily="34" charset="0"/>
              </a:defRPr>
            </a:lvl9pPr>
          </a:lstStyle>
          <a:p>
            <a:r>
              <a:rPr lang="es-ES" altLang="es-ES" sz="2769" dirty="0">
                <a:solidFill>
                  <a:srgbClr val="008000"/>
                </a:solidFill>
              </a:rPr>
              <a:t>Media prevista en las Condiciones Operativas Óptimas (</a:t>
            </a:r>
            <a:r>
              <a:rPr lang="es-ES" altLang="es-ES" sz="2769" dirty="0">
                <a:solidFill>
                  <a:schemeClr val="accent5"/>
                </a:solidFill>
              </a:rPr>
              <a:t>COO</a:t>
            </a:r>
            <a:r>
              <a:rPr lang="es-ES" altLang="es-ES" sz="2769" dirty="0">
                <a:solidFill>
                  <a:srgbClr val="008000"/>
                </a:solidFill>
              </a:rPr>
              <a:t>)</a:t>
            </a:r>
          </a:p>
        </p:txBody>
      </p:sp>
      <p:pic>
        <p:nvPicPr>
          <p:cNvPr id="336920" name="Picture 24" descr="MCj02991330000[1]">
            <a:extLst>
              <a:ext uri="{FF2B5EF4-FFF2-40B4-BE49-F238E27FC236}">
                <a16:creationId xmlns:a16="http://schemas.microsoft.com/office/drawing/2014/main" id="{DF9B3B55-CCBC-4F8E-8A9F-9070924F96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CuadroTexto 2">
                <a:extLst>
                  <a:ext uri="{FF2B5EF4-FFF2-40B4-BE49-F238E27FC236}">
                    <a16:creationId xmlns:a16="http://schemas.microsoft.com/office/drawing/2014/main" id="{A0F6BB4C-E519-4BC0-946B-9C2996CD3876}"/>
                  </a:ext>
                </a:extLst>
              </p:cNvPr>
              <p:cNvSpPr txBox="1"/>
              <p:nvPr/>
            </p:nvSpPr>
            <p:spPr>
              <a:xfrm>
                <a:off x="1370782" y="2376969"/>
                <a:ext cx="3519618" cy="894347"/>
              </a:xfrm>
              <a:prstGeom prst="rect">
                <a:avLst/>
              </a:prstGeom>
              <a:solidFill>
                <a:schemeClr val="bg1">
                  <a:lumMod val="85000"/>
                </a:schemeClr>
              </a:solidFill>
              <a:ln w="15875">
                <a:solidFill>
                  <a:schemeClr val="accent5"/>
                </a:solidFill>
              </a:ln>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𝑚𝑝</m:t>
                          </m:r>
                        </m:e>
                        <m:sub>
                          <m:r>
                            <a:rPr lang="es-ES" b="0" i="1" smtClean="0">
                              <a:latin typeface="Cambria Math" panose="02040503050406030204" pitchFamily="18" charset="0"/>
                            </a:rPr>
                            <m:t>𝐶𝑂𝑂</m:t>
                          </m:r>
                        </m:sub>
                      </m:sSub>
                      <m:r>
                        <a:rPr lang="es-ES" b="0" i="1" smtClean="0">
                          <a:latin typeface="Cambria Math" panose="02040503050406030204" pitchFamily="18" charset="0"/>
                        </a:rPr>
                        <m:t>=</m:t>
                      </m:r>
                      <m:acc>
                        <m:accPr>
                          <m:chr m:val="̿"/>
                          <m:ctrlPr>
                            <a:rPr lang="es-ES" b="0" i="1" smtClean="0">
                              <a:latin typeface="Cambria Math" panose="02040503050406030204" pitchFamily="18" charset="0"/>
                            </a:rPr>
                          </m:ctrlPr>
                        </m:accPr>
                        <m:e>
                          <m:r>
                            <a:rPr lang="es-ES" b="0" i="1" smtClean="0">
                              <a:latin typeface="Cambria Math" panose="02040503050406030204" pitchFamily="18" charset="0"/>
                            </a:rPr>
                            <m:t>𝑋</m:t>
                          </m:r>
                        </m:e>
                      </m:acc>
                      <m:r>
                        <a:rPr lang="es-ES" b="0" i="1" smtClean="0">
                          <a:latin typeface="Cambria Math" panose="02040503050406030204" pitchFamily="18" charset="0"/>
                        </a:rPr>
                        <m:t>+</m:t>
                      </m:r>
                      <m:nary>
                        <m:naryPr>
                          <m:chr m:val="∑"/>
                          <m:subHide m:val="on"/>
                          <m:supHide m:val="on"/>
                          <m:ctrlPr>
                            <a:rPr lang="es-ES" b="0" i="1" smtClean="0">
                              <a:latin typeface="Cambria Math" panose="02040503050406030204" pitchFamily="18" charset="0"/>
                            </a:rPr>
                          </m:ctrlPr>
                        </m:naryPr>
                        <m:sub/>
                        <m:sup/>
                        <m:e>
                          <m:sSub>
                            <m:sSubPr>
                              <m:ctrlPr>
                                <a:rPr lang="es-ES" i="1">
                                  <a:latin typeface="Cambria Math" panose="02040503050406030204" pitchFamily="18" charset="0"/>
                                </a:rPr>
                              </m:ctrlPr>
                            </m:sSubPr>
                            <m:e>
                              <m:r>
                                <a:rPr lang="es-ES" i="1">
                                  <a:latin typeface="Cambria Math" panose="02040503050406030204" pitchFamily="18" charset="0"/>
                                </a:rPr>
                                <m:t>𝐸𝑓</m:t>
                              </m:r>
                            </m:e>
                            <m:sub>
                              <m:r>
                                <a:rPr lang="es-ES" i="1">
                                  <a:latin typeface="Cambria Math" panose="02040503050406030204" pitchFamily="18" charset="0"/>
                                </a:rPr>
                                <m:t>𝐹</m:t>
                              </m:r>
                              <m:r>
                                <a:rPr lang="es-ES" b="0" i="1" smtClean="0">
                                  <a:latin typeface="Cambria Math" panose="02040503050406030204" pitchFamily="18" charset="0"/>
                                </a:rPr>
                                <m:t>∗</m:t>
                              </m:r>
                              <m:r>
                                <a:rPr lang="es-ES" i="1">
                                  <a:latin typeface="Cambria Math" panose="02040503050406030204" pitchFamily="18" charset="0"/>
                                </a:rPr>
                                <m:t> </m:t>
                              </m:r>
                              <m:r>
                                <a:rPr lang="es-ES" i="1">
                                  <a:latin typeface="Cambria Math" panose="02040503050406030204" pitchFamily="18" charset="0"/>
                                </a:rPr>
                                <m:t>𝐶𝑂𝑂</m:t>
                              </m:r>
                            </m:sub>
                          </m:sSub>
                        </m:e>
                      </m:nary>
                    </m:oMath>
                  </m:oMathPara>
                </a14:m>
                <a:endParaRPr lang="es-ES" dirty="0"/>
              </a:p>
            </p:txBody>
          </p:sp>
        </mc:Choice>
        <mc:Fallback>
          <p:sp>
            <p:nvSpPr>
              <p:cNvPr id="3" name="CuadroTexto 2">
                <a:extLst>
                  <a:ext uri="{FF2B5EF4-FFF2-40B4-BE49-F238E27FC236}">
                    <a16:creationId xmlns:a16="http://schemas.microsoft.com/office/drawing/2014/main" id="{A0F6BB4C-E519-4BC0-946B-9C2996CD3876}"/>
                  </a:ext>
                </a:extLst>
              </p:cNvPr>
              <p:cNvSpPr txBox="1">
                <a:spLocks noRot="1" noChangeAspect="1" noMove="1" noResize="1" noEditPoints="1" noAdjustHandles="1" noChangeArrowheads="1" noChangeShapeType="1" noTextEdit="1"/>
              </p:cNvSpPr>
              <p:nvPr/>
            </p:nvSpPr>
            <p:spPr>
              <a:xfrm>
                <a:off x="1370782" y="2376969"/>
                <a:ext cx="3519618" cy="894347"/>
              </a:xfrm>
              <a:prstGeom prst="rect">
                <a:avLst/>
              </a:prstGeom>
              <a:blipFill>
                <a:blip r:embed="rId4"/>
                <a:stretch>
                  <a:fillRect/>
                </a:stretch>
              </a:blipFill>
              <a:ln w="15875">
                <a:solidFill>
                  <a:schemeClr val="accent5"/>
                </a:solidFill>
              </a:ln>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14" name="CuadroTexto 13">
                <a:extLst>
                  <a:ext uri="{FF2B5EF4-FFF2-40B4-BE49-F238E27FC236}">
                    <a16:creationId xmlns:a16="http://schemas.microsoft.com/office/drawing/2014/main" id="{A1F1FABD-3278-4634-BCE5-643DD01589E0}"/>
                  </a:ext>
                </a:extLst>
              </p:cNvPr>
              <p:cNvSpPr txBox="1"/>
              <p:nvPr/>
            </p:nvSpPr>
            <p:spPr>
              <a:xfrm>
                <a:off x="583482" y="4197440"/>
                <a:ext cx="7566176" cy="962123"/>
              </a:xfrm>
              <a:prstGeom prst="rect">
                <a:avLst/>
              </a:prstGeom>
              <a:solidFill>
                <a:schemeClr val="bg1">
                  <a:lumMod val="85000"/>
                </a:schemeClr>
              </a:solidFill>
              <a:ln w="15875">
                <a:solidFill>
                  <a:schemeClr val="accent5"/>
                </a:solidFill>
              </a:ln>
            </p:spPr>
            <p:txBody>
              <a:bodyPr wrap="square" lIns="0" tIns="0" rIns="0" bIns="0" rtlCol="0">
                <a:spAutoFit/>
              </a:bodyPr>
              <a:lstStyle/>
              <a:p>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𝒎𝒑</m:t>
                        </m:r>
                      </m:e>
                      <m:sub>
                        <m:r>
                          <a:rPr lang="es-ES" b="1" i="1" smtClean="0">
                            <a:latin typeface="Cambria Math" panose="02040503050406030204" pitchFamily="18" charset="0"/>
                          </a:rPr>
                          <m:t>𝑪𝑶𝑶</m:t>
                        </m:r>
                      </m:sub>
                    </m:sSub>
                    <m:r>
                      <a:rPr lang="es-ES" b="0" i="1" smtClean="0">
                        <a:latin typeface="Cambria Math" panose="02040503050406030204" pitchFamily="18" charset="0"/>
                      </a:rPr>
                      <m:t>=</m:t>
                    </m:r>
                    <m:acc>
                      <m:accPr>
                        <m:chr m:val="̿"/>
                        <m:ctrlPr>
                          <a:rPr lang="es-ES" i="1">
                            <a:latin typeface="Cambria Math" panose="02040503050406030204" pitchFamily="18" charset="0"/>
                          </a:rPr>
                        </m:ctrlPr>
                      </m:accPr>
                      <m:e>
                        <m:r>
                          <a:rPr lang="es-ES" i="1">
                            <a:latin typeface="Cambria Math" panose="02040503050406030204" pitchFamily="18" charset="0"/>
                          </a:rPr>
                          <m:t>𝑋</m:t>
                        </m:r>
                      </m:e>
                    </m:acc>
                    <m:r>
                      <a:rPr lang="es-ES" b="0" i="1" smtClean="0">
                        <a:latin typeface="Cambria Math" panose="02040503050406030204" pitchFamily="18" charset="0"/>
                      </a:rPr>
                      <m:t>+</m:t>
                    </m:r>
                    <m:d>
                      <m:dPr>
                        <m:ctrlPr>
                          <a:rPr lang="es-ES" b="0" i="1" smtClean="0">
                            <a:latin typeface="Cambria Math" panose="02040503050406030204" pitchFamily="18" charset="0"/>
                          </a:rPr>
                        </m:ctrlPr>
                      </m:dPr>
                      <m:e>
                        <m:d>
                          <m:dPr>
                            <m:ctrlPr>
                              <a:rPr lang="es-ES" i="1">
                                <a:latin typeface="Cambria Math" panose="02040503050406030204" pitchFamily="18" charset="0"/>
                              </a:rPr>
                            </m:ctrlPr>
                          </m:dPr>
                          <m:e>
                            <m:sSub>
                              <m:sSubPr>
                                <m:ctrlPr>
                                  <a:rPr lang="es-ES" i="1">
                                    <a:latin typeface="Cambria Math" panose="02040503050406030204" pitchFamily="18" charset="0"/>
                                  </a:rPr>
                                </m:ctrlPr>
                              </m:sSubPr>
                              <m:e>
                                <m:acc>
                                  <m:accPr>
                                    <m:chr m:val="̅"/>
                                    <m:ctrlPr>
                                      <a:rPr lang="es-ES" i="1">
                                        <a:latin typeface="Cambria Math" panose="02040503050406030204" pitchFamily="18" charset="0"/>
                                      </a:rPr>
                                    </m:ctrlPr>
                                  </m:accPr>
                                  <m:e>
                                    <m:r>
                                      <a:rPr lang="es-ES" i="1">
                                        <a:latin typeface="Cambria Math" panose="02040503050406030204" pitchFamily="18" charset="0"/>
                                      </a:rPr>
                                      <m:t>𝑋</m:t>
                                    </m:r>
                                  </m:e>
                                </m:acc>
                              </m:e>
                              <m:sub>
                                <m:sSub>
                                  <m:sSubPr>
                                    <m:ctrlPr>
                                      <a:rPr lang="es-ES" i="1">
                                        <a:latin typeface="Cambria Math" panose="02040503050406030204" pitchFamily="18" charset="0"/>
                                      </a:rPr>
                                    </m:ctrlPr>
                                  </m:sSubPr>
                                  <m:e>
                                    <m:r>
                                      <a:rPr lang="es-ES" i="1">
                                        <a:latin typeface="Cambria Math" panose="02040503050406030204" pitchFamily="18" charset="0"/>
                                      </a:rPr>
                                      <m:t>𝐹𝐼</m:t>
                                    </m:r>
                                    <m:r>
                                      <a:rPr lang="es-ES" i="1">
                                        <a:latin typeface="Cambria Math" panose="02040503050406030204" pitchFamily="18" charset="0"/>
                                      </a:rPr>
                                      <m:t>𝐹𝐽</m:t>
                                    </m:r>
                                  </m:e>
                                  <m:sub>
                                    <m:r>
                                      <a:rPr lang="es-ES" i="1">
                                        <a:latin typeface="Cambria Math" panose="02040503050406030204" pitchFamily="18" charset="0"/>
                                      </a:rPr>
                                      <m:t>𝐶𝑂𝑂</m:t>
                                    </m:r>
                                  </m:sub>
                                </m:sSub>
                              </m:sub>
                            </m:sSub>
                            <m:r>
                              <a:rPr lang="es-ES" i="1">
                                <a:latin typeface="Cambria Math" panose="02040503050406030204" pitchFamily="18" charset="0"/>
                              </a:rPr>
                              <m:t>−</m:t>
                            </m:r>
                            <m:acc>
                              <m:accPr>
                                <m:chr m:val="̿"/>
                                <m:ctrlPr>
                                  <a:rPr lang="es-ES" i="1">
                                    <a:latin typeface="Cambria Math" panose="02040503050406030204" pitchFamily="18" charset="0"/>
                                  </a:rPr>
                                </m:ctrlPr>
                              </m:accPr>
                              <m:e>
                                <m:r>
                                  <a:rPr lang="es-ES" i="1">
                                    <a:latin typeface="Cambria Math" panose="02040503050406030204" pitchFamily="18" charset="0"/>
                                  </a:rPr>
                                  <m:t>𝑋</m:t>
                                </m:r>
                              </m:e>
                            </m:acc>
                          </m:e>
                        </m:d>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𝐸𝑓</m:t>
                            </m:r>
                          </m:e>
                          <m:sub>
                            <m:sSub>
                              <m:sSubPr>
                                <m:ctrlPr>
                                  <a:rPr lang="es-ES" i="1">
                                    <a:latin typeface="Cambria Math" panose="02040503050406030204" pitchFamily="18" charset="0"/>
                                  </a:rPr>
                                </m:ctrlPr>
                              </m:sSubPr>
                              <m:e>
                                <m:r>
                                  <a:rPr lang="es-ES" i="1">
                                    <a:latin typeface="Cambria Math" panose="02040503050406030204" pitchFamily="18" charset="0"/>
                                  </a:rPr>
                                  <m:t>𝐹𝐼</m:t>
                                </m:r>
                              </m:e>
                              <m:sub>
                                <m:r>
                                  <a:rPr lang="es-ES" i="1">
                                    <a:latin typeface="Cambria Math" panose="02040503050406030204" pitchFamily="18" charset="0"/>
                                  </a:rPr>
                                  <m:t>𝐶𝑂𝑂</m:t>
                                </m:r>
                              </m:sub>
                            </m:sSub>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𝐸𝑓</m:t>
                            </m:r>
                          </m:e>
                          <m:sub>
                            <m:sSub>
                              <m:sSubPr>
                                <m:ctrlPr>
                                  <a:rPr lang="es-ES" i="1">
                                    <a:latin typeface="Cambria Math" panose="02040503050406030204" pitchFamily="18" charset="0"/>
                                  </a:rPr>
                                </m:ctrlPr>
                              </m:sSubPr>
                              <m:e>
                                <m:r>
                                  <a:rPr lang="es-ES" i="1">
                                    <a:latin typeface="Cambria Math" panose="02040503050406030204" pitchFamily="18" charset="0"/>
                                  </a:rPr>
                                  <m:t>𝐹</m:t>
                                </m:r>
                                <m:r>
                                  <a:rPr lang="es-ES" b="0" i="1" smtClean="0">
                                    <a:latin typeface="Cambria Math" panose="02040503050406030204" pitchFamily="18" charset="0"/>
                                  </a:rPr>
                                  <m:t>𝐽</m:t>
                                </m:r>
                              </m:e>
                              <m:sub>
                                <m:r>
                                  <a:rPr lang="es-ES" i="1">
                                    <a:latin typeface="Cambria Math" panose="02040503050406030204" pitchFamily="18" charset="0"/>
                                  </a:rPr>
                                  <m:t>𝐶𝑂𝑂</m:t>
                                </m:r>
                              </m:sub>
                            </m:sSub>
                          </m:sub>
                        </m:sSub>
                      </m:e>
                    </m:d>
                  </m:oMath>
                </a14:m>
                <a:r>
                  <a:rPr lang="es-ES" dirty="0"/>
                  <a:t>+</a:t>
                </a:r>
              </a:p>
              <a:p>
                <a:r>
                  <a:rPr lang="es-ES" dirty="0"/>
                  <a:t>+ </a:t>
                </a:r>
                <a14:m>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𝐸𝑓</m:t>
                        </m:r>
                      </m:e>
                      <m:sub>
                        <m:sSub>
                          <m:sSubPr>
                            <m:ctrlPr>
                              <a:rPr lang="es-ES" i="1">
                                <a:latin typeface="Cambria Math" panose="02040503050406030204" pitchFamily="18" charset="0"/>
                              </a:rPr>
                            </m:ctrlPr>
                          </m:sSubPr>
                          <m:e>
                            <m:r>
                              <a:rPr lang="es-ES" i="1">
                                <a:latin typeface="Cambria Math" panose="02040503050406030204" pitchFamily="18" charset="0"/>
                              </a:rPr>
                              <m:t>𝐹𝐼</m:t>
                            </m:r>
                          </m:e>
                          <m:sub>
                            <m:r>
                              <a:rPr lang="es-ES" i="1">
                                <a:latin typeface="Cambria Math" panose="02040503050406030204" pitchFamily="18" charset="0"/>
                              </a:rPr>
                              <m:t>𝐶𝑂𝑂</m:t>
                            </m:r>
                          </m:sub>
                        </m:sSub>
                      </m:sub>
                    </m:sSub>
                  </m:oMath>
                </a14:m>
                <a:r>
                  <a:rPr lang="es-ES" dirty="0"/>
                  <a:t> </a:t>
                </a:r>
                <a14:m>
                  <m:oMath xmlns:m="http://schemas.openxmlformats.org/officeDocument/2006/math">
                    <m:r>
                      <a:rPr lang="es-ES" b="0" i="1" smtClean="0">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𝐸𝑓</m:t>
                        </m:r>
                      </m:e>
                      <m:sub>
                        <m:sSub>
                          <m:sSubPr>
                            <m:ctrlPr>
                              <a:rPr lang="es-ES" i="1">
                                <a:latin typeface="Cambria Math" panose="02040503050406030204" pitchFamily="18" charset="0"/>
                              </a:rPr>
                            </m:ctrlPr>
                          </m:sSubPr>
                          <m:e>
                            <m:r>
                              <a:rPr lang="es-ES" i="1">
                                <a:latin typeface="Cambria Math" panose="02040503050406030204" pitchFamily="18" charset="0"/>
                              </a:rPr>
                              <m:t>𝐹</m:t>
                            </m:r>
                            <m:r>
                              <a:rPr lang="es-ES" b="0" i="1" smtClean="0">
                                <a:latin typeface="Cambria Math" panose="02040503050406030204" pitchFamily="18" charset="0"/>
                              </a:rPr>
                              <m:t>𝐽</m:t>
                            </m:r>
                          </m:e>
                          <m:sub>
                            <m:r>
                              <a:rPr lang="es-ES" i="1">
                                <a:latin typeface="Cambria Math" panose="02040503050406030204" pitchFamily="18" charset="0"/>
                              </a:rPr>
                              <m:t>𝐶𝑂𝑂</m:t>
                            </m:r>
                          </m:sub>
                        </m:sSub>
                      </m:sub>
                    </m:sSub>
                  </m:oMath>
                </a14:m>
                <a:r>
                  <a:rPr lang="es-ES" dirty="0"/>
                  <a:t>= </a:t>
                </a:r>
                <a14:m>
                  <m:oMath xmlns:m="http://schemas.openxmlformats.org/officeDocument/2006/math">
                    <m:sSub>
                      <m:sSubPr>
                        <m:ctrlPr>
                          <a:rPr lang="es-ES" b="1" i="1">
                            <a:latin typeface="Cambria Math" panose="02040503050406030204" pitchFamily="18" charset="0"/>
                          </a:rPr>
                        </m:ctrlPr>
                      </m:sSubPr>
                      <m:e>
                        <m:acc>
                          <m:accPr>
                            <m:chr m:val="̅"/>
                            <m:ctrlPr>
                              <a:rPr lang="es-ES" b="1" i="1">
                                <a:latin typeface="Cambria Math" panose="02040503050406030204" pitchFamily="18" charset="0"/>
                              </a:rPr>
                            </m:ctrlPr>
                          </m:accPr>
                          <m:e>
                            <m:r>
                              <a:rPr lang="es-ES" b="1" i="1">
                                <a:latin typeface="Cambria Math" panose="02040503050406030204" pitchFamily="18" charset="0"/>
                              </a:rPr>
                              <m:t>𝑿</m:t>
                            </m:r>
                          </m:e>
                        </m:acc>
                      </m:e>
                      <m:sub>
                        <m:sSub>
                          <m:sSubPr>
                            <m:ctrlPr>
                              <a:rPr lang="es-ES" b="1" i="1">
                                <a:latin typeface="Cambria Math" panose="02040503050406030204" pitchFamily="18" charset="0"/>
                              </a:rPr>
                            </m:ctrlPr>
                          </m:sSubPr>
                          <m:e>
                            <m:r>
                              <a:rPr lang="es-ES" b="1" i="1">
                                <a:latin typeface="Cambria Math" panose="02040503050406030204" pitchFamily="18" charset="0"/>
                              </a:rPr>
                              <m:t>𝑭𝑰𝑭𝑱</m:t>
                            </m:r>
                          </m:e>
                          <m:sub>
                            <m:r>
                              <a:rPr lang="es-ES" b="1" i="1">
                                <a:latin typeface="Cambria Math" panose="02040503050406030204" pitchFamily="18" charset="0"/>
                              </a:rPr>
                              <m:t>𝑪𝑶𝑶</m:t>
                            </m:r>
                          </m:sub>
                        </m:sSub>
                      </m:sub>
                    </m:sSub>
                  </m:oMath>
                </a14:m>
                <a:endParaRPr lang="es-ES" b="1" dirty="0"/>
              </a:p>
            </p:txBody>
          </p:sp>
        </mc:Choice>
        <mc:Fallback>
          <p:sp>
            <p:nvSpPr>
              <p:cNvPr id="14" name="CuadroTexto 13">
                <a:extLst>
                  <a:ext uri="{FF2B5EF4-FFF2-40B4-BE49-F238E27FC236}">
                    <a16:creationId xmlns:a16="http://schemas.microsoft.com/office/drawing/2014/main" id="{A1F1FABD-3278-4634-BCE5-643DD01589E0}"/>
                  </a:ext>
                </a:extLst>
              </p:cNvPr>
              <p:cNvSpPr txBox="1">
                <a:spLocks noRot="1" noChangeAspect="1" noMove="1" noResize="1" noEditPoints="1" noAdjustHandles="1" noChangeArrowheads="1" noChangeShapeType="1" noTextEdit="1"/>
              </p:cNvSpPr>
              <p:nvPr/>
            </p:nvSpPr>
            <p:spPr>
              <a:xfrm>
                <a:off x="583482" y="4197440"/>
                <a:ext cx="7566176" cy="962123"/>
              </a:xfrm>
              <a:prstGeom prst="rect">
                <a:avLst/>
              </a:prstGeom>
              <a:blipFill>
                <a:blip r:embed="rId5"/>
                <a:stretch>
                  <a:fillRect l="-2412" t="-1250" b="-12500"/>
                </a:stretch>
              </a:blipFill>
              <a:ln w="15875">
                <a:solidFill>
                  <a:schemeClr val="accent5"/>
                </a:solidFill>
              </a:ln>
            </p:spPr>
            <p:txBody>
              <a:bodyPr/>
              <a:lstStyle/>
              <a:p>
                <a:r>
                  <a:rPr lang="es-ES">
                    <a:noFill/>
                  </a:rPr>
                  <a:t> </a:t>
                </a:r>
              </a:p>
            </p:txBody>
          </p:sp>
        </mc:Fallback>
      </mc:AlternateContent>
      <p:sp>
        <p:nvSpPr>
          <p:cNvPr id="16" name="Text Box 5">
            <a:extLst>
              <a:ext uri="{FF2B5EF4-FFF2-40B4-BE49-F238E27FC236}">
                <a16:creationId xmlns:a16="http://schemas.microsoft.com/office/drawing/2014/main" id="{3D947FB3-B30D-4228-B8C4-58C19653E31D}"/>
              </a:ext>
            </a:extLst>
          </p:cNvPr>
          <p:cNvSpPr txBox="1">
            <a:spLocks noChangeArrowheads="1"/>
          </p:cNvSpPr>
          <p:nvPr/>
        </p:nvSpPr>
        <p:spPr bwMode="auto">
          <a:xfrm>
            <a:off x="246184" y="1837477"/>
            <a:ext cx="8651631" cy="45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120000"/>
              </a:lnSpc>
              <a:spcBef>
                <a:spcPct val="50000"/>
              </a:spcBef>
            </a:pPr>
            <a:r>
              <a:rPr lang="es-ES_tradnl" altLang="es-ES" sz="2215" b="1" dirty="0">
                <a:solidFill>
                  <a:schemeClr val="accent5"/>
                </a:solidFill>
                <a:cs typeface="Times New Roman" panose="02020603050405020304" pitchFamily="18" charset="0"/>
              </a:rPr>
              <a:t>Si interacción no significativa:</a:t>
            </a:r>
            <a:endParaRPr lang="es-ES_tradnl" altLang="es-ES" sz="2215" dirty="0">
              <a:solidFill>
                <a:srgbClr val="000000"/>
              </a:solidFill>
              <a:cs typeface="Times New Roman" panose="02020603050405020304" pitchFamily="18" charset="0"/>
            </a:endParaRPr>
          </a:p>
        </p:txBody>
      </p:sp>
      <p:sp>
        <p:nvSpPr>
          <p:cNvPr id="4" name="CuadroTexto 3">
            <a:extLst>
              <a:ext uri="{FF2B5EF4-FFF2-40B4-BE49-F238E27FC236}">
                <a16:creationId xmlns:a16="http://schemas.microsoft.com/office/drawing/2014/main" id="{20615CD3-CBF2-4720-86BF-B64FDC03BF91}"/>
              </a:ext>
            </a:extLst>
          </p:cNvPr>
          <p:cNvSpPr txBox="1"/>
          <p:nvPr/>
        </p:nvSpPr>
        <p:spPr>
          <a:xfrm>
            <a:off x="5513569" y="2363912"/>
            <a:ext cx="2872094" cy="707886"/>
          </a:xfrm>
          <a:prstGeom prst="rect">
            <a:avLst/>
          </a:prstGeom>
          <a:noFill/>
        </p:spPr>
        <p:txBody>
          <a:bodyPr wrap="square" rtlCol="0">
            <a:spAutoFit/>
          </a:bodyPr>
          <a:lstStyle/>
          <a:p>
            <a:r>
              <a:rPr lang="es-ES" sz="2000" dirty="0"/>
              <a:t>* = cualquier factor significativo</a:t>
            </a:r>
          </a:p>
        </p:txBody>
      </p:sp>
      <p:sp>
        <p:nvSpPr>
          <p:cNvPr id="18" name="Text Box 5">
            <a:extLst>
              <a:ext uri="{FF2B5EF4-FFF2-40B4-BE49-F238E27FC236}">
                <a16:creationId xmlns:a16="http://schemas.microsoft.com/office/drawing/2014/main" id="{7230BE00-E30D-4E33-9428-86D6FBB431A8}"/>
              </a:ext>
            </a:extLst>
          </p:cNvPr>
          <p:cNvSpPr txBox="1">
            <a:spLocks noChangeArrowheads="1"/>
          </p:cNvSpPr>
          <p:nvPr/>
        </p:nvSpPr>
        <p:spPr bwMode="auto">
          <a:xfrm>
            <a:off x="179511" y="3712566"/>
            <a:ext cx="8651631" cy="458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120000"/>
              </a:lnSpc>
              <a:spcBef>
                <a:spcPct val="50000"/>
              </a:spcBef>
            </a:pPr>
            <a:r>
              <a:rPr lang="es-ES_tradnl" altLang="es-ES" sz="2215" b="1" dirty="0">
                <a:solidFill>
                  <a:schemeClr val="accent5"/>
                </a:solidFill>
                <a:cs typeface="Times New Roman" panose="02020603050405020304" pitchFamily="18" charset="0"/>
              </a:rPr>
              <a:t>Si interacción significativa:</a:t>
            </a:r>
            <a:endParaRPr lang="es-ES_tradnl" altLang="es-ES" sz="2215" dirty="0">
              <a:solidFill>
                <a:srgbClr val="000000"/>
              </a:solidFill>
              <a:cs typeface="Times New Roman" panose="02020603050405020304" pitchFamily="18" charset="0"/>
            </a:endParaRPr>
          </a:p>
        </p:txBody>
      </p:sp>
      <p:sp>
        <p:nvSpPr>
          <p:cNvPr id="19" name="CuadroTexto 18">
            <a:extLst>
              <a:ext uri="{FF2B5EF4-FFF2-40B4-BE49-F238E27FC236}">
                <a16:creationId xmlns:a16="http://schemas.microsoft.com/office/drawing/2014/main" id="{7E7CCF4D-79F0-44F6-ACB8-09285FB0EAA9}"/>
              </a:ext>
            </a:extLst>
          </p:cNvPr>
          <p:cNvSpPr txBox="1"/>
          <p:nvPr/>
        </p:nvSpPr>
        <p:spPr>
          <a:xfrm>
            <a:off x="467544" y="5461383"/>
            <a:ext cx="7632848" cy="707886"/>
          </a:xfrm>
          <a:prstGeom prst="rect">
            <a:avLst/>
          </a:prstGeom>
          <a:noFill/>
        </p:spPr>
        <p:txBody>
          <a:bodyPr wrap="square" rtlCol="0">
            <a:spAutoFit/>
          </a:bodyPr>
          <a:lstStyle/>
          <a:p>
            <a:r>
              <a:rPr lang="es-ES" sz="2000" dirty="0"/>
              <a:t>Si el nivel o variante óptimos de la </a:t>
            </a:r>
            <a:r>
              <a:rPr lang="es-ES" sz="2000" dirty="0" err="1"/>
              <a:t>intracción</a:t>
            </a:r>
            <a:r>
              <a:rPr lang="es-ES" sz="2000" dirty="0"/>
              <a:t> coinciden con los de cada factor</a:t>
            </a:r>
          </a:p>
        </p:txBody>
      </p:sp>
    </p:spTree>
    <p:extLst>
      <p:ext uri="{BB962C8B-B14F-4D97-AF65-F5344CB8AC3E}">
        <p14:creationId xmlns:p14="http://schemas.microsoft.com/office/powerpoint/2010/main" val="97591346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1" presetClass="entr" presetSubtype="0" fill="hold" nodeType="afterEffect">
                                  <p:stCondLst>
                                    <p:cond delay="0"/>
                                  </p:stCondLst>
                                  <p:childTnLst>
                                    <p:set>
                                      <p:cBhvr>
                                        <p:cTn id="6" dur="1" fill="hold">
                                          <p:stCondLst>
                                            <p:cond delay="0"/>
                                          </p:stCondLst>
                                        </p:cTn>
                                        <p:tgtEl>
                                          <p:spTgt spid="336920"/>
                                        </p:tgtEl>
                                        <p:attrNameLst>
                                          <p:attrName>style.visibility</p:attrName>
                                        </p:attrNameLst>
                                      </p:cBhvr>
                                      <p:to>
                                        <p:strVal val="visible"/>
                                      </p:to>
                                    </p:set>
                                    <p:animEffect transition="in" filter="fade">
                                      <p:cBhvr>
                                        <p:cTn id="7" dur="770" decel="100000"/>
                                        <p:tgtEl>
                                          <p:spTgt spid="336920"/>
                                        </p:tgtEl>
                                      </p:cBhvr>
                                    </p:animEffect>
                                    <p:animScale>
                                      <p:cBhvr>
                                        <p:cTn id="8" dur="770" decel="100000"/>
                                        <p:tgtEl>
                                          <p:spTgt spid="336920"/>
                                        </p:tgtEl>
                                      </p:cBhvr>
                                      <p:from x="10000" y="10000"/>
                                      <p:to x="200000" y="450000"/>
                                    </p:animScale>
                                    <p:animScale>
                                      <p:cBhvr>
                                        <p:cTn id="9" dur="1230" accel="100000" fill="hold">
                                          <p:stCondLst>
                                            <p:cond delay="770"/>
                                          </p:stCondLst>
                                        </p:cTn>
                                        <p:tgtEl>
                                          <p:spTgt spid="336920"/>
                                        </p:tgtEl>
                                      </p:cBhvr>
                                      <p:from x="200000" y="450000"/>
                                      <p:to x="100000" y="100000"/>
                                    </p:animScale>
                                    <p:set>
                                      <p:cBhvr>
                                        <p:cTn id="10" dur="770" fill="hold"/>
                                        <p:tgtEl>
                                          <p:spTgt spid="336920"/>
                                        </p:tgtEl>
                                        <p:attrNameLst>
                                          <p:attrName>ppt_x</p:attrName>
                                        </p:attrNameLst>
                                      </p:cBhvr>
                                      <p:to>
                                        <p:strVal val="(0.5)"/>
                                      </p:to>
                                    </p:set>
                                    <p:anim from="(0.5)" to="(#ppt_x)" calcmode="lin" valueType="num">
                                      <p:cBhvr>
                                        <p:cTn id="11" dur="1230" accel="100000" fill="hold">
                                          <p:stCondLst>
                                            <p:cond delay="770"/>
                                          </p:stCondLst>
                                        </p:cTn>
                                        <p:tgtEl>
                                          <p:spTgt spid="336920"/>
                                        </p:tgtEl>
                                        <p:attrNameLst>
                                          <p:attrName>ppt_x</p:attrName>
                                        </p:attrNameLst>
                                      </p:cBhvr>
                                    </p:anim>
                                    <p:set>
                                      <p:cBhvr>
                                        <p:cTn id="12" dur="770" fill="hold"/>
                                        <p:tgtEl>
                                          <p:spTgt spid="336920"/>
                                        </p:tgtEl>
                                        <p:attrNameLst>
                                          <p:attrName>ppt_y</p:attrName>
                                        </p:attrNameLst>
                                      </p:cBhvr>
                                      <p:to>
                                        <p:strVal val="(#ppt_y+0.4)"/>
                                      </p:to>
                                    </p:set>
                                    <p:anim from="(#ppt_y+0.4)" to="(#ppt_y)" calcmode="lin" valueType="num">
                                      <p:cBhvr>
                                        <p:cTn id="13" dur="1230" accel="100000" fill="hold">
                                          <p:stCondLst>
                                            <p:cond delay="770"/>
                                          </p:stCondLst>
                                        </p:cTn>
                                        <p:tgtEl>
                                          <p:spTgt spid="33692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7" name="Rectangle 2">
            <a:extLst>
              <a:ext uri="{FF2B5EF4-FFF2-40B4-BE49-F238E27FC236}">
                <a16:creationId xmlns:a16="http://schemas.microsoft.com/office/drawing/2014/main" id="{12504FB1-5905-4725-A99F-03D7405774EA}"/>
              </a:ext>
            </a:extLst>
          </p:cNvPr>
          <p:cNvSpPr>
            <a:spLocks noGrp="1" noChangeArrowheads="1"/>
          </p:cNvSpPr>
          <p:nvPr>
            <p:ph type="title"/>
          </p:nvPr>
        </p:nvSpPr>
        <p:spPr>
          <a:xfrm>
            <a:off x="118697" y="116633"/>
            <a:ext cx="8468457" cy="761134"/>
          </a:xfrm>
        </p:spPr>
        <p:txBody>
          <a:bodyPr>
            <a:normAutofit/>
          </a:bodyPr>
          <a:lstStyle/>
          <a:p>
            <a:pPr eaLnBrk="1" hangingPunct="1"/>
            <a:r>
              <a:rPr lang="es-ES" altLang="es-ES" dirty="0">
                <a:solidFill>
                  <a:srgbClr val="008000"/>
                </a:solidFill>
              </a:rPr>
              <a:t>Media prevista en las </a:t>
            </a:r>
            <a:r>
              <a:rPr lang="es-ES" altLang="es-ES" dirty="0">
                <a:solidFill>
                  <a:schemeClr val="accent5"/>
                </a:solidFill>
              </a:rPr>
              <a:t>COO</a:t>
            </a:r>
            <a:r>
              <a:rPr lang="es-ES" altLang="es-ES" dirty="0">
                <a:solidFill>
                  <a:srgbClr val="008000"/>
                </a:solidFill>
              </a:rPr>
              <a:t> (</a:t>
            </a:r>
            <a:r>
              <a:rPr lang="es-ES" altLang="es-ES" dirty="0" err="1">
                <a:solidFill>
                  <a:schemeClr val="accent5"/>
                </a:solidFill>
              </a:rPr>
              <a:t>mp</a:t>
            </a:r>
            <a:r>
              <a:rPr lang="es-ES" altLang="es-ES" baseline="-25000" dirty="0" err="1">
                <a:solidFill>
                  <a:schemeClr val="accent5"/>
                </a:solidFill>
              </a:rPr>
              <a:t>COO</a:t>
            </a:r>
            <a:r>
              <a:rPr lang="es-ES" altLang="es-ES" dirty="0">
                <a:solidFill>
                  <a:srgbClr val="008000"/>
                </a:solidFill>
              </a:rPr>
              <a:t> ) </a:t>
            </a:r>
          </a:p>
        </p:txBody>
      </p:sp>
      <p:sp>
        <p:nvSpPr>
          <p:cNvPr id="134148" name="Rectangle 3">
            <a:extLst>
              <a:ext uri="{FF2B5EF4-FFF2-40B4-BE49-F238E27FC236}">
                <a16:creationId xmlns:a16="http://schemas.microsoft.com/office/drawing/2014/main" id="{F5B66C7C-4265-45E9-B68C-D666153A1EAD}"/>
              </a:ext>
            </a:extLst>
          </p:cNvPr>
          <p:cNvSpPr>
            <a:spLocks noGrp="1" noChangeArrowheads="1"/>
          </p:cNvSpPr>
          <p:nvPr>
            <p:ph type="body" idx="1"/>
          </p:nvPr>
        </p:nvSpPr>
        <p:spPr>
          <a:xfrm>
            <a:off x="326048" y="877767"/>
            <a:ext cx="8491904" cy="1655885"/>
          </a:xfrm>
        </p:spPr>
        <p:txBody>
          <a:bodyPr>
            <a:normAutofit/>
          </a:bodyPr>
          <a:lstStyle/>
          <a:p>
            <a:pPr eaLnBrk="1" hangingPunct="1">
              <a:lnSpc>
                <a:spcPct val="130000"/>
              </a:lnSpc>
              <a:buFont typeface="Wingdings" panose="05000000000000000000" pitchFamily="2" charset="2"/>
              <a:buNone/>
            </a:pPr>
            <a:r>
              <a:rPr lang="es-ES_tradnl" altLang="es-ES" sz="2400" b="1" dirty="0">
                <a:solidFill>
                  <a:schemeClr val="accent5"/>
                </a:solidFill>
                <a:cs typeface="Times New Roman" panose="02020603050405020304" pitchFamily="18" charset="0"/>
              </a:rPr>
              <a:t>COO</a:t>
            </a:r>
            <a:r>
              <a:rPr lang="es-ES_tradnl" altLang="es-ES" sz="2400" dirty="0">
                <a:cs typeface="Times New Roman" panose="02020603050405020304" pitchFamily="18" charset="0"/>
              </a:rPr>
              <a:t>:   </a:t>
            </a:r>
            <a:r>
              <a:rPr lang="es-ES_tradnl" altLang="es-ES" sz="2400" b="1" dirty="0">
                <a:cs typeface="Times New Roman" panose="02020603050405020304" pitchFamily="18" charset="0"/>
              </a:rPr>
              <a:t>RPM</a:t>
            </a:r>
            <a:r>
              <a:rPr lang="es-ES_tradnl" altLang="es-ES" sz="2400" b="1" baseline="30000" dirty="0">
                <a:cs typeface="Times New Roman" panose="02020603050405020304" pitchFamily="18" charset="0"/>
              </a:rPr>
              <a:t>+ </a:t>
            </a:r>
            <a:r>
              <a:rPr lang="es-ES_tradnl" altLang="es-ES" sz="2400" dirty="0">
                <a:cs typeface="Times New Roman" panose="02020603050405020304" pitchFamily="18" charset="0"/>
              </a:rPr>
              <a:t> </a:t>
            </a:r>
            <a:r>
              <a:rPr lang="es-ES_tradnl" altLang="es-ES" sz="2400" dirty="0">
                <a:solidFill>
                  <a:srgbClr val="000000"/>
                </a:solidFill>
                <a:cs typeface="Times New Roman" panose="02020603050405020304" pitchFamily="18" charset="0"/>
              </a:rPr>
              <a:t>(1000 rpm) y</a:t>
            </a:r>
            <a:r>
              <a:rPr lang="es-ES_tradnl" altLang="es-ES" sz="2400" b="1" dirty="0">
                <a:solidFill>
                  <a:srgbClr val="0000FF"/>
                </a:solidFill>
                <a:cs typeface="Times New Roman" panose="02020603050405020304" pitchFamily="18" charset="0"/>
              </a:rPr>
              <a:t> </a:t>
            </a:r>
            <a:r>
              <a:rPr lang="es-ES_tradnl" altLang="es-ES" sz="2400" b="1" dirty="0">
                <a:cs typeface="Times New Roman" panose="02020603050405020304" pitchFamily="18" charset="0"/>
              </a:rPr>
              <a:t>TIEMPO</a:t>
            </a:r>
            <a:r>
              <a:rPr lang="es-ES_tradnl" altLang="es-ES" sz="2400" b="1" baseline="30000" dirty="0">
                <a:cs typeface="Times New Roman" panose="02020603050405020304" pitchFamily="18" charset="0"/>
              </a:rPr>
              <a:t>-</a:t>
            </a:r>
            <a:r>
              <a:rPr lang="es-ES_tradnl" altLang="es-ES" sz="2400" dirty="0">
                <a:solidFill>
                  <a:srgbClr val="000000"/>
                </a:solidFill>
                <a:cs typeface="Times New Roman" panose="02020603050405020304" pitchFamily="18" charset="0"/>
              </a:rPr>
              <a:t> (3’)</a:t>
            </a:r>
          </a:p>
          <a:p>
            <a:pPr eaLnBrk="1" hangingPunct="1">
              <a:lnSpc>
                <a:spcPct val="130000"/>
              </a:lnSpc>
              <a:buFont typeface="Wingdings" panose="05000000000000000000" pitchFamily="2" charset="2"/>
              <a:buNone/>
            </a:pPr>
            <a:r>
              <a:rPr lang="es-ES_tradnl" altLang="es-ES" sz="2400" b="1" dirty="0" err="1">
                <a:solidFill>
                  <a:schemeClr val="accent5"/>
                </a:solidFill>
                <a:cs typeface="Times New Roman" panose="02020603050405020304" pitchFamily="18" charset="0"/>
              </a:rPr>
              <a:t>mp</a:t>
            </a:r>
            <a:r>
              <a:rPr lang="es-ES_tradnl" altLang="es-ES" sz="2400" b="1" baseline="-25000" dirty="0" err="1">
                <a:solidFill>
                  <a:schemeClr val="accent5"/>
                </a:solidFill>
                <a:cs typeface="Times New Roman" panose="02020603050405020304" pitchFamily="18" charset="0"/>
              </a:rPr>
              <a:t>COO</a:t>
            </a:r>
            <a:r>
              <a:rPr lang="es-ES_tradnl" altLang="es-ES" sz="2400" b="1" dirty="0">
                <a:solidFill>
                  <a:schemeClr val="accent5"/>
                </a:solidFill>
                <a:cs typeface="Times New Roman" panose="02020603050405020304" pitchFamily="18" charset="0"/>
              </a:rPr>
              <a:t> </a:t>
            </a:r>
            <a:r>
              <a:rPr lang="es-ES_tradnl" altLang="es-ES" sz="2400" b="1" dirty="0">
                <a:cs typeface="Times New Roman" panose="02020603050405020304" pitchFamily="18" charset="0"/>
                <a:sym typeface="Wingdings" panose="05000000000000000000" pitchFamily="2" charset="2"/>
              </a:rPr>
              <a:t> </a:t>
            </a:r>
            <a:r>
              <a:rPr lang="es-ES_tradnl" altLang="es-ES" sz="2400" b="1" dirty="0">
                <a:cs typeface="Times New Roman" panose="02020603050405020304" pitchFamily="18" charset="0"/>
              </a:rPr>
              <a:t>Valor medio previsto</a:t>
            </a:r>
            <a:r>
              <a:rPr lang="es-ES_tradnl" altLang="es-ES" sz="2400" dirty="0">
                <a:solidFill>
                  <a:srgbClr val="000000"/>
                </a:solidFill>
                <a:cs typeface="Times New Roman" panose="02020603050405020304" pitchFamily="18" charset="0"/>
              </a:rPr>
              <a:t> de la proporción de </a:t>
            </a:r>
            <a:r>
              <a:rPr lang="es-ES_tradnl" altLang="es-ES" sz="2400" b="1" dirty="0">
                <a:solidFill>
                  <a:srgbClr val="000000"/>
                </a:solidFill>
                <a:cs typeface="Times New Roman" panose="02020603050405020304" pitchFamily="18" charset="0"/>
              </a:rPr>
              <a:t>aditivo </a:t>
            </a:r>
            <a:r>
              <a:rPr lang="es-ES_tradnl" altLang="es-ES" sz="2400" dirty="0">
                <a:solidFill>
                  <a:srgbClr val="000000"/>
                </a:solidFill>
                <a:cs typeface="Times New Roman" panose="02020603050405020304" pitchFamily="18" charset="0"/>
              </a:rPr>
              <a:t>adherido en las </a:t>
            </a:r>
            <a:r>
              <a:rPr lang="es-ES_tradnl" altLang="es-ES" sz="2400" b="1" dirty="0">
                <a:solidFill>
                  <a:srgbClr val="000000"/>
                </a:solidFill>
                <a:cs typeface="Times New Roman" panose="02020603050405020304" pitchFamily="18" charset="0"/>
              </a:rPr>
              <a:t>COO</a:t>
            </a:r>
            <a:endParaRPr lang="es-ES" altLang="es-ES" sz="2400" b="1" dirty="0">
              <a:solidFill>
                <a:srgbClr val="000000"/>
              </a:solidFill>
              <a:cs typeface="Times New Roman" panose="02020603050405020304" pitchFamily="18" charset="0"/>
            </a:endParaRPr>
          </a:p>
        </p:txBody>
      </p:sp>
      <p:graphicFrame>
        <p:nvGraphicFramePr>
          <p:cNvPr id="134192" name="Group 48">
            <a:extLst>
              <a:ext uri="{FF2B5EF4-FFF2-40B4-BE49-F238E27FC236}">
                <a16:creationId xmlns:a16="http://schemas.microsoft.com/office/drawing/2014/main" id="{965BF120-B09A-49F5-AF38-CBD5DD5F529E}"/>
              </a:ext>
            </a:extLst>
          </p:cNvPr>
          <p:cNvGraphicFramePr>
            <a:graphicFrameLocks noGrp="1"/>
          </p:cNvGraphicFramePr>
          <p:nvPr/>
        </p:nvGraphicFramePr>
        <p:xfrm>
          <a:off x="851390" y="2939562"/>
          <a:ext cx="7576038" cy="630115"/>
        </p:xfrm>
        <a:graphic>
          <a:graphicData uri="http://schemas.openxmlformats.org/drawingml/2006/table">
            <a:tbl>
              <a:tblPr/>
              <a:tblGrid>
                <a:gridCol w="5547946">
                  <a:extLst>
                    <a:ext uri="{9D8B030D-6E8A-4147-A177-3AD203B41FA5}">
                      <a16:colId xmlns:a16="http://schemas.microsoft.com/office/drawing/2014/main" val="197144905"/>
                    </a:ext>
                  </a:extLst>
                </a:gridCol>
                <a:gridCol w="2028092">
                  <a:extLst>
                    <a:ext uri="{9D8B030D-6E8A-4147-A177-3AD203B41FA5}">
                      <a16:colId xmlns:a16="http://schemas.microsoft.com/office/drawing/2014/main" val="229273883"/>
                    </a:ext>
                  </a:extLst>
                </a:gridCol>
              </a:tblGrid>
              <a:tr h="630115">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rPr>
                        <a:t>Media del experimento</a:t>
                      </a:r>
                      <a:endParaRPr kumimoji="0" lang="es-ES"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rPr>
                        <a:t> 17’575</a:t>
                      </a:r>
                      <a:endParaRPr kumimoji="0" lang="es-ES"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2081624719"/>
                  </a:ext>
                </a:extLst>
              </a:tr>
            </a:tbl>
          </a:graphicData>
        </a:graphic>
      </p:graphicFrame>
      <p:graphicFrame>
        <p:nvGraphicFramePr>
          <p:cNvPr id="134194" name="Group 50">
            <a:extLst>
              <a:ext uri="{FF2B5EF4-FFF2-40B4-BE49-F238E27FC236}">
                <a16:creationId xmlns:a16="http://schemas.microsoft.com/office/drawing/2014/main" id="{B5122217-E9A1-492C-8725-E916EEF4AF93}"/>
              </a:ext>
            </a:extLst>
          </p:cNvPr>
          <p:cNvGraphicFramePr>
            <a:graphicFrameLocks noGrp="1"/>
          </p:cNvGraphicFramePr>
          <p:nvPr>
            <p:extLst/>
          </p:nvPr>
        </p:nvGraphicFramePr>
        <p:xfrm>
          <a:off x="851390" y="3572608"/>
          <a:ext cx="7576038" cy="631581"/>
        </p:xfrm>
        <a:graphic>
          <a:graphicData uri="http://schemas.openxmlformats.org/drawingml/2006/table">
            <a:tbl>
              <a:tblPr/>
              <a:tblGrid>
                <a:gridCol w="5547946">
                  <a:extLst>
                    <a:ext uri="{9D8B030D-6E8A-4147-A177-3AD203B41FA5}">
                      <a16:colId xmlns:a16="http://schemas.microsoft.com/office/drawing/2014/main" val="3866794837"/>
                    </a:ext>
                  </a:extLst>
                </a:gridCol>
                <a:gridCol w="2028092">
                  <a:extLst>
                    <a:ext uri="{9D8B030D-6E8A-4147-A177-3AD203B41FA5}">
                      <a16:colId xmlns:a16="http://schemas.microsoft.com/office/drawing/2014/main" val="4125443446"/>
                    </a:ext>
                  </a:extLst>
                </a:gridCol>
              </a:tblGrid>
              <a:tr h="631581">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Efecto de RPM</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a:ln>
                            <a:noFill/>
                          </a:ln>
                          <a:solidFill>
                            <a:srgbClr val="008000"/>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a:t>
                      </a:r>
                      <a:endParaRPr kumimoji="0" lang="es-ES"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   0’892</a:t>
                      </a:r>
                      <a:endParaRPr kumimoji="0" lang="es-ES"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298000398"/>
                  </a:ext>
                </a:extLst>
              </a:tr>
            </a:tbl>
          </a:graphicData>
        </a:graphic>
      </p:graphicFrame>
      <p:graphicFrame>
        <p:nvGraphicFramePr>
          <p:cNvPr id="134195" name="Group 51">
            <a:extLst>
              <a:ext uri="{FF2B5EF4-FFF2-40B4-BE49-F238E27FC236}">
                <a16:creationId xmlns:a16="http://schemas.microsoft.com/office/drawing/2014/main" id="{D971B885-5392-45E4-B979-BEACCD876C03}"/>
              </a:ext>
            </a:extLst>
          </p:cNvPr>
          <p:cNvGraphicFramePr>
            <a:graphicFrameLocks noGrp="1"/>
          </p:cNvGraphicFramePr>
          <p:nvPr>
            <p:extLst/>
          </p:nvPr>
        </p:nvGraphicFramePr>
        <p:xfrm>
          <a:off x="851390" y="4205654"/>
          <a:ext cx="7576038" cy="631581"/>
        </p:xfrm>
        <a:graphic>
          <a:graphicData uri="http://schemas.openxmlformats.org/drawingml/2006/table">
            <a:tbl>
              <a:tblPr/>
              <a:tblGrid>
                <a:gridCol w="5547946">
                  <a:extLst>
                    <a:ext uri="{9D8B030D-6E8A-4147-A177-3AD203B41FA5}">
                      <a16:colId xmlns:a16="http://schemas.microsoft.com/office/drawing/2014/main" val="4285073021"/>
                    </a:ext>
                  </a:extLst>
                </a:gridCol>
                <a:gridCol w="2028092">
                  <a:extLst>
                    <a:ext uri="{9D8B030D-6E8A-4147-A177-3AD203B41FA5}">
                      <a16:colId xmlns:a16="http://schemas.microsoft.com/office/drawing/2014/main" val="642362392"/>
                    </a:ext>
                  </a:extLst>
                </a:gridCol>
              </a:tblGrid>
              <a:tr h="631581">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Efecto de TIEMPO</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a:ln>
                            <a:noFill/>
                          </a:ln>
                          <a:solidFill>
                            <a:srgbClr val="CC3300"/>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a:t>
                      </a:r>
                      <a:endParaRPr kumimoji="0" lang="es-ES"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0’358</a:t>
                      </a:r>
                      <a:endParaRPr kumimoji="0" lang="es-ES"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316698352"/>
                  </a:ext>
                </a:extLst>
              </a:tr>
            </a:tbl>
          </a:graphicData>
        </a:graphic>
      </p:graphicFrame>
      <p:graphicFrame>
        <p:nvGraphicFramePr>
          <p:cNvPr id="134196" name="Group 52">
            <a:extLst>
              <a:ext uri="{FF2B5EF4-FFF2-40B4-BE49-F238E27FC236}">
                <a16:creationId xmlns:a16="http://schemas.microsoft.com/office/drawing/2014/main" id="{27D7C383-831D-4162-B10C-691E62CEC091}"/>
              </a:ext>
            </a:extLst>
          </p:cNvPr>
          <p:cNvGraphicFramePr>
            <a:graphicFrameLocks noGrp="1"/>
          </p:cNvGraphicFramePr>
          <p:nvPr>
            <p:extLst/>
          </p:nvPr>
        </p:nvGraphicFramePr>
        <p:xfrm>
          <a:off x="851390" y="4838701"/>
          <a:ext cx="7576038" cy="630115"/>
        </p:xfrm>
        <a:graphic>
          <a:graphicData uri="http://schemas.openxmlformats.org/drawingml/2006/table">
            <a:tbl>
              <a:tblPr/>
              <a:tblGrid>
                <a:gridCol w="5547946">
                  <a:extLst>
                    <a:ext uri="{9D8B030D-6E8A-4147-A177-3AD203B41FA5}">
                      <a16:colId xmlns:a16="http://schemas.microsoft.com/office/drawing/2014/main" val="3191024846"/>
                    </a:ext>
                  </a:extLst>
                </a:gridCol>
                <a:gridCol w="2028092">
                  <a:extLst>
                    <a:ext uri="{9D8B030D-6E8A-4147-A177-3AD203B41FA5}">
                      <a16:colId xmlns:a16="http://schemas.microsoft.com/office/drawing/2014/main" val="2265907785"/>
                    </a:ext>
                  </a:extLst>
                </a:gridCol>
              </a:tblGrid>
              <a:tr h="630115">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 Predicción Media </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err="1">
                          <a:ln>
                            <a:noFill/>
                          </a:ln>
                          <a:solidFill>
                            <a:schemeClr val="accent5"/>
                          </a:solidFill>
                          <a:effectLst/>
                          <a:latin typeface="Verdana" panose="020B0604030504040204" pitchFamily="34" charset="0"/>
                          <a:cs typeface="Times New Roman" panose="02020603050405020304" pitchFamily="18" charset="0"/>
                        </a:rPr>
                        <a:t>mp</a:t>
                      </a:r>
                      <a:r>
                        <a:rPr kumimoji="0" lang="es-ES_tradnl" altLang="es-ES" sz="2200" b="1" i="0" u="none" strike="noStrike" cap="none" normalizeH="0" baseline="-25000" dirty="0" err="1">
                          <a:ln>
                            <a:noFill/>
                          </a:ln>
                          <a:solidFill>
                            <a:schemeClr val="accent5"/>
                          </a:solidFill>
                          <a:effectLst/>
                          <a:latin typeface="Verdana" panose="020B0604030504040204" pitchFamily="34" charset="0"/>
                          <a:cs typeface="Times New Roman" panose="02020603050405020304" pitchFamily="18" charset="0"/>
                        </a:rPr>
                        <a:t>COO</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endParaRPr kumimoji="0" lang="es-ES"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CC00"/>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 18’825</a:t>
                      </a:r>
                      <a:endParaRPr kumimoji="0" lang="es-ES"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CC00"/>
                    </a:solidFill>
                  </a:tcPr>
                </a:tc>
                <a:extLst>
                  <a:ext uri="{0D108BD9-81ED-4DB2-BD59-A6C34878D82A}">
                    <a16:rowId xmlns:a16="http://schemas.microsoft.com/office/drawing/2014/main" val="2398809124"/>
                  </a:ext>
                </a:extLst>
              </a:tr>
            </a:tbl>
          </a:graphicData>
        </a:graphic>
      </p:graphicFrame>
    </p:spTree>
    <p:extLst>
      <p:ext uri="{BB962C8B-B14F-4D97-AF65-F5344CB8AC3E}">
        <p14:creationId xmlns:p14="http://schemas.microsoft.com/office/powerpoint/2010/main" val="225082090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34192"/>
                                        </p:tgtEl>
                                        <p:attrNameLst>
                                          <p:attrName>style.visibility</p:attrName>
                                        </p:attrNameLst>
                                      </p:cBhvr>
                                      <p:to>
                                        <p:strVal val="visible"/>
                                      </p:to>
                                    </p:set>
                                    <p:anim calcmode="lin" valueType="num">
                                      <p:cBhvr additive="base">
                                        <p:cTn id="7" dur="500" fill="hold"/>
                                        <p:tgtEl>
                                          <p:spTgt spid="134192"/>
                                        </p:tgtEl>
                                        <p:attrNameLst>
                                          <p:attrName>ppt_x</p:attrName>
                                        </p:attrNameLst>
                                      </p:cBhvr>
                                      <p:tavLst>
                                        <p:tav tm="0">
                                          <p:val>
                                            <p:strVal val="0-#ppt_w/2"/>
                                          </p:val>
                                        </p:tav>
                                        <p:tav tm="100000">
                                          <p:val>
                                            <p:strVal val="#ppt_x"/>
                                          </p:val>
                                        </p:tav>
                                      </p:tavLst>
                                    </p:anim>
                                    <p:anim calcmode="lin" valueType="num">
                                      <p:cBhvr additive="base">
                                        <p:cTn id="8" dur="500" fill="hold"/>
                                        <p:tgtEl>
                                          <p:spTgt spid="13419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34194"/>
                                        </p:tgtEl>
                                        <p:attrNameLst>
                                          <p:attrName>style.visibility</p:attrName>
                                        </p:attrNameLst>
                                      </p:cBhvr>
                                      <p:to>
                                        <p:strVal val="visible"/>
                                      </p:to>
                                    </p:set>
                                    <p:anim calcmode="lin" valueType="num">
                                      <p:cBhvr additive="base">
                                        <p:cTn id="13" dur="500" fill="hold"/>
                                        <p:tgtEl>
                                          <p:spTgt spid="134194"/>
                                        </p:tgtEl>
                                        <p:attrNameLst>
                                          <p:attrName>ppt_x</p:attrName>
                                        </p:attrNameLst>
                                      </p:cBhvr>
                                      <p:tavLst>
                                        <p:tav tm="0">
                                          <p:val>
                                            <p:strVal val="0-#ppt_w/2"/>
                                          </p:val>
                                        </p:tav>
                                        <p:tav tm="100000">
                                          <p:val>
                                            <p:strVal val="#ppt_x"/>
                                          </p:val>
                                        </p:tav>
                                      </p:tavLst>
                                    </p:anim>
                                    <p:anim calcmode="lin" valueType="num">
                                      <p:cBhvr additive="base">
                                        <p:cTn id="14" dur="500" fill="hold"/>
                                        <p:tgtEl>
                                          <p:spTgt spid="1341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34195"/>
                                        </p:tgtEl>
                                        <p:attrNameLst>
                                          <p:attrName>style.visibility</p:attrName>
                                        </p:attrNameLst>
                                      </p:cBhvr>
                                      <p:to>
                                        <p:strVal val="visible"/>
                                      </p:to>
                                    </p:set>
                                    <p:anim calcmode="lin" valueType="num">
                                      <p:cBhvr additive="base">
                                        <p:cTn id="19" dur="500" fill="hold"/>
                                        <p:tgtEl>
                                          <p:spTgt spid="134195"/>
                                        </p:tgtEl>
                                        <p:attrNameLst>
                                          <p:attrName>ppt_x</p:attrName>
                                        </p:attrNameLst>
                                      </p:cBhvr>
                                      <p:tavLst>
                                        <p:tav tm="0">
                                          <p:val>
                                            <p:strVal val="0-#ppt_w/2"/>
                                          </p:val>
                                        </p:tav>
                                        <p:tav tm="100000">
                                          <p:val>
                                            <p:strVal val="#ppt_x"/>
                                          </p:val>
                                        </p:tav>
                                      </p:tavLst>
                                    </p:anim>
                                    <p:anim calcmode="lin" valueType="num">
                                      <p:cBhvr additive="base">
                                        <p:cTn id="20" dur="500" fill="hold"/>
                                        <p:tgtEl>
                                          <p:spTgt spid="1341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34196"/>
                                        </p:tgtEl>
                                        <p:attrNameLst>
                                          <p:attrName>style.visibility</p:attrName>
                                        </p:attrNameLst>
                                      </p:cBhvr>
                                      <p:to>
                                        <p:strVal val="visible"/>
                                      </p:to>
                                    </p:set>
                                    <p:anim calcmode="lin" valueType="num">
                                      <p:cBhvr additive="base">
                                        <p:cTn id="25" dur="500" fill="hold"/>
                                        <p:tgtEl>
                                          <p:spTgt spid="134196"/>
                                        </p:tgtEl>
                                        <p:attrNameLst>
                                          <p:attrName>ppt_x</p:attrName>
                                        </p:attrNameLst>
                                      </p:cBhvr>
                                      <p:tavLst>
                                        <p:tav tm="0">
                                          <p:val>
                                            <p:strVal val="0-#ppt_w/2"/>
                                          </p:val>
                                        </p:tav>
                                        <p:tav tm="100000">
                                          <p:val>
                                            <p:strVal val="#ppt_x"/>
                                          </p:val>
                                        </p:tav>
                                      </p:tavLst>
                                    </p:anim>
                                    <p:anim calcmode="lin" valueType="num">
                                      <p:cBhvr additive="base">
                                        <p:cTn id="26" dur="500" fill="hold"/>
                                        <p:tgtEl>
                                          <p:spTgt spid="134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5" name="Rectangle 2">
            <a:extLst>
              <a:ext uri="{FF2B5EF4-FFF2-40B4-BE49-F238E27FC236}">
                <a16:creationId xmlns:a16="http://schemas.microsoft.com/office/drawing/2014/main" id="{A238F10C-85AD-42F3-810C-3EFE11B86D15}"/>
              </a:ext>
            </a:extLst>
          </p:cNvPr>
          <p:cNvSpPr>
            <a:spLocks noGrp="1" noChangeArrowheads="1"/>
          </p:cNvSpPr>
          <p:nvPr>
            <p:ph type="title"/>
          </p:nvPr>
        </p:nvSpPr>
        <p:spPr>
          <a:xfrm>
            <a:off x="118697" y="116633"/>
            <a:ext cx="8468457" cy="761134"/>
          </a:xfrm>
        </p:spPr>
        <p:txBody>
          <a:bodyPr>
            <a:normAutofit/>
          </a:bodyPr>
          <a:lstStyle/>
          <a:p>
            <a:pPr eaLnBrk="1" hangingPunct="1"/>
            <a:r>
              <a:rPr lang="es-ES_tradnl" altLang="es-ES" dirty="0"/>
              <a:t>¿Se cumple el objetivo del estudio?</a:t>
            </a:r>
            <a:r>
              <a:rPr lang="es-ES" altLang="es-ES" dirty="0"/>
              <a:t> </a:t>
            </a:r>
          </a:p>
        </p:txBody>
      </p:sp>
      <p:sp>
        <p:nvSpPr>
          <p:cNvPr id="35846" name="Rectangle 3">
            <a:extLst>
              <a:ext uri="{FF2B5EF4-FFF2-40B4-BE49-F238E27FC236}">
                <a16:creationId xmlns:a16="http://schemas.microsoft.com/office/drawing/2014/main" id="{62D75C83-C56D-41CE-8EDF-490E3E256D4B}"/>
              </a:ext>
            </a:extLst>
          </p:cNvPr>
          <p:cNvSpPr>
            <a:spLocks noGrp="1" noChangeArrowheads="1"/>
          </p:cNvSpPr>
          <p:nvPr>
            <p:ph type="body" idx="1"/>
          </p:nvPr>
        </p:nvSpPr>
        <p:spPr>
          <a:xfrm>
            <a:off x="317989" y="1079989"/>
            <a:ext cx="8491903" cy="1617785"/>
          </a:xfrm>
          <a:ln w="19050">
            <a:solidFill>
              <a:srgbClr val="008000"/>
            </a:solidFill>
            <a:miter lim="800000"/>
            <a:headEnd/>
            <a:tailEnd/>
          </a:ln>
        </p:spPr>
        <p:txBody>
          <a:bodyPr/>
          <a:lstStyle/>
          <a:p>
            <a:pPr eaLnBrk="1" hangingPunct="1">
              <a:buFont typeface="Wingdings" panose="05000000000000000000" pitchFamily="2" charset="2"/>
              <a:buNone/>
            </a:pPr>
            <a:r>
              <a:rPr lang="es-ES_tradnl" altLang="es-ES" b="1" i="1">
                <a:solidFill>
                  <a:srgbClr val="008000"/>
                </a:solidFill>
                <a:cs typeface="Times New Roman" panose="02020603050405020304" pitchFamily="18" charset="0"/>
              </a:rPr>
              <a:t>AUTOEVALUACION</a:t>
            </a:r>
            <a:r>
              <a:rPr lang="es-ES_tradnl" altLang="es-ES" b="1" i="1">
                <a:solidFill>
                  <a:srgbClr val="000000"/>
                </a:solidFill>
                <a:cs typeface="Times New Roman" panose="02020603050405020304" pitchFamily="18" charset="0"/>
              </a:rPr>
              <a:t>: </a:t>
            </a:r>
            <a:endParaRPr lang="es-ES_tradnl" altLang="es-ES">
              <a:solidFill>
                <a:srgbClr val="000000"/>
              </a:solidFill>
              <a:cs typeface="Times New Roman" panose="02020603050405020304" pitchFamily="18" charset="0"/>
            </a:endParaRPr>
          </a:p>
          <a:p>
            <a:pPr eaLnBrk="1" hangingPunct="1">
              <a:buFont typeface="Wingdings" panose="05000000000000000000" pitchFamily="2" charset="2"/>
              <a:buNone/>
            </a:pPr>
            <a:r>
              <a:rPr lang="es-ES_tradnl" altLang="es-ES" i="1">
                <a:solidFill>
                  <a:srgbClr val="000000"/>
                </a:solidFill>
                <a:cs typeface="Times New Roman" panose="02020603050405020304" pitchFamily="18" charset="0"/>
              </a:rPr>
              <a:t>¿Garantizan las condiciones operativas propuestas el objetivo perseguido de superar un contenido del 18 por mil de aditivo con una probabilidad del 99%?</a:t>
            </a:r>
            <a:endParaRPr lang="es-ES" altLang="es-ES">
              <a:solidFill>
                <a:srgbClr val="0000FF"/>
              </a:solidFill>
              <a:cs typeface="Times New Roman" panose="02020603050405020304" pitchFamily="18" charset="0"/>
            </a:endParaRPr>
          </a:p>
        </p:txBody>
      </p:sp>
      <p:sp>
        <p:nvSpPr>
          <p:cNvPr id="199684" name="Rectangle 4">
            <a:extLst>
              <a:ext uri="{FF2B5EF4-FFF2-40B4-BE49-F238E27FC236}">
                <a16:creationId xmlns:a16="http://schemas.microsoft.com/office/drawing/2014/main" id="{B94FEF64-71EA-45DF-B659-B88C342BCC7F}"/>
              </a:ext>
            </a:extLst>
          </p:cNvPr>
          <p:cNvSpPr>
            <a:spLocks noChangeArrowheads="1"/>
          </p:cNvSpPr>
          <p:nvPr/>
        </p:nvSpPr>
        <p:spPr bwMode="auto">
          <a:xfrm>
            <a:off x="849923" y="4028343"/>
            <a:ext cx="7246327" cy="797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spcBef>
                <a:spcPct val="20000"/>
              </a:spcBef>
              <a:buClr>
                <a:schemeClr val="folHlink"/>
              </a:buClr>
              <a:buSzPct val="75000"/>
              <a:buFont typeface="Wingdings" panose="05000000000000000000" pitchFamily="2" charset="2"/>
              <a:buNone/>
            </a:pPr>
            <a:r>
              <a:rPr lang="es-ES_tradnl" altLang="es-ES" sz="2215" dirty="0">
                <a:cs typeface="Times New Roman" panose="02020603050405020304" pitchFamily="18" charset="0"/>
              </a:rPr>
              <a:t>¿Qué datos son necesarios para poder responder a esta pregunta?</a:t>
            </a:r>
            <a:endParaRPr lang="es-ES" altLang="es-ES" sz="2215" dirty="0">
              <a:cs typeface="Times New Roman" panose="02020603050405020304" pitchFamily="18" charset="0"/>
            </a:endParaRPr>
          </a:p>
        </p:txBody>
      </p:sp>
      <p:graphicFrame>
        <p:nvGraphicFramePr>
          <p:cNvPr id="476160" name="Object 1024">
            <a:extLst>
              <a:ext uri="{FF2B5EF4-FFF2-40B4-BE49-F238E27FC236}">
                <a16:creationId xmlns:a16="http://schemas.microsoft.com/office/drawing/2014/main" id="{D0062E63-9547-471A-B448-6002B22DDE08}"/>
              </a:ext>
            </a:extLst>
          </p:cNvPr>
          <p:cNvGraphicFramePr>
            <a:graphicFrameLocks noChangeAspect="1"/>
          </p:cNvGraphicFramePr>
          <p:nvPr/>
        </p:nvGraphicFramePr>
        <p:xfrm>
          <a:off x="1780443" y="3118338"/>
          <a:ext cx="5184531" cy="575897"/>
        </p:xfrm>
        <a:graphic>
          <a:graphicData uri="http://schemas.openxmlformats.org/presentationml/2006/ole">
            <mc:AlternateContent xmlns:mc="http://schemas.openxmlformats.org/markup-compatibility/2006">
              <mc:Choice xmlns:v="urn:schemas-microsoft-com:vml" Requires="v">
                <p:oleObj spid="_x0000_s1363983" name="Equation" r:id="rId4" imgW="1942920" imgH="215640" progId="Equation.DSMT4">
                  <p:embed/>
                </p:oleObj>
              </mc:Choice>
              <mc:Fallback>
                <p:oleObj name="Equation" r:id="rId4" imgW="1942920" imgH="215640" progId="Equation.DSMT4">
                  <p:embed/>
                  <p:pic>
                    <p:nvPicPr>
                      <p:cNvPr id="476160" name="Object 1024">
                        <a:extLst>
                          <a:ext uri="{FF2B5EF4-FFF2-40B4-BE49-F238E27FC236}">
                            <a16:creationId xmlns:a16="http://schemas.microsoft.com/office/drawing/2014/main" id="{D0062E63-9547-471A-B448-6002B22DD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80443" y="3118338"/>
                        <a:ext cx="5184531" cy="575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Rectangle 4">
            <a:extLst>
              <a:ext uri="{FF2B5EF4-FFF2-40B4-BE49-F238E27FC236}">
                <a16:creationId xmlns:a16="http://schemas.microsoft.com/office/drawing/2014/main" id="{51EF841E-A407-42D9-AED4-3B7EFB7B7644}"/>
              </a:ext>
            </a:extLst>
          </p:cNvPr>
          <p:cNvSpPr>
            <a:spLocks noChangeArrowheads="1"/>
          </p:cNvSpPr>
          <p:nvPr/>
        </p:nvSpPr>
        <p:spPr bwMode="auto">
          <a:xfrm>
            <a:off x="581758" y="5024804"/>
            <a:ext cx="804496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81100" indent="-266700" eaLnBrk="0" hangingPunct="0">
              <a:defRPr sz="1400">
                <a:solidFill>
                  <a:schemeClr val="tx1"/>
                </a:solidFill>
                <a:latin typeface="Verdana" panose="020B0604030504040204" pitchFamily="34" charset="0"/>
              </a:defRPr>
            </a:lvl3pPr>
            <a:lvl4pPr marL="1638300" indent="-266700" eaLnBrk="0" hangingPunct="0">
              <a:defRPr sz="1400">
                <a:solidFill>
                  <a:schemeClr val="tx1"/>
                </a:solidFill>
                <a:latin typeface="Verdana" panose="020B0604030504040204" pitchFamily="34" charset="0"/>
              </a:defRPr>
            </a:lvl4pPr>
            <a:lvl5pPr marL="2095500" indent="-266700" eaLnBrk="0" hangingPunct="0">
              <a:defRPr sz="1400">
                <a:solidFill>
                  <a:schemeClr val="tx1"/>
                </a:solidFill>
                <a:latin typeface="Verdana" panose="020B0604030504040204" pitchFamily="34" charset="0"/>
              </a:defRPr>
            </a:lvl5pPr>
            <a:lvl6pPr marL="2552700" indent="-266700" eaLnBrk="0" fontAlgn="base" hangingPunct="0">
              <a:spcBef>
                <a:spcPct val="0"/>
              </a:spcBef>
              <a:spcAft>
                <a:spcPct val="0"/>
              </a:spcAft>
              <a:defRPr sz="1400">
                <a:solidFill>
                  <a:schemeClr val="tx1"/>
                </a:solidFill>
                <a:latin typeface="Verdana" panose="020B0604030504040204" pitchFamily="34" charset="0"/>
              </a:defRPr>
            </a:lvl6pPr>
            <a:lvl7pPr marL="3009900" indent="-266700" eaLnBrk="0" fontAlgn="base" hangingPunct="0">
              <a:spcBef>
                <a:spcPct val="0"/>
              </a:spcBef>
              <a:spcAft>
                <a:spcPct val="0"/>
              </a:spcAft>
              <a:defRPr sz="1400">
                <a:solidFill>
                  <a:schemeClr val="tx1"/>
                </a:solidFill>
                <a:latin typeface="Verdana" panose="020B0604030504040204" pitchFamily="34" charset="0"/>
              </a:defRPr>
            </a:lvl7pPr>
            <a:lvl8pPr marL="3467100" indent="-266700" eaLnBrk="0" fontAlgn="base" hangingPunct="0">
              <a:spcBef>
                <a:spcPct val="0"/>
              </a:spcBef>
              <a:spcAft>
                <a:spcPct val="0"/>
              </a:spcAft>
              <a:defRPr sz="1400">
                <a:solidFill>
                  <a:schemeClr val="tx1"/>
                </a:solidFill>
                <a:latin typeface="Verdana" panose="020B0604030504040204" pitchFamily="34" charset="0"/>
              </a:defRPr>
            </a:lvl8pPr>
            <a:lvl9pPr marL="3924300" indent="-2667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115000"/>
              <a:buFont typeface="Wingdings" panose="05000000000000000000" pitchFamily="2" charset="2"/>
              <a:buAutoNum type="alphaLcParenR"/>
            </a:pPr>
            <a:r>
              <a:rPr lang="es-ES_tradnl" altLang="es-ES" sz="2215" dirty="0">
                <a:solidFill>
                  <a:srgbClr val="000000"/>
                </a:solidFill>
                <a:cs typeface="Times New Roman" panose="02020603050405020304" pitchFamily="18" charset="0"/>
              </a:rPr>
              <a:t> ¿Qué modelo de distribución sigue la </a:t>
            </a:r>
            <a:r>
              <a:rPr lang="es-ES_tradnl" altLang="es-ES" sz="2215" dirty="0" err="1">
                <a:solidFill>
                  <a:srgbClr val="000000"/>
                </a:solidFill>
                <a:cs typeface="Times New Roman" panose="02020603050405020304" pitchFamily="18" charset="0"/>
              </a:rPr>
              <a:t>v.a.</a:t>
            </a:r>
            <a:r>
              <a:rPr lang="es-ES_tradnl" altLang="es-ES" sz="2215" dirty="0">
                <a:solidFill>
                  <a:srgbClr val="000000"/>
                </a:solidFill>
                <a:cs typeface="Times New Roman" panose="02020603050405020304" pitchFamily="18" charset="0"/>
              </a:rPr>
              <a:t> Aditivo?</a:t>
            </a:r>
          </a:p>
          <a:p>
            <a:pPr eaLnBrk="1" hangingPunct="1">
              <a:spcBef>
                <a:spcPct val="20000"/>
              </a:spcBef>
              <a:buClr>
                <a:schemeClr val="folHlink"/>
              </a:buClr>
              <a:buSzPct val="115000"/>
              <a:buFont typeface="Wingdings" panose="05000000000000000000" pitchFamily="2" charset="2"/>
              <a:buAutoNum type="alphaLcParenR"/>
            </a:pPr>
            <a:r>
              <a:rPr lang="es-ES_tradnl" altLang="es-ES" sz="2215" dirty="0">
                <a:solidFill>
                  <a:srgbClr val="000000"/>
                </a:solidFill>
                <a:cs typeface="Times New Roman" panose="02020603050405020304" pitchFamily="18" charset="0"/>
              </a:rPr>
              <a:t> ¿Cuáles son sus parámetros?</a:t>
            </a:r>
            <a:endParaRPr lang="es-ES" altLang="es-ES" sz="2215" dirty="0">
              <a:solidFill>
                <a:srgbClr val="0000FF"/>
              </a:solidFill>
              <a:cs typeface="Times New Roman" panose="02020603050405020304" pitchFamily="18" charset="0"/>
            </a:endParaRPr>
          </a:p>
        </p:txBody>
      </p:sp>
      <p:pic>
        <p:nvPicPr>
          <p:cNvPr id="35856" name="Picture 16" descr="MCj02991330000[1]">
            <a:extLst>
              <a:ext uri="{FF2B5EF4-FFF2-40B4-BE49-F238E27FC236}">
                <a16:creationId xmlns:a16="http://schemas.microsoft.com/office/drawing/2014/main" id="{936045FF-811A-4648-8FDC-8C0E594297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284339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476160"/>
                                        </p:tgtEl>
                                        <p:attrNameLst>
                                          <p:attrName>style.visibility</p:attrName>
                                        </p:attrNameLst>
                                      </p:cBhvr>
                                      <p:to>
                                        <p:strVal val="visible"/>
                                      </p:to>
                                    </p:set>
                                    <p:animEffect transition="in" filter="strips(downRight)">
                                      <p:cBhvr>
                                        <p:cTn id="7" dur="500"/>
                                        <p:tgtEl>
                                          <p:spTgt spid="476160"/>
                                        </p:tgtEl>
                                      </p:cBhvr>
                                    </p:animEffect>
                                  </p:childTnLst>
                                </p:cTn>
                              </p:par>
                            </p:childTnLst>
                          </p:cTn>
                        </p:par>
                        <p:par>
                          <p:cTn id="8" fill="hold" nodeType="afterGroup">
                            <p:stCondLst>
                              <p:cond delay="500"/>
                            </p:stCondLst>
                            <p:childTnLst>
                              <p:par>
                                <p:cTn id="9" presetID="22" presetClass="entr" presetSubtype="8" fill="hold" grpId="0" nodeType="afterEffect">
                                  <p:stCondLst>
                                    <p:cond delay="4000"/>
                                  </p:stCondLst>
                                  <p:childTnLst>
                                    <p:set>
                                      <p:cBhvr>
                                        <p:cTn id="10" dur="1" fill="hold">
                                          <p:stCondLst>
                                            <p:cond delay="0"/>
                                          </p:stCondLst>
                                        </p:cTn>
                                        <p:tgtEl>
                                          <p:spTgt spid="199684"/>
                                        </p:tgtEl>
                                        <p:attrNameLst>
                                          <p:attrName>style.visibility</p:attrName>
                                        </p:attrNameLst>
                                      </p:cBhvr>
                                      <p:to>
                                        <p:strVal val="visible"/>
                                      </p:to>
                                    </p:set>
                                    <p:animEffect transition="in" filter="wipe(left)">
                                      <p:cBhvr>
                                        <p:cTn id="11" dur="500"/>
                                        <p:tgtEl>
                                          <p:spTgt spid="19968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wipe(left)">
                                      <p:cBhvr>
                                        <p:cTn id="16" dur="500"/>
                                        <p:tgtEl>
                                          <p:spTgt spid="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Effect transition="in" filter="wipe(left)">
                                      <p:cBhvr>
                                        <p:cTn id="21" dur="500"/>
                                        <p:tgtEl>
                                          <p:spTgt spid="2">
                                            <p:txEl>
                                              <p:pRg st="1" end="1"/>
                                            </p:txEl>
                                          </p:spTgt>
                                        </p:tgtEl>
                                      </p:cBhvr>
                                    </p:animEffect>
                                  </p:childTnLst>
                                </p:cTn>
                              </p:par>
                            </p:childTnLst>
                          </p:cTn>
                        </p:par>
                        <p:par>
                          <p:cTn id="22" fill="hold" nodeType="afterGroup">
                            <p:stCondLst>
                              <p:cond delay="500"/>
                            </p:stCondLst>
                            <p:childTnLst>
                              <p:par>
                                <p:cTn id="23" presetID="51" presetClass="entr" presetSubtype="0" fill="hold" nodeType="afterEffect">
                                  <p:stCondLst>
                                    <p:cond delay="0"/>
                                  </p:stCondLst>
                                  <p:childTnLst>
                                    <p:set>
                                      <p:cBhvr>
                                        <p:cTn id="24" dur="1" fill="hold">
                                          <p:stCondLst>
                                            <p:cond delay="0"/>
                                          </p:stCondLst>
                                        </p:cTn>
                                        <p:tgtEl>
                                          <p:spTgt spid="35856"/>
                                        </p:tgtEl>
                                        <p:attrNameLst>
                                          <p:attrName>style.visibility</p:attrName>
                                        </p:attrNameLst>
                                      </p:cBhvr>
                                      <p:to>
                                        <p:strVal val="visible"/>
                                      </p:to>
                                    </p:set>
                                    <p:animEffect transition="in" filter="fade">
                                      <p:cBhvr>
                                        <p:cTn id="25" dur="770" decel="100000"/>
                                        <p:tgtEl>
                                          <p:spTgt spid="35856"/>
                                        </p:tgtEl>
                                      </p:cBhvr>
                                    </p:animEffect>
                                    <p:animScale>
                                      <p:cBhvr>
                                        <p:cTn id="26" dur="770" decel="100000"/>
                                        <p:tgtEl>
                                          <p:spTgt spid="35856"/>
                                        </p:tgtEl>
                                      </p:cBhvr>
                                      <p:from x="10000" y="10000"/>
                                      <p:to x="200000" y="450000"/>
                                    </p:animScale>
                                    <p:animScale>
                                      <p:cBhvr>
                                        <p:cTn id="27" dur="1230" accel="100000" fill="hold">
                                          <p:stCondLst>
                                            <p:cond delay="770"/>
                                          </p:stCondLst>
                                        </p:cTn>
                                        <p:tgtEl>
                                          <p:spTgt spid="35856"/>
                                        </p:tgtEl>
                                      </p:cBhvr>
                                      <p:from x="200000" y="450000"/>
                                      <p:to x="100000" y="100000"/>
                                    </p:animScale>
                                    <p:set>
                                      <p:cBhvr>
                                        <p:cTn id="28" dur="770" fill="hold"/>
                                        <p:tgtEl>
                                          <p:spTgt spid="35856"/>
                                        </p:tgtEl>
                                        <p:attrNameLst>
                                          <p:attrName>ppt_x</p:attrName>
                                        </p:attrNameLst>
                                      </p:cBhvr>
                                      <p:to>
                                        <p:strVal val="(0.5)"/>
                                      </p:to>
                                    </p:set>
                                    <p:anim from="(0.5)" to="(#ppt_x)" calcmode="lin" valueType="num">
                                      <p:cBhvr>
                                        <p:cTn id="29" dur="1230" accel="100000" fill="hold">
                                          <p:stCondLst>
                                            <p:cond delay="770"/>
                                          </p:stCondLst>
                                        </p:cTn>
                                        <p:tgtEl>
                                          <p:spTgt spid="35856"/>
                                        </p:tgtEl>
                                        <p:attrNameLst>
                                          <p:attrName>ppt_x</p:attrName>
                                        </p:attrNameLst>
                                      </p:cBhvr>
                                    </p:anim>
                                    <p:set>
                                      <p:cBhvr>
                                        <p:cTn id="30" dur="770" fill="hold"/>
                                        <p:tgtEl>
                                          <p:spTgt spid="35856"/>
                                        </p:tgtEl>
                                        <p:attrNameLst>
                                          <p:attrName>ppt_y</p:attrName>
                                        </p:attrNameLst>
                                      </p:cBhvr>
                                      <p:to>
                                        <p:strVal val="(#ppt_y+0.4)"/>
                                      </p:to>
                                    </p:set>
                                    <p:anim from="(#ppt_y+0.4)" to="(#ppt_y)" calcmode="lin" valueType="num">
                                      <p:cBhvr>
                                        <p:cTn id="31" dur="1230" accel="100000" fill="hold">
                                          <p:stCondLst>
                                            <p:cond delay="770"/>
                                          </p:stCondLst>
                                        </p:cTn>
                                        <p:tgtEl>
                                          <p:spTgt spid="3585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utoUpdateAnimBg="0"/>
      <p:bldP spid="2"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7139" name="Rectangle 2">
            <a:extLst>
              <a:ext uri="{FF2B5EF4-FFF2-40B4-BE49-F238E27FC236}">
                <a16:creationId xmlns:a16="http://schemas.microsoft.com/office/drawing/2014/main" id="{3615A43D-B72C-4969-9F2F-E13AE27E5678}"/>
              </a:ext>
            </a:extLst>
          </p:cNvPr>
          <p:cNvSpPr>
            <a:spLocks noGrp="1" noChangeArrowheads="1"/>
          </p:cNvSpPr>
          <p:nvPr>
            <p:ph type="title" idx="4294967295"/>
          </p:nvPr>
        </p:nvSpPr>
        <p:spPr/>
        <p:txBody>
          <a:bodyPr/>
          <a:lstStyle/>
          <a:p>
            <a:pPr eaLnBrk="1" hangingPunct="1"/>
            <a:r>
              <a:rPr lang="es-ES_tradnl" altLang="es-ES" b="1">
                <a:solidFill>
                  <a:schemeClr val="tx1"/>
                </a:solidFill>
              </a:rPr>
              <a:t>a)</a:t>
            </a:r>
            <a:r>
              <a:rPr lang="es-ES_tradnl" altLang="es-ES">
                <a:solidFill>
                  <a:schemeClr val="tx1"/>
                </a:solidFill>
              </a:rPr>
              <a:t> ¿Qué </a:t>
            </a:r>
            <a:r>
              <a:rPr lang="es-ES_tradnl" altLang="es-ES" b="1">
                <a:solidFill>
                  <a:schemeClr val="tx1"/>
                </a:solidFill>
              </a:rPr>
              <a:t>distribución</a:t>
            </a:r>
            <a:r>
              <a:rPr lang="es-ES_tradnl" altLang="es-ES">
                <a:solidFill>
                  <a:schemeClr val="tx1"/>
                </a:solidFill>
              </a:rPr>
              <a:t> sigue </a:t>
            </a:r>
            <a:r>
              <a:rPr lang="es-ES_tradnl" altLang="es-ES" b="1">
                <a:solidFill>
                  <a:schemeClr val="tx1"/>
                </a:solidFill>
              </a:rPr>
              <a:t>Aditivo</a:t>
            </a:r>
            <a:r>
              <a:rPr lang="es-ES_tradnl" altLang="es-ES">
                <a:solidFill>
                  <a:schemeClr val="tx1"/>
                </a:solidFill>
              </a:rPr>
              <a:t>?</a:t>
            </a:r>
            <a:endParaRPr lang="es-ES" altLang="es-ES">
              <a:solidFill>
                <a:schemeClr val="tx1"/>
              </a:solidFill>
            </a:endParaRPr>
          </a:p>
        </p:txBody>
      </p:sp>
      <p:sp>
        <p:nvSpPr>
          <p:cNvPr id="199684" name="Rectangle 4">
            <a:extLst>
              <a:ext uri="{FF2B5EF4-FFF2-40B4-BE49-F238E27FC236}">
                <a16:creationId xmlns:a16="http://schemas.microsoft.com/office/drawing/2014/main" id="{7E012E9E-99FB-4EF2-9E29-21A9EB9E3E29}"/>
              </a:ext>
            </a:extLst>
          </p:cNvPr>
          <p:cNvSpPr>
            <a:spLocks noChangeArrowheads="1"/>
          </p:cNvSpPr>
          <p:nvPr/>
        </p:nvSpPr>
        <p:spPr bwMode="auto">
          <a:xfrm>
            <a:off x="382467" y="1302728"/>
            <a:ext cx="8377603" cy="515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rgbClr val="008000"/>
              </a:buClr>
              <a:buSzPct val="115000"/>
              <a:buFontTx/>
              <a:buChar char="•"/>
            </a:pPr>
            <a:r>
              <a:rPr lang="es-ES_tradnl" altLang="es-ES" sz="2215">
                <a:solidFill>
                  <a:srgbClr val="000000"/>
                </a:solidFill>
                <a:cs typeface="Times New Roman" panose="02020603050405020304" pitchFamily="18" charset="0"/>
              </a:rPr>
              <a:t>ANOVA asume que la v.a. es Normal </a:t>
            </a:r>
            <a:r>
              <a:rPr lang="es-ES_tradnl" altLang="es-ES" sz="2215">
                <a:solidFill>
                  <a:srgbClr val="000000"/>
                </a:solidFill>
                <a:cs typeface="Times New Roman" panose="02020603050405020304" pitchFamily="18" charset="0"/>
                <a:sym typeface="Wingdings" panose="05000000000000000000" pitchFamily="2" charset="2"/>
              </a:rPr>
              <a:t> comprobación</a:t>
            </a:r>
            <a:endParaRPr lang="es-ES_tradnl" altLang="es-ES" sz="2215">
              <a:solidFill>
                <a:srgbClr val="000000"/>
              </a:solidFill>
              <a:cs typeface="Times New Roman" panose="02020603050405020304" pitchFamily="18" charset="0"/>
            </a:endParaRPr>
          </a:p>
        </p:txBody>
      </p:sp>
      <p:graphicFrame>
        <p:nvGraphicFramePr>
          <p:cNvPr id="347149" name="Object 13">
            <a:extLst>
              <a:ext uri="{FF2B5EF4-FFF2-40B4-BE49-F238E27FC236}">
                <a16:creationId xmlns:a16="http://schemas.microsoft.com/office/drawing/2014/main" id="{20011811-0932-4BF6-BBA3-7C4615CF31B4}"/>
              </a:ext>
            </a:extLst>
          </p:cNvPr>
          <p:cNvGraphicFramePr>
            <a:graphicFrameLocks noChangeAspect="1"/>
          </p:cNvGraphicFramePr>
          <p:nvPr/>
        </p:nvGraphicFramePr>
        <p:xfrm>
          <a:off x="716573" y="2305051"/>
          <a:ext cx="4120662" cy="3184280"/>
        </p:xfrm>
        <a:graphic>
          <a:graphicData uri="http://schemas.openxmlformats.org/presentationml/2006/ole">
            <mc:AlternateContent xmlns:mc="http://schemas.openxmlformats.org/markup-compatibility/2006">
              <mc:Choice xmlns:v="urn:schemas-microsoft-com:vml" Requires="v">
                <p:oleObj spid="_x0000_s1365007" name="SGWIN StatFolios" r:id="rId4" imgW="11058480" imgH="7191360" progId="SGStatFolio">
                  <p:embed/>
                </p:oleObj>
              </mc:Choice>
              <mc:Fallback>
                <p:oleObj name="SGWIN StatFolios" r:id="rId4" imgW="11058480" imgH="7191360" progId="SGStatFolio">
                  <p:embed/>
                  <p:pic>
                    <p:nvPicPr>
                      <p:cNvPr id="347149" name="Object 13">
                        <a:extLst>
                          <a:ext uri="{FF2B5EF4-FFF2-40B4-BE49-F238E27FC236}">
                            <a16:creationId xmlns:a16="http://schemas.microsoft.com/office/drawing/2014/main" id="{20011811-0932-4BF6-BBA3-7C4615CF3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9663" t="11423" r="18390" b="3069"/>
                      <a:stretch>
                        <a:fillRect/>
                      </a:stretch>
                    </p:blipFill>
                    <p:spPr bwMode="auto">
                      <a:xfrm>
                        <a:off x="716573" y="2305051"/>
                        <a:ext cx="4120662" cy="3184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7150" name="AutoShape 9">
            <a:extLst>
              <a:ext uri="{FF2B5EF4-FFF2-40B4-BE49-F238E27FC236}">
                <a16:creationId xmlns:a16="http://schemas.microsoft.com/office/drawing/2014/main" id="{9CD13FC4-9D1B-4279-94F7-38D155B71065}"/>
              </a:ext>
            </a:extLst>
          </p:cNvPr>
          <p:cNvSpPr>
            <a:spLocks/>
          </p:cNvSpPr>
          <p:nvPr/>
        </p:nvSpPr>
        <p:spPr bwMode="auto">
          <a:xfrm flipH="1">
            <a:off x="4970585" y="2435470"/>
            <a:ext cx="3988777" cy="2992315"/>
          </a:xfrm>
          <a:prstGeom prst="borderCallout2">
            <a:avLst>
              <a:gd name="adj1" fmla="val 3523"/>
              <a:gd name="adj2" fmla="val 101759"/>
              <a:gd name="adj3" fmla="val 3523"/>
              <a:gd name="adj4" fmla="val 107273"/>
              <a:gd name="adj5" fmla="val 22083"/>
              <a:gd name="adj6" fmla="val 113296"/>
            </a:avLst>
          </a:prstGeom>
          <a:solidFill>
            <a:schemeClr val="bg1"/>
          </a:solidFill>
          <a:ln w="19050" cap="sq">
            <a:solidFill>
              <a:srgbClr val="0080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ES_tradnl" altLang="es-ES" sz="1846"/>
              <a:t>Los ptos se alinean alrededor de la recta </a:t>
            </a:r>
            <a:r>
              <a:rPr lang="es-ES_tradnl" altLang="es-ES" sz="1846">
                <a:sym typeface="Wingdings" panose="05000000000000000000" pitchFamily="2" charset="2"/>
              </a:rPr>
              <a:t> podemos asumir que la distribución que sigue la v.a. Aditivo es Normal</a:t>
            </a:r>
          </a:p>
          <a:p>
            <a:pPr eaLnBrk="1" hangingPunct="1"/>
            <a:endParaRPr lang="es-ES" altLang="es-ES" sz="1846">
              <a:sym typeface="Wingdings" panose="05000000000000000000" pitchFamily="2" charset="2"/>
            </a:endParaRPr>
          </a:p>
          <a:p>
            <a:pPr eaLnBrk="1" hangingPunct="1"/>
            <a:r>
              <a:rPr lang="es-ES" altLang="es-ES" sz="1846">
                <a:sym typeface="Wingdings" panose="05000000000000000000" pitchFamily="2" charset="2"/>
              </a:rPr>
              <a:t>Además:</a:t>
            </a:r>
          </a:p>
          <a:p>
            <a:pPr eaLnBrk="1" hangingPunct="1"/>
            <a:r>
              <a:rPr lang="es-ES" altLang="es-ES" sz="1846">
                <a:sym typeface="Wingdings" panose="05000000000000000000" pitchFamily="2" charset="2"/>
              </a:rPr>
              <a:t>Stnd. skewness = 0,138176</a:t>
            </a:r>
          </a:p>
          <a:p>
            <a:pPr eaLnBrk="1" hangingPunct="1"/>
            <a:r>
              <a:rPr lang="es-ES" altLang="es-ES" sz="1846">
                <a:sym typeface="Wingdings" panose="05000000000000000000" pitchFamily="2" charset="2"/>
              </a:rPr>
              <a:t>Stnd. kurtosis = -0,50667</a:t>
            </a:r>
          </a:p>
          <a:p>
            <a:pPr eaLnBrk="1" hangingPunct="1"/>
            <a:endParaRPr lang="es-ES" altLang="es-ES" sz="1846">
              <a:sym typeface="Wingdings" panose="05000000000000000000" pitchFamily="2" charset="2"/>
            </a:endParaRPr>
          </a:p>
          <a:p>
            <a:pPr eaLnBrk="1" hangingPunct="1"/>
            <a:r>
              <a:rPr lang="es-ES" altLang="es-ES" sz="1846">
                <a:sym typeface="Wingdings" panose="05000000000000000000" pitchFamily="2" charset="2"/>
              </a:rPr>
              <a:t>Ambos valores </a:t>
            </a:r>
            <a:r>
              <a:rPr lang="es-ES" altLang="es-ES" sz="1846">
                <a:sym typeface="Symbol" panose="05050102010706020507" pitchFamily="18" charset="2"/>
              </a:rPr>
              <a:t> [-2, 2]</a:t>
            </a:r>
          </a:p>
        </p:txBody>
      </p:sp>
    </p:spTree>
    <p:extLst>
      <p:ext uri="{BB962C8B-B14F-4D97-AF65-F5344CB8AC3E}">
        <p14:creationId xmlns:p14="http://schemas.microsoft.com/office/powerpoint/2010/main" val="154851475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left)">
                                      <p:cBhvr>
                                        <p:cTn id="7" dur="500"/>
                                        <p:tgtEl>
                                          <p:spTgt spid="199684"/>
                                        </p:tgtEl>
                                      </p:cBhvr>
                                    </p:animEffect>
                                  </p:childTnLst>
                                </p:cTn>
                              </p:par>
                            </p:childTnLst>
                          </p:cTn>
                        </p:par>
                        <p:par>
                          <p:cTn id="8" fill="hold" nodeType="afterGroup">
                            <p:stCondLst>
                              <p:cond delay="500"/>
                            </p:stCondLst>
                            <p:childTnLst>
                              <p:par>
                                <p:cTn id="9" presetID="35" presetClass="entr" presetSubtype="0" fill="hold" nodeType="afterEffect">
                                  <p:stCondLst>
                                    <p:cond delay="0"/>
                                  </p:stCondLst>
                                  <p:childTnLst>
                                    <p:set>
                                      <p:cBhvr>
                                        <p:cTn id="10" dur="1" fill="hold">
                                          <p:stCondLst>
                                            <p:cond delay="0"/>
                                          </p:stCondLst>
                                        </p:cTn>
                                        <p:tgtEl>
                                          <p:spTgt spid="347149"/>
                                        </p:tgtEl>
                                        <p:attrNameLst>
                                          <p:attrName>style.visibility</p:attrName>
                                        </p:attrNameLst>
                                      </p:cBhvr>
                                      <p:to>
                                        <p:strVal val="visible"/>
                                      </p:to>
                                    </p:set>
                                    <p:animEffect transition="in" filter="fade">
                                      <p:cBhvr>
                                        <p:cTn id="11" dur="2000"/>
                                        <p:tgtEl>
                                          <p:spTgt spid="347149"/>
                                        </p:tgtEl>
                                      </p:cBhvr>
                                    </p:animEffect>
                                    <p:anim calcmode="lin" valueType="num">
                                      <p:cBhvr>
                                        <p:cTn id="12" dur="2000" fill="hold"/>
                                        <p:tgtEl>
                                          <p:spTgt spid="347149"/>
                                        </p:tgtEl>
                                        <p:attrNameLst>
                                          <p:attrName>style.rotation</p:attrName>
                                        </p:attrNameLst>
                                      </p:cBhvr>
                                      <p:tavLst>
                                        <p:tav tm="0">
                                          <p:val>
                                            <p:fltVal val="720"/>
                                          </p:val>
                                        </p:tav>
                                        <p:tav tm="100000">
                                          <p:val>
                                            <p:fltVal val="0"/>
                                          </p:val>
                                        </p:tav>
                                      </p:tavLst>
                                    </p:anim>
                                    <p:anim calcmode="lin" valueType="num">
                                      <p:cBhvr>
                                        <p:cTn id="13" dur="2000" fill="hold"/>
                                        <p:tgtEl>
                                          <p:spTgt spid="347149"/>
                                        </p:tgtEl>
                                        <p:attrNameLst>
                                          <p:attrName>ppt_h</p:attrName>
                                        </p:attrNameLst>
                                      </p:cBhvr>
                                      <p:tavLst>
                                        <p:tav tm="0">
                                          <p:val>
                                            <p:fltVal val="0"/>
                                          </p:val>
                                        </p:tav>
                                        <p:tav tm="100000">
                                          <p:val>
                                            <p:strVal val="#ppt_h"/>
                                          </p:val>
                                        </p:tav>
                                      </p:tavLst>
                                    </p:anim>
                                    <p:anim calcmode="lin" valueType="num">
                                      <p:cBhvr>
                                        <p:cTn id="14" dur="2000" fill="hold"/>
                                        <p:tgtEl>
                                          <p:spTgt spid="347149"/>
                                        </p:tgtEl>
                                        <p:attrNameLst>
                                          <p:attrName>ppt_w</p:attrName>
                                        </p:attrNameLst>
                                      </p:cBhvr>
                                      <p:tavLst>
                                        <p:tav tm="0">
                                          <p:val>
                                            <p:fltVal val="0"/>
                                          </p:val>
                                        </p:tav>
                                        <p:tav tm="100000">
                                          <p:val>
                                            <p:strVal val="#ppt_w"/>
                                          </p:val>
                                        </p:tav>
                                      </p:tavLst>
                                    </p:anim>
                                  </p:childTnLst>
                                </p:cTn>
                              </p:par>
                            </p:childTnLst>
                          </p:cTn>
                        </p:par>
                        <p:par>
                          <p:cTn id="15" fill="hold" nodeType="afterGroup">
                            <p:stCondLst>
                              <p:cond delay="2500"/>
                            </p:stCondLst>
                            <p:childTnLst>
                              <p:par>
                                <p:cTn id="16" presetID="22" presetClass="entr" presetSubtype="8" fill="hold" grpId="0" nodeType="afterEffect">
                                  <p:stCondLst>
                                    <p:cond delay="0"/>
                                  </p:stCondLst>
                                  <p:childTnLst>
                                    <p:set>
                                      <p:cBhvr>
                                        <p:cTn id="17" dur="1" fill="hold">
                                          <p:stCondLst>
                                            <p:cond delay="0"/>
                                          </p:stCondLst>
                                        </p:cTn>
                                        <p:tgtEl>
                                          <p:spTgt spid="347150"/>
                                        </p:tgtEl>
                                        <p:attrNameLst>
                                          <p:attrName>style.visibility</p:attrName>
                                        </p:attrNameLst>
                                      </p:cBhvr>
                                      <p:to>
                                        <p:strVal val="visible"/>
                                      </p:to>
                                    </p:set>
                                    <p:animEffect transition="in" filter="wipe(left)">
                                      <p:cBhvr>
                                        <p:cTn id="18" dur="2000"/>
                                        <p:tgtEl>
                                          <p:spTgt spid="347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50"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5091" name="Rectangle 2">
            <a:extLst>
              <a:ext uri="{FF2B5EF4-FFF2-40B4-BE49-F238E27FC236}">
                <a16:creationId xmlns:a16="http://schemas.microsoft.com/office/drawing/2014/main" id="{E62E8EB9-12E2-4FB2-A268-9BF0C29A9C84}"/>
              </a:ext>
            </a:extLst>
          </p:cNvPr>
          <p:cNvSpPr>
            <a:spLocks noGrp="1" noChangeArrowheads="1"/>
          </p:cNvSpPr>
          <p:nvPr>
            <p:ph type="title" idx="4294967295"/>
          </p:nvPr>
        </p:nvSpPr>
        <p:spPr>
          <a:xfrm>
            <a:off x="168812" y="146052"/>
            <a:ext cx="8346538" cy="963244"/>
          </a:xfrm>
        </p:spPr>
        <p:txBody>
          <a:bodyPr/>
          <a:lstStyle/>
          <a:p>
            <a:pPr eaLnBrk="1" hangingPunct="1"/>
            <a:r>
              <a:rPr lang="es-ES_tradnl" altLang="es-ES" b="1" dirty="0">
                <a:solidFill>
                  <a:schemeClr val="tx1"/>
                </a:solidFill>
              </a:rPr>
              <a:t>b)</a:t>
            </a:r>
            <a:r>
              <a:rPr lang="es-ES_tradnl" altLang="es-ES" dirty="0">
                <a:solidFill>
                  <a:schemeClr val="tx1"/>
                </a:solidFill>
              </a:rPr>
              <a:t> ¿Qué </a:t>
            </a:r>
            <a:r>
              <a:rPr lang="es-ES_tradnl" altLang="es-ES" b="1" dirty="0">
                <a:solidFill>
                  <a:schemeClr val="tx1"/>
                </a:solidFill>
              </a:rPr>
              <a:t>parámetros</a:t>
            </a:r>
            <a:r>
              <a:rPr lang="es-ES_tradnl" altLang="es-ES" dirty="0">
                <a:solidFill>
                  <a:schemeClr val="tx1"/>
                </a:solidFill>
              </a:rPr>
              <a:t> tiene la distribución?</a:t>
            </a:r>
            <a:endParaRPr lang="es-ES" altLang="es-ES" dirty="0">
              <a:solidFill>
                <a:schemeClr val="tx1"/>
              </a:solidFill>
            </a:endParaRPr>
          </a:p>
        </p:txBody>
      </p:sp>
      <p:graphicFrame>
        <p:nvGraphicFramePr>
          <p:cNvPr id="476161" name="Object 1025">
            <a:extLst>
              <a:ext uri="{FF2B5EF4-FFF2-40B4-BE49-F238E27FC236}">
                <a16:creationId xmlns:a16="http://schemas.microsoft.com/office/drawing/2014/main" id="{1E56EB42-0B57-44AD-9F54-F1E5513F0853}"/>
              </a:ext>
            </a:extLst>
          </p:cNvPr>
          <p:cNvGraphicFramePr>
            <a:graphicFrameLocks noChangeAspect="1"/>
          </p:cNvGraphicFramePr>
          <p:nvPr/>
        </p:nvGraphicFramePr>
        <p:xfrm>
          <a:off x="650631" y="4432789"/>
          <a:ext cx="7913077" cy="474785"/>
        </p:xfrm>
        <a:graphic>
          <a:graphicData uri="http://schemas.openxmlformats.org/presentationml/2006/ole">
            <mc:AlternateContent xmlns:mc="http://schemas.openxmlformats.org/markup-compatibility/2006">
              <mc:Choice xmlns:v="urn:schemas-microsoft-com:vml" Requires="v">
                <p:oleObj spid="_x0000_s1366045" name="Equation" r:id="rId4" imgW="3809880" imgH="228600" progId="Equation.DSMT4">
                  <p:embed/>
                </p:oleObj>
              </mc:Choice>
              <mc:Fallback>
                <p:oleObj name="Equation" r:id="rId4" imgW="3809880" imgH="228600" progId="Equation.DSMT4">
                  <p:embed/>
                  <p:pic>
                    <p:nvPicPr>
                      <p:cNvPr id="476161" name="Object 1025">
                        <a:extLst>
                          <a:ext uri="{FF2B5EF4-FFF2-40B4-BE49-F238E27FC236}">
                            <a16:creationId xmlns:a16="http://schemas.microsoft.com/office/drawing/2014/main" id="{1E56EB42-0B57-44AD-9F54-F1E5513F0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631" y="4432789"/>
                        <a:ext cx="7913077" cy="4747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a:extLst>
              <a:ext uri="{FF2B5EF4-FFF2-40B4-BE49-F238E27FC236}">
                <a16:creationId xmlns:a16="http://schemas.microsoft.com/office/drawing/2014/main" id="{861B8752-2B5F-4586-BAA6-3DBE90E17EA6}"/>
              </a:ext>
            </a:extLst>
          </p:cNvPr>
          <p:cNvGrpSpPr>
            <a:grpSpLocks/>
          </p:cNvGrpSpPr>
          <p:nvPr/>
        </p:nvGrpSpPr>
        <p:grpSpPr bwMode="auto">
          <a:xfrm>
            <a:off x="1846385" y="4359520"/>
            <a:ext cx="3798277" cy="1055077"/>
            <a:chOff x="1632" y="2928"/>
            <a:chExt cx="2592" cy="720"/>
          </a:xfrm>
        </p:grpSpPr>
        <p:sp>
          <p:nvSpPr>
            <p:cNvPr id="345097" name="Oval 8">
              <a:extLst>
                <a:ext uri="{FF2B5EF4-FFF2-40B4-BE49-F238E27FC236}">
                  <a16:creationId xmlns:a16="http://schemas.microsoft.com/office/drawing/2014/main" id="{7B62796D-65D6-4970-B6B8-5B40488D90E5}"/>
                </a:ext>
              </a:extLst>
            </p:cNvPr>
            <p:cNvSpPr>
              <a:spLocks noChangeArrowheads="1"/>
            </p:cNvSpPr>
            <p:nvPr/>
          </p:nvSpPr>
          <p:spPr bwMode="auto">
            <a:xfrm>
              <a:off x="3696" y="2928"/>
              <a:ext cx="528" cy="384"/>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45098" name="AutoShape 9">
              <a:extLst>
                <a:ext uri="{FF2B5EF4-FFF2-40B4-BE49-F238E27FC236}">
                  <a16:creationId xmlns:a16="http://schemas.microsoft.com/office/drawing/2014/main" id="{DEB56838-F8A4-430F-9754-BF58DCAA964E}"/>
                </a:ext>
              </a:extLst>
            </p:cNvPr>
            <p:cNvSpPr>
              <a:spLocks/>
            </p:cNvSpPr>
            <p:nvPr/>
          </p:nvSpPr>
          <p:spPr bwMode="auto">
            <a:xfrm>
              <a:off x="1632" y="3324"/>
              <a:ext cx="1440" cy="324"/>
            </a:xfrm>
            <a:prstGeom prst="borderCallout2">
              <a:avLst>
                <a:gd name="adj1" fmla="val 22222"/>
                <a:gd name="adj2" fmla="val 103333"/>
                <a:gd name="adj3" fmla="val 22222"/>
                <a:gd name="adj4" fmla="val 128681"/>
                <a:gd name="adj5" fmla="val -7407"/>
                <a:gd name="adj6" fmla="val 155000"/>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2215"/>
                <a:t>se conoce</a:t>
              </a:r>
              <a:endParaRPr lang="es-ES" altLang="es-ES" sz="2215"/>
            </a:p>
          </p:txBody>
        </p:sp>
      </p:grpSp>
      <p:grpSp>
        <p:nvGrpSpPr>
          <p:cNvPr id="3" name="Group 10">
            <a:extLst>
              <a:ext uri="{FF2B5EF4-FFF2-40B4-BE49-F238E27FC236}">
                <a16:creationId xmlns:a16="http://schemas.microsoft.com/office/drawing/2014/main" id="{71E698A6-EDD2-418D-91A3-4F3A91AD036D}"/>
              </a:ext>
            </a:extLst>
          </p:cNvPr>
          <p:cNvGrpSpPr>
            <a:grpSpLocks/>
          </p:cNvGrpSpPr>
          <p:nvPr/>
        </p:nvGrpSpPr>
        <p:grpSpPr bwMode="auto">
          <a:xfrm>
            <a:off x="5701812" y="4359520"/>
            <a:ext cx="2250831" cy="1389185"/>
            <a:chOff x="4272" y="2928"/>
            <a:chExt cx="1536" cy="948"/>
          </a:xfrm>
        </p:grpSpPr>
        <p:sp>
          <p:nvSpPr>
            <p:cNvPr id="345100" name="AutoShape 11">
              <a:extLst>
                <a:ext uri="{FF2B5EF4-FFF2-40B4-BE49-F238E27FC236}">
                  <a16:creationId xmlns:a16="http://schemas.microsoft.com/office/drawing/2014/main" id="{5DDC55FF-14ED-45FA-9BB3-0D10B9F79D21}"/>
                </a:ext>
              </a:extLst>
            </p:cNvPr>
            <p:cNvSpPr>
              <a:spLocks/>
            </p:cNvSpPr>
            <p:nvPr/>
          </p:nvSpPr>
          <p:spPr bwMode="auto">
            <a:xfrm>
              <a:off x="4368" y="3552"/>
              <a:ext cx="1440" cy="324"/>
            </a:xfrm>
            <a:prstGeom prst="borderCallout2">
              <a:avLst>
                <a:gd name="adj1" fmla="val 22222"/>
                <a:gd name="adj2" fmla="val -3333"/>
                <a:gd name="adj3" fmla="val 22222"/>
                <a:gd name="adj4" fmla="val -4097"/>
                <a:gd name="adj5" fmla="val -103704"/>
                <a:gd name="adj6" fmla="val -4167"/>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2215"/>
                <a:t>¿Y este dato?</a:t>
              </a:r>
              <a:endParaRPr lang="es-ES" altLang="es-ES" sz="2215"/>
            </a:p>
          </p:txBody>
        </p:sp>
        <p:sp>
          <p:nvSpPr>
            <p:cNvPr id="345101" name="Oval 12">
              <a:extLst>
                <a:ext uri="{FF2B5EF4-FFF2-40B4-BE49-F238E27FC236}">
                  <a16:creationId xmlns:a16="http://schemas.microsoft.com/office/drawing/2014/main" id="{C443567C-983A-45AD-80DE-D12460CD18C3}"/>
                </a:ext>
              </a:extLst>
            </p:cNvPr>
            <p:cNvSpPr>
              <a:spLocks noChangeArrowheads="1"/>
            </p:cNvSpPr>
            <p:nvPr/>
          </p:nvSpPr>
          <p:spPr bwMode="auto">
            <a:xfrm>
              <a:off x="4272" y="2928"/>
              <a:ext cx="528" cy="384"/>
            </a:xfrm>
            <a:prstGeom prst="ellipse">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grpSp>
      <p:sp>
        <p:nvSpPr>
          <p:cNvPr id="199684" name="Rectangle 4">
            <a:extLst>
              <a:ext uri="{FF2B5EF4-FFF2-40B4-BE49-F238E27FC236}">
                <a16:creationId xmlns:a16="http://schemas.microsoft.com/office/drawing/2014/main" id="{3CAAE504-70B0-4D5C-AEB8-E02425C62B65}"/>
              </a:ext>
            </a:extLst>
          </p:cNvPr>
          <p:cNvSpPr>
            <a:spLocks noChangeArrowheads="1"/>
          </p:cNvSpPr>
          <p:nvPr/>
        </p:nvSpPr>
        <p:spPr bwMode="auto">
          <a:xfrm>
            <a:off x="382467" y="1302728"/>
            <a:ext cx="8377603" cy="15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spcAft>
                <a:spcPct val="30000"/>
              </a:spcAft>
              <a:buClr>
                <a:srgbClr val="008000"/>
              </a:buClr>
              <a:buSzPct val="115000"/>
              <a:buFontTx/>
              <a:buChar char="•"/>
            </a:pPr>
            <a:r>
              <a:rPr lang="es-ES_tradnl" altLang="es-ES" sz="2215" dirty="0">
                <a:solidFill>
                  <a:srgbClr val="000000"/>
                </a:solidFill>
                <a:cs typeface="Times New Roman" panose="02020603050405020304" pitchFamily="18" charset="0"/>
              </a:rPr>
              <a:t>En las COO, los parámetros de la distribución serán:</a:t>
            </a:r>
          </a:p>
          <a:p>
            <a:pPr lvl="1" eaLnBrk="1" hangingPunct="1">
              <a:spcBef>
                <a:spcPct val="20000"/>
              </a:spcBef>
              <a:spcAft>
                <a:spcPct val="30000"/>
              </a:spcAft>
              <a:buClr>
                <a:schemeClr val="folHlink"/>
              </a:buClr>
              <a:buSzPct val="115000"/>
              <a:buFont typeface="Wingdings" panose="05000000000000000000" pitchFamily="2" charset="2"/>
              <a:buChar char="ü"/>
            </a:pPr>
            <a:r>
              <a:rPr lang="es-ES" altLang="es-ES" sz="2215" dirty="0">
                <a:cs typeface="Times New Roman" panose="02020603050405020304" pitchFamily="18" charset="0"/>
              </a:rPr>
              <a:t> Media prevista en las COO </a:t>
            </a:r>
            <a:r>
              <a:rPr lang="es-ES" altLang="es-ES" sz="2215" dirty="0">
                <a:cs typeface="Times New Roman" panose="02020603050405020304" pitchFamily="18" charset="0"/>
                <a:sym typeface="Wingdings" panose="05000000000000000000" pitchFamily="2" charset="2"/>
              </a:rPr>
              <a:t> </a:t>
            </a:r>
            <a:r>
              <a:rPr lang="es-ES" altLang="es-ES" sz="2215" b="1" dirty="0" err="1">
                <a:solidFill>
                  <a:schemeClr val="accent5"/>
                </a:solidFill>
                <a:cs typeface="Times New Roman" panose="02020603050405020304" pitchFamily="18" charset="0"/>
                <a:sym typeface="Wingdings" panose="05000000000000000000" pitchFamily="2" charset="2"/>
              </a:rPr>
              <a:t>m</a:t>
            </a:r>
            <a:r>
              <a:rPr lang="es-ES" altLang="es-ES" sz="2215" b="1" baseline="-25000" dirty="0" err="1">
                <a:solidFill>
                  <a:schemeClr val="accent5"/>
                </a:solidFill>
                <a:cs typeface="Times New Roman" panose="02020603050405020304" pitchFamily="18" charset="0"/>
                <a:sym typeface="Wingdings" panose="05000000000000000000" pitchFamily="2" charset="2"/>
              </a:rPr>
              <a:t>COO</a:t>
            </a:r>
            <a:r>
              <a:rPr lang="es-ES" altLang="es-ES" sz="2215" dirty="0">
                <a:cs typeface="Times New Roman" panose="02020603050405020304" pitchFamily="18" charset="0"/>
                <a:sym typeface="Wingdings" panose="05000000000000000000" pitchFamily="2" charset="2"/>
              </a:rPr>
              <a:t>= 18,825</a:t>
            </a:r>
          </a:p>
          <a:p>
            <a:pPr lvl="1" eaLnBrk="1" hangingPunct="1">
              <a:spcBef>
                <a:spcPct val="20000"/>
              </a:spcBef>
              <a:spcAft>
                <a:spcPct val="30000"/>
              </a:spcAft>
              <a:buClr>
                <a:schemeClr val="folHlink"/>
              </a:buClr>
              <a:buSzPct val="115000"/>
              <a:buFont typeface="Wingdings" panose="05000000000000000000" pitchFamily="2" charset="2"/>
              <a:buChar char="ü"/>
            </a:pPr>
            <a:r>
              <a:rPr lang="es-ES" altLang="es-ES" sz="2215" baseline="-25000" dirty="0">
                <a:cs typeface="Times New Roman" panose="02020603050405020304" pitchFamily="18" charset="0"/>
                <a:sym typeface="Wingdings" panose="05000000000000000000" pitchFamily="2" charset="2"/>
              </a:rPr>
              <a:t> </a:t>
            </a:r>
            <a:r>
              <a:rPr lang="es-ES" altLang="es-ES" sz="2215" dirty="0" err="1">
                <a:cs typeface="Times New Roman" panose="02020603050405020304" pitchFamily="18" charset="0"/>
                <a:sym typeface="Wingdings" panose="05000000000000000000" pitchFamily="2" charset="2"/>
              </a:rPr>
              <a:t>Desv</a:t>
            </a:r>
            <a:r>
              <a:rPr lang="es-ES" altLang="es-ES" sz="2215" dirty="0">
                <a:cs typeface="Times New Roman" panose="02020603050405020304" pitchFamily="18" charset="0"/>
                <a:sym typeface="Wingdings" panose="05000000000000000000" pitchFamily="2" charset="2"/>
              </a:rPr>
              <a:t>. Típica prevista </a:t>
            </a:r>
            <a:r>
              <a:rPr lang="es-ES" altLang="es-ES" sz="2215" dirty="0">
                <a:cs typeface="Times New Roman" panose="02020603050405020304" pitchFamily="18" charset="0"/>
              </a:rPr>
              <a:t>en las COO </a:t>
            </a:r>
            <a:r>
              <a:rPr lang="es-ES" altLang="es-ES" sz="2215" dirty="0">
                <a:cs typeface="Times New Roman" panose="02020603050405020304" pitchFamily="18" charset="0"/>
                <a:sym typeface="Wingdings" panose="05000000000000000000" pitchFamily="2" charset="2"/>
              </a:rPr>
              <a:t> </a:t>
            </a:r>
            <a:r>
              <a:rPr lang="es-ES" altLang="es-ES" sz="2585" b="1" dirty="0">
                <a:solidFill>
                  <a:schemeClr val="accent5"/>
                </a:solidFill>
                <a:cs typeface="Times New Roman" panose="02020603050405020304" pitchFamily="18" charset="0"/>
                <a:sym typeface="Symbol" panose="05050102010706020507" pitchFamily="18" charset="2"/>
              </a:rPr>
              <a:t></a:t>
            </a:r>
            <a:r>
              <a:rPr lang="es-ES" altLang="es-ES" sz="2215" b="1" baseline="-25000" dirty="0">
                <a:solidFill>
                  <a:schemeClr val="accent5"/>
                </a:solidFill>
                <a:cs typeface="Times New Roman" panose="02020603050405020304" pitchFamily="18" charset="0"/>
                <a:sym typeface="Wingdings" panose="05000000000000000000" pitchFamily="2" charset="2"/>
              </a:rPr>
              <a:t>COO</a:t>
            </a:r>
          </a:p>
        </p:txBody>
      </p:sp>
      <p:graphicFrame>
        <p:nvGraphicFramePr>
          <p:cNvPr id="476160" name="Object 1024">
            <a:extLst>
              <a:ext uri="{FF2B5EF4-FFF2-40B4-BE49-F238E27FC236}">
                <a16:creationId xmlns:a16="http://schemas.microsoft.com/office/drawing/2014/main" id="{FE206BF1-0262-47D2-B932-A8B685F119F3}"/>
              </a:ext>
            </a:extLst>
          </p:cNvPr>
          <p:cNvGraphicFramePr>
            <a:graphicFrameLocks noChangeAspect="1"/>
          </p:cNvGraphicFramePr>
          <p:nvPr/>
        </p:nvGraphicFramePr>
        <p:xfrm>
          <a:off x="2359270" y="3390900"/>
          <a:ext cx="3884735" cy="436685"/>
        </p:xfrm>
        <a:graphic>
          <a:graphicData uri="http://schemas.openxmlformats.org/presentationml/2006/ole">
            <mc:AlternateContent xmlns:mc="http://schemas.openxmlformats.org/markup-compatibility/2006">
              <mc:Choice xmlns:v="urn:schemas-microsoft-com:vml" Requires="v">
                <p:oleObj spid="_x0000_s1366046" name="Equation" r:id="rId6" imgW="1917360" imgH="215640" progId="Equation.DSMT4">
                  <p:embed/>
                </p:oleObj>
              </mc:Choice>
              <mc:Fallback>
                <p:oleObj name="Equation" r:id="rId6" imgW="1917360" imgH="215640" progId="Equation.DSMT4">
                  <p:embed/>
                  <p:pic>
                    <p:nvPicPr>
                      <p:cNvPr id="476160" name="Object 1024">
                        <a:extLst>
                          <a:ext uri="{FF2B5EF4-FFF2-40B4-BE49-F238E27FC236}">
                            <a16:creationId xmlns:a16="http://schemas.microsoft.com/office/drawing/2014/main" id="{FE206BF1-0262-47D2-B932-A8B685F119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9270" y="3390900"/>
                        <a:ext cx="3884735" cy="4366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45106" name="Picture 18" descr="MCj02991330000[1]">
            <a:extLst>
              <a:ext uri="{FF2B5EF4-FFF2-40B4-BE49-F238E27FC236}">
                <a16:creationId xmlns:a16="http://schemas.microsoft.com/office/drawing/2014/main" id="{7BB27174-9666-49DC-AF82-6E0CEA593C9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98226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left)">
                                      <p:cBhvr>
                                        <p:cTn id="7" dur="500"/>
                                        <p:tgtEl>
                                          <p:spTgt spid="1996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476160"/>
                                        </p:tgtEl>
                                        <p:attrNameLst>
                                          <p:attrName>style.visibility</p:attrName>
                                        </p:attrNameLst>
                                      </p:cBhvr>
                                      <p:to>
                                        <p:strVal val="visible"/>
                                      </p:to>
                                    </p:set>
                                    <p:animEffect transition="in" filter="strips(downRight)">
                                      <p:cBhvr>
                                        <p:cTn id="12" dur="500"/>
                                        <p:tgtEl>
                                          <p:spTgt spid="4761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76161"/>
                                        </p:tgtEl>
                                        <p:attrNameLst>
                                          <p:attrName>style.visibility</p:attrName>
                                        </p:attrNameLst>
                                      </p:cBhvr>
                                      <p:to>
                                        <p:strVal val="visible"/>
                                      </p:to>
                                    </p:set>
                                    <p:animEffect transition="in" filter="wipe(up)">
                                      <p:cBhvr>
                                        <p:cTn id="17" dur="500"/>
                                        <p:tgtEl>
                                          <p:spTgt spid="4761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500"/>
                                        <p:tgtEl>
                                          <p:spTgt spid="2"/>
                                        </p:tgtEl>
                                      </p:cBhvr>
                                    </p:animEffect>
                                  </p:childTnLst>
                                </p:cTn>
                              </p:par>
                            </p:childTnLst>
                          </p:cTn>
                        </p:par>
                        <p:par>
                          <p:cTn id="23" fill="hold" nodeType="afterGroup">
                            <p:stCondLst>
                              <p:cond delay="500"/>
                            </p:stCondLst>
                            <p:childTnLst>
                              <p:par>
                                <p:cTn id="24" presetID="22" presetClass="entr" presetSubtype="1" fill="hold" nodeType="afterEffect">
                                  <p:stCondLst>
                                    <p:cond delay="3000"/>
                                  </p:stCondLst>
                                  <p:childTnLst>
                                    <p:set>
                                      <p:cBhvr>
                                        <p:cTn id="25" dur="1" fill="hold">
                                          <p:stCondLst>
                                            <p:cond delay="0"/>
                                          </p:stCondLst>
                                        </p:cTn>
                                        <p:tgtEl>
                                          <p:spTgt spid="3"/>
                                        </p:tgtEl>
                                        <p:attrNameLst>
                                          <p:attrName>style.visibility</p:attrName>
                                        </p:attrNameLst>
                                      </p:cBhvr>
                                      <p:to>
                                        <p:strVal val="visible"/>
                                      </p:to>
                                    </p:set>
                                    <p:animEffect transition="in" filter="wipe(up)">
                                      <p:cBhvr>
                                        <p:cTn id="26" dur="500"/>
                                        <p:tgtEl>
                                          <p:spTgt spid="3"/>
                                        </p:tgtEl>
                                      </p:cBhvr>
                                    </p:animEffect>
                                  </p:childTnLst>
                                </p:cTn>
                              </p:par>
                            </p:childTnLst>
                          </p:cTn>
                        </p:par>
                        <p:par>
                          <p:cTn id="27" fill="hold" nodeType="afterGroup">
                            <p:stCondLst>
                              <p:cond delay="4000"/>
                            </p:stCondLst>
                            <p:childTnLst>
                              <p:par>
                                <p:cTn id="28" presetID="51" presetClass="entr" presetSubtype="0" fill="hold" nodeType="afterEffect">
                                  <p:stCondLst>
                                    <p:cond delay="0"/>
                                  </p:stCondLst>
                                  <p:childTnLst>
                                    <p:set>
                                      <p:cBhvr>
                                        <p:cTn id="29" dur="1" fill="hold">
                                          <p:stCondLst>
                                            <p:cond delay="0"/>
                                          </p:stCondLst>
                                        </p:cTn>
                                        <p:tgtEl>
                                          <p:spTgt spid="345106"/>
                                        </p:tgtEl>
                                        <p:attrNameLst>
                                          <p:attrName>style.visibility</p:attrName>
                                        </p:attrNameLst>
                                      </p:cBhvr>
                                      <p:to>
                                        <p:strVal val="visible"/>
                                      </p:to>
                                    </p:set>
                                    <p:animEffect transition="in" filter="fade">
                                      <p:cBhvr>
                                        <p:cTn id="30" dur="770" decel="100000"/>
                                        <p:tgtEl>
                                          <p:spTgt spid="345106"/>
                                        </p:tgtEl>
                                      </p:cBhvr>
                                    </p:animEffect>
                                    <p:animScale>
                                      <p:cBhvr>
                                        <p:cTn id="31" dur="770" decel="100000"/>
                                        <p:tgtEl>
                                          <p:spTgt spid="345106"/>
                                        </p:tgtEl>
                                      </p:cBhvr>
                                      <p:from x="10000" y="10000"/>
                                      <p:to x="200000" y="450000"/>
                                    </p:animScale>
                                    <p:animScale>
                                      <p:cBhvr>
                                        <p:cTn id="32" dur="1230" accel="100000" fill="hold">
                                          <p:stCondLst>
                                            <p:cond delay="770"/>
                                          </p:stCondLst>
                                        </p:cTn>
                                        <p:tgtEl>
                                          <p:spTgt spid="345106"/>
                                        </p:tgtEl>
                                      </p:cBhvr>
                                      <p:from x="200000" y="450000"/>
                                      <p:to x="100000" y="100000"/>
                                    </p:animScale>
                                    <p:set>
                                      <p:cBhvr>
                                        <p:cTn id="33" dur="770" fill="hold"/>
                                        <p:tgtEl>
                                          <p:spTgt spid="345106"/>
                                        </p:tgtEl>
                                        <p:attrNameLst>
                                          <p:attrName>ppt_x</p:attrName>
                                        </p:attrNameLst>
                                      </p:cBhvr>
                                      <p:to>
                                        <p:strVal val="(0.5)"/>
                                      </p:to>
                                    </p:set>
                                    <p:anim from="(0.5)" to="(#ppt_x)" calcmode="lin" valueType="num">
                                      <p:cBhvr>
                                        <p:cTn id="34" dur="1230" accel="100000" fill="hold">
                                          <p:stCondLst>
                                            <p:cond delay="770"/>
                                          </p:stCondLst>
                                        </p:cTn>
                                        <p:tgtEl>
                                          <p:spTgt spid="345106"/>
                                        </p:tgtEl>
                                        <p:attrNameLst>
                                          <p:attrName>ppt_x</p:attrName>
                                        </p:attrNameLst>
                                      </p:cBhvr>
                                    </p:anim>
                                    <p:set>
                                      <p:cBhvr>
                                        <p:cTn id="35" dur="770" fill="hold"/>
                                        <p:tgtEl>
                                          <p:spTgt spid="345106"/>
                                        </p:tgtEl>
                                        <p:attrNameLst>
                                          <p:attrName>ppt_y</p:attrName>
                                        </p:attrNameLst>
                                      </p:cBhvr>
                                      <p:to>
                                        <p:strVal val="(#ppt_y+0.4)"/>
                                      </p:to>
                                    </p:set>
                                    <p:anim from="(#ppt_y+0.4)" to="(#ppt_y)" calcmode="lin" valueType="num">
                                      <p:cBhvr>
                                        <p:cTn id="36" dur="1230" accel="100000" fill="hold">
                                          <p:stCondLst>
                                            <p:cond delay="770"/>
                                          </p:stCondLst>
                                        </p:cTn>
                                        <p:tgtEl>
                                          <p:spTgt spid="34510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utoUpdateAnimBg="0"/>
    </p:bld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8" name="Rectangle 2">
            <a:extLst>
              <a:ext uri="{FF2B5EF4-FFF2-40B4-BE49-F238E27FC236}">
                <a16:creationId xmlns:a16="http://schemas.microsoft.com/office/drawing/2014/main" id="{712FD462-E860-49D7-8573-9E32C7806D87}"/>
              </a:ext>
            </a:extLst>
          </p:cNvPr>
          <p:cNvSpPr>
            <a:spLocks noGrp="1" noChangeArrowheads="1"/>
          </p:cNvSpPr>
          <p:nvPr>
            <p:ph type="title"/>
          </p:nvPr>
        </p:nvSpPr>
        <p:spPr/>
        <p:txBody>
          <a:bodyPr/>
          <a:lstStyle/>
          <a:p>
            <a:pPr eaLnBrk="1" hangingPunct="1"/>
            <a:r>
              <a:rPr lang="es-ES_tradnl" altLang="es-ES" b="1">
                <a:solidFill>
                  <a:schemeClr val="tx1"/>
                </a:solidFill>
              </a:rPr>
              <a:t>b)</a:t>
            </a:r>
            <a:r>
              <a:rPr lang="es-ES_tradnl" altLang="es-ES">
                <a:solidFill>
                  <a:schemeClr val="tx1"/>
                </a:solidFill>
              </a:rPr>
              <a:t> ¿Qué </a:t>
            </a:r>
            <a:r>
              <a:rPr lang="es-ES_tradnl" altLang="es-ES" b="1">
                <a:solidFill>
                  <a:schemeClr val="tx1"/>
                </a:solidFill>
              </a:rPr>
              <a:t>parámetros</a:t>
            </a:r>
            <a:r>
              <a:rPr lang="es-ES_tradnl" altLang="es-ES">
                <a:solidFill>
                  <a:schemeClr val="tx1"/>
                </a:solidFill>
              </a:rPr>
              <a:t> tiene la distribución?</a:t>
            </a:r>
            <a:endParaRPr lang="es-ES" altLang="es-ES">
              <a:solidFill>
                <a:schemeClr val="tx1"/>
              </a:solidFill>
            </a:endParaRPr>
          </a:p>
        </p:txBody>
      </p:sp>
      <p:graphicFrame>
        <p:nvGraphicFramePr>
          <p:cNvPr id="36866" name="Object 1024">
            <a:extLst>
              <a:ext uri="{FF2B5EF4-FFF2-40B4-BE49-F238E27FC236}">
                <a16:creationId xmlns:a16="http://schemas.microsoft.com/office/drawing/2014/main" id="{C541CD0F-BBD2-4AB8-A974-F2FA4D4C641D}"/>
              </a:ext>
            </a:extLst>
          </p:cNvPr>
          <p:cNvGraphicFramePr>
            <a:graphicFrameLocks noChangeAspect="1"/>
          </p:cNvGraphicFramePr>
          <p:nvPr/>
        </p:nvGraphicFramePr>
        <p:xfrm>
          <a:off x="1887416" y="2540978"/>
          <a:ext cx="5285643" cy="555381"/>
        </p:xfrm>
        <a:graphic>
          <a:graphicData uri="http://schemas.openxmlformats.org/presentationml/2006/ole">
            <mc:AlternateContent xmlns:mc="http://schemas.openxmlformats.org/markup-compatibility/2006">
              <mc:Choice xmlns:v="urn:schemas-microsoft-com:vml" Requires="v">
                <p:oleObj spid="_x0000_s1367055" name="Equation" r:id="rId4" imgW="2539800" imgH="266400" progId="Equation.DSMT4">
                  <p:embed/>
                </p:oleObj>
              </mc:Choice>
              <mc:Fallback>
                <p:oleObj name="Equation" r:id="rId4" imgW="2539800" imgH="266400" progId="Equation.DSMT4">
                  <p:embed/>
                  <p:pic>
                    <p:nvPicPr>
                      <p:cNvPr id="36866" name="Object 1024">
                        <a:extLst>
                          <a:ext uri="{FF2B5EF4-FFF2-40B4-BE49-F238E27FC236}">
                            <a16:creationId xmlns:a16="http://schemas.microsoft.com/office/drawing/2014/main" id="{C541CD0F-BBD2-4AB8-A974-F2FA4D4C6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7416" y="2540978"/>
                        <a:ext cx="5285643" cy="555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a:extLst>
              <a:ext uri="{FF2B5EF4-FFF2-40B4-BE49-F238E27FC236}">
                <a16:creationId xmlns:a16="http://schemas.microsoft.com/office/drawing/2014/main" id="{AF8490C3-491E-417C-A54B-59E7E8CD3B19}"/>
              </a:ext>
            </a:extLst>
          </p:cNvPr>
          <p:cNvGrpSpPr>
            <a:grpSpLocks/>
          </p:cNvGrpSpPr>
          <p:nvPr/>
        </p:nvGrpSpPr>
        <p:grpSpPr bwMode="auto">
          <a:xfrm>
            <a:off x="2174631" y="4911973"/>
            <a:ext cx="4923692" cy="855785"/>
            <a:chOff x="1296" y="3024"/>
            <a:chExt cx="3360" cy="584"/>
          </a:xfrm>
        </p:grpSpPr>
        <p:sp>
          <p:nvSpPr>
            <p:cNvPr id="36873" name="AutoShape 10">
              <a:extLst>
                <a:ext uri="{FF2B5EF4-FFF2-40B4-BE49-F238E27FC236}">
                  <a16:creationId xmlns:a16="http://schemas.microsoft.com/office/drawing/2014/main" id="{683E854A-E116-46C4-BE6A-6F7406A179FF}"/>
                </a:ext>
              </a:extLst>
            </p:cNvPr>
            <p:cNvSpPr>
              <a:spLocks noChangeArrowheads="1"/>
            </p:cNvSpPr>
            <p:nvPr/>
          </p:nvSpPr>
          <p:spPr bwMode="auto">
            <a:xfrm>
              <a:off x="2736" y="3024"/>
              <a:ext cx="242" cy="243"/>
            </a:xfrm>
            <a:prstGeom prst="downArrow">
              <a:avLst>
                <a:gd name="adj1" fmla="val 50000"/>
                <a:gd name="adj2" fmla="val 25103"/>
              </a:avLst>
            </a:prstGeom>
            <a:solidFill>
              <a:schemeClr val="accent1"/>
            </a:solidFill>
            <a:ln w="9525">
              <a:solidFill>
                <a:srgbClr val="000000"/>
              </a:solidFill>
              <a:miter lim="800000"/>
              <a:headEnd/>
              <a:tailEnd/>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6874" name="Text Box 11">
              <a:extLst>
                <a:ext uri="{FF2B5EF4-FFF2-40B4-BE49-F238E27FC236}">
                  <a16:creationId xmlns:a16="http://schemas.microsoft.com/office/drawing/2014/main" id="{A2AEE324-089C-44A3-AC9B-F645B069EDF4}"/>
                </a:ext>
              </a:extLst>
            </p:cNvPr>
            <p:cNvSpPr txBox="1">
              <a:spLocks noChangeArrowheads="1"/>
            </p:cNvSpPr>
            <p:nvPr/>
          </p:nvSpPr>
          <p:spPr bwMode="auto">
            <a:xfrm>
              <a:off x="1296" y="3312"/>
              <a:ext cx="3360"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solidFill>
                    <a:srgbClr val="000000"/>
                  </a:solidFill>
                  <a:cs typeface="Times New Roman" panose="02020603050405020304" pitchFamily="18" charset="0"/>
                </a:rPr>
                <a:t>ANOVA sobre los (residuos) </a:t>
              </a:r>
              <a:r>
                <a:rPr lang="es-ES_tradnl" altLang="es-ES" sz="2215" baseline="30000">
                  <a:solidFill>
                    <a:srgbClr val="000000"/>
                  </a:solidFill>
                  <a:cs typeface="Times New Roman" panose="02020603050405020304" pitchFamily="18" charset="0"/>
                </a:rPr>
                <a:t>2</a:t>
              </a:r>
              <a:r>
                <a:rPr lang="es-ES" altLang="es-ES" sz="2215"/>
                <a:t> </a:t>
              </a:r>
            </a:p>
          </p:txBody>
        </p:sp>
      </p:grpSp>
      <p:sp>
        <p:nvSpPr>
          <p:cNvPr id="199684" name="Rectangle 4">
            <a:extLst>
              <a:ext uri="{FF2B5EF4-FFF2-40B4-BE49-F238E27FC236}">
                <a16:creationId xmlns:a16="http://schemas.microsoft.com/office/drawing/2014/main" id="{2C984886-8A80-4F2D-9F29-77E7A539B59F}"/>
              </a:ext>
            </a:extLst>
          </p:cNvPr>
          <p:cNvSpPr>
            <a:spLocks noChangeArrowheads="1"/>
          </p:cNvSpPr>
          <p:nvPr/>
        </p:nvSpPr>
        <p:spPr bwMode="auto">
          <a:xfrm>
            <a:off x="357945" y="844550"/>
            <a:ext cx="8095467" cy="119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marL="0" indent="0" eaLnBrk="1" hangingPunct="1">
              <a:spcBef>
                <a:spcPct val="20000"/>
              </a:spcBef>
              <a:spcAft>
                <a:spcPct val="30000"/>
              </a:spcAft>
              <a:buClr>
                <a:schemeClr val="folHlink"/>
              </a:buClr>
              <a:buSzPct val="115000"/>
            </a:pPr>
            <a:r>
              <a:rPr lang="es-ES" altLang="es-ES" sz="2215" dirty="0">
                <a:cs typeface="Times New Roman" panose="02020603050405020304" pitchFamily="18" charset="0"/>
                <a:sym typeface="Wingdings" panose="05000000000000000000" pitchFamily="2" charset="2"/>
              </a:rPr>
              <a:t>Recordar que una estimación de la varianza de las poblaciones estudiadas, cuando todas ellas son iguales (</a:t>
            </a:r>
            <a:r>
              <a:rPr lang="es-ES" altLang="es-ES" sz="2215" dirty="0" err="1">
                <a:cs typeface="Times New Roman" panose="02020603050405020304" pitchFamily="18" charset="0"/>
                <a:sym typeface="Wingdings" panose="05000000000000000000" pitchFamily="2" charset="2"/>
              </a:rPr>
              <a:t>homocedasticidad</a:t>
            </a:r>
            <a:r>
              <a:rPr lang="es-ES" altLang="es-ES" sz="2215" dirty="0">
                <a:cs typeface="Times New Roman" panose="02020603050405020304" pitchFamily="18" charset="0"/>
                <a:sym typeface="Wingdings" panose="05000000000000000000" pitchFamily="2" charset="2"/>
              </a:rPr>
              <a:t>), puede darse con </a:t>
            </a:r>
            <a:r>
              <a:rPr lang="es-ES" altLang="es-ES" sz="2215" b="1" dirty="0" err="1">
                <a:solidFill>
                  <a:srgbClr val="FF0000"/>
                </a:solidFill>
                <a:cs typeface="Times New Roman" panose="02020603050405020304" pitchFamily="18" charset="0"/>
                <a:sym typeface="Wingdings" panose="05000000000000000000" pitchFamily="2" charset="2"/>
              </a:rPr>
              <a:t>CM</a:t>
            </a:r>
            <a:r>
              <a:rPr lang="es-ES" altLang="es-ES" sz="2215" b="1" baseline="-30000" dirty="0" err="1">
                <a:solidFill>
                  <a:srgbClr val="FF0000"/>
                </a:solidFill>
                <a:cs typeface="Times New Roman" panose="02020603050405020304" pitchFamily="18" charset="0"/>
                <a:sym typeface="Wingdings" panose="05000000000000000000" pitchFamily="2" charset="2"/>
              </a:rPr>
              <a:t>residual</a:t>
            </a:r>
            <a:r>
              <a:rPr lang="es-ES" altLang="es-ES" sz="2215" dirty="0">
                <a:cs typeface="Times New Roman" panose="02020603050405020304" pitchFamily="18" charset="0"/>
                <a:sym typeface="Wingdings" panose="05000000000000000000" pitchFamily="2" charset="2"/>
              </a:rPr>
              <a:t>: </a:t>
            </a:r>
          </a:p>
        </p:txBody>
      </p:sp>
      <p:sp>
        <p:nvSpPr>
          <p:cNvPr id="2" name="Rectangle 4">
            <a:extLst>
              <a:ext uri="{FF2B5EF4-FFF2-40B4-BE49-F238E27FC236}">
                <a16:creationId xmlns:a16="http://schemas.microsoft.com/office/drawing/2014/main" id="{EBB4D6C4-508D-4041-BBAF-725CECBDC22F}"/>
              </a:ext>
            </a:extLst>
          </p:cNvPr>
          <p:cNvSpPr>
            <a:spLocks noChangeArrowheads="1"/>
          </p:cNvSpPr>
          <p:nvPr/>
        </p:nvSpPr>
        <p:spPr bwMode="auto">
          <a:xfrm>
            <a:off x="1447801" y="3562350"/>
            <a:ext cx="6182458" cy="39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lnSpc>
                <a:spcPct val="80000"/>
              </a:lnSpc>
              <a:spcBef>
                <a:spcPct val="20000"/>
              </a:spcBef>
              <a:spcAft>
                <a:spcPct val="30000"/>
              </a:spcAft>
              <a:buClr>
                <a:schemeClr val="folHlink"/>
              </a:buClr>
              <a:buSzPct val="115000"/>
              <a:buFont typeface="Wingdings" panose="05000000000000000000" pitchFamily="2" charset="2"/>
              <a:buNone/>
            </a:pPr>
            <a:r>
              <a:rPr lang="es-ES" altLang="es-ES" sz="2215" dirty="0">
                <a:cs typeface="Times New Roman" panose="02020603050405020304" pitchFamily="18" charset="0"/>
                <a:sym typeface="Wingdings" panose="05000000000000000000" pitchFamily="2" charset="2"/>
              </a:rPr>
              <a:t>¿son iguales las varianzas?</a:t>
            </a:r>
            <a:endParaRPr lang="es-ES" altLang="es-ES" sz="2215" dirty="0">
              <a:solidFill>
                <a:srgbClr val="008000"/>
              </a:solidFill>
              <a:cs typeface="Times New Roman" panose="02020603050405020304" pitchFamily="18" charset="0"/>
              <a:sym typeface="Wingdings" panose="05000000000000000000" pitchFamily="2" charset="2"/>
            </a:endParaRPr>
          </a:p>
        </p:txBody>
      </p:sp>
      <p:sp>
        <p:nvSpPr>
          <p:cNvPr id="4" name="Rectangle 4">
            <a:extLst>
              <a:ext uri="{FF2B5EF4-FFF2-40B4-BE49-F238E27FC236}">
                <a16:creationId xmlns:a16="http://schemas.microsoft.com/office/drawing/2014/main" id="{9E482BA1-901D-4559-9BD1-39BE58849ED8}"/>
              </a:ext>
            </a:extLst>
          </p:cNvPr>
          <p:cNvSpPr>
            <a:spLocks noChangeArrowheads="1"/>
          </p:cNvSpPr>
          <p:nvPr/>
        </p:nvSpPr>
        <p:spPr bwMode="auto">
          <a:xfrm>
            <a:off x="1447801" y="4492869"/>
            <a:ext cx="6182458" cy="464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lnSpc>
                <a:spcPct val="80000"/>
              </a:lnSpc>
              <a:spcBef>
                <a:spcPct val="20000"/>
              </a:spcBef>
              <a:spcAft>
                <a:spcPct val="30000"/>
              </a:spcAft>
              <a:buClr>
                <a:schemeClr val="folHlink"/>
              </a:buClr>
              <a:buSzPct val="115000"/>
              <a:buFont typeface="Wingdings" panose="05000000000000000000" pitchFamily="2" charset="2"/>
              <a:buNone/>
            </a:pPr>
            <a:r>
              <a:rPr lang="es-ES" altLang="es-ES" sz="2215">
                <a:solidFill>
                  <a:srgbClr val="008000"/>
                </a:solidFill>
                <a:cs typeface="Times New Roman" panose="02020603050405020304" pitchFamily="18" charset="0"/>
                <a:sym typeface="Wingdings" panose="05000000000000000000" pitchFamily="2" charset="2"/>
              </a:rPr>
              <a:t>Estudio de efectos sobre la dispersión</a:t>
            </a:r>
          </a:p>
        </p:txBody>
      </p:sp>
      <p:sp>
        <p:nvSpPr>
          <p:cNvPr id="36881" name="AutoShape 17">
            <a:extLst>
              <a:ext uri="{FF2B5EF4-FFF2-40B4-BE49-F238E27FC236}">
                <a16:creationId xmlns:a16="http://schemas.microsoft.com/office/drawing/2014/main" id="{F4511EE6-4AAE-45C4-A834-6C27909CB9C5}"/>
              </a:ext>
            </a:extLst>
          </p:cNvPr>
          <p:cNvSpPr>
            <a:spLocks noChangeArrowheads="1"/>
          </p:cNvSpPr>
          <p:nvPr/>
        </p:nvSpPr>
        <p:spPr bwMode="auto">
          <a:xfrm>
            <a:off x="4106008" y="4028343"/>
            <a:ext cx="599343" cy="331177"/>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2215"/>
          </a:p>
        </p:txBody>
      </p:sp>
    </p:spTree>
    <p:extLst>
      <p:ext uri="{BB962C8B-B14F-4D97-AF65-F5344CB8AC3E}">
        <p14:creationId xmlns:p14="http://schemas.microsoft.com/office/powerpoint/2010/main" val="308683105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left)">
                                      <p:cBhvr>
                                        <p:cTn id="7" dur="2000"/>
                                        <p:tgtEl>
                                          <p:spTgt spid="199684"/>
                                        </p:tgtEl>
                                      </p:cBhvr>
                                    </p:animEffect>
                                  </p:childTnLst>
                                </p:cTn>
                              </p:par>
                            </p:childTnLst>
                          </p:cTn>
                        </p:par>
                        <p:par>
                          <p:cTn id="8" fill="hold" nodeType="afterGroup">
                            <p:stCondLst>
                              <p:cond delay="2000"/>
                            </p:stCondLst>
                            <p:childTnLst>
                              <p:par>
                                <p:cTn id="9" presetID="35" presetClass="entr" presetSubtype="0" fill="hold" nodeType="afterEffect">
                                  <p:stCondLst>
                                    <p:cond delay="0"/>
                                  </p:stCondLst>
                                  <p:childTnLst>
                                    <p:set>
                                      <p:cBhvr>
                                        <p:cTn id="10" dur="1" fill="hold">
                                          <p:stCondLst>
                                            <p:cond delay="0"/>
                                          </p:stCondLst>
                                        </p:cTn>
                                        <p:tgtEl>
                                          <p:spTgt spid="36866"/>
                                        </p:tgtEl>
                                        <p:attrNameLst>
                                          <p:attrName>style.visibility</p:attrName>
                                        </p:attrNameLst>
                                      </p:cBhvr>
                                      <p:to>
                                        <p:strVal val="visible"/>
                                      </p:to>
                                    </p:set>
                                    <p:animEffect transition="in" filter="fade">
                                      <p:cBhvr>
                                        <p:cTn id="11" dur="2000"/>
                                        <p:tgtEl>
                                          <p:spTgt spid="36866"/>
                                        </p:tgtEl>
                                      </p:cBhvr>
                                    </p:animEffect>
                                    <p:anim calcmode="lin" valueType="num">
                                      <p:cBhvr>
                                        <p:cTn id="12" dur="2000" fill="hold"/>
                                        <p:tgtEl>
                                          <p:spTgt spid="36866"/>
                                        </p:tgtEl>
                                        <p:attrNameLst>
                                          <p:attrName>style.rotation</p:attrName>
                                        </p:attrNameLst>
                                      </p:cBhvr>
                                      <p:tavLst>
                                        <p:tav tm="0">
                                          <p:val>
                                            <p:fltVal val="720"/>
                                          </p:val>
                                        </p:tav>
                                        <p:tav tm="100000">
                                          <p:val>
                                            <p:fltVal val="0"/>
                                          </p:val>
                                        </p:tav>
                                      </p:tavLst>
                                    </p:anim>
                                    <p:anim calcmode="lin" valueType="num">
                                      <p:cBhvr>
                                        <p:cTn id="13" dur="2000" fill="hold"/>
                                        <p:tgtEl>
                                          <p:spTgt spid="36866"/>
                                        </p:tgtEl>
                                        <p:attrNameLst>
                                          <p:attrName>ppt_h</p:attrName>
                                        </p:attrNameLst>
                                      </p:cBhvr>
                                      <p:tavLst>
                                        <p:tav tm="0">
                                          <p:val>
                                            <p:fltVal val="0"/>
                                          </p:val>
                                        </p:tav>
                                        <p:tav tm="100000">
                                          <p:val>
                                            <p:strVal val="#ppt_h"/>
                                          </p:val>
                                        </p:tav>
                                      </p:tavLst>
                                    </p:anim>
                                    <p:anim calcmode="lin" valueType="num">
                                      <p:cBhvr>
                                        <p:cTn id="14" dur="2000" fill="hold"/>
                                        <p:tgtEl>
                                          <p:spTgt spid="36866"/>
                                        </p:tgtEl>
                                        <p:attrNameLst>
                                          <p:attrName>ppt_w</p:attrName>
                                        </p:attrNameLst>
                                      </p:cBhvr>
                                      <p:tavLst>
                                        <p:tav tm="0">
                                          <p:val>
                                            <p:fltVal val="0"/>
                                          </p:val>
                                        </p:tav>
                                        <p:tav tm="100000">
                                          <p:val>
                                            <p:strVal val="#ppt_w"/>
                                          </p:val>
                                        </p:tav>
                                      </p:tavLst>
                                    </p:anim>
                                  </p:childTnLst>
                                </p:cTn>
                              </p:par>
                            </p:childTnLst>
                          </p:cTn>
                        </p:par>
                        <p:par>
                          <p:cTn id="15" fill="hold" nodeType="afterGroup">
                            <p:stCondLst>
                              <p:cond delay="4000"/>
                            </p:stCondLst>
                            <p:childTnLst>
                              <p:par>
                                <p:cTn id="16" presetID="22" presetClass="entr" presetSubtype="8" fill="hold" grpId="0" nodeType="afterEffect">
                                  <p:stCondLst>
                                    <p:cond delay="200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20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36881"/>
                                        </p:tgtEl>
                                        <p:attrNameLst>
                                          <p:attrName>style.visibility</p:attrName>
                                        </p:attrNameLst>
                                      </p:cBhvr>
                                      <p:to>
                                        <p:strVal val="visible"/>
                                      </p:to>
                                    </p:set>
                                    <p:animEffect transition="in" filter="wipe(up)">
                                      <p:cBhvr>
                                        <p:cTn id="23" dur="500"/>
                                        <p:tgtEl>
                                          <p:spTgt spid="36881"/>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par>
                          <p:cTn id="28" fill="hold" nodeType="afterGroup">
                            <p:stCondLst>
                              <p:cond delay="1000"/>
                            </p:stCondLst>
                            <p:childTnLst>
                              <p:par>
                                <p:cTn id="29" presetID="22" presetClass="entr" presetSubtype="1"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up)">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autoUpdateAnimBg="0"/>
      <p:bldP spid="2" grpId="0" autoUpdateAnimBg="0"/>
      <p:bldP spid="4" grpId="0" autoUpdateAnimBg="0"/>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1" name="Rectangle 2">
            <a:extLst>
              <a:ext uri="{FF2B5EF4-FFF2-40B4-BE49-F238E27FC236}">
                <a16:creationId xmlns:a16="http://schemas.microsoft.com/office/drawing/2014/main" id="{2A9B1022-1AA6-40F4-A00B-DE02D84C2CED}"/>
              </a:ext>
            </a:extLst>
          </p:cNvPr>
          <p:cNvSpPr>
            <a:spLocks noGrp="1" noChangeArrowheads="1"/>
          </p:cNvSpPr>
          <p:nvPr>
            <p:ph type="title"/>
          </p:nvPr>
        </p:nvSpPr>
        <p:spPr>
          <a:xfrm>
            <a:off x="118697" y="116633"/>
            <a:ext cx="8468457" cy="761134"/>
          </a:xfrm>
        </p:spPr>
        <p:txBody>
          <a:bodyPr>
            <a:normAutofit/>
          </a:bodyPr>
          <a:lstStyle/>
          <a:p>
            <a:pPr eaLnBrk="1" hangingPunct="1"/>
            <a:r>
              <a:rPr lang="es-ES" altLang="es-ES" dirty="0">
                <a:solidFill>
                  <a:srgbClr val="008000"/>
                </a:solidFill>
                <a:sym typeface="Wingdings" panose="05000000000000000000" pitchFamily="2" charset="2"/>
              </a:rPr>
              <a:t>Estudio de </a:t>
            </a:r>
            <a:r>
              <a:rPr lang="es-ES" altLang="es-ES" dirty="0">
                <a:solidFill>
                  <a:schemeClr val="accent5"/>
                </a:solidFill>
                <a:sym typeface="Wingdings" panose="05000000000000000000" pitchFamily="2" charset="2"/>
              </a:rPr>
              <a:t>efectos</a:t>
            </a:r>
            <a:r>
              <a:rPr lang="es-ES" altLang="es-ES" dirty="0">
                <a:solidFill>
                  <a:srgbClr val="008000"/>
                </a:solidFill>
                <a:sym typeface="Wingdings" panose="05000000000000000000" pitchFamily="2" charset="2"/>
              </a:rPr>
              <a:t> sobre la dispersión (</a:t>
            </a:r>
            <a:r>
              <a:rPr lang="es-ES" altLang="es-ES" dirty="0">
                <a:solidFill>
                  <a:srgbClr val="008000"/>
                </a:solidFill>
                <a:sym typeface="Symbol" panose="05050102010706020507" pitchFamily="18" charset="2"/>
              </a:rPr>
              <a:t></a:t>
            </a:r>
            <a:r>
              <a:rPr lang="es-ES" altLang="es-ES" baseline="30000" dirty="0">
                <a:solidFill>
                  <a:srgbClr val="008000"/>
                </a:solidFill>
                <a:sym typeface="Symbol" panose="05050102010706020507" pitchFamily="18" charset="2"/>
              </a:rPr>
              <a:t>2</a:t>
            </a:r>
            <a:r>
              <a:rPr lang="es-ES" altLang="es-ES" dirty="0">
                <a:solidFill>
                  <a:srgbClr val="008000"/>
                </a:solidFill>
                <a:sym typeface="Wingdings" panose="05000000000000000000" pitchFamily="2" charset="2"/>
              </a:rPr>
              <a:t>)</a:t>
            </a:r>
          </a:p>
        </p:txBody>
      </p:sp>
      <p:sp>
        <p:nvSpPr>
          <p:cNvPr id="201741" name="Text Box 13">
            <a:extLst>
              <a:ext uri="{FF2B5EF4-FFF2-40B4-BE49-F238E27FC236}">
                <a16:creationId xmlns:a16="http://schemas.microsoft.com/office/drawing/2014/main" id="{93E94DBC-2B45-4022-8462-D85A63AF12ED}"/>
              </a:ext>
            </a:extLst>
          </p:cNvPr>
          <p:cNvSpPr txBox="1">
            <a:spLocks noChangeArrowheads="1"/>
          </p:cNvSpPr>
          <p:nvPr/>
        </p:nvSpPr>
        <p:spPr bwMode="auto">
          <a:xfrm>
            <a:off x="641839" y="5212374"/>
            <a:ext cx="7948246" cy="774058"/>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a:t>Los residuos tienen mayor dispersión cuando el factor TIEMPO está a nivel alto (+), esto es a 6 minutos.</a:t>
            </a:r>
            <a:endParaRPr lang="es-ES" altLang="es-ES" sz="2215">
              <a:solidFill>
                <a:srgbClr val="CC3300"/>
              </a:solidFill>
            </a:endParaRPr>
          </a:p>
        </p:txBody>
      </p:sp>
      <p:graphicFrame>
        <p:nvGraphicFramePr>
          <p:cNvPr id="135181" name="Object 13">
            <a:extLst>
              <a:ext uri="{FF2B5EF4-FFF2-40B4-BE49-F238E27FC236}">
                <a16:creationId xmlns:a16="http://schemas.microsoft.com/office/drawing/2014/main" id="{C0E759B7-2354-4189-9F7E-F9A56C196F47}"/>
              </a:ext>
            </a:extLst>
          </p:cNvPr>
          <p:cNvGraphicFramePr>
            <a:graphicFrameLocks noChangeAspect="1"/>
          </p:cNvGraphicFramePr>
          <p:nvPr/>
        </p:nvGraphicFramePr>
        <p:xfrm>
          <a:off x="517281" y="1162050"/>
          <a:ext cx="7274169" cy="3738196"/>
        </p:xfrm>
        <a:graphic>
          <a:graphicData uri="http://schemas.openxmlformats.org/presentationml/2006/ole">
            <mc:AlternateContent xmlns:mc="http://schemas.openxmlformats.org/markup-compatibility/2006">
              <mc:Choice xmlns:v="urn:schemas-microsoft-com:vml" Requires="v">
                <p:oleObj spid="_x0000_s1368079" name="Imagen" r:id="rId4" imgW="5143680" imgH="2857680" progId="StaticMetafile">
                  <p:embed/>
                </p:oleObj>
              </mc:Choice>
              <mc:Fallback>
                <p:oleObj name="Imagen" r:id="rId4" imgW="5143680" imgH="2857680" progId="StaticMetafile">
                  <p:embed/>
                  <p:pic>
                    <p:nvPicPr>
                      <p:cNvPr id="135181" name="Object 13">
                        <a:extLst>
                          <a:ext uri="{FF2B5EF4-FFF2-40B4-BE49-F238E27FC236}">
                            <a16:creationId xmlns:a16="http://schemas.microsoft.com/office/drawing/2014/main" id="{C0E759B7-2354-4189-9F7E-F9A56C196F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086" t="12277" r="18427" b="8167"/>
                      <a:stretch>
                        <a:fillRect/>
                      </a:stretch>
                    </p:blipFill>
                    <p:spPr bwMode="auto">
                      <a:xfrm>
                        <a:off x="517281" y="1162050"/>
                        <a:ext cx="7274169" cy="3738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6728619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2000"/>
                                  </p:stCondLst>
                                  <p:childTnLst>
                                    <p:set>
                                      <p:cBhvr>
                                        <p:cTn id="6" dur="1" fill="hold">
                                          <p:stCondLst>
                                            <p:cond delay="0"/>
                                          </p:stCondLst>
                                        </p:cTn>
                                        <p:tgtEl>
                                          <p:spTgt spid="201741"/>
                                        </p:tgtEl>
                                        <p:attrNameLst>
                                          <p:attrName>style.visibility</p:attrName>
                                        </p:attrNameLst>
                                      </p:cBhvr>
                                      <p:to>
                                        <p:strVal val="visible"/>
                                      </p:to>
                                    </p:set>
                                    <p:animEffect transition="in" filter="dissolve">
                                      <p:cBhvr>
                                        <p:cTn id="7" dur="500"/>
                                        <p:tgtEl>
                                          <p:spTgt spid="201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1" grpId="0"/>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9907" name="Rectangle 2">
            <a:extLst>
              <a:ext uri="{FF2B5EF4-FFF2-40B4-BE49-F238E27FC236}">
                <a16:creationId xmlns:a16="http://schemas.microsoft.com/office/drawing/2014/main" id="{F86D31B1-616D-46CF-BCAF-5773E7250FC4}"/>
              </a:ext>
            </a:extLst>
          </p:cNvPr>
          <p:cNvSpPr>
            <a:spLocks noGrp="1" noChangeArrowheads="1"/>
          </p:cNvSpPr>
          <p:nvPr>
            <p:ph type="title" idx="4294967295"/>
          </p:nvPr>
        </p:nvSpPr>
        <p:spPr>
          <a:xfrm>
            <a:off x="118697" y="116633"/>
            <a:ext cx="8468457" cy="761134"/>
          </a:xfrm>
        </p:spPr>
        <p:txBody>
          <a:bodyPr>
            <a:normAutofit/>
          </a:bodyPr>
          <a:lstStyle/>
          <a:p>
            <a:pPr eaLnBrk="1" hangingPunct="1"/>
            <a:r>
              <a:rPr lang="es-ES" altLang="es-ES" dirty="0">
                <a:solidFill>
                  <a:srgbClr val="008000"/>
                </a:solidFill>
                <a:sym typeface="Wingdings" panose="05000000000000000000" pitchFamily="2" charset="2"/>
              </a:rPr>
              <a:t>Estudio de </a:t>
            </a:r>
            <a:r>
              <a:rPr lang="es-ES" altLang="es-ES" dirty="0">
                <a:solidFill>
                  <a:schemeClr val="accent5"/>
                </a:solidFill>
                <a:sym typeface="Wingdings" panose="05000000000000000000" pitchFamily="2" charset="2"/>
              </a:rPr>
              <a:t>efectos</a:t>
            </a:r>
            <a:r>
              <a:rPr lang="es-ES" altLang="es-ES" dirty="0">
                <a:solidFill>
                  <a:srgbClr val="008000"/>
                </a:solidFill>
                <a:sym typeface="Wingdings" panose="05000000000000000000" pitchFamily="2" charset="2"/>
              </a:rPr>
              <a:t> sobre la dispersión (</a:t>
            </a:r>
            <a:r>
              <a:rPr lang="es-ES" altLang="es-ES" dirty="0">
                <a:solidFill>
                  <a:srgbClr val="008000"/>
                </a:solidFill>
                <a:sym typeface="Symbol" panose="05050102010706020507" pitchFamily="18" charset="2"/>
              </a:rPr>
              <a:t></a:t>
            </a:r>
            <a:r>
              <a:rPr lang="es-ES" altLang="es-ES" baseline="30000" dirty="0">
                <a:solidFill>
                  <a:srgbClr val="008000"/>
                </a:solidFill>
                <a:sym typeface="Symbol" panose="05050102010706020507" pitchFamily="18" charset="2"/>
              </a:rPr>
              <a:t>2</a:t>
            </a:r>
            <a:r>
              <a:rPr lang="es-ES" altLang="es-ES" dirty="0">
                <a:solidFill>
                  <a:srgbClr val="008000"/>
                </a:solidFill>
                <a:sym typeface="Wingdings" panose="05000000000000000000" pitchFamily="2" charset="2"/>
              </a:rPr>
              <a:t>)</a:t>
            </a:r>
          </a:p>
        </p:txBody>
      </p:sp>
      <p:sp>
        <p:nvSpPr>
          <p:cNvPr id="201731" name="Rectangle 3">
            <a:extLst>
              <a:ext uri="{FF2B5EF4-FFF2-40B4-BE49-F238E27FC236}">
                <a16:creationId xmlns:a16="http://schemas.microsoft.com/office/drawing/2014/main" id="{BD729D33-D15F-4689-B904-FD6E23F2C42C}"/>
              </a:ext>
            </a:extLst>
          </p:cNvPr>
          <p:cNvSpPr>
            <a:spLocks noGrp="1" noChangeArrowheads="1"/>
          </p:cNvSpPr>
          <p:nvPr>
            <p:ph type="body" idx="4294967295"/>
          </p:nvPr>
        </p:nvSpPr>
        <p:spPr>
          <a:xfrm>
            <a:off x="211016" y="1036027"/>
            <a:ext cx="8661889" cy="4431323"/>
          </a:xfrm>
          <a:solidFill>
            <a:schemeClr val="bg2"/>
          </a:solidFill>
          <a:extLst/>
        </p:spPr>
        <p:txBody>
          <a:bodyPr>
            <a:normAutofit fontScale="92500" lnSpcReduction="10000"/>
          </a:bodyPr>
          <a:lstStyle/>
          <a:p>
            <a:pPr eaLnBrk="1" hangingPunct="1">
              <a:buFont typeface="Wingdings" panose="05000000000000000000" pitchFamily="2" charset="2"/>
              <a:buNone/>
              <a:defRPr/>
            </a:pPr>
            <a:r>
              <a:rPr lang="en-GB" sz="1385" b="1" dirty="0">
                <a:latin typeface="Courier New" pitchFamily="49" charset="0"/>
                <a:cs typeface="Courier New" pitchFamily="49" charset="0"/>
              </a:rPr>
              <a:t>Analysis of Variance for RESIDUALS^2 - Type III Sums of Squares</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Source                Sum of Squares     </a:t>
            </a:r>
            <a:r>
              <a:rPr lang="en-GB" sz="1385" b="1" dirty="0" err="1">
                <a:latin typeface="Courier New" pitchFamily="49" charset="0"/>
                <a:cs typeface="Courier New" pitchFamily="49" charset="0"/>
              </a:rPr>
              <a:t>Df</a:t>
            </a:r>
            <a:r>
              <a:rPr lang="en-GB" sz="1385" b="1" dirty="0">
                <a:latin typeface="Courier New" pitchFamily="49" charset="0"/>
                <a:cs typeface="Courier New" pitchFamily="49" charset="0"/>
              </a:rPr>
              <a:t>    Mean Square    F-Ratio    P-Value</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MAIN EFFECTS</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 A:RPM                      0,225957      1       0,225957       1,81     0,2149</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 B:TIEMPO                   0,733422      1       0,733422       5,89     0,0414</a:t>
            </a:r>
            <a:endParaRPr lang="es-ES_tradnl" sz="1385" b="1" dirty="0">
              <a:cs typeface="Times New Roman" pitchFamily="18" charset="0"/>
            </a:endParaRPr>
          </a:p>
          <a:p>
            <a:pPr eaLnBrk="1" hangingPunct="1">
              <a:buFont typeface="Wingdings" panose="05000000000000000000" pitchFamily="2" charset="2"/>
              <a:buNone/>
              <a:defRPr/>
            </a:pPr>
            <a:r>
              <a:rPr lang="en-GB" sz="1385" b="1" dirty="0">
                <a:cs typeface="Courier New" pitchFamily="49" charset="0"/>
              </a:rPr>
              <a:t> </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INTERACTIONS</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 AB                         0,190846      1       0,190846       1,53     0,2509</a:t>
            </a:r>
            <a:endParaRPr lang="es-ES_tradnl" sz="1385" b="1" dirty="0">
              <a:cs typeface="Times New Roman" pitchFamily="18" charset="0"/>
            </a:endParaRPr>
          </a:p>
          <a:p>
            <a:pPr eaLnBrk="1" hangingPunct="1">
              <a:buFont typeface="Wingdings" panose="05000000000000000000" pitchFamily="2" charset="2"/>
              <a:buNone/>
              <a:defRPr/>
            </a:pPr>
            <a:r>
              <a:rPr lang="en-GB" sz="1385" b="1" dirty="0">
                <a:cs typeface="Courier New" pitchFamily="49" charset="0"/>
              </a:rPr>
              <a:t> </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RESIDUAL                    0,996454      8       0,124557</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TOTAL (CORRECTED)            2,14668     11</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a:t>
            </a:r>
            <a:endParaRPr lang="es-ES_tradnl" sz="1385" b="1" dirty="0">
              <a:cs typeface="Times New Roman" pitchFamily="18" charset="0"/>
            </a:endParaRPr>
          </a:p>
          <a:p>
            <a:pPr eaLnBrk="1" hangingPunct="1">
              <a:buFont typeface="Wingdings" panose="05000000000000000000" pitchFamily="2" charset="2"/>
              <a:buNone/>
              <a:defRPr/>
            </a:pPr>
            <a:r>
              <a:rPr lang="en-GB" sz="1385" b="1" dirty="0">
                <a:latin typeface="Courier New" pitchFamily="49" charset="0"/>
                <a:cs typeface="Courier New" pitchFamily="49" charset="0"/>
              </a:rPr>
              <a:t>All F-ratios are based on the residual mean square error.</a:t>
            </a:r>
            <a:endParaRPr lang="es-ES_tradnl" sz="1385" b="1" dirty="0">
              <a:cs typeface="Times New Roman" pitchFamily="18" charset="0"/>
            </a:endParaRPr>
          </a:p>
          <a:p>
            <a:pPr eaLnBrk="1" hangingPunct="1">
              <a:buFont typeface="Wingdings" panose="05000000000000000000" pitchFamily="2" charset="2"/>
              <a:buNone/>
              <a:defRPr/>
            </a:pPr>
            <a:r>
              <a:rPr lang="es-ES_tradnl" sz="1385" b="1" dirty="0">
                <a:cs typeface="Times New Roman" pitchFamily="18" charset="0"/>
              </a:rPr>
              <a:t> </a:t>
            </a:r>
            <a:endParaRPr lang="es-ES" sz="1385" b="1" dirty="0">
              <a:cs typeface="Times New Roman" pitchFamily="18" charset="0"/>
            </a:endParaRPr>
          </a:p>
        </p:txBody>
      </p:sp>
      <p:grpSp>
        <p:nvGrpSpPr>
          <p:cNvPr id="2" name="Group 12">
            <a:extLst>
              <a:ext uri="{FF2B5EF4-FFF2-40B4-BE49-F238E27FC236}">
                <a16:creationId xmlns:a16="http://schemas.microsoft.com/office/drawing/2014/main" id="{36BF1010-4CDF-4A71-9784-A71AA87D0A44}"/>
              </a:ext>
            </a:extLst>
          </p:cNvPr>
          <p:cNvGrpSpPr>
            <a:grpSpLocks/>
          </p:cNvGrpSpPr>
          <p:nvPr/>
        </p:nvGrpSpPr>
        <p:grpSpPr bwMode="auto">
          <a:xfrm>
            <a:off x="4572000" y="2583474"/>
            <a:ext cx="3963865" cy="1686657"/>
            <a:chOff x="3363" y="1748"/>
            <a:chExt cx="2705" cy="1151"/>
          </a:xfrm>
        </p:grpSpPr>
        <p:sp>
          <p:nvSpPr>
            <p:cNvPr id="379910" name="AutoShape 6">
              <a:extLst>
                <a:ext uri="{FF2B5EF4-FFF2-40B4-BE49-F238E27FC236}">
                  <a16:creationId xmlns:a16="http://schemas.microsoft.com/office/drawing/2014/main" id="{3D3CA5A4-15D5-4B69-8C6E-0532654711F2}"/>
                </a:ext>
              </a:extLst>
            </p:cNvPr>
            <p:cNvSpPr>
              <a:spLocks/>
            </p:cNvSpPr>
            <p:nvPr/>
          </p:nvSpPr>
          <p:spPr bwMode="auto">
            <a:xfrm>
              <a:off x="3363" y="2035"/>
              <a:ext cx="1210" cy="864"/>
            </a:xfrm>
            <a:prstGeom prst="borderCallout2">
              <a:avLst>
                <a:gd name="adj1" fmla="val 8333"/>
                <a:gd name="adj2" fmla="val 103968"/>
                <a:gd name="adj3" fmla="val 8333"/>
                <a:gd name="adj4" fmla="val 158759"/>
                <a:gd name="adj5" fmla="val -21875"/>
                <a:gd name="adj6" fmla="val 164296"/>
              </a:avLst>
            </a:prstGeom>
            <a:solidFill>
              <a:schemeClr val="bg1"/>
            </a:solidFill>
            <a:ln w="19050" cap="sq">
              <a:solidFill>
                <a:srgbClr val="FF00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Menor que 0’05 </a:t>
              </a:r>
              <a:r>
                <a:rPr lang="es-ES_tradnl" altLang="es-ES" sz="1846">
                  <a:sym typeface="Wingdings" panose="05000000000000000000" pitchFamily="2" charset="2"/>
                </a:rPr>
                <a:t></a:t>
              </a:r>
            </a:p>
            <a:p>
              <a:pPr algn="ctr" eaLnBrk="1" hangingPunct="1"/>
              <a:r>
                <a:rPr lang="es-ES_tradnl" altLang="es-ES" sz="1846">
                  <a:sym typeface="Wingdings" panose="05000000000000000000" pitchFamily="2" charset="2"/>
                </a:rPr>
                <a:t>SI significativo</a:t>
              </a:r>
              <a:endParaRPr lang="es-ES" altLang="es-ES" sz="1846">
                <a:sym typeface="Wingdings" panose="05000000000000000000" pitchFamily="2" charset="2"/>
              </a:endParaRPr>
            </a:p>
          </p:txBody>
        </p:sp>
        <p:sp>
          <p:nvSpPr>
            <p:cNvPr id="379911" name="Oval 7">
              <a:extLst>
                <a:ext uri="{FF2B5EF4-FFF2-40B4-BE49-F238E27FC236}">
                  <a16:creationId xmlns:a16="http://schemas.microsoft.com/office/drawing/2014/main" id="{407751BB-BD89-4884-942A-A6537DB53427}"/>
                </a:ext>
              </a:extLst>
            </p:cNvPr>
            <p:cNvSpPr>
              <a:spLocks noChangeArrowheads="1"/>
            </p:cNvSpPr>
            <p:nvPr/>
          </p:nvSpPr>
          <p:spPr bwMode="auto">
            <a:xfrm>
              <a:off x="5348" y="1748"/>
              <a:ext cx="720" cy="192"/>
            </a:xfrm>
            <a:prstGeom prst="ellipse">
              <a:avLst/>
            </a:prstGeom>
            <a:noFill/>
            <a:ln w="28575"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grpSp>
      <p:grpSp>
        <p:nvGrpSpPr>
          <p:cNvPr id="3" name="Group 11">
            <a:extLst>
              <a:ext uri="{FF2B5EF4-FFF2-40B4-BE49-F238E27FC236}">
                <a16:creationId xmlns:a16="http://schemas.microsoft.com/office/drawing/2014/main" id="{0D6E3C3B-361D-4DC7-BD49-FB721E21FC5A}"/>
              </a:ext>
            </a:extLst>
          </p:cNvPr>
          <p:cNvGrpSpPr>
            <a:grpSpLocks/>
          </p:cNvGrpSpPr>
          <p:nvPr/>
        </p:nvGrpSpPr>
        <p:grpSpPr bwMode="auto">
          <a:xfrm>
            <a:off x="4499992" y="1528397"/>
            <a:ext cx="3952142" cy="1266092"/>
            <a:chOff x="3351" y="1030"/>
            <a:chExt cx="2697" cy="864"/>
          </a:xfrm>
        </p:grpSpPr>
        <p:sp>
          <p:nvSpPr>
            <p:cNvPr id="379913" name="Oval 9">
              <a:extLst>
                <a:ext uri="{FF2B5EF4-FFF2-40B4-BE49-F238E27FC236}">
                  <a16:creationId xmlns:a16="http://schemas.microsoft.com/office/drawing/2014/main" id="{FBDD6699-F736-4BDB-A707-3E37ECC67FC2}"/>
                </a:ext>
              </a:extLst>
            </p:cNvPr>
            <p:cNvSpPr>
              <a:spLocks noChangeArrowheads="1"/>
            </p:cNvSpPr>
            <p:nvPr/>
          </p:nvSpPr>
          <p:spPr bwMode="auto">
            <a:xfrm>
              <a:off x="5328" y="1536"/>
              <a:ext cx="720" cy="192"/>
            </a:xfrm>
            <a:prstGeom prst="ellipse">
              <a:avLst/>
            </a:prstGeom>
            <a:noFill/>
            <a:ln w="28575" cap="sq">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79914" name="AutoShape 10">
              <a:extLst>
                <a:ext uri="{FF2B5EF4-FFF2-40B4-BE49-F238E27FC236}">
                  <a16:creationId xmlns:a16="http://schemas.microsoft.com/office/drawing/2014/main" id="{349F30A5-85CC-4D33-B8AF-94E9411AB0E4}"/>
                </a:ext>
              </a:extLst>
            </p:cNvPr>
            <p:cNvSpPr>
              <a:spLocks/>
            </p:cNvSpPr>
            <p:nvPr/>
          </p:nvSpPr>
          <p:spPr bwMode="auto">
            <a:xfrm>
              <a:off x="3351" y="1030"/>
              <a:ext cx="1210" cy="864"/>
            </a:xfrm>
            <a:prstGeom prst="borderCallout2">
              <a:avLst>
                <a:gd name="adj1" fmla="val 8333"/>
                <a:gd name="adj2" fmla="val 103968"/>
                <a:gd name="adj3" fmla="val 8333"/>
                <a:gd name="adj4" fmla="val 160412"/>
                <a:gd name="adj5" fmla="val 68519"/>
                <a:gd name="adj6" fmla="val 163801"/>
              </a:avLst>
            </a:prstGeom>
            <a:solidFill>
              <a:schemeClr val="bg1"/>
            </a:solidFill>
            <a:ln w="19050" cap="sq">
              <a:solidFill>
                <a:srgbClr val="FF00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Mayor que 0’05 </a:t>
              </a:r>
              <a:r>
                <a:rPr lang="es-ES_tradnl" altLang="es-ES" sz="1846">
                  <a:sym typeface="Wingdings" panose="05000000000000000000" pitchFamily="2" charset="2"/>
                </a:rPr>
                <a:t></a:t>
              </a:r>
            </a:p>
            <a:p>
              <a:pPr algn="ctr" eaLnBrk="1" hangingPunct="1"/>
              <a:r>
                <a:rPr lang="es-ES_tradnl" altLang="es-ES" sz="1846">
                  <a:sym typeface="Wingdings" panose="05000000000000000000" pitchFamily="2" charset="2"/>
                </a:rPr>
                <a:t>NO significativo</a:t>
              </a:r>
              <a:endParaRPr lang="es-ES" altLang="es-ES" sz="1846"/>
            </a:p>
          </p:txBody>
        </p:sp>
      </p:grpSp>
      <p:sp>
        <p:nvSpPr>
          <p:cNvPr id="201741" name="Text Box 13">
            <a:extLst>
              <a:ext uri="{FF2B5EF4-FFF2-40B4-BE49-F238E27FC236}">
                <a16:creationId xmlns:a16="http://schemas.microsoft.com/office/drawing/2014/main" id="{2C3C8530-3E4D-4236-AC29-1EDAE9B8330D}"/>
              </a:ext>
            </a:extLst>
          </p:cNvPr>
          <p:cNvSpPr txBox="1">
            <a:spLocks noChangeArrowheads="1"/>
          </p:cNvSpPr>
          <p:nvPr/>
        </p:nvSpPr>
        <p:spPr bwMode="auto">
          <a:xfrm>
            <a:off x="638908" y="5513014"/>
            <a:ext cx="7948246" cy="774058"/>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dirty="0"/>
              <a:t>El factor TIEMPO influye significativamente sobre las varianzas </a:t>
            </a:r>
            <a:r>
              <a:rPr lang="es-ES_tradnl" altLang="es-ES" sz="2215" dirty="0">
                <a:solidFill>
                  <a:srgbClr val="CC3300"/>
                </a:solidFill>
                <a:sym typeface="Wingdings" panose="05000000000000000000" pitchFamily="2" charset="2"/>
              </a:rPr>
              <a:t></a:t>
            </a:r>
            <a:r>
              <a:rPr lang="es-ES_tradnl" altLang="es-ES" sz="2215" dirty="0">
                <a:sym typeface="Wingdings" panose="05000000000000000000" pitchFamily="2" charset="2"/>
              </a:rPr>
              <a:t> NO SE PUEDE USAR EL </a:t>
            </a:r>
            <a:r>
              <a:rPr lang="es-ES_tradnl" altLang="es-ES" sz="2215" dirty="0">
                <a:solidFill>
                  <a:srgbClr val="FF0000"/>
                </a:solidFill>
                <a:sym typeface="Wingdings" panose="05000000000000000000" pitchFamily="2" charset="2"/>
              </a:rPr>
              <a:t>CMR</a:t>
            </a:r>
            <a:endParaRPr lang="es-ES" altLang="es-ES" sz="2215" dirty="0">
              <a:solidFill>
                <a:srgbClr val="FF0000"/>
              </a:solidFill>
            </a:endParaRPr>
          </a:p>
        </p:txBody>
      </p:sp>
    </p:spTree>
    <p:extLst>
      <p:ext uri="{BB962C8B-B14F-4D97-AF65-F5344CB8AC3E}">
        <p14:creationId xmlns:p14="http://schemas.microsoft.com/office/powerpoint/2010/main" val="276067199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3" presetClass="entr" presetSubtype="16"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nodeType="afterGroup">
                            <p:stCondLst>
                              <p:cond delay="2000"/>
                            </p:stCondLst>
                            <p:childTnLst>
                              <p:par>
                                <p:cTn id="15" presetID="9" presetClass="entr" presetSubtype="0" fill="hold" grpId="0" nodeType="afterEffect">
                                  <p:stCondLst>
                                    <p:cond delay="2000"/>
                                  </p:stCondLst>
                                  <p:childTnLst>
                                    <p:set>
                                      <p:cBhvr>
                                        <p:cTn id="16" dur="1" fill="hold">
                                          <p:stCondLst>
                                            <p:cond delay="0"/>
                                          </p:stCondLst>
                                        </p:cTn>
                                        <p:tgtEl>
                                          <p:spTgt spid="201741"/>
                                        </p:tgtEl>
                                        <p:attrNameLst>
                                          <p:attrName>style.visibility</p:attrName>
                                        </p:attrNameLst>
                                      </p:cBhvr>
                                      <p:to>
                                        <p:strVal val="visible"/>
                                      </p:to>
                                    </p:set>
                                    <p:animEffect transition="in" filter="dissolve">
                                      <p:cBhvr>
                                        <p:cTn id="17" dur="500"/>
                                        <p:tgtEl>
                                          <p:spTgt spid="2017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1" grpId="0"/>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3" name="Rectangle 2">
            <a:extLst>
              <a:ext uri="{FF2B5EF4-FFF2-40B4-BE49-F238E27FC236}">
                <a16:creationId xmlns:a16="http://schemas.microsoft.com/office/drawing/2014/main" id="{7EE0B827-208D-41F8-A5D5-9235896DC112}"/>
              </a:ext>
            </a:extLst>
          </p:cNvPr>
          <p:cNvSpPr>
            <a:spLocks noGrp="1" noChangeArrowheads="1"/>
          </p:cNvSpPr>
          <p:nvPr>
            <p:ph type="title"/>
          </p:nvPr>
        </p:nvSpPr>
        <p:spPr>
          <a:xfrm>
            <a:off x="92320" y="116633"/>
            <a:ext cx="8468457" cy="761134"/>
          </a:xfrm>
        </p:spPr>
        <p:txBody>
          <a:bodyPr>
            <a:normAutofit/>
          </a:bodyPr>
          <a:lstStyle/>
          <a:p>
            <a:pPr eaLnBrk="1" hangingPunct="1"/>
            <a:r>
              <a:rPr lang="es-ES" altLang="es-ES" dirty="0">
                <a:solidFill>
                  <a:srgbClr val="008000"/>
                </a:solidFill>
                <a:sym typeface="Wingdings" panose="05000000000000000000" pitchFamily="2" charset="2"/>
              </a:rPr>
              <a:t>Estudio de </a:t>
            </a:r>
            <a:r>
              <a:rPr lang="es-ES" altLang="es-ES" dirty="0">
                <a:solidFill>
                  <a:schemeClr val="accent5"/>
                </a:solidFill>
                <a:sym typeface="Wingdings" panose="05000000000000000000" pitchFamily="2" charset="2"/>
              </a:rPr>
              <a:t>efectos</a:t>
            </a:r>
            <a:r>
              <a:rPr lang="es-ES" altLang="es-ES" dirty="0">
                <a:solidFill>
                  <a:srgbClr val="008000"/>
                </a:solidFill>
                <a:sym typeface="Wingdings" panose="05000000000000000000" pitchFamily="2" charset="2"/>
              </a:rPr>
              <a:t> sobre la dispersión (</a:t>
            </a:r>
            <a:r>
              <a:rPr lang="es-ES" altLang="es-ES" dirty="0">
                <a:solidFill>
                  <a:srgbClr val="008000"/>
                </a:solidFill>
                <a:sym typeface="Symbol" panose="05050102010706020507" pitchFamily="18" charset="2"/>
              </a:rPr>
              <a:t></a:t>
            </a:r>
            <a:r>
              <a:rPr lang="es-ES" altLang="es-ES" baseline="30000" dirty="0">
                <a:solidFill>
                  <a:srgbClr val="008000"/>
                </a:solidFill>
                <a:sym typeface="Symbol" panose="05050102010706020507" pitchFamily="18" charset="2"/>
              </a:rPr>
              <a:t>2</a:t>
            </a:r>
            <a:r>
              <a:rPr lang="es-ES" altLang="es-ES" dirty="0">
                <a:solidFill>
                  <a:srgbClr val="008000"/>
                </a:solidFill>
                <a:sym typeface="Wingdings" panose="05000000000000000000" pitchFamily="2" charset="2"/>
              </a:rPr>
              <a:t>)</a:t>
            </a:r>
          </a:p>
        </p:txBody>
      </p:sp>
      <p:graphicFrame>
        <p:nvGraphicFramePr>
          <p:cNvPr id="37890" name="Object 1024">
            <a:extLst>
              <a:ext uri="{FF2B5EF4-FFF2-40B4-BE49-F238E27FC236}">
                <a16:creationId xmlns:a16="http://schemas.microsoft.com/office/drawing/2014/main" id="{62818A6E-834B-4516-AD1D-F4315B8CC547}"/>
              </a:ext>
            </a:extLst>
          </p:cNvPr>
          <p:cNvGraphicFramePr>
            <a:graphicFrameLocks noChangeAspect="1"/>
          </p:cNvGraphicFramePr>
          <p:nvPr/>
        </p:nvGraphicFramePr>
        <p:xfrm>
          <a:off x="1828801" y="1107831"/>
          <a:ext cx="4176346" cy="2324100"/>
        </p:xfrm>
        <a:graphic>
          <a:graphicData uri="http://schemas.openxmlformats.org/presentationml/2006/ole">
            <mc:AlternateContent xmlns:mc="http://schemas.openxmlformats.org/markup-compatibility/2006">
              <mc:Choice xmlns:v="urn:schemas-microsoft-com:vml" Requires="v">
                <p:oleObj spid="_x0000_s1369117" name="Documento" r:id="rId4" imgW="5652000" imgH="3143160" progId="Word.Document.8">
                  <p:embed/>
                </p:oleObj>
              </mc:Choice>
              <mc:Fallback>
                <p:oleObj name="Documento" r:id="rId4" imgW="5652000" imgH="3143160" progId="Word.Document.8">
                  <p:embed/>
                  <p:pic>
                    <p:nvPicPr>
                      <p:cNvPr id="37890" name="Object 1024">
                        <a:extLst>
                          <a:ext uri="{FF2B5EF4-FFF2-40B4-BE49-F238E27FC236}">
                            <a16:creationId xmlns:a16="http://schemas.microsoft.com/office/drawing/2014/main" id="{62818A6E-834B-4516-AD1D-F4315B8CC5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1107831"/>
                        <a:ext cx="4176346"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1025">
            <a:extLst>
              <a:ext uri="{FF2B5EF4-FFF2-40B4-BE49-F238E27FC236}">
                <a16:creationId xmlns:a16="http://schemas.microsoft.com/office/drawing/2014/main" id="{260D5FD4-3F93-4716-8B0B-20316ABD3169}"/>
              </a:ext>
            </a:extLst>
          </p:cNvPr>
          <p:cNvGraphicFramePr>
            <a:graphicFrameLocks noChangeAspect="1"/>
          </p:cNvGraphicFramePr>
          <p:nvPr/>
        </p:nvGraphicFramePr>
        <p:xfrm>
          <a:off x="1828801" y="3640016"/>
          <a:ext cx="4176346" cy="2324100"/>
        </p:xfrm>
        <a:graphic>
          <a:graphicData uri="http://schemas.openxmlformats.org/presentationml/2006/ole">
            <mc:AlternateContent xmlns:mc="http://schemas.openxmlformats.org/markup-compatibility/2006">
              <mc:Choice xmlns:v="urn:schemas-microsoft-com:vml" Requires="v">
                <p:oleObj spid="_x0000_s1369118" name="Documento" r:id="rId6" imgW="5652000" imgH="3143160" progId="Word.Document.8">
                  <p:embed/>
                </p:oleObj>
              </mc:Choice>
              <mc:Fallback>
                <p:oleObj name="Documento" r:id="rId6" imgW="5652000" imgH="3143160" progId="Word.Document.8">
                  <p:embed/>
                  <p:pic>
                    <p:nvPicPr>
                      <p:cNvPr id="37891" name="Object 1025">
                        <a:extLst>
                          <a:ext uri="{FF2B5EF4-FFF2-40B4-BE49-F238E27FC236}">
                            <a16:creationId xmlns:a16="http://schemas.microsoft.com/office/drawing/2014/main" id="{260D5FD4-3F93-4716-8B0B-20316ABD31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28801" y="3640016"/>
                        <a:ext cx="4176346"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829" name="AutoShape 5">
            <a:extLst>
              <a:ext uri="{FF2B5EF4-FFF2-40B4-BE49-F238E27FC236}">
                <a16:creationId xmlns:a16="http://schemas.microsoft.com/office/drawing/2014/main" id="{01F8A6E1-77CA-44BD-8707-2A8A02C6066B}"/>
              </a:ext>
            </a:extLst>
          </p:cNvPr>
          <p:cNvSpPr>
            <a:spLocks/>
          </p:cNvSpPr>
          <p:nvPr/>
        </p:nvSpPr>
        <p:spPr bwMode="auto">
          <a:xfrm>
            <a:off x="5719397" y="1600200"/>
            <a:ext cx="2743200" cy="943708"/>
          </a:xfrm>
          <a:prstGeom prst="borderCallout2">
            <a:avLst>
              <a:gd name="adj1" fmla="val 11181"/>
              <a:gd name="adj2" fmla="val -2565"/>
              <a:gd name="adj3" fmla="val 11181"/>
              <a:gd name="adj4" fmla="val -30931"/>
              <a:gd name="adj5" fmla="val 34630"/>
              <a:gd name="adj6" fmla="val -60417"/>
            </a:avLst>
          </a:prstGeom>
          <a:solidFill>
            <a:srgbClr val="EAEAEA"/>
          </a:solidFill>
          <a:ln w="28575"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ES_tradnl" altLang="es-ES" sz="1846"/>
              <a:t>Los intervalos LSD se solapan </a:t>
            </a:r>
            <a:r>
              <a:rPr lang="es-ES_tradnl" altLang="es-ES" sz="1846">
                <a:sym typeface="Wingdings" panose="05000000000000000000" pitchFamily="2" charset="2"/>
              </a:rPr>
              <a:t> efecto NO significativo</a:t>
            </a:r>
            <a:endParaRPr lang="es-ES" altLang="es-ES" sz="1846"/>
          </a:p>
        </p:txBody>
      </p:sp>
      <p:sp>
        <p:nvSpPr>
          <p:cNvPr id="205830" name="AutoShape 6">
            <a:extLst>
              <a:ext uri="{FF2B5EF4-FFF2-40B4-BE49-F238E27FC236}">
                <a16:creationId xmlns:a16="http://schemas.microsoft.com/office/drawing/2014/main" id="{A4EDC348-2E5F-4977-AE68-A85501A71367}"/>
              </a:ext>
            </a:extLst>
          </p:cNvPr>
          <p:cNvSpPr>
            <a:spLocks/>
          </p:cNvSpPr>
          <p:nvPr/>
        </p:nvSpPr>
        <p:spPr bwMode="auto">
          <a:xfrm>
            <a:off x="5694485" y="3235569"/>
            <a:ext cx="2917581" cy="943708"/>
          </a:xfrm>
          <a:prstGeom prst="borderCallout2">
            <a:avLst>
              <a:gd name="adj1" fmla="val 11181"/>
              <a:gd name="adj2" fmla="val -2412"/>
              <a:gd name="adj3" fmla="val 11181"/>
              <a:gd name="adj4" fmla="val -26269"/>
              <a:gd name="adj5" fmla="val 148912"/>
              <a:gd name="adj6" fmla="val -51130"/>
            </a:avLst>
          </a:prstGeom>
          <a:solidFill>
            <a:srgbClr val="EAEAEA"/>
          </a:solidFill>
          <a:ln w="28575"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ES_tradnl" altLang="es-ES" sz="1846"/>
              <a:t>Los intervalos LSD NO se solapan </a:t>
            </a:r>
            <a:r>
              <a:rPr lang="es-ES_tradnl" altLang="es-ES" sz="1846">
                <a:sym typeface="Wingdings" panose="05000000000000000000" pitchFamily="2" charset="2"/>
              </a:rPr>
              <a:t> efecto SI significativo</a:t>
            </a:r>
            <a:endParaRPr lang="es-ES" altLang="es-ES" sz="1846"/>
          </a:p>
        </p:txBody>
      </p:sp>
      <p:sp>
        <p:nvSpPr>
          <p:cNvPr id="205831" name="AutoShape 7">
            <a:extLst>
              <a:ext uri="{FF2B5EF4-FFF2-40B4-BE49-F238E27FC236}">
                <a16:creationId xmlns:a16="http://schemas.microsoft.com/office/drawing/2014/main" id="{8CCB1FEB-F0B2-435C-86BE-0C47256C8F4C}"/>
              </a:ext>
            </a:extLst>
          </p:cNvPr>
          <p:cNvSpPr>
            <a:spLocks/>
          </p:cNvSpPr>
          <p:nvPr/>
        </p:nvSpPr>
        <p:spPr bwMode="auto">
          <a:xfrm>
            <a:off x="5757496" y="4393223"/>
            <a:ext cx="2760785" cy="943708"/>
          </a:xfrm>
          <a:prstGeom prst="borderCallout2">
            <a:avLst>
              <a:gd name="adj1" fmla="val 11181"/>
              <a:gd name="adj2" fmla="val -2546"/>
              <a:gd name="adj3" fmla="val 11181"/>
              <a:gd name="adj4" fmla="val -33810"/>
              <a:gd name="adj5" fmla="val 115685"/>
              <a:gd name="adj6" fmla="val -50106"/>
            </a:avLst>
          </a:prstGeom>
          <a:solidFill>
            <a:srgbClr val="EAEAEA"/>
          </a:solidFill>
          <a:ln w="28575"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ES_tradnl" altLang="es-ES" sz="1846"/>
              <a:t>TIEMPO  a nivel bajo (</a:t>
            </a:r>
            <a:r>
              <a:rPr lang="es-ES_tradnl" altLang="es-ES" sz="2215"/>
              <a:t>–</a:t>
            </a:r>
            <a:r>
              <a:rPr lang="es-ES_tradnl" altLang="es-ES" sz="1846"/>
              <a:t>) produce menor variabilidad</a:t>
            </a:r>
            <a:endParaRPr lang="es-ES" altLang="es-ES" sz="1846"/>
          </a:p>
        </p:txBody>
      </p:sp>
    </p:spTree>
    <p:extLst>
      <p:ext uri="{BB962C8B-B14F-4D97-AF65-F5344CB8AC3E}">
        <p14:creationId xmlns:p14="http://schemas.microsoft.com/office/powerpoint/2010/main" val="259260496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205829"/>
                                        </p:tgtEl>
                                        <p:attrNameLst>
                                          <p:attrName>style.visibility</p:attrName>
                                        </p:attrNameLst>
                                      </p:cBhvr>
                                      <p:to>
                                        <p:strVal val="visible"/>
                                      </p:to>
                                    </p:set>
                                    <p:animEffect transition="in" filter="wipe(left)">
                                      <p:cBhvr>
                                        <p:cTn id="7" dur="500"/>
                                        <p:tgtEl>
                                          <p:spTgt spid="205829"/>
                                        </p:tgtEl>
                                      </p:cBhvr>
                                    </p:animEffect>
                                  </p:childTnLst>
                                </p:cTn>
                              </p:par>
                            </p:childTnLst>
                          </p:cTn>
                        </p:par>
                        <p:par>
                          <p:cTn id="8" fill="hold" nodeType="afterGroup">
                            <p:stCondLst>
                              <p:cond delay="2500"/>
                            </p:stCondLst>
                            <p:childTnLst>
                              <p:par>
                                <p:cTn id="9" presetID="22" presetClass="entr" presetSubtype="8" fill="hold" grpId="0" nodeType="afterEffect">
                                  <p:stCondLst>
                                    <p:cond delay="2000"/>
                                  </p:stCondLst>
                                  <p:childTnLst>
                                    <p:set>
                                      <p:cBhvr>
                                        <p:cTn id="10" dur="1" fill="hold">
                                          <p:stCondLst>
                                            <p:cond delay="0"/>
                                          </p:stCondLst>
                                        </p:cTn>
                                        <p:tgtEl>
                                          <p:spTgt spid="205830"/>
                                        </p:tgtEl>
                                        <p:attrNameLst>
                                          <p:attrName>style.visibility</p:attrName>
                                        </p:attrNameLst>
                                      </p:cBhvr>
                                      <p:to>
                                        <p:strVal val="visible"/>
                                      </p:to>
                                    </p:set>
                                    <p:animEffect transition="in" filter="wipe(left)">
                                      <p:cBhvr>
                                        <p:cTn id="11" dur="500"/>
                                        <p:tgtEl>
                                          <p:spTgt spid="205830"/>
                                        </p:tgtEl>
                                      </p:cBhvr>
                                    </p:animEffect>
                                  </p:childTnLst>
                                </p:cTn>
                              </p:par>
                            </p:childTnLst>
                          </p:cTn>
                        </p:par>
                        <p:par>
                          <p:cTn id="12" fill="hold" nodeType="afterGroup">
                            <p:stCondLst>
                              <p:cond delay="5000"/>
                            </p:stCondLst>
                            <p:childTnLst>
                              <p:par>
                                <p:cTn id="13" presetID="22" presetClass="entr" presetSubtype="8" fill="hold" grpId="0" nodeType="afterEffect">
                                  <p:stCondLst>
                                    <p:cond delay="2000"/>
                                  </p:stCondLst>
                                  <p:childTnLst>
                                    <p:set>
                                      <p:cBhvr>
                                        <p:cTn id="14" dur="1" fill="hold">
                                          <p:stCondLst>
                                            <p:cond delay="0"/>
                                          </p:stCondLst>
                                        </p:cTn>
                                        <p:tgtEl>
                                          <p:spTgt spid="205831"/>
                                        </p:tgtEl>
                                        <p:attrNameLst>
                                          <p:attrName>style.visibility</p:attrName>
                                        </p:attrNameLst>
                                      </p:cBhvr>
                                      <p:to>
                                        <p:strVal val="visible"/>
                                      </p:to>
                                    </p:set>
                                    <p:animEffect transition="in" filter="wipe(left)">
                                      <p:cBhvr>
                                        <p:cTn id="15" dur="500"/>
                                        <p:tgtEl>
                                          <p:spTgt spid="2058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29" grpId="0" animBg="1" autoUpdateAnimBg="0"/>
      <p:bldP spid="205830" grpId="0" animBg="1" autoUpdateAnimBg="0"/>
      <p:bldP spid="205831" grpId="0" animBg="1" autoUpdateAnimBg="0"/>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6195" name="Rectangle 2">
            <a:extLst>
              <a:ext uri="{FF2B5EF4-FFF2-40B4-BE49-F238E27FC236}">
                <a16:creationId xmlns:a16="http://schemas.microsoft.com/office/drawing/2014/main" id="{E96B6A11-3E9F-4F79-AE13-5C22567CB794}"/>
              </a:ext>
            </a:extLst>
          </p:cNvPr>
          <p:cNvSpPr>
            <a:spLocks noGrp="1" noChangeArrowheads="1"/>
          </p:cNvSpPr>
          <p:nvPr>
            <p:ph type="title"/>
          </p:nvPr>
        </p:nvSpPr>
        <p:spPr>
          <a:xfrm>
            <a:off x="92320" y="116632"/>
            <a:ext cx="8468457" cy="828543"/>
          </a:xfrm>
        </p:spPr>
        <p:txBody>
          <a:bodyPr>
            <a:normAutofit/>
          </a:bodyPr>
          <a:lstStyle/>
          <a:p>
            <a:pPr eaLnBrk="1" hangingPunct="1"/>
            <a:r>
              <a:rPr lang="es-ES" altLang="es-ES" dirty="0">
                <a:solidFill>
                  <a:srgbClr val="008000"/>
                </a:solidFill>
                <a:sym typeface="Wingdings" panose="05000000000000000000" pitchFamily="2" charset="2"/>
              </a:rPr>
              <a:t>Estudio de </a:t>
            </a:r>
            <a:r>
              <a:rPr lang="es-ES" altLang="es-ES" dirty="0">
                <a:solidFill>
                  <a:schemeClr val="accent5"/>
                </a:solidFill>
                <a:sym typeface="Wingdings" panose="05000000000000000000" pitchFamily="2" charset="2"/>
              </a:rPr>
              <a:t>efectos</a:t>
            </a:r>
            <a:r>
              <a:rPr lang="es-ES" altLang="es-ES" dirty="0">
                <a:solidFill>
                  <a:srgbClr val="008000"/>
                </a:solidFill>
                <a:sym typeface="Wingdings" panose="05000000000000000000" pitchFamily="2" charset="2"/>
              </a:rPr>
              <a:t> sobre la dispersión (</a:t>
            </a:r>
            <a:r>
              <a:rPr lang="es-ES" altLang="es-ES" dirty="0">
                <a:solidFill>
                  <a:srgbClr val="008000"/>
                </a:solidFill>
                <a:sym typeface="Symbol" panose="05050102010706020507" pitchFamily="18" charset="2"/>
              </a:rPr>
              <a:t></a:t>
            </a:r>
            <a:r>
              <a:rPr lang="es-ES" altLang="es-ES" baseline="30000" dirty="0">
                <a:solidFill>
                  <a:srgbClr val="008000"/>
                </a:solidFill>
                <a:sym typeface="Symbol" panose="05050102010706020507" pitchFamily="18" charset="2"/>
              </a:rPr>
              <a:t>2</a:t>
            </a:r>
            <a:r>
              <a:rPr lang="es-ES" altLang="es-ES" dirty="0">
                <a:solidFill>
                  <a:srgbClr val="008000"/>
                </a:solidFill>
                <a:sym typeface="Wingdings" panose="05000000000000000000" pitchFamily="2" charset="2"/>
              </a:rPr>
              <a:t>)</a:t>
            </a:r>
          </a:p>
        </p:txBody>
      </p:sp>
      <p:sp>
        <p:nvSpPr>
          <p:cNvPr id="136196" name="Rectangle 3">
            <a:extLst>
              <a:ext uri="{FF2B5EF4-FFF2-40B4-BE49-F238E27FC236}">
                <a16:creationId xmlns:a16="http://schemas.microsoft.com/office/drawing/2014/main" id="{7FD873FB-59E7-4DEE-AA09-678B760C07CB}"/>
              </a:ext>
            </a:extLst>
          </p:cNvPr>
          <p:cNvSpPr>
            <a:spLocks noGrp="1" noChangeArrowheads="1"/>
          </p:cNvSpPr>
          <p:nvPr>
            <p:ph type="body" idx="1"/>
          </p:nvPr>
        </p:nvSpPr>
        <p:spPr>
          <a:xfrm>
            <a:off x="323528" y="1124744"/>
            <a:ext cx="8491904" cy="4125057"/>
          </a:xfrm>
        </p:spPr>
        <p:txBody>
          <a:bodyPr>
            <a:normAutofit/>
          </a:bodyPr>
          <a:lstStyle/>
          <a:p>
            <a:pPr>
              <a:lnSpc>
                <a:spcPct val="120000"/>
              </a:lnSpc>
              <a:spcAft>
                <a:spcPts val="554"/>
              </a:spcAft>
            </a:pPr>
            <a:r>
              <a:rPr lang="es-ES_tradnl" altLang="es-ES" sz="2400" dirty="0"/>
              <a:t>El efecto del TIEMPO ha resultado significativo sobre las varianzas.</a:t>
            </a:r>
          </a:p>
          <a:p>
            <a:pPr>
              <a:lnSpc>
                <a:spcPct val="120000"/>
              </a:lnSpc>
              <a:spcAft>
                <a:spcPts val="554"/>
              </a:spcAft>
            </a:pPr>
            <a:r>
              <a:rPr lang="es-ES_tradnl" altLang="es-ES" sz="2400" dirty="0"/>
              <a:t>Al aumentar el valor de este factor se incrementa la media de los cuadrados de los residuos y, por tanto, la varianza de la variable.</a:t>
            </a:r>
          </a:p>
          <a:p>
            <a:pPr>
              <a:lnSpc>
                <a:spcPct val="120000"/>
              </a:lnSpc>
              <a:spcAft>
                <a:spcPts val="554"/>
              </a:spcAft>
            </a:pPr>
            <a:r>
              <a:rPr lang="es-ES_tradnl" altLang="es-ES" sz="2400" dirty="0"/>
              <a:t>Este resultado es lógico dado el carácter errático del proceso de centrifugación del aditivo y formación de grumos que se produce al aumentar el tiempo de agitación.</a:t>
            </a:r>
            <a:endParaRPr lang="es-ES" altLang="es-ES" sz="2400" dirty="0"/>
          </a:p>
        </p:txBody>
      </p:sp>
    </p:spTree>
    <p:extLst>
      <p:ext uri="{BB962C8B-B14F-4D97-AF65-F5344CB8AC3E}">
        <p14:creationId xmlns:p14="http://schemas.microsoft.com/office/powerpoint/2010/main" val="494724848"/>
      </p:ext>
    </p:extLst>
  </p:cSld>
  <p:clrMapOvr>
    <a:masterClrMapping/>
  </p:clrMapOvr>
  <p:transition>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s-ES" sz="2900" dirty="0"/>
              <a:t>Suma de Cuadrados Total (</a:t>
            </a:r>
            <a:r>
              <a:rPr lang="es-ES" sz="2900" b="1" dirty="0"/>
              <a:t>SCT</a:t>
            </a:r>
            <a:r>
              <a:rPr lang="es-ES" sz="2900" dirty="0"/>
              <a:t>)</a:t>
            </a:r>
          </a:p>
        </p:txBody>
      </p:sp>
      <p:graphicFrame>
        <p:nvGraphicFramePr>
          <p:cNvPr id="117763" name="Group 3"/>
          <p:cNvGraphicFramePr>
            <a:graphicFrameLocks noGrp="1"/>
          </p:cNvGraphicFramePr>
          <p:nvPr>
            <p:extLst>
              <p:ext uri="{D42A27DB-BD31-4B8C-83A1-F6EECF244321}">
                <p14:modId xmlns:p14="http://schemas.microsoft.com/office/powerpoint/2010/main" val="3310500431"/>
              </p:ext>
            </p:extLst>
          </p:nvPr>
        </p:nvGraphicFramePr>
        <p:xfrm>
          <a:off x="609600" y="1143000"/>
          <a:ext cx="2667000" cy="4693920"/>
        </p:xfrm>
        <a:graphic>
          <a:graphicData uri="http://schemas.openxmlformats.org/drawingml/2006/table">
            <a:tbl>
              <a:tblPr>
                <a:tableStyleId>{BDBED569-4797-4DF1-A0F4-6AAB3CD982D8}</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PROVEEDORES</a:t>
                      </a:r>
                      <a:endParaRPr kumimoji="0" lang="es-ES_tradnl" sz="1800" b="1" i="0" u="none" strike="noStrike" cap="none" normalizeH="0" baseline="0" dirty="0">
                        <a:ln>
                          <a:noFill/>
                        </a:ln>
                        <a:solidFill>
                          <a:schemeClr val="folHlink"/>
                        </a:solidFill>
                        <a:effectLst/>
                        <a:latin typeface="Verdana" pitchFamily="34" charset="0"/>
                      </a:endParaRPr>
                    </a:p>
                  </a:txBody>
                  <a:tcPr horzOverflow="overflow">
                    <a:solidFill>
                      <a:schemeClr val="accent4">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27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a:ln>
                            <a:noFill/>
                          </a:ln>
                          <a:effectLst/>
                        </a:rPr>
                        <a:t>1</a:t>
                      </a:r>
                      <a:endParaRPr kumimoji="0" lang="es-ES_tradnl" sz="1800" b="1" i="0" u="none" strike="noStrike" cap="none" normalizeH="0" baseline="0">
                        <a:ln>
                          <a:noFill/>
                        </a:ln>
                        <a:solidFill>
                          <a:schemeClr val="tx2"/>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2</a:t>
                      </a:r>
                      <a:endParaRPr kumimoji="0" lang="es-ES_tradnl" sz="1800" b="1" i="0" u="none" strike="noStrike" cap="none" normalizeH="0" baseline="0" dirty="0">
                        <a:ln>
                          <a:noFill/>
                        </a:ln>
                        <a:solidFill>
                          <a:schemeClr val="tx2"/>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3</a:t>
                      </a:r>
                      <a:endParaRPr kumimoji="0" lang="es-ES_tradnl" sz="1800" b="1" i="0" u="none" strike="noStrike" cap="none" normalizeH="0" baseline="0" dirty="0">
                        <a:ln>
                          <a:noFill/>
                        </a:ln>
                        <a:solidFill>
                          <a:schemeClr val="tx2"/>
                        </a:solidFill>
                        <a:effectLst/>
                        <a:latin typeface="Verdana" pitchFamily="34" charset="0"/>
                      </a:endParaRPr>
                    </a:p>
                  </a:txBody>
                  <a:tcPr horzOverflow="overflow">
                    <a:solidFill>
                      <a:schemeClr val="accent4">
                        <a:lumMod val="20000"/>
                        <a:lumOff val="80000"/>
                      </a:schemeClr>
                    </a:solid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28</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21</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29</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5"/>
                  </a:ext>
                </a:extLst>
              </a:tr>
              <a:tr h="311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95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45</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0"/>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34</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1"/>
                  </a:ext>
                </a:extLst>
              </a:tr>
            </a:tbl>
          </a:graphicData>
        </a:graphic>
      </p:graphicFrame>
      <p:graphicFrame>
        <p:nvGraphicFramePr>
          <p:cNvPr id="117815" name="Group 55"/>
          <p:cNvGraphicFramePr>
            <a:graphicFrameLocks noGrp="1"/>
          </p:cNvGraphicFramePr>
          <p:nvPr>
            <p:extLst>
              <p:ext uri="{D42A27DB-BD31-4B8C-83A1-F6EECF244321}">
                <p14:modId xmlns:p14="http://schemas.microsoft.com/office/powerpoint/2010/main" val="3881366562"/>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37</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7828" name="Group 68"/>
          <p:cNvGraphicFramePr>
            <a:graphicFrameLocks noGrp="1"/>
          </p:cNvGraphicFramePr>
          <p:nvPr>
            <p:extLst>
              <p:ext uri="{D42A27DB-BD31-4B8C-83A1-F6EECF244321}">
                <p14:modId xmlns:p14="http://schemas.microsoft.com/office/powerpoint/2010/main" val="2630727095"/>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41.3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7842" name="Group 82"/>
          <p:cNvGraphicFramePr>
            <a:graphicFrameLocks noGrp="1"/>
          </p:cNvGraphicFramePr>
          <p:nvPr>
            <p:extLst>
              <p:ext uri="{D42A27DB-BD31-4B8C-83A1-F6EECF244321}">
                <p14:modId xmlns:p14="http://schemas.microsoft.com/office/powerpoint/2010/main" val="3468432412"/>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17856" name="Group 96"/>
          <p:cNvGraphicFramePr>
            <a:graphicFrameLocks noGrp="1"/>
          </p:cNvGraphicFramePr>
          <p:nvPr/>
        </p:nvGraphicFramePr>
        <p:xfrm>
          <a:off x="1143000" y="5867400"/>
          <a:ext cx="3200400" cy="396240"/>
        </p:xfrm>
        <a:graphic>
          <a:graphicData uri="http://schemas.openxmlformats.org/drawingml/2006/table">
            <a:tbl>
              <a:tblPr/>
              <a:tblGrid>
                <a:gridCol w="1096963">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1004887">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CC3300"/>
                          </a:solidFill>
                          <a:effectLst/>
                          <a:latin typeface="Verdana" pitchFamily="34" charset="0"/>
                        </a:rPr>
                        <a:t>40.53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pSp>
        <p:nvGrpSpPr>
          <p:cNvPr id="2" name="Group 132"/>
          <p:cNvGrpSpPr>
            <a:grpSpLocks/>
          </p:cNvGrpSpPr>
          <p:nvPr/>
        </p:nvGrpSpPr>
        <p:grpSpPr bwMode="auto">
          <a:xfrm>
            <a:off x="582613" y="1790700"/>
            <a:ext cx="4675188" cy="4533900"/>
            <a:chOff x="367" y="1128"/>
            <a:chExt cx="2945" cy="2856"/>
          </a:xfrm>
        </p:grpSpPr>
        <p:grpSp>
          <p:nvGrpSpPr>
            <p:cNvPr id="3" name="Group 128"/>
            <p:cNvGrpSpPr>
              <a:grpSpLocks/>
            </p:cNvGrpSpPr>
            <p:nvPr/>
          </p:nvGrpSpPr>
          <p:grpSpPr bwMode="auto">
            <a:xfrm>
              <a:off x="367" y="1128"/>
              <a:ext cx="2177" cy="600"/>
              <a:chOff x="310" y="1128"/>
              <a:chExt cx="2474" cy="600"/>
            </a:xfrm>
          </p:grpSpPr>
          <p:sp>
            <p:nvSpPr>
              <p:cNvPr id="117872" name="Oval 112"/>
              <p:cNvSpPr>
                <a:spLocks noChangeArrowheads="1"/>
              </p:cNvSpPr>
              <p:nvPr/>
            </p:nvSpPr>
            <p:spPr bwMode="auto">
              <a:xfrm>
                <a:off x="310" y="1128"/>
                <a:ext cx="433"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7880" name="Line 120"/>
              <p:cNvSpPr>
                <a:spLocks noChangeShapeType="1"/>
              </p:cNvSpPr>
              <p:nvPr/>
            </p:nvSpPr>
            <p:spPr bwMode="auto">
              <a:xfrm>
                <a:off x="743" y="1256"/>
                <a:ext cx="1753" cy="32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7881" name="Oval 121"/>
              <p:cNvSpPr>
                <a:spLocks noChangeArrowheads="1"/>
              </p:cNvSpPr>
              <p:nvPr/>
            </p:nvSpPr>
            <p:spPr bwMode="auto">
              <a:xfrm>
                <a:off x="2509" y="1392"/>
                <a:ext cx="275"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nvGrpSpPr>
            <p:cNvPr id="4" name="Group 130"/>
            <p:cNvGrpSpPr>
              <a:grpSpLocks/>
            </p:cNvGrpSpPr>
            <p:nvPr/>
          </p:nvGrpSpPr>
          <p:grpSpPr bwMode="auto">
            <a:xfrm>
              <a:off x="2072" y="1392"/>
              <a:ext cx="1240" cy="2592"/>
              <a:chOff x="2072" y="1392"/>
              <a:chExt cx="1240" cy="2592"/>
            </a:xfrm>
          </p:grpSpPr>
          <p:sp>
            <p:nvSpPr>
              <p:cNvPr id="117882" name="Oval 122"/>
              <p:cNvSpPr>
                <a:spLocks noChangeArrowheads="1"/>
              </p:cNvSpPr>
              <p:nvPr/>
            </p:nvSpPr>
            <p:spPr bwMode="auto">
              <a:xfrm>
                <a:off x="2072" y="3620"/>
                <a:ext cx="664" cy="364"/>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7883" name="Line 123"/>
              <p:cNvSpPr>
                <a:spLocks noChangeShapeType="1"/>
              </p:cNvSpPr>
              <p:nvPr/>
            </p:nvSpPr>
            <p:spPr bwMode="auto">
              <a:xfrm flipV="1">
                <a:off x="2352" y="1710"/>
                <a:ext cx="676" cy="1890"/>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7884" name="Oval 124"/>
              <p:cNvSpPr>
                <a:spLocks noChangeArrowheads="1"/>
              </p:cNvSpPr>
              <p:nvPr/>
            </p:nvSpPr>
            <p:spPr bwMode="auto">
              <a:xfrm>
                <a:off x="2597" y="1392"/>
                <a:ext cx="715"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grpSp>
        <p:nvGrpSpPr>
          <p:cNvPr id="5" name="Group 133"/>
          <p:cNvGrpSpPr>
            <a:grpSpLocks/>
          </p:cNvGrpSpPr>
          <p:nvPr/>
        </p:nvGrpSpPr>
        <p:grpSpPr bwMode="auto">
          <a:xfrm>
            <a:off x="3429000" y="1044576"/>
            <a:ext cx="5486400" cy="2389188"/>
            <a:chOff x="2160" y="658"/>
            <a:chExt cx="3456" cy="1505"/>
          </a:xfrm>
        </p:grpSpPr>
        <p:sp>
          <p:nvSpPr>
            <p:cNvPr id="117875" name="Text Box 115"/>
            <p:cNvSpPr txBox="1">
              <a:spLocks noChangeArrowheads="1"/>
            </p:cNvSpPr>
            <p:nvPr/>
          </p:nvSpPr>
          <p:spPr bwMode="auto">
            <a:xfrm>
              <a:off x="2160" y="1412"/>
              <a:ext cx="3456" cy="75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a:t>(23– </a:t>
              </a:r>
              <a:r>
                <a:rPr lang="es-ES_tradnl" sz="1800" b="1">
                  <a:solidFill>
                    <a:srgbClr val="CC3300"/>
                  </a:solidFill>
                </a:rPr>
                <a:t>40.53</a:t>
              </a:r>
              <a:r>
                <a:rPr lang="es-ES_tradnl" sz="1800" b="1"/>
                <a:t>)</a:t>
              </a:r>
              <a:r>
                <a:rPr lang="es-ES_tradnl" sz="1800" b="1" baseline="30000"/>
                <a:t>2 </a:t>
              </a:r>
              <a:r>
                <a:rPr lang="es-ES_tradnl" sz="1800" b="1"/>
                <a:t>+ (28– </a:t>
              </a:r>
              <a:r>
                <a:rPr lang="es-ES_tradnl" sz="1800" b="1">
                  <a:solidFill>
                    <a:srgbClr val="CC3300"/>
                  </a:solidFill>
                </a:rPr>
                <a:t>40.53</a:t>
              </a:r>
              <a:r>
                <a:rPr lang="es-ES_tradnl" sz="1800" b="1"/>
                <a:t>)</a:t>
              </a:r>
              <a:r>
                <a:rPr lang="es-ES_tradnl" sz="1800" b="1" baseline="30000"/>
                <a:t>2 </a:t>
              </a:r>
              <a:r>
                <a:rPr lang="es-ES_tradnl" sz="1800" b="1"/>
                <a:t> +  ... + </a:t>
              </a:r>
            </a:p>
            <a:p>
              <a:pPr>
                <a:spcBef>
                  <a:spcPct val="50000"/>
                </a:spcBef>
              </a:pPr>
              <a:r>
                <a:rPr lang="es-ES_tradnl" sz="1800" b="1"/>
                <a:t>(36– </a:t>
              </a:r>
              <a:r>
                <a:rPr lang="es-ES_tradnl" sz="1800" b="1">
                  <a:solidFill>
                    <a:srgbClr val="CC3300"/>
                  </a:solidFill>
                </a:rPr>
                <a:t>40.53</a:t>
              </a:r>
              <a:r>
                <a:rPr lang="es-ES_tradnl" sz="1800" b="1"/>
                <a:t>)</a:t>
              </a:r>
              <a:r>
                <a:rPr lang="es-ES_tradnl" sz="1800" b="1" baseline="30000"/>
                <a:t>2 </a:t>
              </a:r>
              <a:r>
                <a:rPr lang="es-ES_tradnl" sz="1800" b="1"/>
                <a:t> + (35– </a:t>
              </a:r>
              <a:r>
                <a:rPr lang="es-ES_tradnl" sz="1800" b="1">
                  <a:solidFill>
                    <a:srgbClr val="CC3300"/>
                  </a:solidFill>
                </a:rPr>
                <a:t>40.53</a:t>
              </a:r>
              <a:r>
                <a:rPr lang="es-ES_tradnl" sz="1800" b="1"/>
                <a:t>)</a:t>
              </a:r>
              <a:r>
                <a:rPr lang="es-ES_tradnl" sz="1800" b="1" baseline="30000"/>
                <a:t>2 </a:t>
              </a:r>
              <a:r>
                <a:rPr lang="es-ES_tradnl" sz="1800" b="1"/>
                <a:t> +  ... + </a:t>
              </a:r>
            </a:p>
            <a:p>
              <a:pPr>
                <a:spcBef>
                  <a:spcPct val="50000"/>
                </a:spcBef>
              </a:pPr>
              <a:r>
                <a:rPr lang="es-ES_tradnl" sz="1800" b="1"/>
                <a:t>(44– </a:t>
              </a:r>
              <a:r>
                <a:rPr lang="es-ES_tradnl" sz="1800" b="1">
                  <a:solidFill>
                    <a:srgbClr val="CC3300"/>
                  </a:solidFill>
                </a:rPr>
                <a:t>40.53</a:t>
              </a:r>
              <a:r>
                <a:rPr lang="es-ES_tradnl" sz="1800" b="1"/>
                <a:t>)</a:t>
              </a:r>
              <a:r>
                <a:rPr lang="es-ES_tradnl" sz="1800" b="1" baseline="30000"/>
                <a:t>2 </a:t>
              </a:r>
              <a:r>
                <a:rPr lang="es-ES_tradnl" sz="1800" b="1"/>
                <a:t> + (34– </a:t>
              </a:r>
              <a:r>
                <a:rPr lang="es-ES_tradnl" sz="1800" b="1">
                  <a:solidFill>
                    <a:srgbClr val="CC3300"/>
                  </a:solidFill>
                </a:rPr>
                <a:t>40.53</a:t>
              </a:r>
              <a:r>
                <a:rPr lang="es-ES_tradnl" sz="1800" b="1"/>
                <a:t>)</a:t>
              </a:r>
              <a:r>
                <a:rPr lang="es-ES_tradnl" sz="1800" b="1" baseline="30000"/>
                <a:t>2 </a:t>
              </a:r>
              <a:r>
                <a:rPr lang="es-ES_tradnl" sz="1800" b="1"/>
                <a:t> = 5465 </a:t>
              </a:r>
              <a:endParaRPr lang="es-ES" sz="1800" b="1">
                <a:solidFill>
                  <a:srgbClr val="CC3300"/>
                </a:solidFill>
              </a:endParaRPr>
            </a:p>
          </p:txBody>
        </p:sp>
        <p:sp>
          <p:nvSpPr>
            <p:cNvPr id="117891" name="Text Box 131"/>
            <p:cNvSpPr txBox="1">
              <a:spLocks noChangeArrowheads="1"/>
            </p:cNvSpPr>
            <p:nvPr/>
          </p:nvSpPr>
          <p:spPr bwMode="auto">
            <a:xfrm>
              <a:off x="2517" y="658"/>
              <a:ext cx="2722" cy="640"/>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000" dirty="0"/>
                <a:t>Suma de los cuadrados de las desviaciones de cada dato con respecto a la media general</a:t>
              </a:r>
              <a:endParaRPr lang="es-ES" sz="2000" dirty="0"/>
            </a:p>
          </p:txBody>
        </p:sp>
      </p:grpSp>
      <p:grpSp>
        <p:nvGrpSpPr>
          <p:cNvPr id="6" name="Group 143"/>
          <p:cNvGrpSpPr>
            <a:grpSpLocks/>
          </p:cNvGrpSpPr>
          <p:nvPr/>
        </p:nvGrpSpPr>
        <p:grpSpPr bwMode="auto">
          <a:xfrm>
            <a:off x="558801" y="2174875"/>
            <a:ext cx="6448425" cy="4194175"/>
            <a:chOff x="352" y="1370"/>
            <a:chExt cx="4062" cy="2642"/>
          </a:xfrm>
        </p:grpSpPr>
        <p:sp>
          <p:nvSpPr>
            <p:cNvPr id="117896" name="Oval 136"/>
            <p:cNvSpPr>
              <a:spLocks noChangeArrowheads="1"/>
            </p:cNvSpPr>
            <p:nvPr/>
          </p:nvSpPr>
          <p:spPr bwMode="auto">
            <a:xfrm>
              <a:off x="352" y="1370"/>
              <a:ext cx="384"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7897" name="Line 137"/>
            <p:cNvSpPr>
              <a:spLocks noChangeShapeType="1"/>
            </p:cNvSpPr>
            <p:nvPr/>
          </p:nvSpPr>
          <p:spPr bwMode="auto">
            <a:xfrm flipV="1">
              <a:off x="736" y="1584"/>
              <a:ext cx="2720" cy="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7898" name="Oval 138"/>
            <p:cNvSpPr>
              <a:spLocks noChangeArrowheads="1"/>
            </p:cNvSpPr>
            <p:nvPr/>
          </p:nvSpPr>
          <p:spPr bwMode="auto">
            <a:xfrm>
              <a:off x="3455" y="1392"/>
              <a:ext cx="385"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7900" name="Oval 140"/>
            <p:cNvSpPr>
              <a:spLocks noChangeArrowheads="1"/>
            </p:cNvSpPr>
            <p:nvPr/>
          </p:nvSpPr>
          <p:spPr bwMode="auto">
            <a:xfrm>
              <a:off x="2112" y="3648"/>
              <a:ext cx="624" cy="364"/>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7901" name="Line 141"/>
            <p:cNvSpPr>
              <a:spLocks noChangeShapeType="1"/>
            </p:cNvSpPr>
            <p:nvPr/>
          </p:nvSpPr>
          <p:spPr bwMode="auto">
            <a:xfrm flipV="1">
              <a:off x="2592" y="1728"/>
              <a:ext cx="1536" cy="196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7902" name="Oval 142"/>
            <p:cNvSpPr>
              <a:spLocks noChangeArrowheads="1"/>
            </p:cNvSpPr>
            <p:nvPr/>
          </p:nvSpPr>
          <p:spPr bwMode="auto">
            <a:xfrm>
              <a:off x="3840" y="1392"/>
              <a:ext cx="574"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sp>
        <p:nvSpPr>
          <p:cNvPr id="27" name="Text Box 131"/>
          <p:cNvSpPr txBox="1">
            <a:spLocks noChangeArrowheads="1"/>
          </p:cNvSpPr>
          <p:nvPr/>
        </p:nvSpPr>
        <p:spPr bwMode="auto">
          <a:xfrm>
            <a:off x="5940152" y="3573017"/>
            <a:ext cx="2592288" cy="1631216"/>
          </a:xfrm>
          <a:prstGeom prst="rect">
            <a:avLst/>
          </a:prstGeom>
          <a:noFill/>
          <a:ln w="12700" cap="sq">
            <a:solidFill>
              <a:srgbClr val="0070C0"/>
            </a:solidFill>
            <a:prstDash val="sysDash"/>
            <a:miter lim="800000"/>
            <a:headEnd type="none" w="sm" len="sm"/>
            <a:tailEnd type="none" w="sm" len="sm"/>
          </a:ln>
          <a:effectLst/>
        </p:spPr>
        <p:txBody>
          <a:bodyPr wrap="square">
            <a:spAutoFit/>
          </a:bodyPr>
          <a:lstStyle/>
          <a:p>
            <a:pPr>
              <a:spcBef>
                <a:spcPct val="50000"/>
              </a:spcBef>
            </a:pPr>
            <a:r>
              <a:rPr lang="es-ES_tradnl" sz="2000" dirty="0"/>
              <a:t>Nos da una idea de la variabilidad total (dispersión) que tienen los datos.</a:t>
            </a:r>
            <a:endParaRPr lang="es-ES" sz="2000" dirty="0"/>
          </a:p>
        </p:txBody>
      </p:sp>
      <p:pic>
        <p:nvPicPr>
          <p:cNvPr id="28" name="Picture 18" descr="MCj03043290000[1]"/>
          <p:cNvPicPr>
            <a:picLocks noChangeAspect="1" noChangeArrowheads="1"/>
          </p:cNvPicPr>
          <p:nvPr/>
        </p:nvPicPr>
        <p:blipFill>
          <a:blip r:embed="rId3" cstate="print"/>
          <a:srcRect/>
          <a:stretch>
            <a:fillRect/>
          </a:stretch>
        </p:blipFill>
        <p:spPr bwMode="auto">
          <a:xfrm>
            <a:off x="8000719" y="5700396"/>
            <a:ext cx="735500" cy="345462"/>
          </a:xfrm>
          <a:prstGeom prst="rect">
            <a:avLst/>
          </a:prstGeom>
          <a:noFill/>
          <a:ln w="9525">
            <a:noFill/>
            <a:miter lim="800000"/>
            <a:headEnd/>
            <a:tailEnd/>
          </a:ln>
        </p:spPr>
      </p:pic>
      <p:sp>
        <p:nvSpPr>
          <p:cNvPr id="29" name="Text Box 19"/>
          <p:cNvSpPr txBox="1">
            <a:spLocks noChangeArrowheads="1"/>
          </p:cNvSpPr>
          <p:nvPr/>
        </p:nvSpPr>
        <p:spPr bwMode="auto">
          <a:xfrm>
            <a:off x="5327929" y="5650022"/>
            <a:ext cx="3724484" cy="830997"/>
          </a:xfrm>
          <a:prstGeom prst="rect">
            <a:avLst/>
          </a:prstGeom>
          <a:noFill/>
          <a:ln w="12700">
            <a:noFill/>
            <a:miter lim="800000"/>
            <a:headEnd/>
            <a:tailEnd/>
          </a:ln>
          <a:effectLst/>
        </p:spPr>
        <p:txBody>
          <a:bodyPr wrap="square">
            <a:spAutoFit/>
          </a:bodyPr>
          <a:lstStyle/>
          <a:p>
            <a:pPr>
              <a:spcBef>
                <a:spcPts val="0"/>
              </a:spcBef>
              <a:defRPr/>
            </a:pPr>
            <a:r>
              <a:rPr lang="es-ES" sz="2000" dirty="0">
                <a:solidFill>
                  <a:srgbClr val="0070C0"/>
                </a:solidFill>
                <a:latin typeface="Comic Sans MS" pitchFamily="66" charset="0"/>
              </a:rPr>
              <a:t>¡Recordar! UD 2</a:t>
            </a:r>
          </a:p>
          <a:p>
            <a:pPr>
              <a:spcBef>
                <a:spcPts val="0"/>
              </a:spcBef>
              <a:defRPr/>
            </a:pPr>
            <a:r>
              <a:rPr lang="es-ES" sz="1400" dirty="0">
                <a:solidFill>
                  <a:srgbClr val="0070C0"/>
                </a:solidFill>
                <a:latin typeface="Comic Sans MS" pitchFamily="66" charset="0"/>
              </a:rPr>
              <a:t>Si dividimos </a:t>
            </a:r>
            <a:r>
              <a:rPr lang="es-ES" sz="1400" b="1" dirty="0">
                <a:solidFill>
                  <a:srgbClr val="0070C0"/>
                </a:solidFill>
                <a:latin typeface="Comic Sans MS" pitchFamily="66" charset="0"/>
              </a:rPr>
              <a:t>SCT</a:t>
            </a:r>
            <a:r>
              <a:rPr lang="es-ES" sz="1400" dirty="0">
                <a:solidFill>
                  <a:srgbClr val="0070C0"/>
                </a:solidFill>
                <a:latin typeface="Comic Sans MS" pitchFamily="66" charset="0"/>
              </a:rPr>
              <a:t> entre </a:t>
            </a:r>
            <a:r>
              <a:rPr lang="es-ES" sz="1400" b="1" dirty="0">
                <a:solidFill>
                  <a:srgbClr val="0070C0"/>
                </a:solidFill>
                <a:latin typeface="Comic Sans MS" pitchFamily="66" charset="0"/>
              </a:rPr>
              <a:t>N-1</a:t>
            </a:r>
            <a:r>
              <a:rPr lang="es-ES" sz="1400" dirty="0">
                <a:solidFill>
                  <a:srgbClr val="0070C0"/>
                </a:solidFill>
                <a:latin typeface="Comic Sans MS" pitchFamily="66" charset="0"/>
              </a:rPr>
              <a:t> obtenemos la varianza muestral de todos los datos S</a:t>
            </a:r>
            <a:r>
              <a:rPr lang="es-ES" sz="1400" baseline="30000" dirty="0">
                <a:solidFill>
                  <a:srgbClr val="0070C0"/>
                </a:solidFill>
                <a:latin typeface="Comic Sans MS" pitchFamily="66" charset="0"/>
              </a:rPr>
              <a:t>2</a:t>
            </a:r>
          </a:p>
        </p:txBody>
      </p:sp>
    </p:spTree>
    <p:extLst>
      <p:ext uri="{BB962C8B-B14F-4D97-AF65-F5344CB8AC3E}">
        <p14:creationId xmlns:p14="http://schemas.microsoft.com/office/powerpoint/2010/main" val="24731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3000"/>
                                        <p:tgtEl>
                                          <p:spTgt spid="5"/>
                                        </p:tgtEl>
                                      </p:cBhvr>
                                    </p:animEffect>
                                  </p:childTnLst>
                                </p:cTn>
                              </p:par>
                            </p:childTnLst>
                          </p:cTn>
                        </p:par>
                        <p:par>
                          <p:cTn id="8" fill="hold">
                            <p:stCondLst>
                              <p:cond delay="3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3000"/>
                                        <p:tgtEl>
                                          <p:spTgt spid="2"/>
                                        </p:tgtEl>
                                      </p:cBhvr>
                                    </p:animEffect>
                                  </p:childTnLst>
                                </p:cTn>
                              </p:par>
                            </p:childTnLst>
                          </p:cTn>
                        </p:par>
                        <p:par>
                          <p:cTn id="12" fill="hold">
                            <p:stCondLst>
                              <p:cond delay="6000"/>
                            </p:stCondLst>
                            <p:childTnLst>
                              <p:par>
                                <p:cTn id="13" presetID="18" presetClass="entr" presetSubtype="3"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upRight)">
                                      <p:cBhvr>
                                        <p:cTn id="15" dur="3000"/>
                                        <p:tgtEl>
                                          <p:spTgt spid="6"/>
                                        </p:tgtEl>
                                      </p:cBhvr>
                                    </p:animEffect>
                                  </p:childTnLst>
                                </p:cTn>
                              </p:par>
                            </p:childTnLst>
                          </p:cTn>
                        </p:par>
                        <p:par>
                          <p:cTn id="16" fill="hold">
                            <p:stCondLst>
                              <p:cond delay="9000"/>
                            </p:stCondLst>
                            <p:childTnLst>
                              <p:par>
                                <p:cTn id="17" presetID="49" presetClass="entr" presetSubtype="0" decel="100000" fill="hold" grpId="0" nodeType="afterEffect">
                                  <p:stCondLst>
                                    <p:cond delay="30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360"/>
                                          </p:val>
                                        </p:tav>
                                        <p:tav tm="100000">
                                          <p:val>
                                            <p:fltVal val="0"/>
                                          </p:val>
                                        </p:tav>
                                      </p:tavLst>
                                    </p:anim>
                                    <p:animEffect transition="in" filter="fade">
                                      <p:cBhvr>
                                        <p:cTn id="22" dur="1000"/>
                                        <p:tgtEl>
                                          <p:spTgt spid="27"/>
                                        </p:tgtEl>
                                      </p:cBhvr>
                                    </p:animEffect>
                                  </p:childTnLst>
                                </p:cTn>
                              </p:par>
                            </p:childTnLst>
                          </p:cTn>
                        </p:par>
                        <p:par>
                          <p:cTn id="23" fill="hold">
                            <p:stCondLst>
                              <p:cond delay="13000"/>
                            </p:stCondLst>
                            <p:childTnLst>
                              <p:par>
                                <p:cTn id="24" presetID="35"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2000"/>
                                        <p:tgtEl>
                                          <p:spTgt spid="28"/>
                                        </p:tgtEl>
                                      </p:cBhvr>
                                    </p:animEffect>
                                    <p:anim calcmode="lin" valueType="num">
                                      <p:cBhvr>
                                        <p:cTn id="27" dur="2000" fill="hold"/>
                                        <p:tgtEl>
                                          <p:spTgt spid="28"/>
                                        </p:tgtEl>
                                        <p:attrNameLst>
                                          <p:attrName>style.rotation</p:attrName>
                                        </p:attrNameLst>
                                      </p:cBhvr>
                                      <p:tavLst>
                                        <p:tav tm="0">
                                          <p:val>
                                            <p:fltVal val="720"/>
                                          </p:val>
                                        </p:tav>
                                        <p:tav tm="100000">
                                          <p:val>
                                            <p:fltVal val="0"/>
                                          </p:val>
                                        </p:tav>
                                      </p:tavLst>
                                    </p:anim>
                                    <p:anim calcmode="lin" valueType="num">
                                      <p:cBhvr>
                                        <p:cTn id="28" dur="2000" fill="hold"/>
                                        <p:tgtEl>
                                          <p:spTgt spid="28"/>
                                        </p:tgtEl>
                                        <p:attrNameLst>
                                          <p:attrName>ppt_h</p:attrName>
                                        </p:attrNameLst>
                                      </p:cBhvr>
                                      <p:tavLst>
                                        <p:tav tm="0">
                                          <p:val>
                                            <p:fltVal val="0"/>
                                          </p:val>
                                        </p:tav>
                                        <p:tav tm="100000">
                                          <p:val>
                                            <p:strVal val="#ppt_h"/>
                                          </p:val>
                                        </p:tav>
                                      </p:tavLst>
                                    </p:anim>
                                    <p:anim calcmode="lin" valueType="num">
                                      <p:cBhvr>
                                        <p:cTn id="29" dur="2000" fill="hold"/>
                                        <p:tgtEl>
                                          <p:spTgt spid="28"/>
                                        </p:tgtEl>
                                        <p:attrNameLst>
                                          <p:attrName>ppt_w</p:attrName>
                                        </p:attrNameLst>
                                      </p:cBhvr>
                                      <p:tavLst>
                                        <p:tav tm="0">
                                          <p:val>
                                            <p:fltVal val="0"/>
                                          </p:val>
                                        </p:tav>
                                        <p:tav tm="100000">
                                          <p:val>
                                            <p:strVal val="#ppt_w"/>
                                          </p:val>
                                        </p:tav>
                                      </p:tavLst>
                                    </p:anim>
                                  </p:childTnLst>
                                </p:cTn>
                              </p:par>
                              <p:par>
                                <p:cTn id="30" presetID="35"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2000"/>
                                        <p:tgtEl>
                                          <p:spTgt spid="29"/>
                                        </p:tgtEl>
                                      </p:cBhvr>
                                    </p:animEffect>
                                    <p:anim calcmode="lin" valueType="num">
                                      <p:cBhvr>
                                        <p:cTn id="33" dur="2000" fill="hold"/>
                                        <p:tgtEl>
                                          <p:spTgt spid="29"/>
                                        </p:tgtEl>
                                        <p:attrNameLst>
                                          <p:attrName>style.rotation</p:attrName>
                                        </p:attrNameLst>
                                      </p:cBhvr>
                                      <p:tavLst>
                                        <p:tav tm="0">
                                          <p:val>
                                            <p:fltVal val="720"/>
                                          </p:val>
                                        </p:tav>
                                        <p:tav tm="100000">
                                          <p:val>
                                            <p:fltVal val="0"/>
                                          </p:val>
                                        </p:tav>
                                      </p:tavLst>
                                    </p:anim>
                                    <p:anim calcmode="lin" valueType="num">
                                      <p:cBhvr>
                                        <p:cTn id="34" dur="2000" fill="hold"/>
                                        <p:tgtEl>
                                          <p:spTgt spid="29"/>
                                        </p:tgtEl>
                                        <p:attrNameLst>
                                          <p:attrName>ppt_h</p:attrName>
                                        </p:attrNameLst>
                                      </p:cBhvr>
                                      <p:tavLst>
                                        <p:tav tm="0">
                                          <p:val>
                                            <p:fltVal val="0"/>
                                          </p:val>
                                        </p:tav>
                                        <p:tav tm="100000">
                                          <p:val>
                                            <p:strVal val="#ppt_h"/>
                                          </p:val>
                                        </p:tav>
                                      </p:tavLst>
                                    </p:anim>
                                    <p:anim calcmode="lin" valueType="num">
                                      <p:cBhvr>
                                        <p:cTn id="35" dur="2000" fill="hold"/>
                                        <p:tgtEl>
                                          <p:spTgt spid="29"/>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FEEA6044-6E3E-41E3-B5F7-A0D7A72D9982}"/>
              </a:ext>
            </a:extLst>
          </p:cNvPr>
          <p:cNvSpPr>
            <a:spLocks noGrp="1" noChangeArrowheads="1"/>
          </p:cNvSpPr>
          <p:nvPr>
            <p:ph type="title" idx="4294967295"/>
          </p:nvPr>
        </p:nvSpPr>
        <p:spPr>
          <a:xfrm>
            <a:off x="118697" y="1"/>
            <a:ext cx="8468457" cy="877766"/>
          </a:xfrm>
        </p:spPr>
        <p:txBody>
          <a:bodyPr>
            <a:normAutofit/>
          </a:bodyPr>
          <a:lstStyle/>
          <a:p>
            <a:r>
              <a:rPr lang="es-ES" altLang="es-ES" dirty="0">
                <a:solidFill>
                  <a:srgbClr val="008000"/>
                </a:solidFill>
                <a:sym typeface="Wingdings" panose="05000000000000000000" pitchFamily="2" charset="2"/>
              </a:rPr>
              <a:t>Cálculo de </a:t>
            </a:r>
            <a:r>
              <a:rPr lang="es-ES" altLang="es-ES" dirty="0">
                <a:solidFill>
                  <a:schemeClr val="accent5"/>
                </a:solidFill>
                <a:sym typeface="Wingdings" panose="05000000000000000000" pitchFamily="2" charset="2"/>
              </a:rPr>
              <a:t>efectos</a:t>
            </a:r>
            <a:r>
              <a:rPr lang="es-ES" altLang="es-ES" dirty="0">
                <a:solidFill>
                  <a:srgbClr val="008000"/>
                </a:solidFill>
                <a:sym typeface="Wingdings" panose="05000000000000000000" pitchFamily="2" charset="2"/>
              </a:rPr>
              <a:t> sobre la dispersión (</a:t>
            </a:r>
            <a:r>
              <a:rPr lang="es-ES" altLang="es-ES" dirty="0">
                <a:solidFill>
                  <a:srgbClr val="008000"/>
                </a:solidFill>
                <a:sym typeface="Symbol" panose="05050102010706020507" pitchFamily="18" charset="2"/>
              </a:rPr>
              <a:t></a:t>
            </a:r>
            <a:r>
              <a:rPr lang="es-ES" altLang="es-ES" baseline="30000" dirty="0">
                <a:solidFill>
                  <a:srgbClr val="008000"/>
                </a:solidFill>
                <a:sym typeface="Symbol" panose="05050102010706020507" pitchFamily="18" charset="2"/>
              </a:rPr>
              <a:t>2</a:t>
            </a:r>
            <a:r>
              <a:rPr lang="es-ES" altLang="es-ES" dirty="0">
                <a:solidFill>
                  <a:srgbClr val="008000"/>
                </a:solidFill>
                <a:sym typeface="Wingdings" panose="05000000000000000000" pitchFamily="2" charset="2"/>
              </a:rPr>
              <a:t>)</a:t>
            </a:r>
          </a:p>
        </p:txBody>
      </p:sp>
      <p:sp>
        <p:nvSpPr>
          <p:cNvPr id="353286" name="Rectangle 6">
            <a:extLst>
              <a:ext uri="{FF2B5EF4-FFF2-40B4-BE49-F238E27FC236}">
                <a16:creationId xmlns:a16="http://schemas.microsoft.com/office/drawing/2014/main" id="{E221DE0B-BB27-49E9-9973-5F62BDE41478}"/>
              </a:ext>
            </a:extLst>
          </p:cNvPr>
          <p:cNvSpPr>
            <a:spLocks noChangeArrowheads="1"/>
          </p:cNvSpPr>
          <p:nvPr/>
        </p:nvSpPr>
        <p:spPr bwMode="auto">
          <a:xfrm>
            <a:off x="118698" y="970085"/>
            <a:ext cx="8917798" cy="3696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65000"/>
              </a:lnSpc>
              <a:spcBef>
                <a:spcPct val="40000"/>
              </a:spcBef>
            </a:pPr>
            <a:r>
              <a:rPr lang="es-ES" altLang="es-ES" sz="1600" b="1" dirty="0" err="1">
                <a:latin typeface="Courier New" panose="02070309020205020404" pitchFamily="49" charset="0"/>
              </a:rPr>
              <a:t>Table</a:t>
            </a:r>
            <a:r>
              <a:rPr lang="es-ES" altLang="es-ES" sz="1600" b="1" dirty="0">
                <a:latin typeface="Courier New" panose="02070309020205020404" pitchFamily="49" charset="0"/>
              </a:rPr>
              <a:t> of </a:t>
            </a:r>
            <a:r>
              <a:rPr lang="es-ES" altLang="es-ES" sz="1600" b="1" dirty="0" err="1">
                <a:latin typeface="Courier New" panose="02070309020205020404" pitchFamily="49" charset="0"/>
              </a:rPr>
              <a:t>Least</a:t>
            </a:r>
            <a:r>
              <a:rPr lang="es-ES" altLang="es-ES" sz="1600" b="1" dirty="0">
                <a:latin typeface="Courier New" panose="02070309020205020404" pitchFamily="49" charset="0"/>
              </a:rPr>
              <a:t> </a:t>
            </a:r>
            <a:r>
              <a:rPr lang="es-ES" altLang="es-ES" sz="1600" b="1" dirty="0" err="1">
                <a:latin typeface="Courier New" panose="02070309020205020404" pitchFamily="49" charset="0"/>
              </a:rPr>
              <a:t>Squares</a:t>
            </a:r>
            <a:r>
              <a:rPr lang="es-ES" altLang="es-ES" sz="1600" b="1" dirty="0">
                <a:latin typeface="Courier New" panose="02070309020205020404" pitchFamily="49" charset="0"/>
              </a:rPr>
              <a:t> </a:t>
            </a:r>
            <a:r>
              <a:rPr lang="es-ES" altLang="es-ES" sz="1600" b="1" dirty="0" err="1">
                <a:latin typeface="Courier New" panose="02070309020205020404" pitchFamily="49" charset="0"/>
              </a:rPr>
              <a:t>Means</a:t>
            </a:r>
            <a:r>
              <a:rPr lang="es-ES" altLang="es-ES" sz="1600" b="1" dirty="0">
                <a:latin typeface="Courier New" panose="02070309020205020404" pitchFamily="49" charset="0"/>
              </a:rPr>
              <a:t> </a:t>
            </a:r>
            <a:r>
              <a:rPr lang="es-ES" altLang="es-ES" sz="1600" b="1" dirty="0" err="1">
                <a:latin typeface="Courier New" panose="02070309020205020404" pitchFamily="49" charset="0"/>
              </a:rPr>
              <a:t>for</a:t>
            </a:r>
            <a:r>
              <a:rPr lang="es-ES" altLang="es-ES" sz="1600" b="1" dirty="0">
                <a:latin typeface="Courier New" panose="02070309020205020404" pitchFamily="49" charset="0"/>
              </a:rPr>
              <a:t> RESIDUALS^2</a:t>
            </a:r>
          </a:p>
          <a:p>
            <a:pPr>
              <a:lnSpc>
                <a:spcPct val="65000"/>
              </a:lnSpc>
              <a:spcBef>
                <a:spcPct val="40000"/>
              </a:spcBef>
            </a:pPr>
            <a:r>
              <a:rPr lang="es-ES" altLang="es-ES" sz="1600" b="1" dirty="0" err="1">
                <a:latin typeface="Courier New" panose="02070309020205020404" pitchFamily="49" charset="0"/>
              </a:rPr>
              <a:t>with</a:t>
            </a:r>
            <a:r>
              <a:rPr lang="es-ES" altLang="es-ES" sz="1600" b="1" dirty="0">
                <a:latin typeface="Courier New" panose="02070309020205020404" pitchFamily="49" charset="0"/>
              </a:rPr>
              <a:t> 95,0 </a:t>
            </a:r>
            <a:r>
              <a:rPr lang="es-ES" altLang="es-ES" sz="1600" b="1" dirty="0" err="1">
                <a:latin typeface="Courier New" panose="02070309020205020404" pitchFamily="49" charset="0"/>
              </a:rPr>
              <a:t>Percent</a:t>
            </a:r>
            <a:r>
              <a:rPr lang="es-ES" altLang="es-ES" sz="1600" b="1" dirty="0">
                <a:latin typeface="Courier New" panose="02070309020205020404" pitchFamily="49" charset="0"/>
              </a:rPr>
              <a:t> </a:t>
            </a:r>
            <a:r>
              <a:rPr lang="es-ES" altLang="es-ES" sz="1600" b="1" dirty="0" err="1">
                <a:latin typeface="Courier New" panose="02070309020205020404" pitchFamily="49" charset="0"/>
              </a:rPr>
              <a:t>Confidence</a:t>
            </a:r>
            <a:r>
              <a:rPr lang="es-ES" altLang="es-ES" sz="1600" b="1" dirty="0">
                <a:latin typeface="Courier New" panose="02070309020205020404" pitchFamily="49" charset="0"/>
              </a:rPr>
              <a:t> </a:t>
            </a:r>
            <a:r>
              <a:rPr lang="es-ES" altLang="es-ES" sz="1600" b="1" dirty="0" err="1">
                <a:latin typeface="Courier New" panose="02070309020205020404" pitchFamily="49" charset="0"/>
              </a:rPr>
              <a:t>Intervals</a:t>
            </a:r>
            <a:endParaRPr lang="es-ES" altLang="es-ES" sz="1600" b="1" dirty="0">
              <a:latin typeface="Courier New" panose="02070309020205020404" pitchFamily="49" charset="0"/>
            </a:endParaRPr>
          </a:p>
          <a:p>
            <a:pPr>
              <a:lnSpc>
                <a:spcPct val="35000"/>
              </a:lnSpc>
              <a:spcBef>
                <a:spcPct val="40000"/>
              </a:spcBef>
            </a:pPr>
            <a:r>
              <a:rPr lang="es-ES" altLang="es-ES" sz="1600" b="1" dirty="0">
                <a:latin typeface="Courier New" panose="02070309020205020404" pitchFamily="49" charset="0"/>
              </a:rPr>
              <a:t>----------------------------------------------------------------------</a:t>
            </a:r>
          </a:p>
          <a:p>
            <a:pPr>
              <a:lnSpc>
                <a:spcPct val="35000"/>
              </a:lnSpc>
              <a:spcBef>
                <a:spcPct val="40000"/>
              </a:spcBef>
            </a:pPr>
            <a:r>
              <a:rPr lang="es-ES" altLang="es-ES" sz="1600" b="1" dirty="0">
                <a:latin typeface="Courier New" panose="02070309020205020404" pitchFamily="49" charset="0"/>
              </a:rPr>
              <a:t>                                   </a:t>
            </a:r>
            <a:r>
              <a:rPr lang="es-ES" altLang="es-ES" sz="1600" b="1" dirty="0" err="1">
                <a:latin typeface="Courier New" panose="02070309020205020404" pitchFamily="49" charset="0"/>
              </a:rPr>
              <a:t>Stnd</a:t>
            </a:r>
            <a:r>
              <a:rPr lang="es-ES" altLang="es-ES" sz="1600" b="1" dirty="0">
                <a:latin typeface="Courier New" panose="02070309020205020404" pitchFamily="49" charset="0"/>
              </a:rPr>
              <a:t>.        </a:t>
            </a:r>
            <a:r>
              <a:rPr lang="es-ES" altLang="es-ES" sz="1600" b="1" dirty="0" err="1">
                <a:latin typeface="Courier New" panose="02070309020205020404" pitchFamily="49" charset="0"/>
              </a:rPr>
              <a:t>Lower</a:t>
            </a:r>
            <a:r>
              <a:rPr lang="es-ES" altLang="es-ES" sz="1600" b="1" dirty="0">
                <a:latin typeface="Courier New" panose="02070309020205020404" pitchFamily="49" charset="0"/>
              </a:rPr>
              <a:t>        </a:t>
            </a:r>
            <a:r>
              <a:rPr lang="es-ES" altLang="es-ES" sz="1600" b="1" dirty="0" err="1">
                <a:latin typeface="Courier New" panose="02070309020205020404" pitchFamily="49" charset="0"/>
              </a:rPr>
              <a:t>Upper</a:t>
            </a:r>
            <a:endParaRPr lang="es-ES" altLang="es-ES" sz="1600" b="1" dirty="0">
              <a:latin typeface="Courier New" panose="02070309020205020404" pitchFamily="49" charset="0"/>
            </a:endParaRPr>
          </a:p>
          <a:p>
            <a:pPr>
              <a:lnSpc>
                <a:spcPct val="55000"/>
              </a:lnSpc>
              <a:spcBef>
                <a:spcPct val="40000"/>
              </a:spcBef>
            </a:pPr>
            <a:r>
              <a:rPr lang="es-ES" altLang="es-ES" sz="1600" b="1" dirty="0" err="1">
                <a:latin typeface="Courier New" panose="02070309020205020404" pitchFamily="49" charset="0"/>
              </a:rPr>
              <a:t>Level</a:t>
            </a:r>
            <a:r>
              <a:rPr lang="es-ES" altLang="es-ES" sz="1600" b="1" dirty="0">
                <a:latin typeface="Courier New" panose="02070309020205020404" pitchFamily="49" charset="0"/>
              </a:rPr>
              <a:t>         </a:t>
            </a:r>
            <a:r>
              <a:rPr lang="es-ES" altLang="es-ES" sz="1600" b="1" dirty="0" err="1">
                <a:latin typeface="Courier New" panose="02070309020205020404" pitchFamily="49" charset="0"/>
              </a:rPr>
              <a:t>Count</a:t>
            </a:r>
            <a:r>
              <a:rPr lang="es-ES" altLang="es-ES" sz="1600" b="1" dirty="0">
                <a:latin typeface="Courier New" panose="02070309020205020404" pitchFamily="49" charset="0"/>
              </a:rPr>
              <a:t>   Mean         Error        </a:t>
            </a:r>
            <a:r>
              <a:rPr lang="es-ES" altLang="es-ES" sz="1600" b="1" dirty="0" err="1">
                <a:latin typeface="Courier New" panose="02070309020205020404" pitchFamily="49" charset="0"/>
              </a:rPr>
              <a:t>Limit</a:t>
            </a:r>
            <a:r>
              <a:rPr lang="es-ES" altLang="es-ES" sz="1600" b="1" dirty="0">
                <a:latin typeface="Courier New" panose="02070309020205020404" pitchFamily="49" charset="0"/>
              </a:rPr>
              <a:t>        </a:t>
            </a:r>
            <a:r>
              <a:rPr lang="es-ES" altLang="es-ES" sz="1600" b="1" dirty="0" err="1">
                <a:latin typeface="Courier New" panose="02070309020205020404" pitchFamily="49" charset="0"/>
              </a:rPr>
              <a:t>Limit</a:t>
            </a:r>
            <a:endParaRPr lang="es-ES" altLang="es-ES" sz="1600" b="1" dirty="0">
              <a:latin typeface="Courier New" panose="02070309020205020404" pitchFamily="49" charset="0"/>
            </a:endParaRPr>
          </a:p>
          <a:p>
            <a:pPr>
              <a:lnSpc>
                <a:spcPct val="35000"/>
              </a:lnSpc>
              <a:spcBef>
                <a:spcPct val="40000"/>
              </a:spcBef>
            </a:pPr>
            <a:r>
              <a:rPr lang="es-ES" altLang="es-ES" sz="1600" b="1" dirty="0">
                <a:latin typeface="Courier New" panose="02070309020205020404" pitchFamily="49" charset="0"/>
              </a:rPr>
              <a:t>-----------------------------------------------------------------------</a:t>
            </a:r>
          </a:p>
          <a:p>
            <a:pPr>
              <a:lnSpc>
                <a:spcPct val="85000"/>
              </a:lnSpc>
              <a:spcBef>
                <a:spcPct val="40000"/>
              </a:spcBef>
            </a:pPr>
            <a:r>
              <a:rPr lang="es-ES" altLang="es-ES" sz="1600" b="1" dirty="0">
                <a:solidFill>
                  <a:srgbClr val="0432FF"/>
                </a:solidFill>
                <a:latin typeface="Courier New" panose="02070309020205020404" pitchFamily="49" charset="0"/>
              </a:rPr>
              <a:t>GRAND MEAN    12      0,264999</a:t>
            </a:r>
          </a:p>
          <a:p>
            <a:pPr>
              <a:lnSpc>
                <a:spcPct val="85000"/>
              </a:lnSpc>
              <a:spcBef>
                <a:spcPct val="40000"/>
              </a:spcBef>
            </a:pPr>
            <a:r>
              <a:rPr lang="es-ES" altLang="es-ES" sz="1600" b="1" dirty="0">
                <a:latin typeface="Courier New" panose="02070309020205020404" pitchFamily="49" charset="0"/>
              </a:rPr>
              <a:t>RPM</a:t>
            </a:r>
          </a:p>
          <a:p>
            <a:pPr>
              <a:lnSpc>
                <a:spcPct val="85000"/>
              </a:lnSpc>
              <a:spcBef>
                <a:spcPct val="40000"/>
              </a:spcBef>
            </a:pPr>
            <a:r>
              <a:rPr lang="es-ES" altLang="es-ES" sz="1600" b="1" dirty="0">
                <a:latin typeface="Courier New" panose="02070309020205020404" pitchFamily="49" charset="0"/>
              </a:rPr>
              <a:t>+             6       0,402221     0,144081     0,0699678    0,734474     </a:t>
            </a:r>
          </a:p>
          <a:p>
            <a:pPr>
              <a:lnSpc>
                <a:spcPct val="85000"/>
              </a:lnSpc>
              <a:spcBef>
                <a:spcPct val="40000"/>
              </a:spcBef>
            </a:pPr>
            <a:r>
              <a:rPr lang="es-ES" altLang="es-ES" sz="1600" b="1" dirty="0">
                <a:latin typeface="Courier New" panose="02070309020205020404" pitchFamily="49" charset="0"/>
              </a:rPr>
              <a:t>-             6       0,127778     0,144081     -0,204475    0,460031     </a:t>
            </a:r>
          </a:p>
          <a:p>
            <a:pPr>
              <a:lnSpc>
                <a:spcPct val="85000"/>
              </a:lnSpc>
              <a:spcBef>
                <a:spcPct val="40000"/>
              </a:spcBef>
            </a:pPr>
            <a:r>
              <a:rPr lang="es-ES" altLang="es-ES" sz="1600" b="1" dirty="0">
                <a:solidFill>
                  <a:srgbClr val="FF0000"/>
                </a:solidFill>
                <a:latin typeface="Courier New" panose="02070309020205020404" pitchFamily="49" charset="0"/>
              </a:rPr>
              <a:t>TIEMPO</a:t>
            </a:r>
          </a:p>
          <a:p>
            <a:pPr>
              <a:lnSpc>
                <a:spcPct val="85000"/>
              </a:lnSpc>
              <a:spcBef>
                <a:spcPct val="40000"/>
              </a:spcBef>
            </a:pPr>
            <a:r>
              <a:rPr lang="es-ES" altLang="es-ES" sz="1600" b="1" dirty="0">
                <a:latin typeface="Courier New" panose="02070309020205020404" pitchFamily="49" charset="0"/>
              </a:rPr>
              <a:t>+             6       0,512221     0,144081     0,179968     0,844474     </a:t>
            </a:r>
          </a:p>
          <a:p>
            <a:pPr>
              <a:lnSpc>
                <a:spcPct val="85000"/>
              </a:lnSpc>
              <a:spcBef>
                <a:spcPct val="40000"/>
              </a:spcBef>
            </a:pPr>
            <a:r>
              <a:rPr lang="es-ES" altLang="es-ES" sz="1600" b="1" dirty="0">
                <a:solidFill>
                  <a:srgbClr val="FF0000"/>
                </a:solidFill>
                <a:latin typeface="Courier New" panose="02070309020205020404" pitchFamily="49" charset="0"/>
              </a:rPr>
              <a:t>-             6       0,0177778    </a:t>
            </a:r>
            <a:r>
              <a:rPr lang="es-ES" altLang="es-ES" sz="1600" b="1" dirty="0">
                <a:latin typeface="Courier New" panose="02070309020205020404" pitchFamily="49" charset="0"/>
              </a:rPr>
              <a:t>0,144081     -0,314475    0,350031     </a:t>
            </a:r>
          </a:p>
          <a:p>
            <a:pPr>
              <a:lnSpc>
                <a:spcPct val="45000"/>
              </a:lnSpc>
              <a:spcBef>
                <a:spcPct val="40000"/>
              </a:spcBef>
            </a:pPr>
            <a:r>
              <a:rPr lang="es-ES" altLang="es-ES" sz="1600" b="1" dirty="0">
                <a:latin typeface="Courier New" panose="02070309020205020404" pitchFamily="49" charset="0"/>
              </a:rPr>
              <a:t>-----------------------------------------------------------------------</a:t>
            </a:r>
          </a:p>
        </p:txBody>
      </p:sp>
      <p:graphicFrame>
        <p:nvGraphicFramePr>
          <p:cNvPr id="353288" name="Object 1025">
            <a:extLst>
              <a:ext uri="{FF2B5EF4-FFF2-40B4-BE49-F238E27FC236}">
                <a16:creationId xmlns:a16="http://schemas.microsoft.com/office/drawing/2014/main" id="{BC82301A-424A-4825-87A0-4B5DDDC6659F}"/>
              </a:ext>
            </a:extLst>
          </p:cNvPr>
          <p:cNvGraphicFramePr>
            <a:graphicFrameLocks noChangeAspect="1"/>
          </p:cNvGraphicFramePr>
          <p:nvPr>
            <p:extLst/>
          </p:nvPr>
        </p:nvGraphicFramePr>
        <p:xfrm>
          <a:off x="611559" y="4777502"/>
          <a:ext cx="7623725" cy="595714"/>
        </p:xfrm>
        <a:graphic>
          <a:graphicData uri="http://schemas.openxmlformats.org/presentationml/2006/ole">
            <mc:AlternateContent xmlns:mc="http://schemas.openxmlformats.org/markup-compatibility/2006">
              <mc:Choice xmlns:v="urn:schemas-microsoft-com:vml" Requires="v">
                <p:oleObj spid="_x0000_s1370127" name="Equation" r:id="rId4" imgW="3416040" imgH="266400" progId="Equation.DSMT4">
                  <p:embed/>
                </p:oleObj>
              </mc:Choice>
              <mc:Fallback>
                <p:oleObj name="Equation" r:id="rId4" imgW="3416040" imgH="266400" progId="Equation.DSMT4">
                  <p:embed/>
                  <p:pic>
                    <p:nvPicPr>
                      <p:cNvPr id="353288" name="Object 1025">
                        <a:extLst>
                          <a:ext uri="{FF2B5EF4-FFF2-40B4-BE49-F238E27FC236}">
                            <a16:creationId xmlns:a16="http://schemas.microsoft.com/office/drawing/2014/main" id="{BC82301A-424A-4825-87A0-4B5DDDC66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59" y="4777502"/>
                        <a:ext cx="7623725" cy="595714"/>
                      </a:xfrm>
                      <a:prstGeom prst="rect">
                        <a:avLst/>
                      </a:prstGeom>
                      <a:noFill/>
                      <a:ln>
                        <a:noFill/>
                      </a:ln>
                      <a:effectLst/>
                      <a:extLst/>
                    </p:spPr>
                  </p:pic>
                </p:oleObj>
              </mc:Fallback>
            </mc:AlternateContent>
          </a:graphicData>
        </a:graphic>
      </p:graphicFrame>
      <p:pic>
        <p:nvPicPr>
          <p:cNvPr id="353290" name="Picture 10" descr="MCj02991330000[1]">
            <a:extLst>
              <a:ext uri="{FF2B5EF4-FFF2-40B4-BE49-F238E27FC236}">
                <a16:creationId xmlns:a16="http://schemas.microsoft.com/office/drawing/2014/main" id="{6098BC7E-9A0E-4D49-8D6C-D62D6F2388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5381" y="5873262"/>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804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3288"/>
                                        </p:tgtEl>
                                        <p:attrNameLst>
                                          <p:attrName>style.visibility</p:attrName>
                                        </p:attrNameLst>
                                      </p:cBhvr>
                                      <p:to>
                                        <p:strVal val="visible"/>
                                      </p:to>
                                    </p:set>
                                    <p:animEffect transition="in" filter="wipe(left)">
                                      <p:cBhvr>
                                        <p:cTn id="7" dur="2000"/>
                                        <p:tgtEl>
                                          <p:spTgt spid="353288"/>
                                        </p:tgtEl>
                                      </p:cBhvr>
                                    </p:animEffect>
                                  </p:childTnLst>
                                </p:cTn>
                              </p:par>
                            </p:childTnLst>
                          </p:cTn>
                        </p:par>
                        <p:par>
                          <p:cTn id="8" fill="hold" nodeType="afterGroup">
                            <p:stCondLst>
                              <p:cond delay="2000"/>
                            </p:stCondLst>
                            <p:childTnLst>
                              <p:par>
                                <p:cTn id="9" presetID="51" presetClass="entr" presetSubtype="0" fill="hold" nodeType="afterEffect">
                                  <p:stCondLst>
                                    <p:cond delay="0"/>
                                  </p:stCondLst>
                                  <p:childTnLst>
                                    <p:set>
                                      <p:cBhvr>
                                        <p:cTn id="10" dur="1" fill="hold">
                                          <p:stCondLst>
                                            <p:cond delay="0"/>
                                          </p:stCondLst>
                                        </p:cTn>
                                        <p:tgtEl>
                                          <p:spTgt spid="353290"/>
                                        </p:tgtEl>
                                        <p:attrNameLst>
                                          <p:attrName>style.visibility</p:attrName>
                                        </p:attrNameLst>
                                      </p:cBhvr>
                                      <p:to>
                                        <p:strVal val="visible"/>
                                      </p:to>
                                    </p:set>
                                    <p:animEffect transition="in" filter="fade">
                                      <p:cBhvr>
                                        <p:cTn id="11" dur="770" decel="100000"/>
                                        <p:tgtEl>
                                          <p:spTgt spid="353290"/>
                                        </p:tgtEl>
                                      </p:cBhvr>
                                    </p:animEffect>
                                    <p:animScale>
                                      <p:cBhvr>
                                        <p:cTn id="12" dur="770" decel="100000"/>
                                        <p:tgtEl>
                                          <p:spTgt spid="353290"/>
                                        </p:tgtEl>
                                      </p:cBhvr>
                                      <p:from x="10000" y="10000"/>
                                      <p:to x="200000" y="450000"/>
                                    </p:animScale>
                                    <p:animScale>
                                      <p:cBhvr>
                                        <p:cTn id="13" dur="1230" accel="100000" fill="hold">
                                          <p:stCondLst>
                                            <p:cond delay="770"/>
                                          </p:stCondLst>
                                        </p:cTn>
                                        <p:tgtEl>
                                          <p:spTgt spid="353290"/>
                                        </p:tgtEl>
                                      </p:cBhvr>
                                      <p:from x="200000" y="450000"/>
                                      <p:to x="100000" y="100000"/>
                                    </p:animScale>
                                    <p:set>
                                      <p:cBhvr>
                                        <p:cTn id="14" dur="770" fill="hold"/>
                                        <p:tgtEl>
                                          <p:spTgt spid="353290"/>
                                        </p:tgtEl>
                                        <p:attrNameLst>
                                          <p:attrName>ppt_x</p:attrName>
                                        </p:attrNameLst>
                                      </p:cBhvr>
                                      <p:to>
                                        <p:strVal val="(0.5)"/>
                                      </p:to>
                                    </p:set>
                                    <p:anim from="(0.5)" to="(#ppt_x)" calcmode="lin" valueType="num">
                                      <p:cBhvr>
                                        <p:cTn id="15" dur="1230" accel="100000" fill="hold">
                                          <p:stCondLst>
                                            <p:cond delay="770"/>
                                          </p:stCondLst>
                                        </p:cTn>
                                        <p:tgtEl>
                                          <p:spTgt spid="353290"/>
                                        </p:tgtEl>
                                        <p:attrNameLst>
                                          <p:attrName>ppt_x</p:attrName>
                                        </p:attrNameLst>
                                      </p:cBhvr>
                                    </p:anim>
                                    <p:set>
                                      <p:cBhvr>
                                        <p:cTn id="16" dur="770" fill="hold"/>
                                        <p:tgtEl>
                                          <p:spTgt spid="353290"/>
                                        </p:tgtEl>
                                        <p:attrNameLst>
                                          <p:attrName>ppt_y</p:attrName>
                                        </p:attrNameLst>
                                      </p:cBhvr>
                                      <p:to>
                                        <p:strVal val="(#ppt_y+0.4)"/>
                                      </p:to>
                                    </p:set>
                                    <p:anim from="(#ppt_y+0.4)" to="(#ppt_y)" calcmode="lin" valueType="num">
                                      <p:cBhvr>
                                        <p:cTn id="17" dur="1230" accel="100000" fill="hold">
                                          <p:stCondLst>
                                            <p:cond delay="770"/>
                                          </p:stCondLst>
                                        </p:cTn>
                                        <p:tgtEl>
                                          <p:spTgt spid="35329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219" name="Rectangle 2">
            <a:extLst>
              <a:ext uri="{FF2B5EF4-FFF2-40B4-BE49-F238E27FC236}">
                <a16:creationId xmlns:a16="http://schemas.microsoft.com/office/drawing/2014/main" id="{244F7D5D-CAFA-4541-AA6E-7BAEA3C311A7}"/>
              </a:ext>
            </a:extLst>
          </p:cNvPr>
          <p:cNvSpPr>
            <a:spLocks noGrp="1" noChangeArrowheads="1"/>
          </p:cNvSpPr>
          <p:nvPr>
            <p:ph type="title"/>
          </p:nvPr>
        </p:nvSpPr>
        <p:spPr>
          <a:xfrm>
            <a:off x="118697" y="116632"/>
            <a:ext cx="8468457" cy="761134"/>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rgbClr val="008000"/>
                </a:solidFill>
              </a:rPr>
              <a:t> prevista en las </a:t>
            </a:r>
            <a:r>
              <a:rPr lang="es-ES" altLang="es-ES" dirty="0">
                <a:solidFill>
                  <a:schemeClr val="accent5"/>
                </a:solidFill>
              </a:rPr>
              <a:t>COO</a:t>
            </a:r>
            <a:r>
              <a:rPr lang="es-ES" altLang="es-ES" dirty="0">
                <a:solidFill>
                  <a:schemeClr val="tx2"/>
                </a:solidFill>
              </a:rPr>
              <a:t> </a:t>
            </a:r>
            <a:r>
              <a:rPr lang="es-ES" altLang="es-ES" dirty="0">
                <a:solidFill>
                  <a:srgbClr val="008000"/>
                </a:solidFill>
              </a:rPr>
              <a:t>si </a:t>
            </a:r>
            <a:r>
              <a:rPr lang="es-ES" altLang="es-ES" dirty="0" err="1">
                <a:solidFill>
                  <a:srgbClr val="008000"/>
                </a:solidFill>
              </a:rPr>
              <a:t>heterocedasticidad</a:t>
            </a:r>
            <a:endParaRPr lang="es-ES" altLang="es-ES" dirty="0">
              <a:solidFill>
                <a:srgbClr val="008000"/>
              </a:solidFill>
            </a:endParaRPr>
          </a:p>
        </p:txBody>
      </p:sp>
      <p:sp>
        <p:nvSpPr>
          <p:cNvPr id="137245" name="AutoShape 28">
            <a:hlinkClick r:id="rId3" action="ppaction://hlinksldjump" highlightClick="1"/>
            <a:extLst>
              <a:ext uri="{FF2B5EF4-FFF2-40B4-BE49-F238E27FC236}">
                <a16:creationId xmlns:a16="http://schemas.microsoft.com/office/drawing/2014/main" id="{D9F0A16C-3AF1-4865-853A-38F72466CEA7}"/>
              </a:ext>
            </a:extLst>
          </p:cNvPr>
          <p:cNvSpPr>
            <a:spLocks noChangeArrowheads="1"/>
          </p:cNvSpPr>
          <p:nvPr/>
        </p:nvSpPr>
        <p:spPr bwMode="auto">
          <a:xfrm>
            <a:off x="8440615" y="6312877"/>
            <a:ext cx="281354" cy="281354"/>
          </a:xfrm>
          <a:prstGeom prst="actionButtonBlank">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R</a:t>
            </a:r>
            <a:r>
              <a:rPr lang="es-ES_tradnl" altLang="es-ES" sz="1292" baseline="30000"/>
              <a:t>2</a:t>
            </a:r>
            <a:endParaRPr lang="es-ES" altLang="es-ES" sz="1292"/>
          </a:p>
        </p:txBody>
      </p:sp>
      <p:sp>
        <p:nvSpPr>
          <p:cNvPr id="137247" name="Text Box 31">
            <a:extLst>
              <a:ext uri="{FF2B5EF4-FFF2-40B4-BE49-F238E27FC236}">
                <a16:creationId xmlns:a16="http://schemas.microsoft.com/office/drawing/2014/main" id="{FF1ED0A6-344A-4D47-9613-5BD2F2A596A6}"/>
              </a:ext>
            </a:extLst>
          </p:cNvPr>
          <p:cNvSpPr txBox="1">
            <a:spLocks noChangeArrowheads="1"/>
          </p:cNvSpPr>
          <p:nvPr/>
        </p:nvSpPr>
        <p:spPr bwMode="auto">
          <a:xfrm>
            <a:off x="646235" y="997927"/>
            <a:ext cx="7420708" cy="1228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s-ES_tradnl" altLang="es-ES" sz="2215" u="sng" dirty="0"/>
              <a:t>Si</a:t>
            </a:r>
            <a:r>
              <a:rPr lang="es-ES_tradnl" altLang="es-ES" sz="2215" dirty="0"/>
              <a:t> no podemos asumir la igualdad de varianzas (</a:t>
            </a:r>
            <a:r>
              <a:rPr lang="es-ES_tradnl" altLang="es-ES" sz="2215" u="sng" dirty="0" err="1"/>
              <a:t>heterocedasticidad</a:t>
            </a:r>
            <a:r>
              <a:rPr lang="es-ES_tradnl" altLang="es-ES" sz="2215" dirty="0"/>
              <a:t>) </a:t>
            </a:r>
            <a:r>
              <a:rPr lang="es-ES_tradnl" altLang="es-ES" sz="2215" dirty="0">
                <a:solidFill>
                  <a:srgbClr val="CC3300"/>
                </a:solidFill>
                <a:sym typeface="Wingdings" panose="05000000000000000000" pitchFamily="2" charset="2"/>
              </a:rPr>
              <a:t></a:t>
            </a:r>
            <a:r>
              <a:rPr lang="es-ES_tradnl" altLang="es-ES" sz="2215" dirty="0">
                <a:sym typeface="Wingdings" panose="05000000000000000000" pitchFamily="2" charset="2"/>
              </a:rPr>
              <a:t> NO</a:t>
            </a:r>
            <a:r>
              <a:rPr lang="es-ES_tradnl" altLang="es-ES" sz="2215" dirty="0"/>
              <a:t> se puede usar el </a:t>
            </a:r>
            <a:r>
              <a:rPr lang="es-ES_tradnl" altLang="es-ES" sz="2215" dirty="0">
                <a:solidFill>
                  <a:srgbClr val="FF0000"/>
                </a:solidFill>
              </a:rPr>
              <a:t>CMR</a:t>
            </a:r>
            <a:r>
              <a:rPr lang="es-ES_tradnl" altLang="es-ES" sz="2215" dirty="0"/>
              <a:t> como estimación de la </a:t>
            </a:r>
            <a:r>
              <a:rPr lang="es-ES" altLang="es-ES" sz="2954" dirty="0">
                <a:solidFill>
                  <a:srgbClr val="FF0000"/>
                </a:solidFill>
                <a:sym typeface="Symbol" panose="05050102010706020507" pitchFamily="18" charset="2"/>
              </a:rPr>
              <a:t></a:t>
            </a:r>
            <a:r>
              <a:rPr lang="es-ES" altLang="es-ES" sz="2769" baseline="30000" dirty="0">
                <a:solidFill>
                  <a:srgbClr val="FF0000"/>
                </a:solidFill>
                <a:sym typeface="Symbol" panose="05050102010706020507" pitchFamily="18" charset="2"/>
              </a:rPr>
              <a:t>2</a:t>
            </a:r>
            <a:endParaRPr lang="es-ES_tradnl" altLang="es-ES" sz="2215" dirty="0">
              <a:solidFill>
                <a:srgbClr val="FF0000"/>
              </a:solidFill>
            </a:endParaRPr>
          </a:p>
        </p:txBody>
      </p:sp>
      <p:sp>
        <p:nvSpPr>
          <p:cNvPr id="137248" name="Text Box 32">
            <a:extLst>
              <a:ext uri="{FF2B5EF4-FFF2-40B4-BE49-F238E27FC236}">
                <a16:creationId xmlns:a16="http://schemas.microsoft.com/office/drawing/2014/main" id="{95265A36-26C8-44DA-BF8E-5D4F55082058}"/>
              </a:ext>
            </a:extLst>
          </p:cNvPr>
          <p:cNvSpPr txBox="1">
            <a:spLocks noChangeArrowheads="1"/>
          </p:cNvSpPr>
          <p:nvPr/>
        </p:nvSpPr>
        <p:spPr bwMode="auto">
          <a:xfrm>
            <a:off x="559777" y="2420816"/>
            <a:ext cx="7639050" cy="2376228"/>
          </a:xfrm>
          <a:prstGeom prst="rect">
            <a:avLst/>
          </a:prstGeom>
          <a:noFill/>
          <a:ln w="19050"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65000"/>
              </a:spcBef>
            </a:pPr>
            <a:r>
              <a:rPr lang="es-ES" altLang="es-ES" sz="2215" dirty="0"/>
              <a:t>			Recordad:</a:t>
            </a:r>
          </a:p>
          <a:p>
            <a:pPr>
              <a:lnSpc>
                <a:spcPct val="70000"/>
              </a:lnSpc>
              <a:spcBef>
                <a:spcPct val="50000"/>
              </a:spcBef>
              <a:buFontTx/>
              <a:buChar char="•"/>
            </a:pPr>
            <a:r>
              <a:rPr lang="es-ES" altLang="es-ES" sz="2215" dirty="0"/>
              <a:t> La </a:t>
            </a:r>
            <a:r>
              <a:rPr lang="es-ES_tradnl" altLang="es-ES" sz="2215" b="1" dirty="0">
                <a:solidFill>
                  <a:srgbClr val="FF0000"/>
                </a:solidFill>
              </a:rPr>
              <a:t>S</a:t>
            </a:r>
            <a:r>
              <a:rPr lang="es-ES_tradnl" altLang="es-ES" sz="2215" b="1" baseline="30000" dirty="0">
                <a:solidFill>
                  <a:srgbClr val="FF0000"/>
                </a:solidFill>
              </a:rPr>
              <a:t>2 </a:t>
            </a:r>
            <a:r>
              <a:rPr lang="es-ES_tradnl" altLang="es-ES" sz="2215" dirty="0">
                <a:solidFill>
                  <a:srgbClr val="000000"/>
                </a:solidFill>
              </a:rPr>
              <a:t>(</a:t>
            </a:r>
            <a:r>
              <a:rPr lang="es-ES_tradnl" altLang="es-ES" sz="2215" dirty="0">
                <a:solidFill>
                  <a:schemeClr val="accent5"/>
                </a:solidFill>
              </a:rPr>
              <a:t>varianza muestral</a:t>
            </a:r>
            <a:r>
              <a:rPr lang="es-ES_tradnl" altLang="es-ES" sz="2215" dirty="0">
                <a:solidFill>
                  <a:srgbClr val="000000"/>
                </a:solidFill>
              </a:rPr>
              <a:t>) es un estimador de </a:t>
            </a:r>
            <a:r>
              <a:rPr lang="es-ES" altLang="es-ES" sz="2954" dirty="0">
                <a:solidFill>
                  <a:srgbClr val="FF0000"/>
                </a:solidFill>
                <a:sym typeface="Symbol" panose="05050102010706020507" pitchFamily="18" charset="2"/>
              </a:rPr>
              <a:t></a:t>
            </a:r>
            <a:r>
              <a:rPr lang="es-ES" altLang="es-ES" sz="2769" baseline="30000" dirty="0">
                <a:solidFill>
                  <a:srgbClr val="FF0000"/>
                </a:solidFill>
                <a:sym typeface="Symbol" panose="05050102010706020507" pitchFamily="18" charset="2"/>
              </a:rPr>
              <a:t>2</a:t>
            </a:r>
            <a:r>
              <a:rPr lang="es-ES" altLang="es-ES" sz="2769" dirty="0">
                <a:solidFill>
                  <a:srgbClr val="008000"/>
                </a:solidFill>
              </a:rPr>
              <a:t> </a:t>
            </a:r>
            <a:r>
              <a:rPr lang="es-ES_tradnl" altLang="es-ES" sz="2215" dirty="0">
                <a:solidFill>
                  <a:srgbClr val="000000"/>
                </a:solidFill>
              </a:rPr>
              <a:t>(</a:t>
            </a:r>
            <a:r>
              <a:rPr lang="es-ES_tradnl" altLang="es-ES" sz="2215" dirty="0">
                <a:solidFill>
                  <a:schemeClr val="tx2"/>
                </a:solidFill>
              </a:rPr>
              <a:t>varianza poblacional</a:t>
            </a:r>
            <a:r>
              <a:rPr lang="es-ES_tradnl" altLang="es-ES" sz="2215" dirty="0">
                <a:solidFill>
                  <a:srgbClr val="000000"/>
                </a:solidFill>
              </a:rPr>
              <a:t>) </a:t>
            </a:r>
            <a:endParaRPr lang="es-ES" altLang="es-ES" sz="2215" dirty="0"/>
          </a:p>
          <a:p>
            <a:pPr>
              <a:spcBef>
                <a:spcPct val="50000"/>
              </a:spcBef>
              <a:buFontTx/>
              <a:buChar char="•"/>
            </a:pPr>
            <a:r>
              <a:rPr lang="es-ES_tradnl" altLang="es-ES" sz="2215" dirty="0">
                <a:solidFill>
                  <a:srgbClr val="000000"/>
                </a:solidFill>
              </a:rPr>
              <a:t> La </a:t>
            </a:r>
            <a:r>
              <a:rPr lang="es-ES_tradnl" altLang="es-ES" sz="2215" b="1" dirty="0">
                <a:solidFill>
                  <a:srgbClr val="FF0000"/>
                </a:solidFill>
                <a:cs typeface="Times New Roman" panose="02020603050405020304" pitchFamily="18" charset="0"/>
              </a:rPr>
              <a:t>PMR</a:t>
            </a:r>
            <a:r>
              <a:rPr lang="es-ES_tradnl" altLang="es-ES" sz="2215" b="1" baseline="30000" dirty="0">
                <a:solidFill>
                  <a:srgbClr val="FF0000"/>
                </a:solidFill>
                <a:cs typeface="Times New Roman" panose="02020603050405020304" pitchFamily="18" charset="0"/>
              </a:rPr>
              <a:t>2</a:t>
            </a:r>
            <a:r>
              <a:rPr lang="es-ES_tradnl" altLang="es-ES" sz="2215" dirty="0">
                <a:solidFill>
                  <a:srgbClr val="000000"/>
                </a:solidFill>
              </a:rPr>
              <a:t> </a:t>
            </a:r>
            <a:r>
              <a:rPr lang="es-ES_tradnl" altLang="es-ES" sz="2215" dirty="0"/>
              <a:t>(</a:t>
            </a:r>
            <a:r>
              <a:rPr lang="es-ES_tradnl" altLang="es-ES" sz="2215" dirty="0">
                <a:solidFill>
                  <a:schemeClr val="accent5"/>
                </a:solidFill>
              </a:rPr>
              <a:t>media de los residuos al cuadrado</a:t>
            </a:r>
            <a:r>
              <a:rPr lang="es-ES_tradnl" altLang="es-ES" sz="2215" dirty="0"/>
              <a:t>)</a:t>
            </a:r>
            <a:r>
              <a:rPr lang="es-ES_tradnl" altLang="es-ES" sz="2215" dirty="0">
                <a:solidFill>
                  <a:srgbClr val="000000"/>
                </a:solidFill>
              </a:rPr>
              <a:t> </a:t>
            </a:r>
            <a:r>
              <a:rPr lang="es-ES_tradnl" altLang="es-ES" sz="2215" u="sng" dirty="0">
                <a:solidFill>
                  <a:srgbClr val="000000"/>
                </a:solidFill>
              </a:rPr>
              <a:t>es ligeramente superior a</a:t>
            </a:r>
            <a:r>
              <a:rPr lang="es-ES_tradnl" altLang="es-ES" sz="2215" dirty="0">
                <a:solidFill>
                  <a:srgbClr val="000000"/>
                </a:solidFill>
              </a:rPr>
              <a:t> la </a:t>
            </a:r>
            <a:r>
              <a:rPr lang="es-ES_tradnl" altLang="es-ES" sz="2215" dirty="0">
                <a:solidFill>
                  <a:srgbClr val="FF0000"/>
                </a:solidFill>
              </a:rPr>
              <a:t>S</a:t>
            </a:r>
            <a:r>
              <a:rPr lang="es-ES_tradnl" altLang="es-ES" sz="2215" baseline="30000" dirty="0">
                <a:solidFill>
                  <a:srgbClr val="FF0000"/>
                </a:solidFill>
              </a:rPr>
              <a:t>2</a:t>
            </a:r>
            <a:r>
              <a:rPr lang="es-ES_tradnl" altLang="es-ES" sz="2215" dirty="0">
                <a:solidFill>
                  <a:srgbClr val="000000"/>
                </a:solidFill>
              </a:rPr>
              <a:t>, y tienden a ser </a:t>
            </a:r>
            <a:r>
              <a:rPr lang="es-ES_tradnl" altLang="es-ES" sz="2215" u="sng" dirty="0">
                <a:solidFill>
                  <a:srgbClr val="000000"/>
                </a:solidFill>
              </a:rPr>
              <a:t>iguales si N es grande</a:t>
            </a:r>
            <a:r>
              <a:rPr lang="es-ES" altLang="es-ES" sz="2215" dirty="0"/>
              <a:t> </a:t>
            </a:r>
          </a:p>
        </p:txBody>
      </p:sp>
      <p:sp>
        <p:nvSpPr>
          <p:cNvPr id="137249" name="AutoShape 38">
            <a:extLst>
              <a:ext uri="{FF2B5EF4-FFF2-40B4-BE49-F238E27FC236}">
                <a16:creationId xmlns:a16="http://schemas.microsoft.com/office/drawing/2014/main" id="{2B58673C-2C1D-4A62-9A43-B78AEB229AB6}"/>
              </a:ext>
            </a:extLst>
          </p:cNvPr>
          <p:cNvSpPr>
            <a:spLocks noChangeArrowheads="1"/>
          </p:cNvSpPr>
          <p:nvPr/>
        </p:nvSpPr>
        <p:spPr bwMode="auto">
          <a:xfrm rot="5400000">
            <a:off x="4681904" y="4868009"/>
            <a:ext cx="213946" cy="433754"/>
          </a:xfrm>
          <a:prstGeom prst="leftRightArrow">
            <a:avLst>
              <a:gd name="adj1" fmla="val 50000"/>
              <a:gd name="adj2" fmla="val 20000"/>
            </a:avLst>
          </a:prstGeom>
          <a:solidFill>
            <a:schemeClr val="accent2"/>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137250" name="Text Box 34">
            <a:extLst>
              <a:ext uri="{FF2B5EF4-FFF2-40B4-BE49-F238E27FC236}">
                <a16:creationId xmlns:a16="http://schemas.microsoft.com/office/drawing/2014/main" id="{29F43B31-BF61-4574-8F27-D187A2CCA317}"/>
              </a:ext>
            </a:extLst>
          </p:cNvPr>
          <p:cNvSpPr txBox="1">
            <a:spLocks noChangeArrowheads="1"/>
          </p:cNvSpPr>
          <p:nvPr/>
        </p:nvSpPr>
        <p:spPr bwMode="auto">
          <a:xfrm>
            <a:off x="186105" y="5224097"/>
            <a:ext cx="8823080" cy="7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2215" dirty="0"/>
              <a:t>Se puede usar </a:t>
            </a:r>
            <a:r>
              <a:rPr lang="es-ES_tradnl" altLang="es-ES" sz="2215" b="1" dirty="0">
                <a:solidFill>
                  <a:srgbClr val="FF0000"/>
                </a:solidFill>
                <a:cs typeface="Times New Roman" panose="02020603050405020304" pitchFamily="18" charset="0"/>
              </a:rPr>
              <a:t>PMR</a:t>
            </a:r>
            <a:r>
              <a:rPr lang="es-ES_tradnl" altLang="es-ES" sz="2215" b="1" baseline="30000" dirty="0">
                <a:solidFill>
                  <a:srgbClr val="FF0000"/>
                </a:solidFill>
                <a:cs typeface="Times New Roman" panose="02020603050405020304" pitchFamily="18" charset="0"/>
              </a:rPr>
              <a:t>2</a:t>
            </a:r>
            <a:r>
              <a:rPr lang="es-ES" altLang="es-ES" sz="2215" dirty="0"/>
              <a:t> como estimador de </a:t>
            </a:r>
            <a:r>
              <a:rPr lang="es-ES" altLang="es-ES" sz="2215" dirty="0">
                <a:solidFill>
                  <a:srgbClr val="FF0000"/>
                </a:solidFill>
                <a:sym typeface="Symbol" panose="05050102010706020507" pitchFamily="18" charset="2"/>
              </a:rPr>
              <a:t></a:t>
            </a:r>
            <a:r>
              <a:rPr lang="es-ES" altLang="es-ES" sz="2215" baseline="30000" dirty="0">
                <a:solidFill>
                  <a:srgbClr val="FF0000"/>
                </a:solidFill>
                <a:sym typeface="Symbol" panose="05050102010706020507" pitchFamily="18" charset="2"/>
              </a:rPr>
              <a:t>2</a:t>
            </a:r>
            <a:r>
              <a:rPr lang="es-ES" altLang="es-ES" sz="2215" dirty="0">
                <a:sym typeface="Symbol" panose="05050102010706020507" pitchFamily="18" charset="2"/>
              </a:rPr>
              <a:t>, en vez de </a:t>
            </a:r>
            <a:r>
              <a:rPr lang="es-ES" altLang="es-ES" sz="2215" dirty="0">
                <a:solidFill>
                  <a:srgbClr val="FF0000"/>
                </a:solidFill>
                <a:sym typeface="Symbol" panose="05050102010706020507" pitchFamily="18" charset="2"/>
              </a:rPr>
              <a:t>CMR</a:t>
            </a:r>
            <a:r>
              <a:rPr lang="es-ES" altLang="es-ES" sz="2215" dirty="0">
                <a:sym typeface="Symbol" panose="05050102010706020507" pitchFamily="18" charset="2"/>
              </a:rPr>
              <a:t>, con la debida </a:t>
            </a:r>
            <a:r>
              <a:rPr lang="es-ES" altLang="es-ES" sz="2215" dirty="0">
                <a:solidFill>
                  <a:srgbClr val="FF0000"/>
                </a:solidFill>
                <a:sym typeface="Symbol" panose="05050102010706020507" pitchFamily="18" charset="2"/>
              </a:rPr>
              <a:t>corrección</a:t>
            </a:r>
            <a:r>
              <a:rPr lang="es-ES" altLang="es-ES" sz="2215" dirty="0">
                <a:sym typeface="Symbol" panose="05050102010706020507" pitchFamily="18" charset="2"/>
              </a:rPr>
              <a:t> </a:t>
            </a:r>
          </a:p>
        </p:txBody>
      </p:sp>
    </p:spTree>
    <p:extLst>
      <p:ext uri="{BB962C8B-B14F-4D97-AF65-F5344CB8AC3E}">
        <p14:creationId xmlns:p14="http://schemas.microsoft.com/office/powerpoint/2010/main" val="269272541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137248"/>
                                        </p:tgtEl>
                                        <p:attrNameLst>
                                          <p:attrName>style.visibility</p:attrName>
                                        </p:attrNameLst>
                                      </p:cBhvr>
                                      <p:to>
                                        <p:strVal val="visible"/>
                                      </p:to>
                                    </p:set>
                                    <p:anim calcmode="discrete" valueType="clr">
                                      <p:cBhvr override="childStyle">
                                        <p:cTn id="7" dur="200"/>
                                        <p:tgtEl>
                                          <p:spTgt spid="137248"/>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137248"/>
                                        </p:tgtEl>
                                        <p:attrNameLst>
                                          <p:attrName>fillcolor</p:attrName>
                                        </p:attrNameLst>
                                      </p:cBhvr>
                                      <p:tavLst>
                                        <p:tav tm="0">
                                          <p:val>
                                            <p:clrVal>
                                              <a:schemeClr val="accent2"/>
                                            </p:clrVal>
                                          </p:val>
                                        </p:tav>
                                        <p:tav tm="50000">
                                          <p:val>
                                            <p:clrVal>
                                              <a:schemeClr val="hlink"/>
                                            </p:clrVal>
                                          </p:val>
                                        </p:tav>
                                      </p:tavLst>
                                    </p:anim>
                                    <p:set>
                                      <p:cBhvr>
                                        <p:cTn id="9" dur="200"/>
                                        <p:tgtEl>
                                          <p:spTgt spid="13724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137249"/>
                                        </p:tgtEl>
                                        <p:attrNameLst>
                                          <p:attrName>style.visibility</p:attrName>
                                        </p:attrNameLst>
                                      </p:cBhvr>
                                      <p:to>
                                        <p:strVal val="visible"/>
                                      </p:to>
                                    </p:set>
                                    <p:animEffect transition="in" filter="wipe(up)">
                                      <p:cBhvr>
                                        <p:cTn id="14" dur="1000"/>
                                        <p:tgtEl>
                                          <p:spTgt spid="137249"/>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37250"/>
                                        </p:tgtEl>
                                        <p:attrNameLst>
                                          <p:attrName>style.visibility</p:attrName>
                                        </p:attrNameLst>
                                      </p:cBhvr>
                                      <p:to>
                                        <p:strVal val="visible"/>
                                      </p:to>
                                    </p:set>
                                    <p:anim calcmode="discrete" valueType="clr">
                                      <p:cBhvr override="childStyle">
                                        <p:cTn id="19" dur="200"/>
                                        <p:tgtEl>
                                          <p:spTgt spid="137250"/>
                                        </p:tgtEl>
                                        <p:attrNameLst>
                                          <p:attrName>style.color</p:attrName>
                                        </p:attrNameLst>
                                      </p:cBhvr>
                                      <p:tavLst>
                                        <p:tav tm="0">
                                          <p:val>
                                            <p:clrVal>
                                              <a:schemeClr val="accent2"/>
                                            </p:clrVal>
                                          </p:val>
                                        </p:tav>
                                        <p:tav tm="50000">
                                          <p:val>
                                            <p:clrVal>
                                              <a:schemeClr val="hlink"/>
                                            </p:clrVal>
                                          </p:val>
                                        </p:tav>
                                      </p:tavLst>
                                    </p:anim>
                                    <p:anim calcmode="discrete" valueType="clr">
                                      <p:cBhvr>
                                        <p:cTn id="20" dur="200"/>
                                        <p:tgtEl>
                                          <p:spTgt spid="137250"/>
                                        </p:tgtEl>
                                        <p:attrNameLst>
                                          <p:attrName>fillcolor</p:attrName>
                                        </p:attrNameLst>
                                      </p:cBhvr>
                                      <p:tavLst>
                                        <p:tav tm="0">
                                          <p:val>
                                            <p:clrVal>
                                              <a:schemeClr val="accent2"/>
                                            </p:clrVal>
                                          </p:val>
                                        </p:tav>
                                        <p:tav tm="50000">
                                          <p:val>
                                            <p:clrVal>
                                              <a:schemeClr val="hlink"/>
                                            </p:clrVal>
                                          </p:val>
                                        </p:tav>
                                      </p:tavLst>
                                    </p:anim>
                                    <p:set>
                                      <p:cBhvr>
                                        <p:cTn id="21" dur="200"/>
                                        <p:tgtEl>
                                          <p:spTgt spid="1372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48" grpId="0" animBg="1"/>
      <p:bldP spid="137249" grpId="0" animBg="1"/>
      <p:bldP spid="137250" grpId="0"/>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7379" name="Rectangle 2">
            <a:extLst>
              <a:ext uri="{FF2B5EF4-FFF2-40B4-BE49-F238E27FC236}">
                <a16:creationId xmlns:a16="http://schemas.microsoft.com/office/drawing/2014/main" id="{1109FAE3-7C89-4756-A6CD-36D51C05223B}"/>
              </a:ext>
            </a:extLst>
          </p:cNvPr>
          <p:cNvSpPr>
            <a:spLocks noGrp="1" noChangeArrowheads="1"/>
          </p:cNvSpPr>
          <p:nvPr>
            <p:ph type="title" idx="4294967295"/>
          </p:nvPr>
        </p:nvSpPr>
        <p:spPr>
          <a:xfrm>
            <a:off x="118697" y="116632"/>
            <a:ext cx="8468457" cy="853453"/>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chemeClr val="accent5"/>
                </a:solidFill>
              </a:rPr>
              <a:t> </a:t>
            </a:r>
            <a:r>
              <a:rPr lang="es-ES" altLang="es-ES" dirty="0">
                <a:solidFill>
                  <a:srgbClr val="008000"/>
                </a:solidFill>
              </a:rPr>
              <a:t>prevista en las </a:t>
            </a:r>
            <a:r>
              <a:rPr lang="es-ES" altLang="es-ES" dirty="0">
                <a:solidFill>
                  <a:schemeClr val="accent5"/>
                </a:solidFill>
              </a:rPr>
              <a:t>COO</a:t>
            </a:r>
            <a:r>
              <a:rPr lang="es-ES" altLang="es-ES" dirty="0">
                <a:solidFill>
                  <a:schemeClr val="tx2"/>
                </a:solidFill>
              </a:rPr>
              <a:t> </a:t>
            </a:r>
            <a:r>
              <a:rPr lang="es-ES" altLang="es-ES" dirty="0">
                <a:solidFill>
                  <a:srgbClr val="008000"/>
                </a:solidFill>
              </a:rPr>
              <a:t>si </a:t>
            </a:r>
            <a:r>
              <a:rPr lang="es-ES" altLang="es-ES" dirty="0" err="1">
                <a:solidFill>
                  <a:srgbClr val="008000"/>
                </a:solidFill>
              </a:rPr>
              <a:t>heterocedasticidad</a:t>
            </a:r>
            <a:endParaRPr lang="es-ES" altLang="es-ES" dirty="0">
              <a:solidFill>
                <a:srgbClr val="008000"/>
              </a:solidFill>
            </a:endParaRPr>
          </a:p>
        </p:txBody>
      </p:sp>
      <p:sp>
        <p:nvSpPr>
          <p:cNvPr id="357381" name="Text Box 5">
            <a:extLst>
              <a:ext uri="{FF2B5EF4-FFF2-40B4-BE49-F238E27FC236}">
                <a16:creationId xmlns:a16="http://schemas.microsoft.com/office/drawing/2014/main" id="{9B022613-AF5D-44DA-9DCA-99EFF5444ABC}"/>
              </a:ext>
            </a:extLst>
          </p:cNvPr>
          <p:cNvSpPr txBox="1">
            <a:spLocks noChangeArrowheads="1"/>
          </p:cNvSpPr>
          <p:nvPr/>
        </p:nvSpPr>
        <p:spPr bwMode="auto">
          <a:xfrm>
            <a:off x="383931" y="1402374"/>
            <a:ext cx="8308731" cy="127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es-ES_tradnl" altLang="es-ES" sz="2215" dirty="0"/>
              <a:t>En este caso usaremos un procedimiento análogo al del cálculo de la media prevista en unas determinadas CO, pero para la </a:t>
            </a:r>
            <a:r>
              <a:rPr lang="es-ES_tradnl" altLang="es-ES" sz="2215" dirty="0">
                <a:solidFill>
                  <a:schemeClr val="accent5"/>
                </a:solidFill>
              </a:rPr>
              <a:t>media de los residuos al cuadrado </a:t>
            </a:r>
            <a:r>
              <a:rPr lang="es-ES_tradnl" altLang="es-ES" sz="2215" dirty="0"/>
              <a:t>(</a:t>
            </a:r>
            <a:r>
              <a:rPr lang="es-ES_tradnl" altLang="es-ES" sz="2215" b="1" dirty="0">
                <a:solidFill>
                  <a:schemeClr val="accent5"/>
                </a:solidFill>
                <a:cs typeface="Times New Roman" panose="02020603050405020304" pitchFamily="18" charset="0"/>
              </a:rPr>
              <a:t>PMR</a:t>
            </a:r>
            <a:r>
              <a:rPr lang="es-ES_tradnl" altLang="es-ES" sz="2215" b="1" baseline="30000" dirty="0">
                <a:solidFill>
                  <a:schemeClr val="accent5"/>
                </a:solidFill>
                <a:cs typeface="Times New Roman" panose="02020603050405020304" pitchFamily="18" charset="0"/>
              </a:rPr>
              <a:t>2</a:t>
            </a:r>
            <a:r>
              <a:rPr lang="es-ES_tradnl" altLang="es-ES" sz="2215" dirty="0"/>
              <a:t>):</a:t>
            </a:r>
          </a:p>
        </p:txBody>
      </p:sp>
      <p:sp>
        <p:nvSpPr>
          <p:cNvPr id="357382" name="Text Box 6">
            <a:extLst>
              <a:ext uri="{FF2B5EF4-FFF2-40B4-BE49-F238E27FC236}">
                <a16:creationId xmlns:a16="http://schemas.microsoft.com/office/drawing/2014/main" id="{099D64CF-CE61-4C8D-96C4-0A53A2AA12B6}"/>
              </a:ext>
            </a:extLst>
          </p:cNvPr>
          <p:cNvSpPr txBox="1">
            <a:spLocks noChangeArrowheads="1"/>
          </p:cNvSpPr>
          <p:nvPr/>
        </p:nvSpPr>
        <p:spPr bwMode="auto">
          <a:xfrm>
            <a:off x="517281" y="3254620"/>
            <a:ext cx="8175380" cy="168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s-ES_tradnl" altLang="es-ES" sz="2215" u="sng" dirty="0">
                <a:solidFill>
                  <a:srgbClr val="000000"/>
                </a:solidFill>
                <a:cs typeface="Times New Roman" panose="02020603050405020304" pitchFamily="18" charset="0"/>
              </a:rPr>
              <a:t>Adicionar al </a:t>
            </a:r>
            <a:r>
              <a:rPr lang="es-ES_tradnl" altLang="es-ES" sz="2215" dirty="0">
                <a:solidFill>
                  <a:srgbClr val="000000"/>
                </a:solidFill>
                <a:cs typeface="Times New Roman" panose="02020603050405020304" pitchFamily="18" charset="0"/>
              </a:rPr>
              <a:t>promedio general de los residuos al cuadrado del experimento </a:t>
            </a:r>
            <a:r>
              <a:rPr lang="es-ES_tradnl" altLang="es-ES" sz="2215" u="sng" dirty="0">
                <a:solidFill>
                  <a:srgbClr val="000000"/>
                </a:solidFill>
                <a:cs typeface="Times New Roman" panose="02020603050405020304" pitchFamily="18" charset="0"/>
              </a:rPr>
              <a:t>los </a:t>
            </a:r>
            <a:r>
              <a:rPr lang="es-ES_tradnl" altLang="es-ES" sz="2215" dirty="0">
                <a:solidFill>
                  <a:srgbClr val="000000"/>
                </a:solidFill>
                <a:cs typeface="Times New Roman" panose="02020603050405020304" pitchFamily="18" charset="0"/>
              </a:rPr>
              <a:t>efectos estimados de los factores significativos </a:t>
            </a:r>
            <a:r>
              <a:rPr lang="es-ES_tradnl" altLang="es-ES" sz="2215" dirty="0">
                <a:solidFill>
                  <a:srgbClr val="CC3300"/>
                </a:solidFill>
                <a:cs typeface="Times New Roman" panose="02020603050405020304" pitchFamily="18" charset="0"/>
              </a:rPr>
              <a:t>sobre la varianza</a:t>
            </a:r>
            <a:r>
              <a:rPr lang="es-ES_tradnl" altLang="es-ES" sz="2215" dirty="0">
                <a:solidFill>
                  <a:srgbClr val="000000"/>
                </a:solidFill>
                <a:cs typeface="Times New Roman" panose="02020603050405020304" pitchFamily="18" charset="0"/>
              </a:rPr>
              <a:t> cuando se hallan a los </a:t>
            </a:r>
            <a:r>
              <a:rPr lang="es-ES_tradnl" altLang="es-ES" sz="2215" u="sng" dirty="0">
                <a:solidFill>
                  <a:srgbClr val="CC3300"/>
                </a:solidFill>
                <a:cs typeface="Times New Roman" panose="02020603050405020304" pitchFamily="18" charset="0"/>
              </a:rPr>
              <a:t>niveles óptimos para la media</a:t>
            </a:r>
            <a:r>
              <a:rPr lang="es-ES_tradnl" altLang="es-ES" sz="2215" dirty="0">
                <a:solidFill>
                  <a:srgbClr val="000000"/>
                </a:solidFill>
                <a:cs typeface="Times New Roman" panose="02020603050405020304" pitchFamily="18" charset="0"/>
              </a:rPr>
              <a:t>:</a:t>
            </a:r>
            <a:endParaRPr lang="es-ES" altLang="es-ES" sz="2215" dirty="0"/>
          </a:p>
        </p:txBody>
      </p:sp>
      <p:sp>
        <p:nvSpPr>
          <p:cNvPr id="357387" name="AutoShape 38">
            <a:extLst>
              <a:ext uri="{FF2B5EF4-FFF2-40B4-BE49-F238E27FC236}">
                <a16:creationId xmlns:a16="http://schemas.microsoft.com/office/drawing/2014/main" id="{50DF4B1D-BB19-4791-B3C1-CFD9E940E99D}"/>
              </a:ext>
            </a:extLst>
          </p:cNvPr>
          <p:cNvSpPr>
            <a:spLocks noChangeArrowheads="1"/>
          </p:cNvSpPr>
          <p:nvPr/>
        </p:nvSpPr>
        <p:spPr bwMode="auto">
          <a:xfrm rot="5400000">
            <a:off x="4196862" y="2740270"/>
            <a:ext cx="285750" cy="464526"/>
          </a:xfrm>
          <a:prstGeom prst="leftRightArrow">
            <a:avLst>
              <a:gd name="adj1" fmla="val 50000"/>
              <a:gd name="adj2" fmla="val 20000"/>
            </a:avLst>
          </a:prstGeom>
          <a:solidFill>
            <a:schemeClr val="accent1"/>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57388" name="AutoShape 38">
            <a:extLst>
              <a:ext uri="{FF2B5EF4-FFF2-40B4-BE49-F238E27FC236}">
                <a16:creationId xmlns:a16="http://schemas.microsoft.com/office/drawing/2014/main" id="{9E71F1C8-B52D-447C-9D89-9D2BDDEC21E5}"/>
              </a:ext>
            </a:extLst>
          </p:cNvPr>
          <p:cNvSpPr>
            <a:spLocks noChangeArrowheads="1"/>
          </p:cNvSpPr>
          <p:nvPr/>
        </p:nvSpPr>
        <p:spPr bwMode="auto">
          <a:xfrm rot="5400000">
            <a:off x="4195396" y="5114193"/>
            <a:ext cx="285750" cy="464527"/>
          </a:xfrm>
          <a:prstGeom prst="leftRightArrow">
            <a:avLst>
              <a:gd name="adj1" fmla="val 50000"/>
              <a:gd name="adj2" fmla="val 20000"/>
            </a:avLst>
          </a:prstGeom>
          <a:solidFill>
            <a:schemeClr val="accent1"/>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pic>
        <p:nvPicPr>
          <p:cNvPr id="357393" name="Picture 17" descr="MCj02991330000[1]">
            <a:extLst>
              <a:ext uri="{FF2B5EF4-FFF2-40B4-BE49-F238E27FC236}">
                <a16:creationId xmlns:a16="http://schemas.microsoft.com/office/drawing/2014/main" id="{206FD244-255D-43CE-A2E5-F16EA85FF4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9889" y="5235820"/>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52282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7387"/>
                                        </p:tgtEl>
                                        <p:attrNameLst>
                                          <p:attrName>style.visibility</p:attrName>
                                        </p:attrNameLst>
                                      </p:cBhvr>
                                      <p:to>
                                        <p:strVal val="visible"/>
                                      </p:to>
                                    </p:set>
                                    <p:animEffect transition="in" filter="wipe(up)">
                                      <p:cBhvr>
                                        <p:cTn id="7" dur="1000"/>
                                        <p:tgtEl>
                                          <p:spTgt spid="357387"/>
                                        </p:tgtEl>
                                      </p:cBhvr>
                                    </p:animEffect>
                                  </p:childTnLst>
                                </p:cTn>
                              </p:par>
                            </p:childTnLst>
                          </p:cTn>
                        </p:par>
                        <p:par>
                          <p:cTn id="8" fill="hold" nodeType="afterGroup">
                            <p:stCondLst>
                              <p:cond delay="10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357382"/>
                                        </p:tgtEl>
                                        <p:attrNameLst>
                                          <p:attrName>style.visibility</p:attrName>
                                        </p:attrNameLst>
                                      </p:cBhvr>
                                      <p:to>
                                        <p:strVal val="visible"/>
                                      </p:to>
                                    </p:set>
                                    <p:anim calcmode="discrete" valueType="clr">
                                      <p:cBhvr override="childStyle">
                                        <p:cTn id="11" dur="200"/>
                                        <p:tgtEl>
                                          <p:spTgt spid="357382"/>
                                        </p:tgtEl>
                                        <p:attrNameLst>
                                          <p:attrName>style.color</p:attrName>
                                        </p:attrNameLst>
                                      </p:cBhvr>
                                      <p:tavLst>
                                        <p:tav tm="0">
                                          <p:val>
                                            <p:clrVal>
                                              <a:schemeClr val="accent2"/>
                                            </p:clrVal>
                                          </p:val>
                                        </p:tav>
                                        <p:tav tm="50000">
                                          <p:val>
                                            <p:clrVal>
                                              <a:schemeClr val="hlink"/>
                                            </p:clrVal>
                                          </p:val>
                                        </p:tav>
                                      </p:tavLst>
                                    </p:anim>
                                    <p:anim calcmode="discrete" valueType="clr">
                                      <p:cBhvr>
                                        <p:cTn id="12" dur="200"/>
                                        <p:tgtEl>
                                          <p:spTgt spid="357382"/>
                                        </p:tgtEl>
                                        <p:attrNameLst>
                                          <p:attrName>fillcolor</p:attrName>
                                        </p:attrNameLst>
                                      </p:cBhvr>
                                      <p:tavLst>
                                        <p:tav tm="0">
                                          <p:val>
                                            <p:clrVal>
                                              <a:schemeClr val="accent2"/>
                                            </p:clrVal>
                                          </p:val>
                                        </p:tav>
                                        <p:tav tm="50000">
                                          <p:val>
                                            <p:clrVal>
                                              <a:schemeClr val="hlink"/>
                                            </p:clrVal>
                                          </p:val>
                                        </p:tav>
                                      </p:tavLst>
                                    </p:anim>
                                    <p:set>
                                      <p:cBhvr>
                                        <p:cTn id="13" dur="200"/>
                                        <p:tgtEl>
                                          <p:spTgt spid="357382"/>
                                        </p:tgtEl>
                                        <p:attrNameLst>
                                          <p:attrName>fill.type</p:attrName>
                                        </p:attrNameLst>
                                      </p:cBhvr>
                                      <p:to>
                                        <p:strVal val="solid"/>
                                      </p:to>
                                    </p:set>
                                  </p:childTnLst>
                                </p:cTn>
                              </p:par>
                            </p:childTnLst>
                          </p:cTn>
                        </p:par>
                        <p:par>
                          <p:cTn id="14" fill="hold" nodeType="afterGroup">
                            <p:stCondLst>
                              <p:cond delay="17900"/>
                            </p:stCondLst>
                            <p:childTnLst>
                              <p:par>
                                <p:cTn id="15" presetID="22" presetClass="entr" presetSubtype="1" fill="hold" grpId="0" nodeType="afterEffect">
                                  <p:stCondLst>
                                    <p:cond delay="0"/>
                                  </p:stCondLst>
                                  <p:childTnLst>
                                    <p:set>
                                      <p:cBhvr>
                                        <p:cTn id="16" dur="1" fill="hold">
                                          <p:stCondLst>
                                            <p:cond delay="0"/>
                                          </p:stCondLst>
                                        </p:cTn>
                                        <p:tgtEl>
                                          <p:spTgt spid="357388"/>
                                        </p:tgtEl>
                                        <p:attrNameLst>
                                          <p:attrName>style.visibility</p:attrName>
                                        </p:attrNameLst>
                                      </p:cBhvr>
                                      <p:to>
                                        <p:strVal val="visible"/>
                                      </p:to>
                                    </p:set>
                                    <p:animEffect transition="in" filter="wipe(up)">
                                      <p:cBhvr>
                                        <p:cTn id="17" dur="1000"/>
                                        <p:tgtEl>
                                          <p:spTgt spid="357388"/>
                                        </p:tgtEl>
                                      </p:cBhvr>
                                    </p:animEffect>
                                  </p:childTnLst>
                                </p:cTn>
                              </p:par>
                            </p:childTnLst>
                          </p:cTn>
                        </p:par>
                        <p:par>
                          <p:cTn id="18" fill="hold" nodeType="afterGroup">
                            <p:stCondLst>
                              <p:cond delay="18900"/>
                            </p:stCondLst>
                            <p:childTnLst>
                              <p:par>
                                <p:cTn id="19" presetID="51" presetClass="entr" presetSubtype="0" fill="hold" nodeType="afterEffect">
                                  <p:stCondLst>
                                    <p:cond delay="0"/>
                                  </p:stCondLst>
                                  <p:childTnLst>
                                    <p:set>
                                      <p:cBhvr>
                                        <p:cTn id="20" dur="1" fill="hold">
                                          <p:stCondLst>
                                            <p:cond delay="0"/>
                                          </p:stCondLst>
                                        </p:cTn>
                                        <p:tgtEl>
                                          <p:spTgt spid="357393"/>
                                        </p:tgtEl>
                                        <p:attrNameLst>
                                          <p:attrName>style.visibility</p:attrName>
                                        </p:attrNameLst>
                                      </p:cBhvr>
                                      <p:to>
                                        <p:strVal val="visible"/>
                                      </p:to>
                                    </p:set>
                                    <p:animEffect transition="in" filter="fade">
                                      <p:cBhvr>
                                        <p:cTn id="21" dur="770" decel="100000"/>
                                        <p:tgtEl>
                                          <p:spTgt spid="357393"/>
                                        </p:tgtEl>
                                      </p:cBhvr>
                                    </p:animEffect>
                                    <p:animScale>
                                      <p:cBhvr>
                                        <p:cTn id="22" dur="770" decel="100000"/>
                                        <p:tgtEl>
                                          <p:spTgt spid="357393"/>
                                        </p:tgtEl>
                                      </p:cBhvr>
                                      <p:from x="10000" y="10000"/>
                                      <p:to x="200000" y="450000"/>
                                    </p:animScale>
                                    <p:animScale>
                                      <p:cBhvr>
                                        <p:cTn id="23" dur="1230" accel="100000" fill="hold">
                                          <p:stCondLst>
                                            <p:cond delay="770"/>
                                          </p:stCondLst>
                                        </p:cTn>
                                        <p:tgtEl>
                                          <p:spTgt spid="357393"/>
                                        </p:tgtEl>
                                      </p:cBhvr>
                                      <p:from x="200000" y="450000"/>
                                      <p:to x="100000" y="100000"/>
                                    </p:animScale>
                                    <p:set>
                                      <p:cBhvr>
                                        <p:cTn id="24" dur="770" fill="hold"/>
                                        <p:tgtEl>
                                          <p:spTgt spid="357393"/>
                                        </p:tgtEl>
                                        <p:attrNameLst>
                                          <p:attrName>ppt_x</p:attrName>
                                        </p:attrNameLst>
                                      </p:cBhvr>
                                      <p:to>
                                        <p:strVal val="(0.5)"/>
                                      </p:to>
                                    </p:set>
                                    <p:anim from="(0.5)" to="(#ppt_x)" calcmode="lin" valueType="num">
                                      <p:cBhvr>
                                        <p:cTn id="25" dur="1230" accel="100000" fill="hold">
                                          <p:stCondLst>
                                            <p:cond delay="770"/>
                                          </p:stCondLst>
                                        </p:cTn>
                                        <p:tgtEl>
                                          <p:spTgt spid="357393"/>
                                        </p:tgtEl>
                                        <p:attrNameLst>
                                          <p:attrName>ppt_x</p:attrName>
                                        </p:attrNameLst>
                                      </p:cBhvr>
                                    </p:anim>
                                    <p:set>
                                      <p:cBhvr>
                                        <p:cTn id="26" dur="770" fill="hold"/>
                                        <p:tgtEl>
                                          <p:spTgt spid="357393"/>
                                        </p:tgtEl>
                                        <p:attrNameLst>
                                          <p:attrName>ppt_y</p:attrName>
                                        </p:attrNameLst>
                                      </p:cBhvr>
                                      <p:to>
                                        <p:strVal val="(#ppt_y+0.4)"/>
                                      </p:to>
                                    </p:set>
                                    <p:anim from="(#ppt_y+0.4)" to="(#ppt_y)" calcmode="lin" valueType="num">
                                      <p:cBhvr>
                                        <p:cTn id="27" dur="1230" accel="100000" fill="hold">
                                          <p:stCondLst>
                                            <p:cond delay="770"/>
                                          </p:stCondLst>
                                        </p:cTn>
                                        <p:tgtEl>
                                          <p:spTgt spid="35739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2" grpId="0"/>
      <p:bldP spid="357387" grpId="0" animBg="1"/>
      <p:bldP spid="357388" grpId="0" animBg="1"/>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5331" name="Rectangle 2">
            <a:extLst>
              <a:ext uri="{FF2B5EF4-FFF2-40B4-BE49-F238E27FC236}">
                <a16:creationId xmlns:a16="http://schemas.microsoft.com/office/drawing/2014/main" id="{A2A2611E-3B67-4B46-8D27-9968E41E2EF7}"/>
              </a:ext>
            </a:extLst>
          </p:cNvPr>
          <p:cNvSpPr>
            <a:spLocks noGrp="1" noChangeArrowheads="1"/>
          </p:cNvSpPr>
          <p:nvPr>
            <p:ph type="title" idx="4294967295"/>
          </p:nvPr>
        </p:nvSpPr>
        <p:spPr>
          <a:xfrm>
            <a:off x="118697" y="0"/>
            <a:ext cx="8468457" cy="877766"/>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chemeClr val="accent5"/>
                </a:solidFill>
              </a:rPr>
              <a:t> </a:t>
            </a:r>
            <a:r>
              <a:rPr lang="es-ES" altLang="es-ES" dirty="0">
                <a:solidFill>
                  <a:srgbClr val="008000"/>
                </a:solidFill>
              </a:rPr>
              <a:t>prevista en las </a:t>
            </a:r>
            <a:r>
              <a:rPr lang="es-ES" altLang="es-ES" dirty="0">
                <a:solidFill>
                  <a:schemeClr val="accent5"/>
                </a:solidFill>
              </a:rPr>
              <a:t>COO</a:t>
            </a:r>
            <a:r>
              <a:rPr lang="es-ES" altLang="es-ES" dirty="0">
                <a:solidFill>
                  <a:schemeClr val="tx2"/>
                </a:solidFill>
              </a:rPr>
              <a:t> </a:t>
            </a:r>
            <a:r>
              <a:rPr lang="es-ES" altLang="es-ES" dirty="0">
                <a:solidFill>
                  <a:srgbClr val="008000"/>
                </a:solidFill>
              </a:rPr>
              <a:t>si </a:t>
            </a:r>
            <a:r>
              <a:rPr lang="es-ES" altLang="es-ES" dirty="0" err="1">
                <a:solidFill>
                  <a:srgbClr val="008000"/>
                </a:solidFill>
              </a:rPr>
              <a:t>heterocedasticidad</a:t>
            </a:r>
            <a:endParaRPr lang="es-ES" altLang="es-ES" dirty="0">
              <a:solidFill>
                <a:srgbClr val="008000"/>
              </a:solidFill>
            </a:endParaRPr>
          </a:p>
        </p:txBody>
      </p:sp>
      <p:graphicFrame>
        <p:nvGraphicFramePr>
          <p:cNvPr id="355391" name="Group 63">
            <a:extLst>
              <a:ext uri="{FF2B5EF4-FFF2-40B4-BE49-F238E27FC236}">
                <a16:creationId xmlns:a16="http://schemas.microsoft.com/office/drawing/2014/main" id="{7B5D1FD9-1266-4CCD-A7EF-24FBA5CB465B}"/>
              </a:ext>
            </a:extLst>
          </p:cNvPr>
          <p:cNvGraphicFramePr>
            <a:graphicFrameLocks noGrp="1"/>
          </p:cNvGraphicFramePr>
          <p:nvPr/>
        </p:nvGraphicFramePr>
        <p:xfrm>
          <a:off x="451339" y="3494943"/>
          <a:ext cx="7976089" cy="630115"/>
        </p:xfrm>
        <a:graphic>
          <a:graphicData uri="http://schemas.openxmlformats.org/drawingml/2006/table">
            <a:tbl>
              <a:tblPr/>
              <a:tblGrid>
                <a:gridCol w="6213231">
                  <a:extLst>
                    <a:ext uri="{9D8B030D-6E8A-4147-A177-3AD203B41FA5}">
                      <a16:colId xmlns:a16="http://schemas.microsoft.com/office/drawing/2014/main" val="790135488"/>
                    </a:ext>
                  </a:extLst>
                </a:gridCol>
                <a:gridCol w="1762858">
                  <a:extLst>
                    <a:ext uri="{9D8B030D-6E8A-4147-A177-3AD203B41FA5}">
                      <a16:colId xmlns:a16="http://schemas.microsoft.com/office/drawing/2014/main" val="777370513"/>
                    </a:ext>
                  </a:extLst>
                </a:gridCol>
              </a:tblGrid>
              <a:tr h="630115">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a:ln>
                            <a:noFill/>
                          </a:ln>
                          <a:solidFill>
                            <a:srgbClr val="000000"/>
                          </a:solidFill>
                          <a:effectLst/>
                          <a:latin typeface="Verdana" panose="020B0604030504040204" pitchFamily="34" charset="0"/>
                          <a:cs typeface="Times New Roman" panose="02020603050405020304" pitchFamily="18" charset="0"/>
                        </a:rPr>
                        <a:t>Media general RESIDUOS</a:t>
                      </a:r>
                      <a:r>
                        <a:rPr kumimoji="0" lang="es-ES_tradnl" altLang="es-ES" sz="2200" b="0" i="0" u="none" strike="noStrike" cap="none" normalizeH="0" baseline="30000">
                          <a:ln>
                            <a:noFill/>
                          </a:ln>
                          <a:solidFill>
                            <a:srgbClr val="000000"/>
                          </a:solidFill>
                          <a:effectLst/>
                          <a:latin typeface="Verdana" panose="020B0604030504040204" pitchFamily="34" charset="0"/>
                          <a:cs typeface="Times New Roman" panose="02020603050405020304" pitchFamily="18" charset="0"/>
                        </a:rPr>
                        <a:t>2</a:t>
                      </a:r>
                      <a:r>
                        <a:rPr kumimoji="0" lang="es-ES_tradnl" altLang="es-ES" sz="2200" b="0" i="0" u="none" strike="noStrike" cap="none" normalizeH="0" baseline="0">
                          <a:ln>
                            <a:noFill/>
                          </a:ln>
                          <a:solidFill>
                            <a:srgbClr val="000000"/>
                          </a:solidFill>
                          <a:effectLst/>
                          <a:latin typeface="Verdana" panose="020B0604030504040204" pitchFamily="34" charset="0"/>
                          <a:cs typeface="Times New Roman" panose="02020603050405020304" pitchFamily="18" charset="0"/>
                        </a:rPr>
                        <a:t>   (  )</a:t>
                      </a:r>
                      <a:endParaRPr kumimoji="0" lang="es-ES" altLang="es-ES" sz="2200" b="0" i="0" u="none" strike="noStrike" cap="none" normalizeH="0" baseline="30000">
                        <a:ln>
                          <a:noFill/>
                        </a:ln>
                        <a:solidFill>
                          <a:srgbClr val="000000"/>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a:ln>
                            <a:noFill/>
                          </a:ln>
                          <a:solidFill>
                            <a:srgbClr val="000000"/>
                          </a:solidFill>
                          <a:effectLst/>
                          <a:latin typeface="Verdana" panose="020B0604030504040204" pitchFamily="34" charset="0"/>
                          <a:cs typeface="Times New Roman" panose="02020603050405020304" pitchFamily="18" charset="0"/>
                        </a:rPr>
                        <a:t>  0’265</a:t>
                      </a:r>
                      <a:endParaRPr kumimoji="0" lang="es-ES" altLang="es-ES" sz="2200" b="0" i="0" u="none" strike="noStrike" cap="none" normalizeH="0" baseline="0">
                        <a:ln>
                          <a:noFill/>
                        </a:ln>
                        <a:solidFill>
                          <a:srgbClr val="000000"/>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3573433729"/>
                  </a:ext>
                </a:extLst>
              </a:tr>
            </a:tbl>
          </a:graphicData>
        </a:graphic>
      </p:graphicFrame>
      <p:graphicFrame>
        <p:nvGraphicFramePr>
          <p:cNvPr id="355390" name="Group 62">
            <a:extLst>
              <a:ext uri="{FF2B5EF4-FFF2-40B4-BE49-F238E27FC236}">
                <a16:creationId xmlns:a16="http://schemas.microsoft.com/office/drawing/2014/main" id="{0FC68FA6-0E6E-471A-A8C5-B10E7E55E5F3}"/>
              </a:ext>
            </a:extLst>
          </p:cNvPr>
          <p:cNvGraphicFramePr>
            <a:graphicFrameLocks noGrp="1"/>
          </p:cNvGraphicFramePr>
          <p:nvPr>
            <p:extLst/>
          </p:nvPr>
        </p:nvGraphicFramePr>
        <p:xfrm>
          <a:off x="451339" y="4127989"/>
          <a:ext cx="7976089" cy="631581"/>
        </p:xfrm>
        <a:graphic>
          <a:graphicData uri="http://schemas.openxmlformats.org/drawingml/2006/table">
            <a:tbl>
              <a:tblPr/>
              <a:tblGrid>
                <a:gridCol w="6222023">
                  <a:extLst>
                    <a:ext uri="{9D8B030D-6E8A-4147-A177-3AD203B41FA5}">
                      <a16:colId xmlns:a16="http://schemas.microsoft.com/office/drawing/2014/main" val="4206547187"/>
                    </a:ext>
                  </a:extLst>
                </a:gridCol>
                <a:gridCol w="1754066">
                  <a:extLst>
                    <a:ext uri="{9D8B030D-6E8A-4147-A177-3AD203B41FA5}">
                      <a16:colId xmlns:a16="http://schemas.microsoft.com/office/drawing/2014/main" val="2558548367"/>
                    </a:ext>
                  </a:extLst>
                </a:gridCol>
              </a:tblGrid>
              <a:tr h="631581">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rgbClr val="006600"/>
                          </a:solidFill>
                          <a:effectLst/>
                          <a:latin typeface="Verdana" panose="020B0604030504040204" pitchFamily="34" charset="0"/>
                          <a:cs typeface="Times New Roman" panose="02020603050405020304" pitchFamily="18" charset="0"/>
                        </a:rPr>
                        <a:t>Efecto de TIEMPO</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a:ln>
                            <a:noFill/>
                          </a:ln>
                          <a:solidFill>
                            <a:srgbClr val="FF0000"/>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chemeClr val="tx2"/>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rPr>
                        <a:t>(         )</a:t>
                      </a:r>
                      <a:endParaRPr kumimoji="0" lang="es-ES" altLang="es-ES" sz="2200" b="0" i="0" u="none" strike="noStrike" cap="none" normalizeH="0" baseline="0" dirty="0">
                        <a:ln>
                          <a:noFill/>
                        </a:ln>
                        <a:solidFill>
                          <a:srgbClr val="000000"/>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0" i="0" u="none" strike="noStrike" cap="none" normalizeH="0" baseline="0" dirty="0">
                          <a:ln>
                            <a:noFill/>
                          </a:ln>
                          <a:solidFill>
                            <a:srgbClr val="006600"/>
                          </a:solidFill>
                          <a:effectLst/>
                          <a:latin typeface="Verdana" panose="020B0604030504040204" pitchFamily="34" charset="0"/>
                          <a:cs typeface="Times New Roman" panose="02020603050405020304" pitchFamily="18" charset="0"/>
                        </a:rPr>
                        <a:t>-0’2472</a:t>
                      </a:r>
                      <a:endParaRPr kumimoji="0" lang="es-ES" altLang="es-ES" sz="2200" b="0" i="0" u="none" strike="noStrike" cap="none" normalizeH="0" baseline="0" dirty="0">
                        <a:ln>
                          <a:noFill/>
                        </a:ln>
                        <a:solidFill>
                          <a:srgbClr val="006600"/>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435870526"/>
                  </a:ext>
                </a:extLst>
              </a:tr>
            </a:tbl>
          </a:graphicData>
        </a:graphic>
      </p:graphicFrame>
      <p:graphicFrame>
        <p:nvGraphicFramePr>
          <p:cNvPr id="355392" name="Group 64">
            <a:extLst>
              <a:ext uri="{FF2B5EF4-FFF2-40B4-BE49-F238E27FC236}">
                <a16:creationId xmlns:a16="http://schemas.microsoft.com/office/drawing/2014/main" id="{7E263C61-21C3-41B4-8FF4-7944847F829A}"/>
              </a:ext>
            </a:extLst>
          </p:cNvPr>
          <p:cNvGraphicFramePr>
            <a:graphicFrameLocks noGrp="1"/>
          </p:cNvGraphicFramePr>
          <p:nvPr/>
        </p:nvGraphicFramePr>
        <p:xfrm>
          <a:off x="451339" y="4758105"/>
          <a:ext cx="7976089" cy="759069"/>
        </p:xfrm>
        <a:graphic>
          <a:graphicData uri="http://schemas.openxmlformats.org/drawingml/2006/table">
            <a:tbl>
              <a:tblPr/>
              <a:tblGrid>
                <a:gridCol w="6213231">
                  <a:extLst>
                    <a:ext uri="{9D8B030D-6E8A-4147-A177-3AD203B41FA5}">
                      <a16:colId xmlns:a16="http://schemas.microsoft.com/office/drawing/2014/main" val="656789233"/>
                    </a:ext>
                  </a:extLst>
                </a:gridCol>
                <a:gridCol w="1762858">
                  <a:extLst>
                    <a:ext uri="{9D8B030D-6E8A-4147-A177-3AD203B41FA5}">
                      <a16:colId xmlns:a16="http://schemas.microsoft.com/office/drawing/2014/main" val="1641976812"/>
                    </a:ext>
                  </a:extLst>
                </a:gridCol>
              </a:tblGrid>
              <a:tr h="759069">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1"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Predicción Media RESIDUOS</a:t>
                      </a:r>
                      <a:r>
                        <a:rPr kumimoji="0" lang="es-ES_tradnl" altLang="es-ES" sz="2200" b="0" i="0" u="none" strike="noStrike" cap="none" normalizeH="0" baseline="30000" dirty="0">
                          <a:ln>
                            <a:noFill/>
                          </a:ln>
                          <a:solidFill>
                            <a:srgbClr val="0000CC"/>
                          </a:solidFill>
                          <a:effectLst/>
                          <a:latin typeface="Verdana" panose="020B0604030504040204" pitchFamily="34" charset="0"/>
                          <a:cs typeface="Times New Roman" panose="02020603050405020304" pitchFamily="18" charset="0"/>
                        </a:rPr>
                        <a:t>2</a:t>
                      </a:r>
                      <a:r>
                        <a:rPr kumimoji="0" lang="es-ES_tradnl" altLang="es-ES" sz="2200" b="0"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  </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r>
                        <a:rPr kumimoji="0" lang="es-ES_tradnl" altLang="es-ES" sz="2200" b="0"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PMR</a:t>
                      </a:r>
                      <a:r>
                        <a:rPr kumimoji="0" lang="es-ES_tradnl" altLang="es-ES" sz="2200" b="0" i="0" u="none" strike="noStrike" cap="none" normalizeH="0" baseline="30000" dirty="0">
                          <a:ln>
                            <a:noFill/>
                          </a:ln>
                          <a:solidFill>
                            <a:srgbClr val="0000CC"/>
                          </a:solidFill>
                          <a:effectLst/>
                          <a:latin typeface="Verdana" panose="020B0604030504040204" pitchFamily="34" charset="0"/>
                          <a:cs typeface="Times New Roman" panose="02020603050405020304" pitchFamily="18" charset="0"/>
                        </a:rPr>
                        <a:t>2</a:t>
                      </a:r>
                      <a:r>
                        <a:rPr kumimoji="0" lang="es-ES_tradnl" altLang="es-ES" sz="2200" b="0" i="0" u="none" strike="noStrike" cap="none" normalizeH="0" baseline="-25000" dirty="0">
                          <a:ln>
                            <a:noFill/>
                          </a:ln>
                          <a:solidFill>
                            <a:srgbClr val="0000CC"/>
                          </a:solidFill>
                          <a:effectLst/>
                          <a:latin typeface="Verdana" panose="020B0604030504040204" pitchFamily="34" charset="0"/>
                          <a:cs typeface="Times New Roman" panose="02020603050405020304" pitchFamily="18" charset="0"/>
                        </a:rPr>
                        <a:t>COO</a:t>
                      </a:r>
                      <a:r>
                        <a:rPr kumimoji="0" lang="es-ES_tradnl" altLang="es-ES" sz="2200" b="0" i="0" u="none" strike="noStrike" cap="none" normalizeH="0" baseline="0" dirty="0">
                          <a:ln>
                            <a:noFill/>
                          </a:ln>
                          <a:solidFill>
                            <a:schemeClr val="tx1"/>
                          </a:solidFill>
                          <a:effectLst/>
                          <a:latin typeface="Verdana" panose="020B0604030504040204" pitchFamily="34" charset="0"/>
                          <a:cs typeface="Times New Roman" panose="02020603050405020304" pitchFamily="18" charset="0"/>
                        </a:rPr>
                        <a:t>)</a:t>
                      </a:r>
                      <a:endParaRPr kumimoji="0" lang="es-ES" altLang="es-ES" sz="2200" b="0" i="0" u="none" strike="noStrike" cap="none" normalizeH="0" baseline="30000" dirty="0">
                        <a:ln>
                          <a:noFill/>
                        </a:ln>
                        <a:solidFill>
                          <a:schemeClr val="tx1"/>
                        </a:solidFill>
                        <a:effectLst/>
                        <a:latin typeface="Verdana" panose="020B0604030504040204" pitchFamily="34" charset="0"/>
                        <a:cs typeface="Times New Roman" panose="02020603050405020304" pitchFamily="18" charset="0"/>
                      </a:endParaRPr>
                    </a:p>
                  </a:txBody>
                  <a:tcPr marL="84406" marR="84406" marT="42203" marB="42203"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CC00"/>
                    </a:solidFill>
                  </a:tcPr>
                </a:tc>
                <a:tc>
                  <a:txBody>
                    <a:bodyPr/>
                    <a:lstStyle>
                      <a:lvl1pPr eaLnBrk="0" hangingPunct="0">
                        <a:spcBef>
                          <a:spcPct val="20000"/>
                        </a:spcBef>
                        <a:buClr>
                          <a:schemeClr val="folHlink"/>
                        </a:buClr>
                        <a:buSzPct val="75000"/>
                        <a:buFont typeface="Wingdings" panose="05000000000000000000" pitchFamily="2" charset="2"/>
                        <a:defRPr sz="20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defRPr>
                          <a:solidFill>
                            <a:schemeClr val="tx1"/>
                          </a:solidFill>
                          <a:latin typeface="Verdana" panose="020B0604030504040204" pitchFamily="34" charset="0"/>
                        </a:defRPr>
                      </a:lvl2pPr>
                      <a:lvl3pPr marL="1143000" indent="-228600" eaLnBrk="0" hangingPunct="0">
                        <a:spcBef>
                          <a:spcPct val="20000"/>
                        </a:spcBef>
                        <a:buClr>
                          <a:schemeClr val="accent1"/>
                        </a:buClr>
                        <a:defRPr sz="1600">
                          <a:solidFill>
                            <a:schemeClr val="tx1"/>
                          </a:solidFill>
                          <a:latin typeface="Verdana" panose="020B0604030504040204" pitchFamily="34" charset="0"/>
                        </a:defRPr>
                      </a:lvl3pPr>
                      <a:lvl4pPr marL="1600200" indent="-228600" eaLnBrk="0" hangingPunct="0">
                        <a:spcBef>
                          <a:spcPct val="20000"/>
                        </a:spcBef>
                        <a:buClr>
                          <a:schemeClr val="hlink"/>
                        </a:buClr>
                        <a:defRPr sz="1600">
                          <a:solidFill>
                            <a:schemeClr val="tx1"/>
                          </a:solidFill>
                          <a:latin typeface="Verdana" panose="020B0604030504040204" pitchFamily="34" charset="0"/>
                        </a:defRPr>
                      </a:lvl4pPr>
                      <a:lvl5pPr marL="2057400" indent="-228600" eaLnBrk="0" hangingPunct="0">
                        <a:spcBef>
                          <a:spcPct val="20000"/>
                        </a:spcBef>
                        <a:buClr>
                          <a:schemeClr val="tx1"/>
                        </a:buClr>
                        <a:buSzPct val="85000"/>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anose="05000000000000000000" pitchFamily="2" charset="2"/>
                        <a:buNone/>
                        <a:tabLst/>
                      </a:pPr>
                      <a:r>
                        <a:rPr kumimoji="0" lang="es-ES_tradnl"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rPr>
                        <a:t> 0’0178</a:t>
                      </a:r>
                      <a:endParaRPr kumimoji="0" lang="es-ES" altLang="es-ES" sz="2200" b="1" i="0" u="none" strike="noStrike" cap="none" normalizeH="0" baseline="0" dirty="0">
                        <a:ln>
                          <a:noFill/>
                        </a:ln>
                        <a:solidFill>
                          <a:srgbClr val="0000CC"/>
                        </a:solidFill>
                        <a:effectLst/>
                        <a:latin typeface="Verdana" panose="020B0604030504040204" pitchFamily="34" charset="0"/>
                        <a:cs typeface="Times New Roman" panose="02020603050405020304" pitchFamily="18" charset="0"/>
                      </a:endParaRPr>
                    </a:p>
                  </a:txBody>
                  <a:tcPr marL="84406" marR="84406" marT="42203" marB="42203"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CC00"/>
                    </a:solidFill>
                  </a:tcPr>
                </a:tc>
                <a:extLst>
                  <a:ext uri="{0D108BD9-81ED-4DB2-BD59-A6C34878D82A}">
                    <a16:rowId xmlns:a16="http://schemas.microsoft.com/office/drawing/2014/main" val="2394411714"/>
                  </a:ext>
                </a:extLst>
              </a:tr>
            </a:tbl>
          </a:graphicData>
        </a:graphic>
      </p:graphicFrame>
      <p:sp>
        <p:nvSpPr>
          <p:cNvPr id="355356" name="AutoShape 28">
            <a:hlinkClick r:id="rId4" action="ppaction://hlinksldjump" highlightClick="1"/>
            <a:extLst>
              <a:ext uri="{FF2B5EF4-FFF2-40B4-BE49-F238E27FC236}">
                <a16:creationId xmlns:a16="http://schemas.microsoft.com/office/drawing/2014/main" id="{BB040E10-6273-412F-88BF-299DD19621C5}"/>
              </a:ext>
            </a:extLst>
          </p:cNvPr>
          <p:cNvSpPr>
            <a:spLocks noChangeArrowheads="1"/>
          </p:cNvSpPr>
          <p:nvPr/>
        </p:nvSpPr>
        <p:spPr bwMode="auto">
          <a:xfrm>
            <a:off x="8440615" y="6312877"/>
            <a:ext cx="281354" cy="281354"/>
          </a:xfrm>
          <a:prstGeom prst="actionButtonBlank">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R</a:t>
            </a:r>
            <a:r>
              <a:rPr lang="es-ES_tradnl" altLang="es-ES" sz="1292" baseline="30000"/>
              <a:t>2</a:t>
            </a:r>
            <a:endParaRPr lang="es-ES" altLang="es-ES" sz="1292"/>
          </a:p>
        </p:txBody>
      </p:sp>
      <p:sp>
        <p:nvSpPr>
          <p:cNvPr id="355358" name="Text Box 30">
            <a:extLst>
              <a:ext uri="{FF2B5EF4-FFF2-40B4-BE49-F238E27FC236}">
                <a16:creationId xmlns:a16="http://schemas.microsoft.com/office/drawing/2014/main" id="{C78A0AC1-65B2-4B44-83D8-30954E4E5211}"/>
              </a:ext>
            </a:extLst>
          </p:cNvPr>
          <p:cNvSpPr txBox="1">
            <a:spLocks noChangeArrowheads="1"/>
          </p:cNvSpPr>
          <p:nvPr/>
        </p:nvSpPr>
        <p:spPr bwMode="auto">
          <a:xfrm>
            <a:off x="252046" y="1140069"/>
            <a:ext cx="8639908" cy="433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215" dirty="0">
                <a:solidFill>
                  <a:srgbClr val="FF0000"/>
                </a:solidFill>
                <a:cs typeface="Times New Roman" panose="02020603050405020304" pitchFamily="18" charset="0"/>
              </a:rPr>
              <a:t>1) </a:t>
            </a:r>
            <a:r>
              <a:rPr lang="es-ES_tradnl" altLang="es-ES" sz="2215" dirty="0">
                <a:solidFill>
                  <a:srgbClr val="000000"/>
                </a:solidFill>
                <a:cs typeface="Times New Roman" panose="02020603050405020304" pitchFamily="18" charset="0"/>
              </a:rPr>
              <a:t>Factores significativos </a:t>
            </a:r>
            <a:r>
              <a:rPr lang="es-ES_tradnl" altLang="es-ES" sz="2215" dirty="0">
                <a:solidFill>
                  <a:srgbClr val="CC3300"/>
                </a:solidFill>
                <a:cs typeface="Times New Roman" panose="02020603050405020304" pitchFamily="18" charset="0"/>
              </a:rPr>
              <a:t>sobre la varianza </a:t>
            </a:r>
            <a:r>
              <a:rPr lang="es-ES_tradnl" altLang="es-ES" sz="2215" dirty="0">
                <a:cs typeface="Times New Roman" panose="02020603050405020304" pitchFamily="18" charset="0"/>
                <a:sym typeface="Wingdings" panose="05000000000000000000" pitchFamily="2" charset="2"/>
              </a:rPr>
              <a:t> </a:t>
            </a:r>
            <a:r>
              <a:rPr lang="es-ES_tradnl" altLang="es-ES" sz="2215" dirty="0">
                <a:solidFill>
                  <a:srgbClr val="0000FF"/>
                </a:solidFill>
              </a:rPr>
              <a:t>TIEMPO</a:t>
            </a:r>
          </a:p>
        </p:txBody>
      </p:sp>
      <p:sp>
        <p:nvSpPr>
          <p:cNvPr id="355359" name="Text Box 31">
            <a:extLst>
              <a:ext uri="{FF2B5EF4-FFF2-40B4-BE49-F238E27FC236}">
                <a16:creationId xmlns:a16="http://schemas.microsoft.com/office/drawing/2014/main" id="{C6F9A3CA-A331-4BCE-8B22-BFE7C1ADE97D}"/>
              </a:ext>
            </a:extLst>
          </p:cNvPr>
          <p:cNvSpPr txBox="1">
            <a:spLocks noChangeArrowheads="1"/>
          </p:cNvSpPr>
          <p:nvPr/>
        </p:nvSpPr>
        <p:spPr bwMode="auto">
          <a:xfrm>
            <a:off x="252046" y="1833197"/>
            <a:ext cx="8639908" cy="802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215" dirty="0">
                <a:solidFill>
                  <a:srgbClr val="FF0000"/>
                </a:solidFill>
                <a:cs typeface="Times New Roman" panose="02020603050405020304" pitchFamily="18" charset="0"/>
              </a:rPr>
              <a:t>2) </a:t>
            </a:r>
            <a:r>
              <a:rPr lang="es-ES_tradnl" altLang="es-ES" sz="2215" dirty="0">
                <a:solidFill>
                  <a:srgbClr val="000000"/>
                </a:solidFill>
                <a:cs typeface="Times New Roman" panose="02020603050405020304" pitchFamily="18" charset="0"/>
              </a:rPr>
              <a:t>Efectos estimados sobre </a:t>
            </a:r>
            <a:r>
              <a:rPr lang="es-ES" altLang="es-ES" dirty="0">
                <a:solidFill>
                  <a:srgbClr val="FF0000"/>
                </a:solidFill>
                <a:sym typeface="Symbol" panose="05050102010706020507" pitchFamily="18" charset="2"/>
              </a:rPr>
              <a:t></a:t>
            </a:r>
            <a:r>
              <a:rPr lang="es-ES" altLang="es-ES" sz="2000" baseline="30000" dirty="0">
                <a:solidFill>
                  <a:srgbClr val="FF0000"/>
                </a:solidFill>
                <a:sym typeface="Symbol" panose="05050102010706020507" pitchFamily="18" charset="2"/>
              </a:rPr>
              <a:t>2</a:t>
            </a:r>
            <a:r>
              <a:rPr lang="es-ES_tradnl" altLang="es-ES" sz="2215" dirty="0">
                <a:solidFill>
                  <a:srgbClr val="000000"/>
                </a:solidFill>
                <a:cs typeface="Times New Roman" panose="02020603050405020304" pitchFamily="18" charset="0"/>
              </a:rPr>
              <a:t> de los factores significativos cuando se hallan a los niveles óptimos: </a:t>
            </a:r>
            <a:r>
              <a:rPr lang="es-ES_tradnl" altLang="es-ES" sz="2215" dirty="0">
                <a:solidFill>
                  <a:srgbClr val="0000FF"/>
                </a:solidFill>
              </a:rPr>
              <a:t>TIEMPO</a:t>
            </a:r>
            <a:r>
              <a:rPr lang="es-ES_tradnl" altLang="es-ES" sz="2215" baseline="30000" dirty="0">
                <a:solidFill>
                  <a:srgbClr val="0000FF"/>
                </a:solidFill>
              </a:rPr>
              <a:t>-</a:t>
            </a:r>
            <a:endParaRPr lang="es-ES" altLang="es-ES" sz="2215" baseline="30000" dirty="0">
              <a:solidFill>
                <a:srgbClr val="0000FF"/>
              </a:solidFill>
            </a:endParaRPr>
          </a:p>
        </p:txBody>
      </p:sp>
      <p:graphicFrame>
        <p:nvGraphicFramePr>
          <p:cNvPr id="355360" name="Object 1025">
            <a:extLst>
              <a:ext uri="{FF2B5EF4-FFF2-40B4-BE49-F238E27FC236}">
                <a16:creationId xmlns:a16="http://schemas.microsoft.com/office/drawing/2014/main" id="{EAB6F1D6-42C8-4AB5-BDE6-E6E0D477F03E}"/>
              </a:ext>
            </a:extLst>
          </p:cNvPr>
          <p:cNvGraphicFramePr>
            <a:graphicFrameLocks noChangeAspect="1"/>
          </p:cNvGraphicFramePr>
          <p:nvPr/>
        </p:nvGraphicFramePr>
        <p:xfrm>
          <a:off x="1088782" y="2697774"/>
          <a:ext cx="6302619" cy="492369"/>
        </p:xfrm>
        <a:graphic>
          <a:graphicData uri="http://schemas.openxmlformats.org/presentationml/2006/ole">
            <mc:AlternateContent xmlns:mc="http://schemas.openxmlformats.org/markup-compatibility/2006">
              <mc:Choice xmlns:v="urn:schemas-microsoft-com:vml" Requires="v">
                <p:oleObj spid="_x0000_s1371179" name="Equation" r:id="rId5" imgW="3416040" imgH="266400" progId="Equation.DSMT4">
                  <p:embed/>
                </p:oleObj>
              </mc:Choice>
              <mc:Fallback>
                <p:oleObj name="Equation" r:id="rId5" imgW="3416040" imgH="266400" progId="Equation.DSMT4">
                  <p:embed/>
                  <p:pic>
                    <p:nvPicPr>
                      <p:cNvPr id="355360" name="Object 1025">
                        <a:extLst>
                          <a:ext uri="{FF2B5EF4-FFF2-40B4-BE49-F238E27FC236}">
                            <a16:creationId xmlns:a16="http://schemas.microsoft.com/office/drawing/2014/main" id="{EAB6F1D6-42C8-4AB5-BDE6-E6E0D477F0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82" y="2697774"/>
                        <a:ext cx="6302619" cy="492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5370" name="Object 1025">
            <a:extLst>
              <a:ext uri="{FF2B5EF4-FFF2-40B4-BE49-F238E27FC236}">
                <a16:creationId xmlns:a16="http://schemas.microsoft.com/office/drawing/2014/main" id="{0075A915-B83B-4DC8-A671-12201EC2F046}"/>
              </a:ext>
            </a:extLst>
          </p:cNvPr>
          <p:cNvGraphicFramePr>
            <a:graphicFrameLocks noChangeAspect="1"/>
          </p:cNvGraphicFramePr>
          <p:nvPr/>
        </p:nvGraphicFramePr>
        <p:xfrm>
          <a:off x="4637943" y="3519854"/>
          <a:ext cx="281354" cy="375138"/>
        </p:xfrm>
        <a:graphic>
          <a:graphicData uri="http://schemas.openxmlformats.org/presentationml/2006/ole">
            <mc:AlternateContent xmlns:mc="http://schemas.openxmlformats.org/markup-compatibility/2006">
              <mc:Choice xmlns:v="urn:schemas-microsoft-com:vml" Requires="v">
                <p:oleObj spid="_x0000_s1371180" name="Equation" r:id="rId7" imgW="152280" imgH="203040" progId="Equation.DSMT4">
                  <p:embed/>
                </p:oleObj>
              </mc:Choice>
              <mc:Fallback>
                <p:oleObj name="Equation" r:id="rId7" imgW="152280" imgH="203040" progId="Equation.DSMT4">
                  <p:embed/>
                  <p:pic>
                    <p:nvPicPr>
                      <p:cNvPr id="355370" name="Object 1025">
                        <a:extLst>
                          <a:ext uri="{FF2B5EF4-FFF2-40B4-BE49-F238E27FC236}">
                            <a16:creationId xmlns:a16="http://schemas.microsoft.com/office/drawing/2014/main" id="{0075A915-B83B-4DC8-A671-12201EC2F04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943" y="3519854"/>
                        <a:ext cx="281354" cy="37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5371" name="Object 1025">
            <a:extLst>
              <a:ext uri="{FF2B5EF4-FFF2-40B4-BE49-F238E27FC236}">
                <a16:creationId xmlns:a16="http://schemas.microsoft.com/office/drawing/2014/main" id="{0D8D6E79-4E05-47D3-A141-4B1013DEDBB0}"/>
              </a:ext>
            </a:extLst>
          </p:cNvPr>
          <p:cNvGraphicFramePr>
            <a:graphicFrameLocks noChangeAspect="1"/>
          </p:cNvGraphicFramePr>
          <p:nvPr/>
        </p:nvGraphicFramePr>
        <p:xfrm>
          <a:off x="4239358" y="4160227"/>
          <a:ext cx="912934" cy="445477"/>
        </p:xfrm>
        <a:graphic>
          <a:graphicData uri="http://schemas.openxmlformats.org/presentationml/2006/ole">
            <mc:AlternateContent xmlns:mc="http://schemas.openxmlformats.org/markup-compatibility/2006">
              <mc:Choice xmlns:v="urn:schemas-microsoft-com:vml" Requires="v">
                <p:oleObj spid="_x0000_s1371181" name="Equation" r:id="rId9" imgW="495000" imgH="241200" progId="Equation.DSMT4">
                  <p:embed/>
                </p:oleObj>
              </mc:Choice>
              <mc:Fallback>
                <p:oleObj name="Equation" r:id="rId9" imgW="495000" imgH="241200" progId="Equation.DSMT4">
                  <p:embed/>
                  <p:pic>
                    <p:nvPicPr>
                      <p:cNvPr id="355371" name="Object 1025">
                        <a:extLst>
                          <a:ext uri="{FF2B5EF4-FFF2-40B4-BE49-F238E27FC236}">
                            <a16:creationId xmlns:a16="http://schemas.microsoft.com/office/drawing/2014/main" id="{0D8D6E79-4E05-47D3-A141-4B1013DEDB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39358" y="4160227"/>
                        <a:ext cx="912934" cy="445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6171904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355358"/>
                                        </p:tgtEl>
                                        <p:attrNameLst>
                                          <p:attrName>style.visibility</p:attrName>
                                        </p:attrNameLst>
                                      </p:cBhvr>
                                      <p:to>
                                        <p:strVal val="visible"/>
                                      </p:to>
                                    </p:set>
                                    <p:anim calcmode="discrete" valueType="clr">
                                      <p:cBhvr override="childStyle">
                                        <p:cTn id="7" dur="200"/>
                                        <p:tgtEl>
                                          <p:spTgt spid="355358"/>
                                        </p:tgtEl>
                                        <p:attrNameLst>
                                          <p:attrName>style.color</p:attrName>
                                        </p:attrNameLst>
                                      </p:cBhvr>
                                      <p:tavLst>
                                        <p:tav tm="0">
                                          <p:val>
                                            <p:clrVal>
                                              <a:schemeClr val="accent2"/>
                                            </p:clrVal>
                                          </p:val>
                                        </p:tav>
                                        <p:tav tm="50000">
                                          <p:val>
                                            <p:clrVal>
                                              <a:schemeClr val="hlink"/>
                                            </p:clrVal>
                                          </p:val>
                                        </p:tav>
                                      </p:tavLst>
                                    </p:anim>
                                    <p:anim calcmode="discrete" valueType="clr">
                                      <p:cBhvr>
                                        <p:cTn id="8" dur="200"/>
                                        <p:tgtEl>
                                          <p:spTgt spid="355358"/>
                                        </p:tgtEl>
                                        <p:attrNameLst>
                                          <p:attrName>fillcolor</p:attrName>
                                        </p:attrNameLst>
                                      </p:cBhvr>
                                      <p:tavLst>
                                        <p:tav tm="0">
                                          <p:val>
                                            <p:clrVal>
                                              <a:schemeClr val="accent2"/>
                                            </p:clrVal>
                                          </p:val>
                                        </p:tav>
                                        <p:tav tm="50000">
                                          <p:val>
                                            <p:clrVal>
                                              <a:schemeClr val="hlink"/>
                                            </p:clrVal>
                                          </p:val>
                                        </p:tav>
                                      </p:tavLst>
                                    </p:anim>
                                    <p:set>
                                      <p:cBhvr>
                                        <p:cTn id="9" dur="200"/>
                                        <p:tgtEl>
                                          <p:spTgt spid="35535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55359"/>
                                        </p:tgtEl>
                                        <p:attrNameLst>
                                          <p:attrName>style.visibility</p:attrName>
                                        </p:attrNameLst>
                                      </p:cBhvr>
                                      <p:to>
                                        <p:strVal val="visible"/>
                                      </p:to>
                                    </p:set>
                                    <p:anim calcmode="discrete" valueType="clr">
                                      <p:cBhvr override="childStyle">
                                        <p:cTn id="14" dur="200"/>
                                        <p:tgtEl>
                                          <p:spTgt spid="355359"/>
                                        </p:tgtEl>
                                        <p:attrNameLst>
                                          <p:attrName>style.color</p:attrName>
                                        </p:attrNameLst>
                                      </p:cBhvr>
                                      <p:tavLst>
                                        <p:tav tm="0">
                                          <p:val>
                                            <p:clrVal>
                                              <a:schemeClr val="accent2"/>
                                            </p:clrVal>
                                          </p:val>
                                        </p:tav>
                                        <p:tav tm="50000">
                                          <p:val>
                                            <p:clrVal>
                                              <a:schemeClr val="hlink"/>
                                            </p:clrVal>
                                          </p:val>
                                        </p:tav>
                                      </p:tavLst>
                                    </p:anim>
                                    <p:anim calcmode="discrete" valueType="clr">
                                      <p:cBhvr>
                                        <p:cTn id="15" dur="200"/>
                                        <p:tgtEl>
                                          <p:spTgt spid="355359"/>
                                        </p:tgtEl>
                                        <p:attrNameLst>
                                          <p:attrName>fillcolor</p:attrName>
                                        </p:attrNameLst>
                                      </p:cBhvr>
                                      <p:tavLst>
                                        <p:tav tm="0">
                                          <p:val>
                                            <p:clrVal>
                                              <a:schemeClr val="accent2"/>
                                            </p:clrVal>
                                          </p:val>
                                        </p:tav>
                                        <p:tav tm="50000">
                                          <p:val>
                                            <p:clrVal>
                                              <a:schemeClr val="hlink"/>
                                            </p:clrVal>
                                          </p:val>
                                        </p:tav>
                                      </p:tavLst>
                                    </p:anim>
                                    <p:set>
                                      <p:cBhvr>
                                        <p:cTn id="16" dur="200"/>
                                        <p:tgtEl>
                                          <p:spTgt spid="355359"/>
                                        </p:tgtEl>
                                        <p:attrNameLst>
                                          <p:attrName>fill.type</p:attrName>
                                        </p:attrNameLst>
                                      </p:cBhvr>
                                      <p:to>
                                        <p:strVal val="solid"/>
                                      </p:to>
                                    </p:set>
                                  </p:childTnLst>
                                </p:cTn>
                              </p:par>
                            </p:childTnLst>
                          </p:cTn>
                        </p:par>
                        <p:par>
                          <p:cTn id="17" fill="hold" nodeType="afterGroup">
                            <p:stCondLst>
                              <p:cond delay="9300"/>
                            </p:stCondLst>
                            <p:childTnLst>
                              <p:par>
                                <p:cTn id="18" presetID="22" presetClass="entr" presetSubtype="8" fill="hold" nodeType="afterEffect">
                                  <p:stCondLst>
                                    <p:cond delay="0"/>
                                  </p:stCondLst>
                                  <p:childTnLst>
                                    <p:set>
                                      <p:cBhvr>
                                        <p:cTn id="19" dur="1" fill="hold">
                                          <p:stCondLst>
                                            <p:cond delay="0"/>
                                          </p:stCondLst>
                                        </p:cTn>
                                        <p:tgtEl>
                                          <p:spTgt spid="355360"/>
                                        </p:tgtEl>
                                        <p:attrNameLst>
                                          <p:attrName>style.visibility</p:attrName>
                                        </p:attrNameLst>
                                      </p:cBhvr>
                                      <p:to>
                                        <p:strVal val="visible"/>
                                      </p:to>
                                    </p:set>
                                    <p:animEffect transition="in" filter="wipe(left)">
                                      <p:cBhvr>
                                        <p:cTn id="20" dur="2000"/>
                                        <p:tgtEl>
                                          <p:spTgt spid="35536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55391"/>
                                        </p:tgtEl>
                                        <p:attrNameLst>
                                          <p:attrName>style.visibility</p:attrName>
                                        </p:attrNameLst>
                                      </p:cBhvr>
                                      <p:to>
                                        <p:strVal val="visible"/>
                                      </p:to>
                                    </p:set>
                                    <p:anim calcmode="lin" valueType="num">
                                      <p:cBhvr additive="base">
                                        <p:cTn id="25" dur="500" fill="hold"/>
                                        <p:tgtEl>
                                          <p:spTgt spid="355391"/>
                                        </p:tgtEl>
                                        <p:attrNameLst>
                                          <p:attrName>ppt_x</p:attrName>
                                        </p:attrNameLst>
                                      </p:cBhvr>
                                      <p:tavLst>
                                        <p:tav tm="0">
                                          <p:val>
                                            <p:strVal val="0-#ppt_w/2"/>
                                          </p:val>
                                        </p:tav>
                                        <p:tav tm="100000">
                                          <p:val>
                                            <p:strVal val="#ppt_x"/>
                                          </p:val>
                                        </p:tav>
                                      </p:tavLst>
                                    </p:anim>
                                    <p:anim calcmode="lin" valueType="num">
                                      <p:cBhvr additive="base">
                                        <p:cTn id="26" dur="500" fill="hold"/>
                                        <p:tgtEl>
                                          <p:spTgt spid="355391"/>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2" presetClass="entr" presetSubtype="8" fill="hold" nodeType="afterEffect">
                                  <p:stCondLst>
                                    <p:cond delay="0"/>
                                  </p:stCondLst>
                                  <p:childTnLst>
                                    <p:set>
                                      <p:cBhvr>
                                        <p:cTn id="29" dur="1" fill="hold">
                                          <p:stCondLst>
                                            <p:cond delay="0"/>
                                          </p:stCondLst>
                                        </p:cTn>
                                        <p:tgtEl>
                                          <p:spTgt spid="355370"/>
                                        </p:tgtEl>
                                        <p:attrNameLst>
                                          <p:attrName>style.visibility</p:attrName>
                                        </p:attrNameLst>
                                      </p:cBhvr>
                                      <p:to>
                                        <p:strVal val="visible"/>
                                      </p:to>
                                    </p:set>
                                    <p:animEffect transition="in" filter="wipe(left)">
                                      <p:cBhvr>
                                        <p:cTn id="30" dur="2000"/>
                                        <p:tgtEl>
                                          <p:spTgt spid="35537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355390"/>
                                        </p:tgtEl>
                                        <p:attrNameLst>
                                          <p:attrName>style.visibility</p:attrName>
                                        </p:attrNameLst>
                                      </p:cBhvr>
                                      <p:to>
                                        <p:strVal val="visible"/>
                                      </p:to>
                                    </p:set>
                                    <p:anim calcmode="lin" valueType="num">
                                      <p:cBhvr additive="base">
                                        <p:cTn id="35" dur="500" fill="hold"/>
                                        <p:tgtEl>
                                          <p:spTgt spid="355390"/>
                                        </p:tgtEl>
                                        <p:attrNameLst>
                                          <p:attrName>ppt_x</p:attrName>
                                        </p:attrNameLst>
                                      </p:cBhvr>
                                      <p:tavLst>
                                        <p:tav tm="0">
                                          <p:val>
                                            <p:strVal val="0-#ppt_w/2"/>
                                          </p:val>
                                        </p:tav>
                                        <p:tav tm="100000">
                                          <p:val>
                                            <p:strVal val="#ppt_x"/>
                                          </p:val>
                                        </p:tav>
                                      </p:tavLst>
                                    </p:anim>
                                    <p:anim calcmode="lin" valueType="num">
                                      <p:cBhvr additive="base">
                                        <p:cTn id="36" dur="500" fill="hold"/>
                                        <p:tgtEl>
                                          <p:spTgt spid="355390"/>
                                        </p:tgtEl>
                                        <p:attrNameLst>
                                          <p:attrName>ppt_y</p:attrName>
                                        </p:attrNameLst>
                                      </p:cBhvr>
                                      <p:tavLst>
                                        <p:tav tm="0">
                                          <p:val>
                                            <p:strVal val="#ppt_y"/>
                                          </p:val>
                                        </p:tav>
                                        <p:tav tm="100000">
                                          <p:val>
                                            <p:strVal val="#ppt_y"/>
                                          </p:val>
                                        </p:tav>
                                      </p:tavLst>
                                    </p:anim>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355371"/>
                                        </p:tgtEl>
                                        <p:attrNameLst>
                                          <p:attrName>style.visibility</p:attrName>
                                        </p:attrNameLst>
                                      </p:cBhvr>
                                      <p:to>
                                        <p:strVal val="visible"/>
                                      </p:to>
                                    </p:set>
                                    <p:animEffect transition="in" filter="wipe(left)">
                                      <p:cBhvr>
                                        <p:cTn id="40" dur="2000"/>
                                        <p:tgtEl>
                                          <p:spTgt spid="35537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355392"/>
                                        </p:tgtEl>
                                        <p:attrNameLst>
                                          <p:attrName>style.visibility</p:attrName>
                                        </p:attrNameLst>
                                      </p:cBhvr>
                                      <p:to>
                                        <p:strVal val="visible"/>
                                      </p:to>
                                    </p:set>
                                    <p:anim calcmode="lin" valueType="num">
                                      <p:cBhvr additive="base">
                                        <p:cTn id="45" dur="500" fill="hold"/>
                                        <p:tgtEl>
                                          <p:spTgt spid="355392"/>
                                        </p:tgtEl>
                                        <p:attrNameLst>
                                          <p:attrName>ppt_x</p:attrName>
                                        </p:attrNameLst>
                                      </p:cBhvr>
                                      <p:tavLst>
                                        <p:tav tm="0">
                                          <p:val>
                                            <p:strVal val="0-#ppt_w/2"/>
                                          </p:val>
                                        </p:tav>
                                        <p:tav tm="100000">
                                          <p:val>
                                            <p:strVal val="#ppt_x"/>
                                          </p:val>
                                        </p:tav>
                                      </p:tavLst>
                                    </p:anim>
                                    <p:anim calcmode="lin" valueType="num">
                                      <p:cBhvr additive="base">
                                        <p:cTn id="46" dur="500" fill="hold"/>
                                        <p:tgtEl>
                                          <p:spTgt spid="3553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58" grpId="0"/>
      <p:bldP spid="355359" grpId="0"/>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42" name="Rectangle 2">
            <a:extLst>
              <a:ext uri="{FF2B5EF4-FFF2-40B4-BE49-F238E27FC236}">
                <a16:creationId xmlns:a16="http://schemas.microsoft.com/office/drawing/2014/main" id="{5C93B836-E6D2-4699-9126-DE6198C137FB}"/>
              </a:ext>
            </a:extLst>
          </p:cNvPr>
          <p:cNvSpPr>
            <a:spLocks noGrp="1" noChangeArrowheads="1"/>
          </p:cNvSpPr>
          <p:nvPr>
            <p:ph type="title"/>
          </p:nvPr>
        </p:nvSpPr>
        <p:spPr>
          <a:xfrm>
            <a:off x="118697" y="115765"/>
            <a:ext cx="8468457" cy="829409"/>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chemeClr val="accent5"/>
                </a:solidFill>
              </a:rPr>
              <a:t> </a:t>
            </a:r>
            <a:r>
              <a:rPr lang="es-ES" altLang="es-ES" dirty="0">
                <a:solidFill>
                  <a:srgbClr val="008000"/>
                </a:solidFill>
              </a:rPr>
              <a:t>prevista en las </a:t>
            </a:r>
            <a:r>
              <a:rPr lang="es-ES" altLang="es-ES" dirty="0">
                <a:solidFill>
                  <a:schemeClr val="accent5"/>
                </a:solidFill>
              </a:rPr>
              <a:t>COO</a:t>
            </a:r>
            <a:r>
              <a:rPr lang="es-ES" altLang="es-ES" dirty="0">
                <a:solidFill>
                  <a:schemeClr val="tx2"/>
                </a:solidFill>
              </a:rPr>
              <a:t> </a:t>
            </a:r>
            <a:r>
              <a:rPr lang="es-ES" altLang="es-ES" dirty="0">
                <a:solidFill>
                  <a:srgbClr val="008000"/>
                </a:solidFill>
              </a:rPr>
              <a:t>si </a:t>
            </a:r>
            <a:r>
              <a:rPr lang="es-ES" altLang="es-ES" dirty="0" err="1">
                <a:solidFill>
                  <a:srgbClr val="008000"/>
                </a:solidFill>
              </a:rPr>
              <a:t>heterocedasticidad</a:t>
            </a:r>
            <a:endParaRPr lang="es-ES" altLang="es-ES" dirty="0">
              <a:solidFill>
                <a:srgbClr val="008000"/>
              </a:solidFill>
            </a:endParaRPr>
          </a:p>
        </p:txBody>
      </p:sp>
      <p:sp>
        <p:nvSpPr>
          <p:cNvPr id="39943" name="Rectangle 3">
            <a:extLst>
              <a:ext uri="{FF2B5EF4-FFF2-40B4-BE49-F238E27FC236}">
                <a16:creationId xmlns:a16="http://schemas.microsoft.com/office/drawing/2014/main" id="{60C9E68A-05B0-45B9-A3F0-1E00891161F8}"/>
              </a:ext>
            </a:extLst>
          </p:cNvPr>
          <p:cNvSpPr>
            <a:spLocks noGrp="1" noChangeArrowheads="1"/>
          </p:cNvSpPr>
          <p:nvPr>
            <p:ph type="body" idx="1"/>
          </p:nvPr>
        </p:nvSpPr>
        <p:spPr>
          <a:xfrm>
            <a:off x="381001" y="1107831"/>
            <a:ext cx="8491904" cy="593481"/>
          </a:xfrm>
        </p:spPr>
        <p:txBody>
          <a:bodyPr>
            <a:normAutofit/>
          </a:bodyPr>
          <a:lstStyle/>
          <a:p>
            <a:pPr>
              <a:spcAft>
                <a:spcPts val="554"/>
              </a:spcAft>
              <a:buClr>
                <a:srgbClr val="008000"/>
              </a:buClr>
              <a:buNone/>
            </a:pPr>
            <a:r>
              <a:rPr lang="es-ES_tradnl" altLang="es-ES" sz="2400" b="1" dirty="0">
                <a:solidFill>
                  <a:srgbClr val="FF0000"/>
                </a:solidFill>
              </a:rPr>
              <a:t>3) Corrección</a:t>
            </a:r>
            <a:r>
              <a:rPr lang="es-ES_tradnl" altLang="es-ES" sz="2400" b="1" dirty="0">
                <a:solidFill>
                  <a:srgbClr val="CC3300"/>
                </a:solidFill>
              </a:rPr>
              <a:t> </a:t>
            </a:r>
            <a:r>
              <a:rPr lang="es-ES_tradnl" altLang="es-ES" sz="2400" b="1" dirty="0">
                <a:solidFill>
                  <a:srgbClr val="000000"/>
                </a:solidFill>
              </a:rPr>
              <a:t>de la predicción (</a:t>
            </a:r>
            <a:r>
              <a:rPr lang="es-ES_tradnl" altLang="es-ES" sz="2400" b="1" dirty="0">
                <a:solidFill>
                  <a:schemeClr val="accent5"/>
                </a:solidFill>
                <a:cs typeface="Times New Roman" panose="02020603050405020304" pitchFamily="18" charset="0"/>
              </a:rPr>
              <a:t>PMR</a:t>
            </a:r>
            <a:r>
              <a:rPr lang="es-ES_tradnl" altLang="es-ES" sz="2400" b="1" baseline="30000" dirty="0">
                <a:solidFill>
                  <a:schemeClr val="accent5"/>
                </a:solidFill>
                <a:cs typeface="Times New Roman" panose="02020603050405020304" pitchFamily="18" charset="0"/>
              </a:rPr>
              <a:t>2</a:t>
            </a:r>
            <a:r>
              <a:rPr lang="es-ES_tradnl" altLang="es-ES" sz="2400" b="1" baseline="-25000" dirty="0">
                <a:solidFill>
                  <a:schemeClr val="accent5"/>
                </a:solidFill>
                <a:cs typeface="Times New Roman" panose="02020603050405020304" pitchFamily="18" charset="0"/>
              </a:rPr>
              <a:t>COO</a:t>
            </a:r>
            <a:r>
              <a:rPr lang="es-ES_tradnl" altLang="es-ES" sz="2400" b="1" dirty="0">
                <a:solidFill>
                  <a:srgbClr val="000000"/>
                </a:solidFill>
              </a:rPr>
              <a:t>)</a:t>
            </a:r>
            <a:r>
              <a:rPr lang="es-ES_tradnl" altLang="es-ES" sz="2400" dirty="0"/>
              <a:t> </a:t>
            </a:r>
          </a:p>
        </p:txBody>
      </p:sp>
      <p:graphicFrame>
        <p:nvGraphicFramePr>
          <p:cNvPr id="263172" name="Object 4">
            <a:extLst>
              <a:ext uri="{FF2B5EF4-FFF2-40B4-BE49-F238E27FC236}">
                <a16:creationId xmlns:a16="http://schemas.microsoft.com/office/drawing/2014/main" id="{CFDEA2B1-F5F2-4097-BE68-86A882215AC4}"/>
              </a:ext>
            </a:extLst>
          </p:cNvPr>
          <p:cNvGraphicFramePr>
            <a:graphicFrameLocks noChangeAspect="1"/>
          </p:cNvGraphicFramePr>
          <p:nvPr/>
        </p:nvGraphicFramePr>
        <p:xfrm>
          <a:off x="898281" y="3229708"/>
          <a:ext cx="7231673" cy="1569427"/>
        </p:xfrm>
        <a:graphic>
          <a:graphicData uri="http://schemas.openxmlformats.org/presentationml/2006/ole">
            <mc:AlternateContent xmlns:mc="http://schemas.openxmlformats.org/markup-compatibility/2006">
              <mc:Choice xmlns:v="urn:schemas-microsoft-com:vml" Requires="v">
                <p:oleObj spid="_x0000_s1372217" name="Equation" r:id="rId4" imgW="3340080" imgH="647640" progId="Equation.DSMT4">
                  <p:embed/>
                </p:oleObj>
              </mc:Choice>
              <mc:Fallback>
                <p:oleObj name="Equation" r:id="rId4" imgW="3340080" imgH="647640" progId="Equation.DSMT4">
                  <p:embed/>
                  <p:pic>
                    <p:nvPicPr>
                      <p:cNvPr id="263172" name="Object 4">
                        <a:extLst>
                          <a:ext uri="{FF2B5EF4-FFF2-40B4-BE49-F238E27FC236}">
                            <a16:creationId xmlns:a16="http://schemas.microsoft.com/office/drawing/2014/main" id="{CFDEA2B1-F5F2-4097-BE68-86A882215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11" t="-8340" r="-2011" b="-8340"/>
                      <a:stretch>
                        <a:fillRect/>
                      </a:stretch>
                    </p:blipFill>
                    <p:spPr bwMode="auto">
                      <a:xfrm>
                        <a:off x="898281" y="3229708"/>
                        <a:ext cx="7231673" cy="156942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28575" cap="sq">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46" name="Text Box 10">
            <a:extLst>
              <a:ext uri="{FF2B5EF4-FFF2-40B4-BE49-F238E27FC236}">
                <a16:creationId xmlns:a16="http://schemas.microsoft.com/office/drawing/2014/main" id="{B5335E82-2E41-4250-9A57-ABFDAEEA7DA7}"/>
              </a:ext>
            </a:extLst>
          </p:cNvPr>
          <p:cNvSpPr txBox="1">
            <a:spLocks noChangeArrowheads="1"/>
          </p:cNvSpPr>
          <p:nvPr/>
        </p:nvSpPr>
        <p:spPr bwMode="auto">
          <a:xfrm>
            <a:off x="451339" y="1628800"/>
            <a:ext cx="6712927" cy="54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s-ES" altLang="es-ES" sz="2215" dirty="0"/>
              <a:t> El verdadero </a:t>
            </a:r>
            <a:r>
              <a:rPr lang="es-ES_tradnl" altLang="es-ES" sz="2215" dirty="0">
                <a:solidFill>
                  <a:srgbClr val="000000"/>
                </a:solidFill>
              </a:rPr>
              <a:t>estimador de </a:t>
            </a:r>
            <a:r>
              <a:rPr lang="es-ES" altLang="es-ES" sz="2954" dirty="0">
                <a:solidFill>
                  <a:srgbClr val="FF0000"/>
                </a:solidFill>
                <a:sym typeface="Symbol" panose="05050102010706020507" pitchFamily="18" charset="2"/>
              </a:rPr>
              <a:t></a:t>
            </a:r>
            <a:r>
              <a:rPr lang="es-ES" altLang="es-ES" sz="2769" baseline="30000" dirty="0">
                <a:solidFill>
                  <a:srgbClr val="FF0000"/>
                </a:solidFill>
                <a:sym typeface="Symbol" panose="05050102010706020507" pitchFamily="18" charset="2"/>
              </a:rPr>
              <a:t>2</a:t>
            </a:r>
            <a:r>
              <a:rPr lang="es-ES_tradnl" altLang="es-ES" sz="2215" dirty="0">
                <a:solidFill>
                  <a:srgbClr val="FF0000"/>
                </a:solidFill>
              </a:rPr>
              <a:t> </a:t>
            </a:r>
            <a:r>
              <a:rPr lang="es-ES_tradnl" altLang="es-ES" sz="2215" dirty="0">
                <a:solidFill>
                  <a:srgbClr val="000000"/>
                </a:solidFill>
              </a:rPr>
              <a:t>es el </a:t>
            </a:r>
            <a:r>
              <a:rPr lang="es-ES_tradnl" altLang="es-ES" sz="2215" dirty="0">
                <a:solidFill>
                  <a:srgbClr val="FF0000"/>
                </a:solidFill>
              </a:rPr>
              <a:t>CMR</a:t>
            </a:r>
            <a:r>
              <a:rPr lang="es-ES_tradnl" altLang="es-ES" sz="2215" dirty="0">
                <a:solidFill>
                  <a:srgbClr val="000000"/>
                </a:solidFill>
              </a:rPr>
              <a:t>:</a:t>
            </a:r>
            <a:endParaRPr lang="es-ES" altLang="es-ES" sz="2215" dirty="0"/>
          </a:p>
        </p:txBody>
      </p:sp>
      <p:graphicFrame>
        <p:nvGraphicFramePr>
          <p:cNvPr id="39947" name="Object 11">
            <a:extLst>
              <a:ext uri="{FF2B5EF4-FFF2-40B4-BE49-F238E27FC236}">
                <a16:creationId xmlns:a16="http://schemas.microsoft.com/office/drawing/2014/main" id="{33635828-2C50-4273-9C22-CC6C30963913}"/>
              </a:ext>
            </a:extLst>
          </p:cNvPr>
          <p:cNvGraphicFramePr>
            <a:graphicFrameLocks noChangeAspect="1"/>
          </p:cNvGraphicFramePr>
          <p:nvPr/>
        </p:nvGraphicFramePr>
        <p:xfrm>
          <a:off x="6899031" y="1633905"/>
          <a:ext cx="1053612" cy="864577"/>
        </p:xfrm>
        <a:graphic>
          <a:graphicData uri="http://schemas.openxmlformats.org/presentationml/2006/ole">
            <mc:AlternateContent xmlns:mc="http://schemas.openxmlformats.org/markup-compatibility/2006">
              <mc:Choice xmlns:v="urn:schemas-microsoft-com:vml" Requires="v">
                <p:oleObj spid="_x0000_s1372218" name="Equation" r:id="rId6" imgW="469800" imgH="431640" progId="Equation.DSMT4">
                  <p:embed/>
                </p:oleObj>
              </mc:Choice>
              <mc:Fallback>
                <p:oleObj name="Equation" r:id="rId6" imgW="469800" imgH="431640" progId="Equation.DSMT4">
                  <p:embed/>
                  <p:pic>
                    <p:nvPicPr>
                      <p:cNvPr id="39947" name="Object 11">
                        <a:extLst>
                          <a:ext uri="{FF2B5EF4-FFF2-40B4-BE49-F238E27FC236}">
                            <a16:creationId xmlns:a16="http://schemas.microsoft.com/office/drawing/2014/main" id="{33635828-2C50-4273-9C22-CC6C309639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99031" y="1633905"/>
                        <a:ext cx="1053612" cy="86457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9050">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4">
            <a:extLst>
              <a:ext uri="{FF2B5EF4-FFF2-40B4-BE49-F238E27FC236}">
                <a16:creationId xmlns:a16="http://schemas.microsoft.com/office/drawing/2014/main" id="{9372EDA9-F231-4DD3-A3D0-2785CAD3B335}"/>
              </a:ext>
            </a:extLst>
          </p:cNvPr>
          <p:cNvGraphicFramePr>
            <a:graphicFrameLocks noChangeAspect="1"/>
          </p:cNvGraphicFramePr>
          <p:nvPr/>
        </p:nvGraphicFramePr>
        <p:xfrm>
          <a:off x="1777512" y="4692162"/>
          <a:ext cx="5578719" cy="1569427"/>
        </p:xfrm>
        <a:graphic>
          <a:graphicData uri="http://schemas.openxmlformats.org/presentationml/2006/ole">
            <mc:AlternateContent xmlns:mc="http://schemas.openxmlformats.org/markup-compatibility/2006">
              <mc:Choice xmlns:v="urn:schemas-microsoft-com:vml" Requires="v">
                <p:oleObj spid="_x0000_s1372219" name="Equation" r:id="rId8" imgW="2577960" imgH="647640" progId="Equation.DSMT4">
                  <p:embed/>
                </p:oleObj>
              </mc:Choice>
              <mc:Fallback>
                <p:oleObj name="Equation" r:id="rId8" imgW="2577960" imgH="647640" progId="Equation.DSMT4">
                  <p:embed/>
                  <p:pic>
                    <p:nvPicPr>
                      <p:cNvPr id="2" name="Object 4">
                        <a:extLst>
                          <a:ext uri="{FF2B5EF4-FFF2-40B4-BE49-F238E27FC236}">
                            <a16:creationId xmlns:a16="http://schemas.microsoft.com/office/drawing/2014/main" id="{9372EDA9-F231-4DD3-A3D0-2785CAD3B3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011" t="-8340" r="-2011" b="-8340"/>
                      <a:stretch>
                        <a:fillRect/>
                      </a:stretch>
                    </p:blipFill>
                    <p:spPr bwMode="auto">
                      <a:xfrm>
                        <a:off x="1777512" y="4692162"/>
                        <a:ext cx="5578719" cy="1569427"/>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28575" cap="sq">
                            <a:solidFill>
                              <a:schemeClr val="folHlink"/>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52" name="Text Box 16">
            <a:extLst>
              <a:ext uri="{FF2B5EF4-FFF2-40B4-BE49-F238E27FC236}">
                <a16:creationId xmlns:a16="http://schemas.microsoft.com/office/drawing/2014/main" id="{8FA261CF-6137-43AB-BFEC-DDD6A4785EC2}"/>
              </a:ext>
            </a:extLst>
          </p:cNvPr>
          <p:cNvSpPr txBox="1">
            <a:spLocks noChangeArrowheads="1"/>
          </p:cNvSpPr>
          <p:nvPr/>
        </p:nvSpPr>
        <p:spPr bwMode="auto">
          <a:xfrm>
            <a:off x="451339" y="2750528"/>
            <a:ext cx="2896525" cy="490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s-ES" altLang="es-ES" sz="2215" dirty="0"/>
              <a:t> La </a:t>
            </a:r>
            <a:r>
              <a:rPr lang="es-ES_tradnl" altLang="es-ES" sz="2585" dirty="0">
                <a:solidFill>
                  <a:srgbClr val="0000CC"/>
                </a:solidFill>
                <a:cs typeface="Times New Roman" panose="02020603050405020304" pitchFamily="18" charset="0"/>
              </a:rPr>
              <a:t>PMR</a:t>
            </a:r>
            <a:r>
              <a:rPr lang="es-ES_tradnl" altLang="es-ES" sz="2585" baseline="30000" dirty="0">
                <a:solidFill>
                  <a:srgbClr val="0000CC"/>
                </a:solidFill>
                <a:cs typeface="Times New Roman" panose="02020603050405020304" pitchFamily="18" charset="0"/>
              </a:rPr>
              <a:t>2</a:t>
            </a:r>
            <a:r>
              <a:rPr lang="es-ES_tradnl" altLang="es-ES" sz="2585" baseline="-25000" dirty="0">
                <a:solidFill>
                  <a:srgbClr val="0000CC"/>
                </a:solidFill>
                <a:cs typeface="Times New Roman" panose="02020603050405020304" pitchFamily="18" charset="0"/>
              </a:rPr>
              <a:t>COO</a:t>
            </a:r>
            <a:r>
              <a:rPr lang="es-ES_tradnl" altLang="es-ES" sz="2215" dirty="0">
                <a:solidFill>
                  <a:schemeClr val="tx2"/>
                </a:solidFill>
              </a:rPr>
              <a:t> </a:t>
            </a:r>
            <a:r>
              <a:rPr lang="es-ES_tradnl" altLang="es-ES" sz="2215" dirty="0"/>
              <a:t>es</a:t>
            </a:r>
            <a:r>
              <a:rPr lang="es-ES_tradnl" altLang="es-ES" sz="2215" dirty="0">
                <a:solidFill>
                  <a:srgbClr val="000000"/>
                </a:solidFill>
              </a:rPr>
              <a:t>:</a:t>
            </a:r>
            <a:endParaRPr lang="es-ES" altLang="es-ES" sz="2215" dirty="0">
              <a:solidFill>
                <a:srgbClr val="000000"/>
              </a:solidFill>
            </a:endParaRPr>
          </a:p>
        </p:txBody>
      </p:sp>
      <p:graphicFrame>
        <p:nvGraphicFramePr>
          <p:cNvPr id="39953" name="Object 17">
            <a:extLst>
              <a:ext uri="{FF2B5EF4-FFF2-40B4-BE49-F238E27FC236}">
                <a16:creationId xmlns:a16="http://schemas.microsoft.com/office/drawing/2014/main" id="{3F8CA17D-5F99-4E79-B468-AACCF271D83B}"/>
              </a:ext>
            </a:extLst>
          </p:cNvPr>
          <p:cNvGraphicFramePr>
            <a:graphicFrameLocks noChangeAspect="1"/>
          </p:cNvGraphicFramePr>
          <p:nvPr>
            <p:extLst/>
          </p:nvPr>
        </p:nvGraphicFramePr>
        <p:xfrm>
          <a:off x="3157904" y="2269149"/>
          <a:ext cx="1711569" cy="1189892"/>
        </p:xfrm>
        <a:graphic>
          <a:graphicData uri="http://schemas.openxmlformats.org/presentationml/2006/ole">
            <mc:AlternateContent xmlns:mc="http://schemas.openxmlformats.org/markup-compatibility/2006">
              <mc:Choice xmlns:v="urn:schemas-microsoft-com:vml" Requires="v">
                <p:oleObj spid="_x0000_s1372220" name="Equation" r:id="rId10" imgW="876240" imgH="609480" progId="Equation.DSMT4">
                  <p:embed/>
                </p:oleObj>
              </mc:Choice>
              <mc:Fallback>
                <p:oleObj name="Equation" r:id="rId10" imgW="876240" imgH="609480" progId="Equation.DSMT4">
                  <p:embed/>
                  <p:pic>
                    <p:nvPicPr>
                      <p:cNvPr id="39953" name="Object 17">
                        <a:extLst>
                          <a:ext uri="{FF2B5EF4-FFF2-40B4-BE49-F238E27FC236}">
                            <a16:creationId xmlns:a16="http://schemas.microsoft.com/office/drawing/2014/main" id="{3F8CA17D-5F99-4E79-B468-AACCF271D8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7904" y="2269149"/>
                        <a:ext cx="1711569" cy="11898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4" name="Line 18">
            <a:extLst>
              <a:ext uri="{FF2B5EF4-FFF2-40B4-BE49-F238E27FC236}">
                <a16:creationId xmlns:a16="http://schemas.microsoft.com/office/drawing/2014/main" id="{78065695-3313-423F-9A4E-4F15B09AB5E6}"/>
              </a:ext>
            </a:extLst>
          </p:cNvPr>
          <p:cNvSpPr>
            <a:spLocks noChangeShapeType="1"/>
          </p:cNvSpPr>
          <p:nvPr/>
        </p:nvSpPr>
        <p:spPr bwMode="auto">
          <a:xfrm flipH="1">
            <a:off x="6666035" y="3771900"/>
            <a:ext cx="531934" cy="398585"/>
          </a:xfrm>
          <a:prstGeom prst="lin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sz="2215"/>
          </a:p>
        </p:txBody>
      </p:sp>
      <p:sp>
        <p:nvSpPr>
          <p:cNvPr id="39955" name="Line 19">
            <a:extLst>
              <a:ext uri="{FF2B5EF4-FFF2-40B4-BE49-F238E27FC236}">
                <a16:creationId xmlns:a16="http://schemas.microsoft.com/office/drawing/2014/main" id="{B9C85394-91DC-4893-8110-88945B21CC8C}"/>
              </a:ext>
            </a:extLst>
          </p:cNvPr>
          <p:cNvSpPr>
            <a:spLocks noChangeShapeType="1"/>
          </p:cNvSpPr>
          <p:nvPr/>
        </p:nvSpPr>
        <p:spPr bwMode="auto">
          <a:xfrm flipH="1">
            <a:off x="4819651" y="4215912"/>
            <a:ext cx="531934" cy="398585"/>
          </a:xfrm>
          <a:prstGeom prst="lin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sz="2215"/>
          </a:p>
        </p:txBody>
      </p:sp>
      <p:sp>
        <p:nvSpPr>
          <p:cNvPr id="39956" name="AutoShape 20">
            <a:extLst>
              <a:ext uri="{FF2B5EF4-FFF2-40B4-BE49-F238E27FC236}">
                <a16:creationId xmlns:a16="http://schemas.microsoft.com/office/drawing/2014/main" id="{0A9E4EF3-A7E3-4CC6-A4AC-391D9F912E7E}"/>
              </a:ext>
            </a:extLst>
          </p:cNvPr>
          <p:cNvSpPr>
            <a:spLocks noChangeArrowheads="1"/>
          </p:cNvSpPr>
          <p:nvPr/>
        </p:nvSpPr>
        <p:spPr bwMode="auto">
          <a:xfrm>
            <a:off x="5037993" y="2697774"/>
            <a:ext cx="530469" cy="531934"/>
          </a:xfrm>
          <a:prstGeom prst="rightArrow">
            <a:avLst>
              <a:gd name="adj1" fmla="val 50000"/>
              <a:gd name="adj2" fmla="val 25000"/>
            </a:avLst>
          </a:prstGeom>
          <a:solidFill>
            <a:srgbClr val="FFFF4D"/>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2215"/>
          </a:p>
        </p:txBody>
      </p:sp>
      <p:sp>
        <p:nvSpPr>
          <p:cNvPr id="39957" name="Text Box 21">
            <a:extLst>
              <a:ext uri="{FF2B5EF4-FFF2-40B4-BE49-F238E27FC236}">
                <a16:creationId xmlns:a16="http://schemas.microsoft.com/office/drawing/2014/main" id="{76BD4AC0-AEF5-4122-A33F-FB62FFECC700}"/>
              </a:ext>
            </a:extLst>
          </p:cNvPr>
          <p:cNvSpPr txBox="1">
            <a:spLocks noChangeArrowheads="1"/>
          </p:cNvSpPr>
          <p:nvPr/>
        </p:nvSpPr>
        <p:spPr bwMode="auto">
          <a:xfrm>
            <a:off x="467544" y="4966190"/>
            <a:ext cx="716573" cy="376385"/>
          </a:xfrm>
          <a:prstGeom prst="rect">
            <a:avLst/>
          </a:prstGeom>
          <a:noFill/>
          <a:ln w="19050"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1846"/>
              <a:t>SCR</a:t>
            </a:r>
          </a:p>
        </p:txBody>
      </p:sp>
      <p:sp>
        <p:nvSpPr>
          <p:cNvPr id="39958" name="Oval 22">
            <a:extLst>
              <a:ext uri="{FF2B5EF4-FFF2-40B4-BE49-F238E27FC236}">
                <a16:creationId xmlns:a16="http://schemas.microsoft.com/office/drawing/2014/main" id="{A53D602F-ECC8-4F3F-A2A9-91F05754A8CA}"/>
              </a:ext>
            </a:extLst>
          </p:cNvPr>
          <p:cNvSpPr>
            <a:spLocks noChangeArrowheads="1"/>
          </p:cNvSpPr>
          <p:nvPr/>
        </p:nvSpPr>
        <p:spPr bwMode="auto">
          <a:xfrm>
            <a:off x="1835696" y="4769059"/>
            <a:ext cx="2160240" cy="932754"/>
          </a:xfrm>
          <a:prstGeom prst="ellipse">
            <a:avLst/>
          </a:prstGeom>
          <a:noFill/>
          <a:ln w="19050"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2215"/>
          </a:p>
        </p:txBody>
      </p:sp>
      <p:sp>
        <p:nvSpPr>
          <p:cNvPr id="39959" name="Line 23">
            <a:extLst>
              <a:ext uri="{FF2B5EF4-FFF2-40B4-BE49-F238E27FC236}">
                <a16:creationId xmlns:a16="http://schemas.microsoft.com/office/drawing/2014/main" id="{317E6117-23C3-4910-8244-238DA9DEC348}"/>
              </a:ext>
            </a:extLst>
          </p:cNvPr>
          <p:cNvSpPr>
            <a:spLocks noChangeShapeType="1"/>
          </p:cNvSpPr>
          <p:nvPr/>
        </p:nvSpPr>
        <p:spPr bwMode="auto">
          <a:xfrm flipH="1" flipV="1">
            <a:off x="1194374" y="5131777"/>
            <a:ext cx="637442" cy="137746"/>
          </a:xfrm>
          <a:prstGeom prst="line">
            <a:avLst/>
          </a:prstGeom>
          <a:noFill/>
          <a:ln w="19050" cap="sq">
            <a:solidFill>
              <a:srgbClr val="CC33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sz="2215"/>
          </a:p>
        </p:txBody>
      </p:sp>
      <p:sp>
        <p:nvSpPr>
          <p:cNvPr id="39960" name="AutoShape 24">
            <a:hlinkClick r:id="" action="ppaction://noaction" highlightClick="1"/>
            <a:extLst>
              <a:ext uri="{FF2B5EF4-FFF2-40B4-BE49-F238E27FC236}">
                <a16:creationId xmlns:a16="http://schemas.microsoft.com/office/drawing/2014/main" id="{D686D581-D059-4C34-A30A-F181E3097BB6}"/>
              </a:ext>
            </a:extLst>
          </p:cNvPr>
          <p:cNvSpPr>
            <a:spLocks noChangeArrowheads="1"/>
          </p:cNvSpPr>
          <p:nvPr/>
        </p:nvSpPr>
        <p:spPr bwMode="auto">
          <a:xfrm>
            <a:off x="8383466" y="6309946"/>
            <a:ext cx="323850" cy="284285"/>
          </a:xfrm>
          <a:prstGeom prst="actionButtonInformation">
            <a:avLst/>
          </a:prstGeom>
          <a:solidFill>
            <a:schemeClr val="accent1"/>
          </a:solidFill>
          <a:ln w="12700" cap="sq">
            <a:solidFill>
              <a:schemeClr val="bg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2215"/>
          </a:p>
        </p:txBody>
      </p:sp>
    </p:spTree>
    <p:extLst>
      <p:ext uri="{BB962C8B-B14F-4D97-AF65-F5344CB8AC3E}">
        <p14:creationId xmlns:p14="http://schemas.microsoft.com/office/powerpoint/2010/main" val="168439113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6"/>
                                        </p:tgtEl>
                                        <p:attrNameLst>
                                          <p:attrName>style.visibility</p:attrName>
                                        </p:attrNameLst>
                                      </p:cBhvr>
                                      <p:to>
                                        <p:strVal val="visible"/>
                                      </p:to>
                                    </p:set>
                                    <p:animEffect transition="in" filter="wipe(left)">
                                      <p:cBhvr>
                                        <p:cTn id="7" dur="2000"/>
                                        <p:tgtEl>
                                          <p:spTgt spid="39946"/>
                                        </p:tgtEl>
                                      </p:cBhvr>
                                    </p:animEffect>
                                  </p:childTnLst>
                                </p:cTn>
                              </p:par>
                            </p:childTnLst>
                          </p:cTn>
                        </p:par>
                        <p:par>
                          <p:cTn id="8" fill="hold" nodeType="afterGroup">
                            <p:stCondLst>
                              <p:cond delay="2000"/>
                            </p:stCondLst>
                            <p:childTnLst>
                              <p:par>
                                <p:cTn id="9" presetID="22" presetClass="entr" presetSubtype="8" fill="hold" nodeType="afterEffect">
                                  <p:stCondLst>
                                    <p:cond delay="0"/>
                                  </p:stCondLst>
                                  <p:childTnLst>
                                    <p:set>
                                      <p:cBhvr>
                                        <p:cTn id="10" dur="1" fill="hold">
                                          <p:stCondLst>
                                            <p:cond delay="0"/>
                                          </p:stCondLst>
                                        </p:cTn>
                                        <p:tgtEl>
                                          <p:spTgt spid="39947"/>
                                        </p:tgtEl>
                                        <p:attrNameLst>
                                          <p:attrName>style.visibility</p:attrName>
                                        </p:attrNameLst>
                                      </p:cBhvr>
                                      <p:to>
                                        <p:strVal val="visible"/>
                                      </p:to>
                                    </p:set>
                                    <p:animEffect transition="in" filter="wipe(left)">
                                      <p:cBhvr>
                                        <p:cTn id="11" dur="500"/>
                                        <p:tgtEl>
                                          <p:spTgt spid="3994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9952"/>
                                        </p:tgtEl>
                                        <p:attrNameLst>
                                          <p:attrName>style.visibility</p:attrName>
                                        </p:attrNameLst>
                                      </p:cBhvr>
                                      <p:to>
                                        <p:strVal val="visible"/>
                                      </p:to>
                                    </p:set>
                                    <p:animEffect transition="in" filter="wipe(left)">
                                      <p:cBhvr>
                                        <p:cTn id="16" dur="2000"/>
                                        <p:tgtEl>
                                          <p:spTgt spid="39952"/>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39953"/>
                                        </p:tgtEl>
                                        <p:attrNameLst>
                                          <p:attrName>style.visibility</p:attrName>
                                        </p:attrNameLst>
                                      </p:cBhvr>
                                      <p:to>
                                        <p:strVal val="visible"/>
                                      </p:to>
                                    </p:set>
                                    <p:animEffect transition="in" filter="wipe(up)">
                                      <p:cBhvr>
                                        <p:cTn id="20" dur="500"/>
                                        <p:tgtEl>
                                          <p:spTgt spid="3995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9956"/>
                                        </p:tgtEl>
                                        <p:attrNameLst>
                                          <p:attrName>style.visibility</p:attrName>
                                        </p:attrNameLst>
                                      </p:cBhvr>
                                      <p:to>
                                        <p:strVal val="visible"/>
                                      </p:to>
                                    </p:set>
                                    <p:animEffect transition="in" filter="wipe(left)">
                                      <p:cBhvr>
                                        <p:cTn id="25" dur="1000"/>
                                        <p:tgtEl>
                                          <p:spTgt spid="39956"/>
                                        </p:tgtEl>
                                      </p:cBhvr>
                                    </p:animEffect>
                                  </p:childTnLst>
                                </p:cTn>
                              </p:par>
                            </p:childTnLst>
                          </p:cTn>
                        </p:par>
                        <p:par>
                          <p:cTn id="26" fill="hold" nodeType="afterGroup">
                            <p:stCondLst>
                              <p:cond delay="1000"/>
                            </p:stCondLst>
                            <p:childTnLst>
                              <p:par>
                                <p:cTn id="27" presetID="22" presetClass="entr" presetSubtype="8" fill="hold" nodeType="afterEffect">
                                  <p:stCondLst>
                                    <p:cond delay="0"/>
                                  </p:stCondLst>
                                  <p:childTnLst>
                                    <p:set>
                                      <p:cBhvr>
                                        <p:cTn id="28" dur="1" fill="hold">
                                          <p:stCondLst>
                                            <p:cond delay="0"/>
                                          </p:stCondLst>
                                        </p:cTn>
                                        <p:tgtEl>
                                          <p:spTgt spid="263172"/>
                                        </p:tgtEl>
                                        <p:attrNameLst>
                                          <p:attrName>style.visibility</p:attrName>
                                        </p:attrNameLst>
                                      </p:cBhvr>
                                      <p:to>
                                        <p:strVal val="visible"/>
                                      </p:to>
                                    </p:set>
                                    <p:animEffect transition="in" filter="wipe(left)">
                                      <p:cBhvr>
                                        <p:cTn id="29" dur="500"/>
                                        <p:tgtEl>
                                          <p:spTgt spid="26317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39954"/>
                                        </p:tgtEl>
                                        <p:attrNameLst>
                                          <p:attrName>style.visibility</p:attrName>
                                        </p:attrNameLst>
                                      </p:cBhvr>
                                      <p:to>
                                        <p:strVal val="visible"/>
                                      </p:to>
                                    </p:set>
                                    <p:animEffect transition="in" filter="wipe(right)">
                                      <p:cBhvr>
                                        <p:cTn id="34" dur="2000"/>
                                        <p:tgtEl>
                                          <p:spTgt spid="39954"/>
                                        </p:tgtEl>
                                      </p:cBhvr>
                                    </p:animEffect>
                                  </p:childTnLst>
                                </p:cTn>
                              </p:par>
                            </p:childTnLst>
                          </p:cTn>
                        </p:par>
                        <p:par>
                          <p:cTn id="35" fill="hold" nodeType="afterGroup">
                            <p:stCondLst>
                              <p:cond delay="2000"/>
                            </p:stCondLst>
                            <p:childTnLst>
                              <p:par>
                                <p:cTn id="36" presetID="22" presetClass="entr" presetSubtype="2" fill="hold" nodeType="afterEffect">
                                  <p:stCondLst>
                                    <p:cond delay="0"/>
                                  </p:stCondLst>
                                  <p:childTnLst>
                                    <p:set>
                                      <p:cBhvr>
                                        <p:cTn id="37" dur="1" fill="hold">
                                          <p:stCondLst>
                                            <p:cond delay="0"/>
                                          </p:stCondLst>
                                        </p:cTn>
                                        <p:tgtEl>
                                          <p:spTgt spid="39955"/>
                                        </p:tgtEl>
                                        <p:attrNameLst>
                                          <p:attrName>style.visibility</p:attrName>
                                        </p:attrNameLst>
                                      </p:cBhvr>
                                      <p:to>
                                        <p:strVal val="visible"/>
                                      </p:to>
                                    </p:set>
                                    <p:animEffect transition="in" filter="wipe(right)">
                                      <p:cBhvr>
                                        <p:cTn id="38" dur="2000"/>
                                        <p:tgtEl>
                                          <p:spTgt spid="39955"/>
                                        </p:tgtEl>
                                      </p:cBhvr>
                                    </p:animEffect>
                                  </p:childTnLst>
                                </p:cTn>
                              </p:par>
                            </p:childTnLst>
                          </p:cTn>
                        </p:par>
                        <p:par>
                          <p:cTn id="39" fill="hold" nodeType="afterGroup">
                            <p:stCondLst>
                              <p:cond delay="4000"/>
                            </p:stCondLst>
                            <p:childTnLst>
                              <p:par>
                                <p:cTn id="40" presetID="22" presetClass="entr" presetSubtype="8" fill="hold"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par>
                          <p:cTn id="43" fill="hold" nodeType="afterGroup">
                            <p:stCondLst>
                              <p:cond delay="4500"/>
                            </p:stCondLst>
                            <p:childTnLst>
                              <p:par>
                                <p:cTn id="44" presetID="22" presetClass="entr" presetSubtype="8" fill="hold" nodeType="afterEffect">
                                  <p:stCondLst>
                                    <p:cond delay="3000"/>
                                  </p:stCondLst>
                                  <p:childTnLst>
                                    <p:set>
                                      <p:cBhvr>
                                        <p:cTn id="45" dur="1" fill="hold">
                                          <p:stCondLst>
                                            <p:cond delay="0"/>
                                          </p:stCondLst>
                                        </p:cTn>
                                        <p:tgtEl>
                                          <p:spTgt spid="39958"/>
                                        </p:tgtEl>
                                        <p:attrNameLst>
                                          <p:attrName>style.visibility</p:attrName>
                                        </p:attrNameLst>
                                      </p:cBhvr>
                                      <p:to>
                                        <p:strVal val="visible"/>
                                      </p:to>
                                    </p:set>
                                    <p:animEffect transition="in" filter="wipe(left)">
                                      <p:cBhvr>
                                        <p:cTn id="46" dur="1000"/>
                                        <p:tgtEl>
                                          <p:spTgt spid="39958"/>
                                        </p:tgtEl>
                                      </p:cBhvr>
                                    </p:animEffect>
                                  </p:childTnLst>
                                </p:cTn>
                              </p:par>
                            </p:childTnLst>
                          </p:cTn>
                        </p:par>
                        <p:par>
                          <p:cTn id="47" fill="hold" nodeType="afterGroup">
                            <p:stCondLst>
                              <p:cond delay="8500"/>
                            </p:stCondLst>
                            <p:childTnLst>
                              <p:par>
                                <p:cTn id="48" presetID="22" presetClass="entr" presetSubtype="2" fill="hold" nodeType="afterEffect">
                                  <p:stCondLst>
                                    <p:cond delay="0"/>
                                  </p:stCondLst>
                                  <p:childTnLst>
                                    <p:set>
                                      <p:cBhvr>
                                        <p:cTn id="49" dur="1" fill="hold">
                                          <p:stCondLst>
                                            <p:cond delay="0"/>
                                          </p:stCondLst>
                                        </p:cTn>
                                        <p:tgtEl>
                                          <p:spTgt spid="39959"/>
                                        </p:tgtEl>
                                        <p:attrNameLst>
                                          <p:attrName>style.visibility</p:attrName>
                                        </p:attrNameLst>
                                      </p:cBhvr>
                                      <p:to>
                                        <p:strVal val="visible"/>
                                      </p:to>
                                    </p:set>
                                    <p:animEffect transition="in" filter="wipe(right)">
                                      <p:cBhvr>
                                        <p:cTn id="50" dur="1000"/>
                                        <p:tgtEl>
                                          <p:spTgt spid="39959"/>
                                        </p:tgtEl>
                                      </p:cBhvr>
                                    </p:animEffect>
                                  </p:childTnLst>
                                </p:cTn>
                              </p:par>
                            </p:childTnLst>
                          </p:cTn>
                        </p:par>
                        <p:par>
                          <p:cTn id="51" fill="hold" nodeType="afterGroup">
                            <p:stCondLst>
                              <p:cond delay="9500"/>
                            </p:stCondLst>
                            <p:childTnLst>
                              <p:par>
                                <p:cTn id="52" presetID="22" presetClass="entr" presetSubtype="2" fill="hold" grpId="0" nodeType="afterEffect">
                                  <p:stCondLst>
                                    <p:cond delay="0"/>
                                  </p:stCondLst>
                                  <p:childTnLst>
                                    <p:set>
                                      <p:cBhvr>
                                        <p:cTn id="53" dur="1" fill="hold">
                                          <p:stCondLst>
                                            <p:cond delay="0"/>
                                          </p:stCondLst>
                                        </p:cTn>
                                        <p:tgtEl>
                                          <p:spTgt spid="39957"/>
                                        </p:tgtEl>
                                        <p:attrNameLst>
                                          <p:attrName>style.visibility</p:attrName>
                                        </p:attrNameLst>
                                      </p:cBhvr>
                                      <p:to>
                                        <p:strVal val="visible"/>
                                      </p:to>
                                    </p:set>
                                    <p:animEffect transition="in" filter="wipe(right)">
                                      <p:cBhvr>
                                        <p:cTn id="54" dur="1000"/>
                                        <p:tgtEl>
                                          <p:spTgt spid="39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6" grpId="0"/>
      <p:bldP spid="39952" grpId="0"/>
      <p:bldP spid="39957"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1475" name="Rectangle 2">
            <a:extLst>
              <a:ext uri="{FF2B5EF4-FFF2-40B4-BE49-F238E27FC236}">
                <a16:creationId xmlns:a16="http://schemas.microsoft.com/office/drawing/2014/main" id="{FF8C0F07-0EF3-47FA-8A90-9006DEB89494}"/>
              </a:ext>
            </a:extLst>
          </p:cNvPr>
          <p:cNvSpPr>
            <a:spLocks noGrp="1" noChangeArrowheads="1"/>
          </p:cNvSpPr>
          <p:nvPr>
            <p:ph type="title" idx="4294967295"/>
          </p:nvPr>
        </p:nvSpPr>
        <p:spPr>
          <a:xfrm>
            <a:off x="118697" y="79131"/>
            <a:ext cx="8468457" cy="866043"/>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chemeClr val="accent5"/>
                </a:solidFill>
              </a:rPr>
              <a:t> </a:t>
            </a:r>
            <a:r>
              <a:rPr lang="es-ES" altLang="es-ES" dirty="0">
                <a:solidFill>
                  <a:srgbClr val="008000"/>
                </a:solidFill>
              </a:rPr>
              <a:t>prevista en las </a:t>
            </a:r>
            <a:r>
              <a:rPr lang="es-ES" altLang="es-ES" dirty="0">
                <a:solidFill>
                  <a:schemeClr val="accent5"/>
                </a:solidFill>
              </a:rPr>
              <a:t>COO</a:t>
            </a:r>
            <a:r>
              <a:rPr lang="es-ES" altLang="es-ES" dirty="0">
                <a:solidFill>
                  <a:schemeClr val="tx2"/>
                </a:solidFill>
              </a:rPr>
              <a:t> </a:t>
            </a:r>
            <a:r>
              <a:rPr lang="es-ES" altLang="es-ES" dirty="0">
                <a:solidFill>
                  <a:srgbClr val="008000"/>
                </a:solidFill>
              </a:rPr>
              <a:t>si </a:t>
            </a:r>
            <a:r>
              <a:rPr lang="es-ES" altLang="es-ES" dirty="0" err="1">
                <a:solidFill>
                  <a:srgbClr val="008000"/>
                </a:solidFill>
              </a:rPr>
              <a:t>heterocedasticidad</a:t>
            </a:r>
            <a:endParaRPr lang="es-ES" altLang="es-ES" dirty="0">
              <a:solidFill>
                <a:srgbClr val="008000"/>
              </a:solidFill>
            </a:endParaRPr>
          </a:p>
        </p:txBody>
      </p:sp>
      <p:graphicFrame>
        <p:nvGraphicFramePr>
          <p:cNvPr id="263172" name="Object 4">
            <a:extLst>
              <a:ext uri="{FF2B5EF4-FFF2-40B4-BE49-F238E27FC236}">
                <a16:creationId xmlns:a16="http://schemas.microsoft.com/office/drawing/2014/main" id="{561B14EB-8059-4CB5-803F-4420A3D6412C}"/>
              </a:ext>
            </a:extLst>
          </p:cNvPr>
          <p:cNvGraphicFramePr>
            <a:graphicFrameLocks noChangeAspect="1"/>
          </p:cNvGraphicFramePr>
          <p:nvPr>
            <p:extLst/>
          </p:nvPr>
        </p:nvGraphicFramePr>
        <p:xfrm>
          <a:off x="1763688" y="999393"/>
          <a:ext cx="4887057" cy="1046285"/>
        </p:xfrm>
        <a:graphic>
          <a:graphicData uri="http://schemas.openxmlformats.org/presentationml/2006/ole">
            <mc:AlternateContent xmlns:mc="http://schemas.openxmlformats.org/markup-compatibility/2006">
              <mc:Choice xmlns:v="urn:schemas-microsoft-com:vml" Requires="v">
                <p:oleObj spid="_x0000_s1373227" name="Equation" r:id="rId4" imgW="2260440" imgH="431640" progId="Equation.DSMT4">
                  <p:embed/>
                </p:oleObj>
              </mc:Choice>
              <mc:Fallback>
                <p:oleObj name="Equation" r:id="rId4" imgW="2260440" imgH="431640" progId="Equation.DSMT4">
                  <p:embed/>
                  <p:pic>
                    <p:nvPicPr>
                      <p:cNvPr id="263172" name="Object 4">
                        <a:extLst>
                          <a:ext uri="{FF2B5EF4-FFF2-40B4-BE49-F238E27FC236}">
                            <a16:creationId xmlns:a16="http://schemas.microsoft.com/office/drawing/2014/main" id="{561B14EB-8059-4CB5-803F-4420A3D641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11" t="-8340" r="-2011" b="-8340"/>
                      <a:stretch>
                        <a:fillRect/>
                      </a:stretch>
                    </p:blipFill>
                    <p:spPr bwMode="auto">
                      <a:xfrm>
                        <a:off x="1763688" y="999393"/>
                        <a:ext cx="4887057" cy="1046285"/>
                      </a:xfrm>
                      <a:prstGeom prst="rect">
                        <a:avLst/>
                      </a:prstGeom>
                      <a:solidFill>
                        <a:srgbClr val="EAEAEA"/>
                      </a:solidFill>
                      <a:ln w="28575" cap="sq">
                        <a:solidFill>
                          <a:schemeClr val="accent5"/>
                        </a:solidFill>
                        <a:miter lim="800000"/>
                        <a:headEnd type="none" w="sm" len="sm"/>
                        <a:tailEnd type="none" w="sm" len="sm"/>
                      </a:ln>
                      <a:effectLst/>
                      <a:extLst/>
                    </p:spPr>
                  </p:pic>
                </p:oleObj>
              </mc:Fallback>
            </mc:AlternateContent>
          </a:graphicData>
        </a:graphic>
      </p:graphicFrame>
      <p:sp>
        <p:nvSpPr>
          <p:cNvPr id="361478" name="Rectangle 5">
            <a:extLst>
              <a:ext uri="{FF2B5EF4-FFF2-40B4-BE49-F238E27FC236}">
                <a16:creationId xmlns:a16="http://schemas.microsoft.com/office/drawing/2014/main" id="{391EE01D-6108-4886-99E8-E0F1E4F022B8}"/>
              </a:ext>
            </a:extLst>
          </p:cNvPr>
          <p:cNvSpPr>
            <a:spLocks noChangeArrowheads="1"/>
          </p:cNvSpPr>
          <p:nvPr/>
        </p:nvSpPr>
        <p:spPr bwMode="auto">
          <a:xfrm>
            <a:off x="281546" y="2535043"/>
            <a:ext cx="8491904" cy="46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90000"/>
              </a:lnSpc>
              <a:spcBef>
                <a:spcPct val="20000"/>
              </a:spcBef>
              <a:spcAft>
                <a:spcPts val="554"/>
              </a:spcAft>
              <a:buClr>
                <a:srgbClr val="008000"/>
              </a:buClr>
              <a:buSzPct val="75000"/>
            </a:pPr>
            <a:r>
              <a:rPr lang="es-ES_tradnl" altLang="es-ES" sz="2215" dirty="0"/>
              <a:t>En nuestro caso:</a:t>
            </a:r>
          </a:p>
          <a:p>
            <a:pPr eaLnBrk="1" hangingPunct="1">
              <a:lnSpc>
                <a:spcPct val="90000"/>
              </a:lnSpc>
              <a:spcBef>
                <a:spcPct val="20000"/>
              </a:spcBef>
              <a:spcAft>
                <a:spcPts val="554"/>
              </a:spcAft>
              <a:buClr>
                <a:srgbClr val="008000"/>
              </a:buClr>
              <a:buSzPct val="75000"/>
            </a:pPr>
            <a:endParaRPr lang="es-ES_tradnl" altLang="es-ES" sz="2215" dirty="0"/>
          </a:p>
        </p:txBody>
      </p:sp>
      <p:graphicFrame>
        <p:nvGraphicFramePr>
          <p:cNvPr id="263174" name="Object 6">
            <a:extLst>
              <a:ext uri="{FF2B5EF4-FFF2-40B4-BE49-F238E27FC236}">
                <a16:creationId xmlns:a16="http://schemas.microsoft.com/office/drawing/2014/main" id="{86C385F5-675B-4E5C-B73B-6F1E79712E20}"/>
              </a:ext>
            </a:extLst>
          </p:cNvPr>
          <p:cNvGraphicFramePr>
            <a:graphicFrameLocks noChangeAspect="1"/>
          </p:cNvGraphicFramePr>
          <p:nvPr>
            <p:extLst/>
          </p:nvPr>
        </p:nvGraphicFramePr>
        <p:xfrm>
          <a:off x="952692" y="3039135"/>
          <a:ext cx="7033846" cy="820615"/>
        </p:xfrm>
        <a:graphic>
          <a:graphicData uri="http://schemas.openxmlformats.org/presentationml/2006/ole">
            <mc:AlternateContent xmlns:mc="http://schemas.openxmlformats.org/markup-compatibility/2006">
              <mc:Choice xmlns:v="urn:schemas-microsoft-com:vml" Requires="v">
                <p:oleObj spid="_x0000_s1373228" name="Equation" r:id="rId6" imgW="3809880" imgH="444240" progId="Equation.DSMT4">
                  <p:embed/>
                </p:oleObj>
              </mc:Choice>
              <mc:Fallback>
                <p:oleObj name="Equation" r:id="rId6" imgW="3809880" imgH="444240" progId="Equation.DSMT4">
                  <p:embed/>
                  <p:pic>
                    <p:nvPicPr>
                      <p:cNvPr id="263174" name="Object 6">
                        <a:extLst>
                          <a:ext uri="{FF2B5EF4-FFF2-40B4-BE49-F238E27FC236}">
                            <a16:creationId xmlns:a16="http://schemas.microsoft.com/office/drawing/2014/main" id="{86C385F5-675B-4E5C-B73B-6F1E79712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2692" y="3039135"/>
                        <a:ext cx="7033846" cy="820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3175" name="Object 7">
            <a:extLst>
              <a:ext uri="{FF2B5EF4-FFF2-40B4-BE49-F238E27FC236}">
                <a16:creationId xmlns:a16="http://schemas.microsoft.com/office/drawing/2014/main" id="{FCA3960B-3094-4097-952B-ED286CBEAC74}"/>
              </a:ext>
            </a:extLst>
          </p:cNvPr>
          <p:cNvGraphicFramePr>
            <a:graphicFrameLocks noChangeAspect="1"/>
          </p:cNvGraphicFramePr>
          <p:nvPr>
            <p:extLst/>
          </p:nvPr>
        </p:nvGraphicFramePr>
        <p:xfrm>
          <a:off x="939504" y="4437112"/>
          <a:ext cx="6658708" cy="890954"/>
        </p:xfrm>
        <a:graphic>
          <a:graphicData uri="http://schemas.openxmlformats.org/presentationml/2006/ole">
            <mc:AlternateContent xmlns:mc="http://schemas.openxmlformats.org/markup-compatibility/2006">
              <mc:Choice xmlns:v="urn:schemas-microsoft-com:vml" Requires="v">
                <p:oleObj spid="_x0000_s1373229" name="Equation" r:id="rId8" imgW="3606480" imgH="482400" progId="Equation.DSMT4">
                  <p:embed/>
                </p:oleObj>
              </mc:Choice>
              <mc:Fallback>
                <p:oleObj name="Equation" r:id="rId8" imgW="3606480" imgH="482400" progId="Equation.DSMT4">
                  <p:embed/>
                  <p:pic>
                    <p:nvPicPr>
                      <p:cNvPr id="263175" name="Object 7">
                        <a:extLst>
                          <a:ext uri="{FF2B5EF4-FFF2-40B4-BE49-F238E27FC236}">
                            <a16:creationId xmlns:a16="http://schemas.microsoft.com/office/drawing/2014/main" id="{FCA3960B-3094-4097-952B-ED286CBEAC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9504" y="4437112"/>
                        <a:ext cx="6658708" cy="8909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61482" name="Picture 10" descr="MCj02991330000[1]">
            <a:extLst>
              <a:ext uri="{FF2B5EF4-FFF2-40B4-BE49-F238E27FC236}">
                <a16:creationId xmlns:a16="http://schemas.microsoft.com/office/drawing/2014/main" id="{258FC181-27E1-4B7B-B51E-190C0DBE41A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68104" y="395654"/>
            <a:ext cx="420565" cy="59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986023"/>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5" presetClass="entr" presetSubtype="0" fill="hold" nodeType="afterEffect">
                                  <p:stCondLst>
                                    <p:cond delay="0"/>
                                  </p:stCondLst>
                                  <p:childTnLst>
                                    <p:set>
                                      <p:cBhvr>
                                        <p:cTn id="6" dur="1" fill="hold">
                                          <p:stCondLst>
                                            <p:cond delay="0"/>
                                          </p:stCondLst>
                                        </p:cTn>
                                        <p:tgtEl>
                                          <p:spTgt spid="263172"/>
                                        </p:tgtEl>
                                        <p:attrNameLst>
                                          <p:attrName>style.visibility</p:attrName>
                                        </p:attrNameLst>
                                      </p:cBhvr>
                                      <p:to>
                                        <p:strVal val="visible"/>
                                      </p:to>
                                    </p:set>
                                    <p:animEffect transition="in" filter="fade">
                                      <p:cBhvr>
                                        <p:cTn id="7" dur="2000"/>
                                        <p:tgtEl>
                                          <p:spTgt spid="263172"/>
                                        </p:tgtEl>
                                      </p:cBhvr>
                                    </p:animEffect>
                                    <p:anim calcmode="lin" valueType="num">
                                      <p:cBhvr>
                                        <p:cTn id="8" dur="2000" fill="hold"/>
                                        <p:tgtEl>
                                          <p:spTgt spid="263172"/>
                                        </p:tgtEl>
                                        <p:attrNameLst>
                                          <p:attrName>style.rotation</p:attrName>
                                        </p:attrNameLst>
                                      </p:cBhvr>
                                      <p:tavLst>
                                        <p:tav tm="0">
                                          <p:val>
                                            <p:fltVal val="720"/>
                                          </p:val>
                                        </p:tav>
                                        <p:tav tm="100000">
                                          <p:val>
                                            <p:fltVal val="0"/>
                                          </p:val>
                                        </p:tav>
                                      </p:tavLst>
                                    </p:anim>
                                    <p:anim calcmode="lin" valueType="num">
                                      <p:cBhvr>
                                        <p:cTn id="9" dur="2000" fill="hold"/>
                                        <p:tgtEl>
                                          <p:spTgt spid="263172"/>
                                        </p:tgtEl>
                                        <p:attrNameLst>
                                          <p:attrName>ppt_h</p:attrName>
                                        </p:attrNameLst>
                                      </p:cBhvr>
                                      <p:tavLst>
                                        <p:tav tm="0">
                                          <p:val>
                                            <p:fltVal val="0"/>
                                          </p:val>
                                        </p:tav>
                                        <p:tav tm="100000">
                                          <p:val>
                                            <p:strVal val="#ppt_h"/>
                                          </p:val>
                                        </p:tav>
                                      </p:tavLst>
                                    </p:anim>
                                    <p:anim calcmode="lin" valueType="num">
                                      <p:cBhvr>
                                        <p:cTn id="10" dur="2000" fill="hold"/>
                                        <p:tgtEl>
                                          <p:spTgt spid="263172"/>
                                        </p:tgtEl>
                                        <p:attrNameLst>
                                          <p:attrName>ppt_w</p:attrName>
                                        </p:attrNameLst>
                                      </p:cBhvr>
                                      <p:tavLst>
                                        <p:tav tm="0">
                                          <p:val>
                                            <p:fltVal val="0"/>
                                          </p:val>
                                        </p:tav>
                                        <p:tav tm="100000">
                                          <p:val>
                                            <p:strVal val="#ppt_w"/>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61478"/>
                                        </p:tgtEl>
                                        <p:attrNameLst>
                                          <p:attrName>style.visibility</p:attrName>
                                        </p:attrNameLst>
                                      </p:cBhvr>
                                      <p:to>
                                        <p:strVal val="visible"/>
                                      </p:to>
                                    </p:set>
                                    <p:animEffect transition="in" filter="wipe(left)">
                                      <p:cBhvr>
                                        <p:cTn id="15" dur="2000"/>
                                        <p:tgtEl>
                                          <p:spTgt spid="361478"/>
                                        </p:tgtEl>
                                      </p:cBhvr>
                                    </p:animEffect>
                                  </p:childTnLst>
                                </p:cTn>
                              </p:par>
                            </p:childTnLst>
                          </p:cTn>
                        </p:par>
                        <p:par>
                          <p:cTn id="16" fill="hold" nodeType="afterGroup">
                            <p:stCondLst>
                              <p:cond delay="2000"/>
                            </p:stCondLst>
                            <p:childTnLst>
                              <p:par>
                                <p:cTn id="17" presetID="22" presetClass="entr" presetSubtype="8" fill="hold" nodeType="afterEffect">
                                  <p:stCondLst>
                                    <p:cond delay="0"/>
                                  </p:stCondLst>
                                  <p:childTnLst>
                                    <p:set>
                                      <p:cBhvr>
                                        <p:cTn id="18" dur="1" fill="hold">
                                          <p:stCondLst>
                                            <p:cond delay="0"/>
                                          </p:stCondLst>
                                        </p:cTn>
                                        <p:tgtEl>
                                          <p:spTgt spid="263174"/>
                                        </p:tgtEl>
                                        <p:attrNameLst>
                                          <p:attrName>style.visibility</p:attrName>
                                        </p:attrNameLst>
                                      </p:cBhvr>
                                      <p:to>
                                        <p:strVal val="visible"/>
                                      </p:to>
                                    </p:set>
                                    <p:animEffect transition="in" filter="wipe(left)">
                                      <p:cBhvr>
                                        <p:cTn id="19" dur="2000"/>
                                        <p:tgtEl>
                                          <p:spTgt spid="26317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263175"/>
                                        </p:tgtEl>
                                        <p:attrNameLst>
                                          <p:attrName>style.visibility</p:attrName>
                                        </p:attrNameLst>
                                      </p:cBhvr>
                                      <p:to>
                                        <p:strVal val="visible"/>
                                      </p:to>
                                    </p:set>
                                    <p:animEffect transition="in" filter="wipe(left)">
                                      <p:cBhvr>
                                        <p:cTn id="24" dur="2000"/>
                                        <p:tgtEl>
                                          <p:spTgt spid="263175"/>
                                        </p:tgtEl>
                                      </p:cBhvr>
                                    </p:animEffect>
                                  </p:childTnLst>
                                </p:cTn>
                              </p:par>
                            </p:childTnLst>
                          </p:cTn>
                        </p:par>
                        <p:par>
                          <p:cTn id="25" fill="hold" nodeType="afterGroup">
                            <p:stCondLst>
                              <p:cond delay="2000"/>
                            </p:stCondLst>
                            <p:childTnLst>
                              <p:par>
                                <p:cTn id="26" presetID="51" presetClass="entr" presetSubtype="0" fill="hold" nodeType="afterEffect">
                                  <p:stCondLst>
                                    <p:cond delay="0"/>
                                  </p:stCondLst>
                                  <p:childTnLst>
                                    <p:set>
                                      <p:cBhvr>
                                        <p:cTn id="27" dur="1" fill="hold">
                                          <p:stCondLst>
                                            <p:cond delay="0"/>
                                          </p:stCondLst>
                                        </p:cTn>
                                        <p:tgtEl>
                                          <p:spTgt spid="361482"/>
                                        </p:tgtEl>
                                        <p:attrNameLst>
                                          <p:attrName>style.visibility</p:attrName>
                                        </p:attrNameLst>
                                      </p:cBhvr>
                                      <p:to>
                                        <p:strVal val="visible"/>
                                      </p:to>
                                    </p:set>
                                    <p:animEffect transition="in" filter="fade">
                                      <p:cBhvr>
                                        <p:cTn id="28" dur="770" decel="100000"/>
                                        <p:tgtEl>
                                          <p:spTgt spid="361482"/>
                                        </p:tgtEl>
                                      </p:cBhvr>
                                    </p:animEffect>
                                    <p:animScale>
                                      <p:cBhvr>
                                        <p:cTn id="29" dur="770" decel="100000"/>
                                        <p:tgtEl>
                                          <p:spTgt spid="361482"/>
                                        </p:tgtEl>
                                      </p:cBhvr>
                                      <p:from x="10000" y="10000"/>
                                      <p:to x="200000" y="450000"/>
                                    </p:animScale>
                                    <p:animScale>
                                      <p:cBhvr>
                                        <p:cTn id="30" dur="1230" accel="100000" fill="hold">
                                          <p:stCondLst>
                                            <p:cond delay="770"/>
                                          </p:stCondLst>
                                        </p:cTn>
                                        <p:tgtEl>
                                          <p:spTgt spid="361482"/>
                                        </p:tgtEl>
                                      </p:cBhvr>
                                      <p:from x="200000" y="450000"/>
                                      <p:to x="100000" y="100000"/>
                                    </p:animScale>
                                    <p:set>
                                      <p:cBhvr>
                                        <p:cTn id="31" dur="770" fill="hold"/>
                                        <p:tgtEl>
                                          <p:spTgt spid="361482"/>
                                        </p:tgtEl>
                                        <p:attrNameLst>
                                          <p:attrName>ppt_x</p:attrName>
                                        </p:attrNameLst>
                                      </p:cBhvr>
                                      <p:to>
                                        <p:strVal val="(0.5)"/>
                                      </p:to>
                                    </p:set>
                                    <p:anim from="(0.5)" to="(#ppt_x)" calcmode="lin" valueType="num">
                                      <p:cBhvr>
                                        <p:cTn id="32" dur="1230" accel="100000" fill="hold">
                                          <p:stCondLst>
                                            <p:cond delay="770"/>
                                          </p:stCondLst>
                                        </p:cTn>
                                        <p:tgtEl>
                                          <p:spTgt spid="361482"/>
                                        </p:tgtEl>
                                        <p:attrNameLst>
                                          <p:attrName>ppt_x</p:attrName>
                                        </p:attrNameLst>
                                      </p:cBhvr>
                                    </p:anim>
                                    <p:set>
                                      <p:cBhvr>
                                        <p:cTn id="33" dur="770" fill="hold"/>
                                        <p:tgtEl>
                                          <p:spTgt spid="361482"/>
                                        </p:tgtEl>
                                        <p:attrNameLst>
                                          <p:attrName>ppt_y</p:attrName>
                                        </p:attrNameLst>
                                      </p:cBhvr>
                                      <p:to>
                                        <p:strVal val="(#ppt_y+0.4)"/>
                                      </p:to>
                                    </p:set>
                                    <p:anim from="(#ppt_y+0.4)" to="(#ppt_y)" calcmode="lin" valueType="num">
                                      <p:cBhvr>
                                        <p:cTn id="34" dur="1230" accel="100000" fill="hold">
                                          <p:stCondLst>
                                            <p:cond delay="770"/>
                                          </p:stCondLst>
                                        </p:cTn>
                                        <p:tgtEl>
                                          <p:spTgt spid="36148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8" grpId="0"/>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5" name="Rectangle 2050">
            <a:extLst>
              <a:ext uri="{FF2B5EF4-FFF2-40B4-BE49-F238E27FC236}">
                <a16:creationId xmlns:a16="http://schemas.microsoft.com/office/drawing/2014/main" id="{E422BBF9-8013-48E7-86FF-5B194DB6C452}"/>
              </a:ext>
            </a:extLst>
          </p:cNvPr>
          <p:cNvSpPr>
            <a:spLocks noGrp="1" noChangeArrowheads="1"/>
          </p:cNvSpPr>
          <p:nvPr>
            <p:ph type="title"/>
          </p:nvPr>
        </p:nvSpPr>
        <p:spPr>
          <a:xfrm>
            <a:off x="118697" y="116632"/>
            <a:ext cx="8468457" cy="761134"/>
          </a:xfrm>
        </p:spPr>
        <p:txBody>
          <a:bodyPr>
            <a:normAutofit/>
          </a:bodyPr>
          <a:lstStyle/>
          <a:p>
            <a:pPr eaLnBrk="1" hangingPunct="1"/>
            <a:r>
              <a:rPr lang="es-ES" altLang="es-ES" sz="2954" dirty="0">
                <a:solidFill>
                  <a:schemeClr val="accent5"/>
                </a:solidFill>
                <a:sym typeface="Symbol" panose="05050102010706020507" pitchFamily="18" charset="2"/>
              </a:rPr>
              <a:t></a:t>
            </a:r>
            <a:r>
              <a:rPr lang="es-ES" altLang="es-ES" b="1" baseline="30000" dirty="0">
                <a:solidFill>
                  <a:schemeClr val="accent5"/>
                </a:solidFill>
                <a:sym typeface="Symbol" panose="05050102010706020507" pitchFamily="18" charset="2"/>
              </a:rPr>
              <a:t>2</a:t>
            </a:r>
            <a:r>
              <a:rPr lang="es-ES" altLang="es-ES" dirty="0">
                <a:solidFill>
                  <a:schemeClr val="accent5"/>
                </a:solidFill>
              </a:rPr>
              <a:t> </a:t>
            </a:r>
            <a:r>
              <a:rPr lang="es-ES" altLang="es-ES" dirty="0">
                <a:solidFill>
                  <a:srgbClr val="008000"/>
                </a:solidFill>
              </a:rPr>
              <a:t>prevista en las </a:t>
            </a:r>
            <a:r>
              <a:rPr lang="es-ES" altLang="es-ES" dirty="0">
                <a:solidFill>
                  <a:schemeClr val="accent5"/>
                </a:solidFill>
              </a:rPr>
              <a:t>COO </a:t>
            </a:r>
            <a:r>
              <a:rPr lang="es-ES" altLang="es-ES" dirty="0">
                <a:solidFill>
                  <a:srgbClr val="FF0000"/>
                </a:solidFill>
              </a:rPr>
              <a:t>RESUMEN</a:t>
            </a:r>
            <a:endParaRPr lang="es-ES" altLang="es-ES" dirty="0">
              <a:solidFill>
                <a:schemeClr val="accent5"/>
              </a:solidFill>
            </a:endParaRPr>
          </a:p>
        </p:txBody>
      </p:sp>
      <p:sp>
        <p:nvSpPr>
          <p:cNvPr id="40966" name="Rectangle 2051">
            <a:extLst>
              <a:ext uri="{FF2B5EF4-FFF2-40B4-BE49-F238E27FC236}">
                <a16:creationId xmlns:a16="http://schemas.microsoft.com/office/drawing/2014/main" id="{E0CD9B0A-F8DD-487A-83DF-7745DF5EDFF4}"/>
              </a:ext>
            </a:extLst>
          </p:cNvPr>
          <p:cNvSpPr>
            <a:spLocks noGrp="1" noChangeArrowheads="1"/>
          </p:cNvSpPr>
          <p:nvPr>
            <p:ph type="body" idx="1"/>
          </p:nvPr>
        </p:nvSpPr>
        <p:spPr>
          <a:xfrm>
            <a:off x="403114" y="912137"/>
            <a:ext cx="8491904" cy="659423"/>
          </a:xfrm>
        </p:spPr>
        <p:txBody>
          <a:bodyPr>
            <a:normAutofit/>
          </a:bodyPr>
          <a:lstStyle/>
          <a:p>
            <a:pPr>
              <a:spcAft>
                <a:spcPts val="554"/>
              </a:spcAft>
              <a:buClr>
                <a:srgbClr val="008000"/>
              </a:buClr>
              <a:buNone/>
            </a:pPr>
            <a:r>
              <a:rPr lang="es-ES_tradnl" altLang="es-ES" sz="2400" b="1" dirty="0">
                <a:solidFill>
                  <a:srgbClr val="FF0000"/>
                </a:solidFill>
              </a:rPr>
              <a:t>a) Si hay </a:t>
            </a:r>
            <a:r>
              <a:rPr lang="es-ES_tradnl" altLang="es-ES" sz="2400" b="1" dirty="0" err="1">
                <a:solidFill>
                  <a:srgbClr val="FF0000"/>
                </a:solidFill>
              </a:rPr>
              <a:t>homocedasticidad</a:t>
            </a:r>
            <a:r>
              <a:rPr lang="es-ES_tradnl" altLang="es-ES" sz="2400" b="1" dirty="0">
                <a:solidFill>
                  <a:srgbClr val="FF0000"/>
                </a:solidFill>
              </a:rPr>
              <a:t> </a:t>
            </a:r>
            <a:r>
              <a:rPr lang="es-ES_tradnl" altLang="es-ES" sz="2400" dirty="0"/>
              <a:t>(igualdad de varianzas):</a:t>
            </a:r>
          </a:p>
        </p:txBody>
      </p:sp>
      <p:graphicFrame>
        <p:nvGraphicFramePr>
          <p:cNvPr id="480256" name="Object 2048">
            <a:extLst>
              <a:ext uri="{FF2B5EF4-FFF2-40B4-BE49-F238E27FC236}">
                <a16:creationId xmlns:a16="http://schemas.microsoft.com/office/drawing/2014/main" id="{B79874DF-D228-4DD7-8D83-5C48C0B25C0E}"/>
              </a:ext>
            </a:extLst>
          </p:cNvPr>
          <p:cNvGraphicFramePr>
            <a:graphicFrameLocks noChangeAspect="1"/>
          </p:cNvGraphicFramePr>
          <p:nvPr/>
        </p:nvGraphicFramePr>
        <p:xfrm>
          <a:off x="993531" y="2143858"/>
          <a:ext cx="3261946" cy="797169"/>
        </p:xfrm>
        <a:graphic>
          <a:graphicData uri="http://schemas.openxmlformats.org/presentationml/2006/ole">
            <mc:AlternateContent xmlns:mc="http://schemas.openxmlformats.org/markup-compatibility/2006">
              <mc:Choice xmlns:v="urn:schemas-microsoft-com:vml" Requires="v">
                <p:oleObj spid="_x0000_s1374237" name="Equation" r:id="rId4" imgW="1765080" imgH="431640" progId="Equation.DSMT4">
                  <p:embed/>
                </p:oleObj>
              </mc:Choice>
              <mc:Fallback>
                <p:oleObj name="Equation" r:id="rId4" imgW="1765080" imgH="431640" progId="Equation.DSMT4">
                  <p:embed/>
                  <p:pic>
                    <p:nvPicPr>
                      <p:cNvPr id="480256" name="Object 2048">
                        <a:extLst>
                          <a:ext uri="{FF2B5EF4-FFF2-40B4-BE49-F238E27FC236}">
                            <a16:creationId xmlns:a16="http://schemas.microsoft.com/office/drawing/2014/main" id="{B79874DF-D228-4DD7-8D83-5C48C0B25C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531" y="2143858"/>
                        <a:ext cx="3261946" cy="797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4021" name="Text Box 2053">
            <a:extLst>
              <a:ext uri="{FF2B5EF4-FFF2-40B4-BE49-F238E27FC236}">
                <a16:creationId xmlns:a16="http://schemas.microsoft.com/office/drawing/2014/main" id="{6DE25822-258E-45E0-97A5-8CE9D0067087}"/>
              </a:ext>
            </a:extLst>
          </p:cNvPr>
          <p:cNvSpPr txBox="1">
            <a:spLocks noChangeArrowheads="1"/>
          </p:cNvSpPr>
          <p:nvPr/>
        </p:nvSpPr>
        <p:spPr bwMode="auto">
          <a:xfrm>
            <a:off x="351692" y="3452447"/>
            <a:ext cx="5275385" cy="83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spcAft>
                <a:spcPts val="554"/>
              </a:spcAft>
              <a:buClr>
                <a:srgbClr val="008000"/>
              </a:buClr>
              <a:buSzPct val="75000"/>
            </a:pPr>
            <a:r>
              <a:rPr lang="es-ES_tradnl" altLang="es-ES" sz="2400" b="1" dirty="0">
                <a:solidFill>
                  <a:srgbClr val="FF0000"/>
                </a:solidFill>
                <a:latin typeface="+mn-lt"/>
              </a:rPr>
              <a:t>b) Si hay </a:t>
            </a:r>
            <a:r>
              <a:rPr lang="es-ES_tradnl" altLang="es-ES" sz="2400" b="1" dirty="0" err="1">
                <a:solidFill>
                  <a:srgbClr val="FF0000"/>
                </a:solidFill>
                <a:latin typeface="+mn-lt"/>
              </a:rPr>
              <a:t>heterocedasticidad</a:t>
            </a:r>
            <a:r>
              <a:rPr lang="es-ES_tradnl" altLang="es-ES" sz="2400" b="1" dirty="0">
                <a:solidFill>
                  <a:srgbClr val="FF0000"/>
                </a:solidFill>
                <a:latin typeface="+mn-lt"/>
              </a:rPr>
              <a:t>:</a:t>
            </a:r>
          </a:p>
          <a:p>
            <a:pPr eaLnBrk="1" hangingPunct="1">
              <a:spcBef>
                <a:spcPct val="20000"/>
              </a:spcBef>
              <a:spcAft>
                <a:spcPts val="554"/>
              </a:spcAft>
              <a:buClr>
                <a:srgbClr val="008000"/>
              </a:buClr>
              <a:buSzPct val="75000"/>
            </a:pPr>
            <a:endParaRPr lang="es-ES" altLang="es-ES" sz="2400" b="1" baseline="-25000" dirty="0">
              <a:solidFill>
                <a:srgbClr val="FF0000"/>
              </a:solidFill>
              <a:latin typeface="+mn-lt"/>
            </a:endParaRPr>
          </a:p>
        </p:txBody>
      </p:sp>
      <p:sp>
        <p:nvSpPr>
          <p:cNvPr id="214022" name="AutoShape 2054">
            <a:extLst>
              <a:ext uri="{FF2B5EF4-FFF2-40B4-BE49-F238E27FC236}">
                <a16:creationId xmlns:a16="http://schemas.microsoft.com/office/drawing/2014/main" id="{CE391B55-AE03-4FAA-AE93-051DB81A58B3}"/>
              </a:ext>
            </a:extLst>
          </p:cNvPr>
          <p:cNvSpPr>
            <a:spLocks/>
          </p:cNvSpPr>
          <p:nvPr/>
        </p:nvSpPr>
        <p:spPr bwMode="auto">
          <a:xfrm>
            <a:off x="4752243" y="1774581"/>
            <a:ext cx="4164623" cy="1238250"/>
          </a:xfrm>
          <a:prstGeom prst="borderCallout2">
            <a:avLst>
              <a:gd name="adj1" fmla="val 8519"/>
              <a:gd name="adj2" fmla="val -1690"/>
              <a:gd name="adj3" fmla="val 8519"/>
              <a:gd name="adj4" fmla="val -63407"/>
              <a:gd name="adj5" fmla="val 43315"/>
              <a:gd name="adj6" fmla="val -63407"/>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Obtenido a partir de un ANOVA que incluye sólo los efectos significativos sobre la media de la var. respuesta</a:t>
            </a:r>
            <a:endParaRPr lang="es-ES" altLang="es-ES" sz="1846"/>
          </a:p>
        </p:txBody>
      </p:sp>
      <p:graphicFrame>
        <p:nvGraphicFramePr>
          <p:cNvPr id="480257" name="Object 2049">
            <a:extLst>
              <a:ext uri="{FF2B5EF4-FFF2-40B4-BE49-F238E27FC236}">
                <a16:creationId xmlns:a16="http://schemas.microsoft.com/office/drawing/2014/main" id="{899FDA94-4B11-4B31-84C0-315339696769}"/>
              </a:ext>
            </a:extLst>
          </p:cNvPr>
          <p:cNvGraphicFramePr>
            <a:graphicFrameLocks noChangeAspect="1"/>
          </p:cNvGraphicFramePr>
          <p:nvPr/>
        </p:nvGraphicFramePr>
        <p:xfrm>
          <a:off x="786912" y="4319954"/>
          <a:ext cx="4994031" cy="820615"/>
        </p:xfrm>
        <a:graphic>
          <a:graphicData uri="http://schemas.openxmlformats.org/presentationml/2006/ole">
            <mc:AlternateContent xmlns:mc="http://schemas.openxmlformats.org/markup-compatibility/2006">
              <mc:Choice xmlns:v="urn:schemas-microsoft-com:vml" Requires="v">
                <p:oleObj spid="_x0000_s1374238" name="Equation" r:id="rId6" imgW="2705040" imgH="444240" progId="Equation.DSMT4">
                  <p:embed/>
                </p:oleObj>
              </mc:Choice>
              <mc:Fallback>
                <p:oleObj name="Equation" r:id="rId6" imgW="2705040" imgH="444240" progId="Equation.DSMT4">
                  <p:embed/>
                  <p:pic>
                    <p:nvPicPr>
                      <p:cNvPr id="480257" name="Object 2049">
                        <a:extLst>
                          <a:ext uri="{FF2B5EF4-FFF2-40B4-BE49-F238E27FC236}">
                            <a16:creationId xmlns:a16="http://schemas.microsoft.com/office/drawing/2014/main" id="{899FDA94-4B11-4B31-84C0-3153396967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912" y="4319954"/>
                        <a:ext cx="4994031" cy="8206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25" name="AutoShape 2057">
            <a:extLst>
              <a:ext uri="{FF2B5EF4-FFF2-40B4-BE49-F238E27FC236}">
                <a16:creationId xmlns:a16="http://schemas.microsoft.com/office/drawing/2014/main" id="{C74627DD-C5AB-4791-AEC2-3FFD275E07AF}"/>
              </a:ext>
            </a:extLst>
          </p:cNvPr>
          <p:cNvSpPr>
            <a:spLocks/>
          </p:cNvSpPr>
          <p:nvPr/>
        </p:nvSpPr>
        <p:spPr bwMode="auto">
          <a:xfrm>
            <a:off x="6113584" y="5198354"/>
            <a:ext cx="2672862" cy="1038958"/>
          </a:xfrm>
          <a:prstGeom prst="borderCallout2">
            <a:avLst>
              <a:gd name="adj1" fmla="val 10157"/>
              <a:gd name="adj2" fmla="val -2630"/>
              <a:gd name="adj3" fmla="val 10157"/>
              <a:gd name="adj4" fmla="val -81634"/>
              <a:gd name="adj5" fmla="val -17773"/>
              <a:gd name="adj6" fmla="val -94190"/>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Obtenido a partir de un ANOVA sobre los RESIDUOS</a:t>
            </a:r>
            <a:r>
              <a:rPr lang="es-ES_tradnl" altLang="es-ES" sz="1846" baseline="30000"/>
              <a:t>2</a:t>
            </a:r>
            <a:endParaRPr lang="es-ES" altLang="es-ES" sz="1846"/>
          </a:p>
        </p:txBody>
      </p:sp>
      <p:sp>
        <p:nvSpPr>
          <p:cNvPr id="214026" name="AutoShape 2058">
            <a:extLst>
              <a:ext uri="{FF2B5EF4-FFF2-40B4-BE49-F238E27FC236}">
                <a16:creationId xmlns:a16="http://schemas.microsoft.com/office/drawing/2014/main" id="{373C744A-14E9-46BD-8AA8-F3A4F947466C}"/>
              </a:ext>
            </a:extLst>
          </p:cNvPr>
          <p:cNvSpPr>
            <a:spLocks/>
          </p:cNvSpPr>
          <p:nvPr/>
        </p:nvSpPr>
        <p:spPr bwMode="auto">
          <a:xfrm>
            <a:off x="5892312" y="3861289"/>
            <a:ext cx="2672862" cy="701919"/>
          </a:xfrm>
          <a:prstGeom prst="borderCallout2">
            <a:avLst>
              <a:gd name="adj1" fmla="val 15032"/>
              <a:gd name="adj2" fmla="val -2630"/>
              <a:gd name="adj3" fmla="val 15032"/>
              <a:gd name="adj4" fmla="val -31032"/>
              <a:gd name="adj5" fmla="val 60542"/>
              <a:gd name="adj6" fmla="val -31083"/>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846"/>
              <a:t>Nº Total de observaciones</a:t>
            </a:r>
            <a:endParaRPr lang="es-ES" altLang="es-ES" sz="1846"/>
          </a:p>
        </p:txBody>
      </p:sp>
      <p:pic>
        <p:nvPicPr>
          <p:cNvPr id="40974" name="Picture 14" descr="MCj02991330000[1]">
            <a:extLst>
              <a:ext uri="{FF2B5EF4-FFF2-40B4-BE49-F238E27FC236}">
                <a16:creationId xmlns:a16="http://schemas.microsoft.com/office/drawing/2014/main" id="{54AE2890-3CB6-47A9-933C-0916772C52C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3290" y="381000"/>
            <a:ext cx="489438" cy="688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9469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6">
                                            <p:txEl>
                                              <p:pRg st="0" end="0"/>
                                            </p:txEl>
                                          </p:spTgt>
                                        </p:tgtEl>
                                        <p:attrNameLst>
                                          <p:attrName>style.visibility</p:attrName>
                                        </p:attrNameLst>
                                      </p:cBhvr>
                                      <p:to>
                                        <p:strVal val="visible"/>
                                      </p:to>
                                    </p:set>
                                    <p:animEffect transition="in" filter="wipe(left)">
                                      <p:cBhvr>
                                        <p:cTn id="7" dur="2000"/>
                                        <p:tgtEl>
                                          <p:spTgt spid="40966">
                                            <p:txEl>
                                              <p:pRg st="0" end="0"/>
                                            </p:txEl>
                                          </p:spTgt>
                                        </p:tgtEl>
                                      </p:cBhvr>
                                    </p:animEffect>
                                  </p:childTnLst>
                                </p:cTn>
                              </p:par>
                            </p:childTnLst>
                          </p:cTn>
                        </p:par>
                        <p:par>
                          <p:cTn id="8" fill="hold" nodeType="afterGroup">
                            <p:stCondLst>
                              <p:cond delay="2000"/>
                            </p:stCondLst>
                            <p:childTnLst>
                              <p:par>
                                <p:cTn id="9" presetID="22" presetClass="entr" presetSubtype="8" fill="hold" nodeType="afterEffect">
                                  <p:stCondLst>
                                    <p:cond delay="1000"/>
                                  </p:stCondLst>
                                  <p:childTnLst>
                                    <p:set>
                                      <p:cBhvr>
                                        <p:cTn id="10" dur="1" fill="hold">
                                          <p:stCondLst>
                                            <p:cond delay="0"/>
                                          </p:stCondLst>
                                        </p:cTn>
                                        <p:tgtEl>
                                          <p:spTgt spid="480256"/>
                                        </p:tgtEl>
                                        <p:attrNameLst>
                                          <p:attrName>style.visibility</p:attrName>
                                        </p:attrNameLst>
                                      </p:cBhvr>
                                      <p:to>
                                        <p:strVal val="visible"/>
                                      </p:to>
                                    </p:set>
                                    <p:animEffect transition="in" filter="wipe(left)">
                                      <p:cBhvr>
                                        <p:cTn id="11" dur="500"/>
                                        <p:tgtEl>
                                          <p:spTgt spid="4802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214021"/>
                                        </p:tgtEl>
                                        <p:attrNameLst>
                                          <p:attrName>style.visibility</p:attrName>
                                        </p:attrNameLst>
                                      </p:cBhvr>
                                      <p:to>
                                        <p:strVal val="visible"/>
                                      </p:to>
                                    </p:set>
                                    <p:animEffect transition="in" filter="strips(downRight)">
                                      <p:cBhvr>
                                        <p:cTn id="16" dur="500"/>
                                        <p:tgtEl>
                                          <p:spTgt spid="214021"/>
                                        </p:tgtEl>
                                      </p:cBhvr>
                                    </p:animEffect>
                                  </p:childTnLst>
                                </p:cTn>
                              </p:par>
                            </p:childTnLst>
                          </p:cTn>
                        </p:par>
                        <p:par>
                          <p:cTn id="17" fill="hold" nodeType="afterGroup">
                            <p:stCondLst>
                              <p:cond delay="500"/>
                            </p:stCondLst>
                            <p:childTnLst>
                              <p:par>
                                <p:cTn id="18" presetID="22" presetClass="entr" presetSubtype="8" fill="hold" nodeType="afterEffect">
                                  <p:stCondLst>
                                    <p:cond delay="1000"/>
                                  </p:stCondLst>
                                  <p:childTnLst>
                                    <p:set>
                                      <p:cBhvr>
                                        <p:cTn id="19" dur="1" fill="hold">
                                          <p:stCondLst>
                                            <p:cond delay="0"/>
                                          </p:stCondLst>
                                        </p:cTn>
                                        <p:tgtEl>
                                          <p:spTgt spid="480257"/>
                                        </p:tgtEl>
                                        <p:attrNameLst>
                                          <p:attrName>style.visibility</p:attrName>
                                        </p:attrNameLst>
                                      </p:cBhvr>
                                      <p:to>
                                        <p:strVal val="visible"/>
                                      </p:to>
                                    </p:set>
                                    <p:animEffect transition="in" filter="wipe(left)">
                                      <p:cBhvr>
                                        <p:cTn id="20" dur="500"/>
                                        <p:tgtEl>
                                          <p:spTgt spid="48025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214022"/>
                                        </p:tgtEl>
                                        <p:attrNameLst>
                                          <p:attrName>style.visibility</p:attrName>
                                        </p:attrNameLst>
                                      </p:cBhvr>
                                      <p:to>
                                        <p:strVal val="visible"/>
                                      </p:to>
                                    </p:set>
                                    <p:anim calcmode="lin" valueType="num">
                                      <p:cBhvr>
                                        <p:cTn id="25" dur="500" fill="hold"/>
                                        <p:tgtEl>
                                          <p:spTgt spid="214022"/>
                                        </p:tgtEl>
                                        <p:attrNameLst>
                                          <p:attrName>ppt_x</p:attrName>
                                        </p:attrNameLst>
                                      </p:cBhvr>
                                      <p:tavLst>
                                        <p:tav tm="0">
                                          <p:val>
                                            <p:strVal val="#ppt_x"/>
                                          </p:val>
                                        </p:tav>
                                        <p:tav tm="100000">
                                          <p:val>
                                            <p:strVal val="#ppt_x"/>
                                          </p:val>
                                        </p:tav>
                                      </p:tavLst>
                                    </p:anim>
                                    <p:anim calcmode="lin" valueType="num">
                                      <p:cBhvr>
                                        <p:cTn id="26" dur="500" fill="hold"/>
                                        <p:tgtEl>
                                          <p:spTgt spid="214022"/>
                                        </p:tgtEl>
                                        <p:attrNameLst>
                                          <p:attrName>ppt_y</p:attrName>
                                        </p:attrNameLst>
                                      </p:cBhvr>
                                      <p:tavLst>
                                        <p:tav tm="0">
                                          <p:val>
                                            <p:strVal val="#ppt_y-#ppt_h/2"/>
                                          </p:val>
                                        </p:tav>
                                        <p:tav tm="100000">
                                          <p:val>
                                            <p:strVal val="#ppt_y"/>
                                          </p:val>
                                        </p:tav>
                                      </p:tavLst>
                                    </p:anim>
                                    <p:anim calcmode="lin" valueType="num">
                                      <p:cBhvr>
                                        <p:cTn id="27" dur="500" fill="hold"/>
                                        <p:tgtEl>
                                          <p:spTgt spid="214022"/>
                                        </p:tgtEl>
                                        <p:attrNameLst>
                                          <p:attrName>ppt_w</p:attrName>
                                        </p:attrNameLst>
                                      </p:cBhvr>
                                      <p:tavLst>
                                        <p:tav tm="0">
                                          <p:val>
                                            <p:strVal val="#ppt_w"/>
                                          </p:val>
                                        </p:tav>
                                        <p:tav tm="100000">
                                          <p:val>
                                            <p:strVal val="#ppt_w"/>
                                          </p:val>
                                        </p:tav>
                                      </p:tavLst>
                                    </p:anim>
                                    <p:anim calcmode="lin" valueType="num">
                                      <p:cBhvr>
                                        <p:cTn id="28" dur="500" fill="hold"/>
                                        <p:tgtEl>
                                          <p:spTgt spid="214022"/>
                                        </p:tgtEl>
                                        <p:attrNameLst>
                                          <p:attrName>ppt_h</p:attrName>
                                        </p:attrNameLst>
                                      </p:cBhvr>
                                      <p:tavLst>
                                        <p:tav tm="0">
                                          <p:val>
                                            <p:fltVal val="0"/>
                                          </p:val>
                                        </p:tav>
                                        <p:tav tm="100000">
                                          <p:val>
                                            <p:strVal val="#ppt_h"/>
                                          </p:val>
                                        </p:tav>
                                      </p:tavLst>
                                    </p:anim>
                                  </p:childTnLst>
                                </p:cTn>
                              </p:par>
                            </p:childTnLst>
                          </p:cTn>
                        </p:par>
                        <p:par>
                          <p:cTn id="29" fill="hold" nodeType="afterGroup">
                            <p:stCondLst>
                              <p:cond delay="500"/>
                            </p:stCondLst>
                            <p:childTnLst>
                              <p:par>
                                <p:cTn id="30" presetID="17" presetClass="entr" presetSubtype="1" fill="hold" grpId="0" nodeType="afterEffect">
                                  <p:stCondLst>
                                    <p:cond delay="2000"/>
                                  </p:stCondLst>
                                  <p:childTnLst>
                                    <p:set>
                                      <p:cBhvr>
                                        <p:cTn id="31" dur="1" fill="hold">
                                          <p:stCondLst>
                                            <p:cond delay="0"/>
                                          </p:stCondLst>
                                        </p:cTn>
                                        <p:tgtEl>
                                          <p:spTgt spid="214025"/>
                                        </p:tgtEl>
                                        <p:attrNameLst>
                                          <p:attrName>style.visibility</p:attrName>
                                        </p:attrNameLst>
                                      </p:cBhvr>
                                      <p:to>
                                        <p:strVal val="visible"/>
                                      </p:to>
                                    </p:set>
                                    <p:anim calcmode="lin" valueType="num">
                                      <p:cBhvr>
                                        <p:cTn id="32" dur="500" fill="hold"/>
                                        <p:tgtEl>
                                          <p:spTgt spid="214025"/>
                                        </p:tgtEl>
                                        <p:attrNameLst>
                                          <p:attrName>ppt_x</p:attrName>
                                        </p:attrNameLst>
                                      </p:cBhvr>
                                      <p:tavLst>
                                        <p:tav tm="0">
                                          <p:val>
                                            <p:strVal val="#ppt_x"/>
                                          </p:val>
                                        </p:tav>
                                        <p:tav tm="100000">
                                          <p:val>
                                            <p:strVal val="#ppt_x"/>
                                          </p:val>
                                        </p:tav>
                                      </p:tavLst>
                                    </p:anim>
                                    <p:anim calcmode="lin" valueType="num">
                                      <p:cBhvr>
                                        <p:cTn id="33" dur="500" fill="hold"/>
                                        <p:tgtEl>
                                          <p:spTgt spid="214025"/>
                                        </p:tgtEl>
                                        <p:attrNameLst>
                                          <p:attrName>ppt_y</p:attrName>
                                        </p:attrNameLst>
                                      </p:cBhvr>
                                      <p:tavLst>
                                        <p:tav tm="0">
                                          <p:val>
                                            <p:strVal val="#ppt_y-#ppt_h/2"/>
                                          </p:val>
                                        </p:tav>
                                        <p:tav tm="100000">
                                          <p:val>
                                            <p:strVal val="#ppt_y"/>
                                          </p:val>
                                        </p:tav>
                                      </p:tavLst>
                                    </p:anim>
                                    <p:anim calcmode="lin" valueType="num">
                                      <p:cBhvr>
                                        <p:cTn id="34" dur="500" fill="hold"/>
                                        <p:tgtEl>
                                          <p:spTgt spid="214025"/>
                                        </p:tgtEl>
                                        <p:attrNameLst>
                                          <p:attrName>ppt_w</p:attrName>
                                        </p:attrNameLst>
                                      </p:cBhvr>
                                      <p:tavLst>
                                        <p:tav tm="0">
                                          <p:val>
                                            <p:strVal val="#ppt_w"/>
                                          </p:val>
                                        </p:tav>
                                        <p:tav tm="100000">
                                          <p:val>
                                            <p:strVal val="#ppt_w"/>
                                          </p:val>
                                        </p:tav>
                                      </p:tavLst>
                                    </p:anim>
                                    <p:anim calcmode="lin" valueType="num">
                                      <p:cBhvr>
                                        <p:cTn id="35" dur="500" fill="hold"/>
                                        <p:tgtEl>
                                          <p:spTgt spid="214025"/>
                                        </p:tgtEl>
                                        <p:attrNameLst>
                                          <p:attrName>ppt_h</p:attrName>
                                        </p:attrNameLst>
                                      </p:cBhvr>
                                      <p:tavLst>
                                        <p:tav tm="0">
                                          <p:val>
                                            <p:fltVal val="0"/>
                                          </p:val>
                                        </p:tav>
                                        <p:tav tm="100000">
                                          <p:val>
                                            <p:strVal val="#ppt_h"/>
                                          </p:val>
                                        </p:tav>
                                      </p:tavLst>
                                    </p:anim>
                                  </p:childTnLst>
                                </p:cTn>
                              </p:par>
                            </p:childTnLst>
                          </p:cTn>
                        </p:par>
                        <p:par>
                          <p:cTn id="36" fill="hold" nodeType="afterGroup">
                            <p:stCondLst>
                              <p:cond delay="3000"/>
                            </p:stCondLst>
                            <p:childTnLst>
                              <p:par>
                                <p:cTn id="37" presetID="17" presetClass="entr" presetSubtype="1" fill="hold" grpId="0" nodeType="afterEffect">
                                  <p:stCondLst>
                                    <p:cond delay="2000"/>
                                  </p:stCondLst>
                                  <p:childTnLst>
                                    <p:set>
                                      <p:cBhvr>
                                        <p:cTn id="38" dur="1" fill="hold">
                                          <p:stCondLst>
                                            <p:cond delay="0"/>
                                          </p:stCondLst>
                                        </p:cTn>
                                        <p:tgtEl>
                                          <p:spTgt spid="214026"/>
                                        </p:tgtEl>
                                        <p:attrNameLst>
                                          <p:attrName>style.visibility</p:attrName>
                                        </p:attrNameLst>
                                      </p:cBhvr>
                                      <p:to>
                                        <p:strVal val="visible"/>
                                      </p:to>
                                    </p:set>
                                    <p:anim calcmode="lin" valueType="num">
                                      <p:cBhvr>
                                        <p:cTn id="39" dur="500" fill="hold"/>
                                        <p:tgtEl>
                                          <p:spTgt spid="214026"/>
                                        </p:tgtEl>
                                        <p:attrNameLst>
                                          <p:attrName>ppt_x</p:attrName>
                                        </p:attrNameLst>
                                      </p:cBhvr>
                                      <p:tavLst>
                                        <p:tav tm="0">
                                          <p:val>
                                            <p:strVal val="#ppt_x"/>
                                          </p:val>
                                        </p:tav>
                                        <p:tav tm="100000">
                                          <p:val>
                                            <p:strVal val="#ppt_x"/>
                                          </p:val>
                                        </p:tav>
                                      </p:tavLst>
                                    </p:anim>
                                    <p:anim calcmode="lin" valueType="num">
                                      <p:cBhvr>
                                        <p:cTn id="40" dur="500" fill="hold"/>
                                        <p:tgtEl>
                                          <p:spTgt spid="214026"/>
                                        </p:tgtEl>
                                        <p:attrNameLst>
                                          <p:attrName>ppt_y</p:attrName>
                                        </p:attrNameLst>
                                      </p:cBhvr>
                                      <p:tavLst>
                                        <p:tav tm="0">
                                          <p:val>
                                            <p:strVal val="#ppt_y-#ppt_h/2"/>
                                          </p:val>
                                        </p:tav>
                                        <p:tav tm="100000">
                                          <p:val>
                                            <p:strVal val="#ppt_y"/>
                                          </p:val>
                                        </p:tav>
                                      </p:tavLst>
                                    </p:anim>
                                    <p:anim calcmode="lin" valueType="num">
                                      <p:cBhvr>
                                        <p:cTn id="41" dur="500" fill="hold"/>
                                        <p:tgtEl>
                                          <p:spTgt spid="214026"/>
                                        </p:tgtEl>
                                        <p:attrNameLst>
                                          <p:attrName>ppt_w</p:attrName>
                                        </p:attrNameLst>
                                      </p:cBhvr>
                                      <p:tavLst>
                                        <p:tav tm="0">
                                          <p:val>
                                            <p:strVal val="#ppt_w"/>
                                          </p:val>
                                        </p:tav>
                                        <p:tav tm="100000">
                                          <p:val>
                                            <p:strVal val="#ppt_w"/>
                                          </p:val>
                                        </p:tav>
                                      </p:tavLst>
                                    </p:anim>
                                    <p:anim calcmode="lin" valueType="num">
                                      <p:cBhvr>
                                        <p:cTn id="42" dur="500" fill="hold"/>
                                        <p:tgtEl>
                                          <p:spTgt spid="214026"/>
                                        </p:tgtEl>
                                        <p:attrNameLst>
                                          <p:attrName>ppt_h</p:attrName>
                                        </p:attrNameLst>
                                      </p:cBhvr>
                                      <p:tavLst>
                                        <p:tav tm="0">
                                          <p:val>
                                            <p:fltVal val="0"/>
                                          </p:val>
                                        </p:tav>
                                        <p:tav tm="100000">
                                          <p:val>
                                            <p:strVal val="#ppt_h"/>
                                          </p:val>
                                        </p:tav>
                                      </p:tavLst>
                                    </p:anim>
                                  </p:childTnLst>
                                </p:cTn>
                              </p:par>
                            </p:childTnLst>
                          </p:cTn>
                        </p:par>
                        <p:par>
                          <p:cTn id="43" fill="hold" nodeType="afterGroup">
                            <p:stCondLst>
                              <p:cond delay="5500"/>
                            </p:stCondLst>
                            <p:childTnLst>
                              <p:par>
                                <p:cTn id="44" presetID="51" presetClass="entr" presetSubtype="0" fill="hold" nodeType="afterEffect">
                                  <p:stCondLst>
                                    <p:cond delay="0"/>
                                  </p:stCondLst>
                                  <p:childTnLst>
                                    <p:set>
                                      <p:cBhvr>
                                        <p:cTn id="45" dur="1" fill="hold">
                                          <p:stCondLst>
                                            <p:cond delay="0"/>
                                          </p:stCondLst>
                                        </p:cTn>
                                        <p:tgtEl>
                                          <p:spTgt spid="40974"/>
                                        </p:tgtEl>
                                        <p:attrNameLst>
                                          <p:attrName>style.visibility</p:attrName>
                                        </p:attrNameLst>
                                      </p:cBhvr>
                                      <p:to>
                                        <p:strVal val="visible"/>
                                      </p:to>
                                    </p:set>
                                    <p:animEffect transition="in" filter="fade">
                                      <p:cBhvr>
                                        <p:cTn id="46" dur="770" decel="100000"/>
                                        <p:tgtEl>
                                          <p:spTgt spid="40974"/>
                                        </p:tgtEl>
                                      </p:cBhvr>
                                    </p:animEffect>
                                    <p:animScale>
                                      <p:cBhvr>
                                        <p:cTn id="47" dur="770" decel="100000"/>
                                        <p:tgtEl>
                                          <p:spTgt spid="40974"/>
                                        </p:tgtEl>
                                      </p:cBhvr>
                                      <p:from x="10000" y="10000"/>
                                      <p:to x="200000" y="450000"/>
                                    </p:animScale>
                                    <p:animScale>
                                      <p:cBhvr>
                                        <p:cTn id="48" dur="1230" accel="100000" fill="hold">
                                          <p:stCondLst>
                                            <p:cond delay="770"/>
                                          </p:stCondLst>
                                        </p:cTn>
                                        <p:tgtEl>
                                          <p:spTgt spid="40974"/>
                                        </p:tgtEl>
                                      </p:cBhvr>
                                      <p:from x="200000" y="450000"/>
                                      <p:to x="100000" y="100000"/>
                                    </p:animScale>
                                    <p:set>
                                      <p:cBhvr>
                                        <p:cTn id="49" dur="770" fill="hold"/>
                                        <p:tgtEl>
                                          <p:spTgt spid="40974"/>
                                        </p:tgtEl>
                                        <p:attrNameLst>
                                          <p:attrName>ppt_x</p:attrName>
                                        </p:attrNameLst>
                                      </p:cBhvr>
                                      <p:to>
                                        <p:strVal val="(0.5)"/>
                                      </p:to>
                                    </p:set>
                                    <p:anim from="(0.5)" to="(#ppt_x)" calcmode="lin" valueType="num">
                                      <p:cBhvr>
                                        <p:cTn id="50" dur="1230" accel="100000" fill="hold">
                                          <p:stCondLst>
                                            <p:cond delay="770"/>
                                          </p:stCondLst>
                                        </p:cTn>
                                        <p:tgtEl>
                                          <p:spTgt spid="40974"/>
                                        </p:tgtEl>
                                        <p:attrNameLst>
                                          <p:attrName>ppt_x</p:attrName>
                                        </p:attrNameLst>
                                      </p:cBhvr>
                                    </p:anim>
                                    <p:set>
                                      <p:cBhvr>
                                        <p:cTn id="51" dur="770" fill="hold"/>
                                        <p:tgtEl>
                                          <p:spTgt spid="40974"/>
                                        </p:tgtEl>
                                        <p:attrNameLst>
                                          <p:attrName>ppt_y</p:attrName>
                                        </p:attrNameLst>
                                      </p:cBhvr>
                                      <p:to>
                                        <p:strVal val="(#ppt_y+0.4)"/>
                                      </p:to>
                                    </p:set>
                                    <p:anim from="(#ppt_y+0.4)" to="(#ppt_y)" calcmode="lin" valueType="num">
                                      <p:cBhvr>
                                        <p:cTn id="52" dur="1230" accel="100000" fill="hold">
                                          <p:stCondLst>
                                            <p:cond delay="770"/>
                                          </p:stCondLst>
                                        </p:cTn>
                                        <p:tgtEl>
                                          <p:spTgt spid="4097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6" grpId="0" build="p"/>
      <p:bldP spid="214021" grpId="0" autoUpdateAnimBg="0"/>
      <p:bldP spid="214022" grpId="0" animBg="1" autoUpdateAnimBg="0"/>
      <p:bldP spid="214025" grpId="0" animBg="1" autoUpdateAnimBg="0"/>
      <p:bldP spid="214026"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9" name="Rectangle 1026">
            <a:extLst>
              <a:ext uri="{FF2B5EF4-FFF2-40B4-BE49-F238E27FC236}">
                <a16:creationId xmlns:a16="http://schemas.microsoft.com/office/drawing/2014/main" id="{D4210A15-AE14-4E46-83CE-2BB579F3DB38}"/>
              </a:ext>
            </a:extLst>
          </p:cNvPr>
          <p:cNvSpPr>
            <a:spLocks noGrp="1" noChangeArrowheads="1"/>
          </p:cNvSpPr>
          <p:nvPr>
            <p:ph type="title"/>
          </p:nvPr>
        </p:nvSpPr>
        <p:spPr>
          <a:xfrm>
            <a:off x="118697" y="116633"/>
            <a:ext cx="8468457" cy="761134"/>
          </a:xfrm>
        </p:spPr>
        <p:txBody>
          <a:bodyPr>
            <a:normAutofit/>
          </a:bodyPr>
          <a:lstStyle/>
          <a:p>
            <a:pPr eaLnBrk="1" hangingPunct="1"/>
            <a:r>
              <a:rPr lang="es-ES_tradnl" altLang="es-ES" dirty="0"/>
              <a:t>¿Se cumple el objetivo del estudio?</a:t>
            </a:r>
            <a:endParaRPr lang="es-ES" altLang="es-ES" dirty="0"/>
          </a:p>
        </p:txBody>
      </p:sp>
      <p:sp>
        <p:nvSpPr>
          <p:cNvPr id="41990" name="Rectangle 1027">
            <a:extLst>
              <a:ext uri="{FF2B5EF4-FFF2-40B4-BE49-F238E27FC236}">
                <a16:creationId xmlns:a16="http://schemas.microsoft.com/office/drawing/2014/main" id="{0AD5EC51-CFD2-42A0-A5B6-B3BF55100A06}"/>
              </a:ext>
            </a:extLst>
          </p:cNvPr>
          <p:cNvSpPr>
            <a:spLocks noGrp="1" noChangeArrowheads="1"/>
          </p:cNvSpPr>
          <p:nvPr>
            <p:ph type="body" idx="1"/>
          </p:nvPr>
        </p:nvSpPr>
        <p:spPr>
          <a:xfrm>
            <a:off x="252047" y="970084"/>
            <a:ext cx="8491904" cy="1617785"/>
          </a:xfrm>
          <a:ln w="12700">
            <a:solidFill>
              <a:srgbClr val="008000"/>
            </a:solidFill>
            <a:miter lim="800000"/>
            <a:headEnd/>
            <a:tailEnd/>
          </a:ln>
        </p:spPr>
        <p:txBody>
          <a:bodyPr/>
          <a:lstStyle/>
          <a:p>
            <a:pPr eaLnBrk="1" hangingPunct="1">
              <a:buFont typeface="Wingdings" panose="05000000000000000000" pitchFamily="2" charset="2"/>
              <a:buNone/>
            </a:pPr>
            <a:r>
              <a:rPr lang="es-ES_tradnl" altLang="es-ES" b="1" i="1">
                <a:solidFill>
                  <a:srgbClr val="008000"/>
                </a:solidFill>
                <a:cs typeface="Times New Roman" panose="02020603050405020304" pitchFamily="18" charset="0"/>
              </a:rPr>
              <a:t>AUTOEVALUACION</a:t>
            </a:r>
            <a:r>
              <a:rPr lang="es-ES_tradnl" altLang="es-ES" b="1" i="1">
                <a:solidFill>
                  <a:srgbClr val="000000"/>
                </a:solidFill>
                <a:cs typeface="Times New Roman" panose="02020603050405020304" pitchFamily="18" charset="0"/>
              </a:rPr>
              <a:t>: </a:t>
            </a:r>
            <a:r>
              <a:rPr lang="es-ES_tradnl" altLang="es-ES" b="1" i="1">
                <a:solidFill>
                  <a:srgbClr val="CC3300"/>
                </a:solidFill>
                <a:cs typeface="Times New Roman" panose="02020603050405020304" pitchFamily="18" charset="0"/>
              </a:rPr>
              <a:t>Ya podemos contestar</a:t>
            </a:r>
            <a:endParaRPr lang="es-ES_tradnl" altLang="es-ES">
              <a:solidFill>
                <a:srgbClr val="CC3300"/>
              </a:solidFill>
              <a:cs typeface="Times New Roman" panose="02020603050405020304" pitchFamily="18" charset="0"/>
            </a:endParaRPr>
          </a:p>
          <a:p>
            <a:pPr eaLnBrk="1" hangingPunct="1">
              <a:buFont typeface="Wingdings" panose="05000000000000000000" pitchFamily="2" charset="2"/>
              <a:buNone/>
            </a:pPr>
            <a:r>
              <a:rPr lang="es-ES_tradnl" altLang="es-ES" i="1">
                <a:solidFill>
                  <a:srgbClr val="000000"/>
                </a:solidFill>
                <a:cs typeface="Times New Roman" panose="02020603050405020304" pitchFamily="18" charset="0"/>
              </a:rPr>
              <a:t>¿Garantizan las condiciones operativas propuestas el objetivo perseguido de superar un contenido del 18 por mil de aditivo con una probabilidad del 99%?.11</a:t>
            </a:r>
            <a:endParaRPr lang="es-ES" altLang="es-ES">
              <a:solidFill>
                <a:srgbClr val="0000FF"/>
              </a:solidFill>
              <a:cs typeface="Times New Roman" panose="02020603050405020304" pitchFamily="18" charset="0"/>
            </a:endParaRPr>
          </a:p>
        </p:txBody>
      </p:sp>
      <p:sp>
        <p:nvSpPr>
          <p:cNvPr id="41992" name="AutoShape 28">
            <a:hlinkClick r:id="rId4" action="ppaction://hlinksldjump" highlightClick="1"/>
            <a:extLst>
              <a:ext uri="{FF2B5EF4-FFF2-40B4-BE49-F238E27FC236}">
                <a16:creationId xmlns:a16="http://schemas.microsoft.com/office/drawing/2014/main" id="{18F053B4-DAB7-46DE-AB0D-0EDCB9F9F1A4}"/>
              </a:ext>
            </a:extLst>
          </p:cNvPr>
          <p:cNvSpPr>
            <a:spLocks noChangeArrowheads="1"/>
          </p:cNvSpPr>
          <p:nvPr/>
        </p:nvSpPr>
        <p:spPr bwMode="auto">
          <a:xfrm>
            <a:off x="8194431" y="6286500"/>
            <a:ext cx="531935" cy="281354"/>
          </a:xfrm>
          <a:prstGeom prst="actionButtonBlank">
            <a:avLst/>
          </a:prstGeom>
          <a:solidFill>
            <a:srgbClr val="EAEAEA"/>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S</a:t>
            </a:r>
            <a:r>
              <a:rPr lang="es-ES_tradnl" altLang="es-ES" sz="1292" baseline="30000"/>
              <a:t>2</a:t>
            </a:r>
            <a:r>
              <a:rPr lang="es-ES_tradnl" altLang="es-ES" sz="1292" baseline="-25000"/>
              <a:t>corr</a:t>
            </a:r>
            <a:endParaRPr lang="es-ES" altLang="es-ES" sz="1292"/>
          </a:p>
        </p:txBody>
      </p:sp>
      <p:sp>
        <p:nvSpPr>
          <p:cNvPr id="41993" name="AutoShape 28">
            <a:hlinkClick r:id="rId5" action="ppaction://hlinksldjump" highlightClick="1"/>
            <a:extLst>
              <a:ext uri="{FF2B5EF4-FFF2-40B4-BE49-F238E27FC236}">
                <a16:creationId xmlns:a16="http://schemas.microsoft.com/office/drawing/2014/main" id="{C1447E85-AE01-44BA-AABB-12D456936743}"/>
              </a:ext>
            </a:extLst>
          </p:cNvPr>
          <p:cNvSpPr>
            <a:spLocks noChangeArrowheads="1"/>
          </p:cNvSpPr>
          <p:nvPr/>
        </p:nvSpPr>
        <p:spPr bwMode="auto">
          <a:xfrm>
            <a:off x="7596554" y="6286500"/>
            <a:ext cx="531935" cy="275492"/>
          </a:xfrm>
          <a:prstGeom prst="actionButtonBlank">
            <a:avLst/>
          </a:prstGeom>
          <a:solidFill>
            <a:srgbClr val="EAEAEA"/>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mp</a:t>
            </a:r>
            <a:r>
              <a:rPr lang="es-ES_tradnl" altLang="es-ES" sz="1292" baseline="-25000"/>
              <a:t>COO</a:t>
            </a:r>
            <a:endParaRPr lang="es-ES" altLang="es-ES" sz="1292"/>
          </a:p>
        </p:txBody>
      </p:sp>
      <p:graphicFrame>
        <p:nvGraphicFramePr>
          <p:cNvPr id="481281" name="Object 1025">
            <a:extLst>
              <a:ext uri="{FF2B5EF4-FFF2-40B4-BE49-F238E27FC236}">
                <a16:creationId xmlns:a16="http://schemas.microsoft.com/office/drawing/2014/main" id="{87C73BC0-1F95-4848-B0C0-0724DF6552EE}"/>
              </a:ext>
            </a:extLst>
          </p:cNvPr>
          <p:cNvGraphicFramePr>
            <a:graphicFrameLocks noChangeAspect="1"/>
          </p:cNvGraphicFramePr>
          <p:nvPr/>
        </p:nvGraphicFramePr>
        <p:xfrm>
          <a:off x="507023" y="2965938"/>
          <a:ext cx="6307015" cy="422031"/>
        </p:xfrm>
        <a:graphic>
          <a:graphicData uri="http://schemas.openxmlformats.org/presentationml/2006/ole">
            <mc:AlternateContent xmlns:mc="http://schemas.openxmlformats.org/markup-compatibility/2006">
              <mc:Choice xmlns:v="urn:schemas-microsoft-com:vml" Requires="v">
                <p:oleObj spid="_x0000_s1375275" name="Equation" r:id="rId6" imgW="3416040" imgH="228600" progId="Equation.DSMT4">
                  <p:embed/>
                </p:oleObj>
              </mc:Choice>
              <mc:Fallback>
                <p:oleObj name="Equation" r:id="rId6" imgW="3416040" imgH="228600" progId="Equation.DSMT4">
                  <p:embed/>
                  <p:pic>
                    <p:nvPicPr>
                      <p:cNvPr id="481281" name="Object 1025">
                        <a:extLst>
                          <a:ext uri="{FF2B5EF4-FFF2-40B4-BE49-F238E27FC236}">
                            <a16:creationId xmlns:a16="http://schemas.microsoft.com/office/drawing/2014/main" id="{87C73BC0-1F95-4848-B0C0-0724DF6552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23" y="2965938"/>
                        <a:ext cx="6307015" cy="422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 name="Object 1025">
            <a:extLst>
              <a:ext uri="{FF2B5EF4-FFF2-40B4-BE49-F238E27FC236}">
                <a16:creationId xmlns:a16="http://schemas.microsoft.com/office/drawing/2014/main" id="{FB1A895F-56E5-4A36-9C4A-F5B45A9FF85B}"/>
              </a:ext>
            </a:extLst>
          </p:cNvPr>
          <p:cNvGraphicFramePr>
            <a:graphicFrameLocks noChangeAspect="1"/>
          </p:cNvGraphicFramePr>
          <p:nvPr/>
        </p:nvGraphicFramePr>
        <p:xfrm>
          <a:off x="499696" y="3584331"/>
          <a:ext cx="7993673" cy="844062"/>
        </p:xfrm>
        <a:graphic>
          <a:graphicData uri="http://schemas.openxmlformats.org/presentationml/2006/ole">
            <mc:AlternateContent xmlns:mc="http://schemas.openxmlformats.org/markup-compatibility/2006">
              <mc:Choice xmlns:v="urn:schemas-microsoft-com:vml" Requires="v">
                <p:oleObj spid="_x0000_s1375276" name="Equation" r:id="rId8" imgW="4330440" imgH="457200" progId="Equation.DSMT4">
                  <p:embed/>
                </p:oleObj>
              </mc:Choice>
              <mc:Fallback>
                <p:oleObj name="Equation" r:id="rId8" imgW="4330440" imgH="457200" progId="Equation.DSMT4">
                  <p:embed/>
                  <p:pic>
                    <p:nvPicPr>
                      <p:cNvPr id="2" name="Object 1025">
                        <a:extLst>
                          <a:ext uri="{FF2B5EF4-FFF2-40B4-BE49-F238E27FC236}">
                            <a16:creationId xmlns:a16="http://schemas.microsoft.com/office/drawing/2014/main" id="{FB1A895F-56E5-4A36-9C4A-F5B45A9FF85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696" y="3584331"/>
                        <a:ext cx="7993673" cy="84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 name="Object 1025">
            <a:extLst>
              <a:ext uri="{FF2B5EF4-FFF2-40B4-BE49-F238E27FC236}">
                <a16:creationId xmlns:a16="http://schemas.microsoft.com/office/drawing/2014/main" id="{35BDA82F-E5C1-4141-BA0A-F5E91A48750B}"/>
              </a:ext>
            </a:extLst>
          </p:cNvPr>
          <p:cNvGraphicFramePr>
            <a:graphicFrameLocks noChangeAspect="1"/>
          </p:cNvGraphicFramePr>
          <p:nvPr/>
        </p:nvGraphicFramePr>
        <p:xfrm>
          <a:off x="556847" y="4529504"/>
          <a:ext cx="4289181" cy="445477"/>
        </p:xfrm>
        <a:graphic>
          <a:graphicData uri="http://schemas.openxmlformats.org/presentationml/2006/ole">
            <mc:AlternateContent xmlns:mc="http://schemas.openxmlformats.org/markup-compatibility/2006">
              <mc:Choice xmlns:v="urn:schemas-microsoft-com:vml" Requires="v">
                <p:oleObj spid="_x0000_s1375277" name="Equation" r:id="rId10" imgW="2323800" imgH="241200" progId="Equation.DSMT4">
                  <p:embed/>
                </p:oleObj>
              </mc:Choice>
              <mc:Fallback>
                <p:oleObj name="Equation" r:id="rId10" imgW="2323800" imgH="241200" progId="Equation.DSMT4">
                  <p:embed/>
                  <p:pic>
                    <p:nvPicPr>
                      <p:cNvPr id="3" name="Object 1025">
                        <a:extLst>
                          <a:ext uri="{FF2B5EF4-FFF2-40B4-BE49-F238E27FC236}">
                            <a16:creationId xmlns:a16="http://schemas.microsoft.com/office/drawing/2014/main" id="{35BDA82F-E5C1-4141-BA0A-F5E91A48750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847" y="4529504"/>
                        <a:ext cx="4289181" cy="4454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997" name="Rectangle 2051">
            <a:extLst>
              <a:ext uri="{FF2B5EF4-FFF2-40B4-BE49-F238E27FC236}">
                <a16:creationId xmlns:a16="http://schemas.microsoft.com/office/drawing/2014/main" id="{7E0113C1-DC80-44E0-87CF-7B2B49159644}"/>
              </a:ext>
            </a:extLst>
          </p:cNvPr>
          <p:cNvSpPr>
            <a:spLocks noChangeArrowheads="1"/>
          </p:cNvSpPr>
          <p:nvPr/>
        </p:nvSpPr>
        <p:spPr bwMode="auto">
          <a:xfrm>
            <a:off x="325316" y="5196254"/>
            <a:ext cx="8491904" cy="82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eaLnBrk="0" hangingPunct="0">
              <a:spcBef>
                <a:spcPct val="20000"/>
              </a:spcBef>
              <a:buClr>
                <a:schemeClr val="accent1"/>
              </a:buClr>
              <a:buChar char="•"/>
              <a:defRPr>
                <a:solidFill>
                  <a:schemeClr val="tx1"/>
                </a:solidFill>
                <a:latin typeface="Verdana" panose="020B0604030504040204" pitchFamily="34" charset="0"/>
              </a:defRPr>
            </a:lvl3pPr>
            <a:lvl4pPr marL="1600200"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Aft>
                <a:spcPts val="554"/>
              </a:spcAft>
              <a:buClr>
                <a:srgbClr val="008000"/>
              </a:buClr>
              <a:buNone/>
            </a:pPr>
            <a:r>
              <a:rPr lang="es-ES_tradnl" altLang="es-ES" dirty="0">
                <a:latin typeface="+mn-lt"/>
              </a:rPr>
              <a:t>   Sí, las COO garantizan que se superará un </a:t>
            </a:r>
            <a:r>
              <a:rPr lang="es-ES_tradnl" altLang="es-ES" dirty="0">
                <a:latin typeface="+mn-lt"/>
                <a:cs typeface="Times New Roman" panose="02020603050405020304" pitchFamily="18" charset="0"/>
              </a:rPr>
              <a:t>contenido de aditivo del 18 por mil con una probabilidad del 99%</a:t>
            </a:r>
          </a:p>
        </p:txBody>
      </p:sp>
      <p:pic>
        <p:nvPicPr>
          <p:cNvPr id="41998" name="Picture 14" descr="MCj02991330000[1]">
            <a:extLst>
              <a:ext uri="{FF2B5EF4-FFF2-40B4-BE49-F238E27FC236}">
                <a16:creationId xmlns:a16="http://schemas.microsoft.com/office/drawing/2014/main" id="{837312B1-28E9-4617-9841-8ED6111EA90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85689" y="325316"/>
            <a:ext cx="382465" cy="53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80938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81281"/>
                                        </p:tgtEl>
                                        <p:attrNameLst>
                                          <p:attrName>style.visibility</p:attrName>
                                        </p:attrNameLst>
                                      </p:cBhvr>
                                      <p:to>
                                        <p:strVal val="visible"/>
                                      </p:to>
                                    </p:set>
                                    <p:animEffect transition="in" filter="wipe(left)">
                                      <p:cBhvr>
                                        <p:cTn id="7" dur="2000"/>
                                        <p:tgtEl>
                                          <p:spTgt spid="4812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2000"/>
                                        <p:tgtEl>
                                          <p:spTgt spid="3"/>
                                        </p:tgtEl>
                                      </p:cBhvr>
                                    </p:animEffect>
                                  </p:childTnLst>
                                </p:cTn>
                              </p:par>
                            </p:childTnLst>
                          </p:cTn>
                        </p:par>
                        <p:par>
                          <p:cTn id="18" fill="hold" nodeType="afterGroup">
                            <p:stCondLst>
                              <p:cond delay="2000"/>
                            </p:stCondLst>
                            <p:childTnLst>
                              <p:par>
                                <p:cTn id="19" presetID="22" presetClass="entr" presetSubtype="8" fill="hold" grpId="0" nodeType="afterEffect">
                                  <p:stCondLst>
                                    <p:cond delay="2000"/>
                                  </p:stCondLst>
                                  <p:childTnLst>
                                    <p:set>
                                      <p:cBhvr>
                                        <p:cTn id="20" dur="1" fill="hold">
                                          <p:stCondLst>
                                            <p:cond delay="0"/>
                                          </p:stCondLst>
                                        </p:cTn>
                                        <p:tgtEl>
                                          <p:spTgt spid="41997">
                                            <p:txEl>
                                              <p:pRg st="0" end="0"/>
                                            </p:txEl>
                                          </p:spTgt>
                                        </p:tgtEl>
                                        <p:attrNameLst>
                                          <p:attrName>style.visibility</p:attrName>
                                        </p:attrNameLst>
                                      </p:cBhvr>
                                      <p:to>
                                        <p:strVal val="visible"/>
                                      </p:to>
                                    </p:set>
                                    <p:animEffect transition="in" filter="wipe(left)">
                                      <p:cBhvr>
                                        <p:cTn id="21" dur="2000"/>
                                        <p:tgtEl>
                                          <p:spTgt spid="41997">
                                            <p:txEl>
                                              <p:pRg st="0" end="0"/>
                                            </p:txEl>
                                          </p:spTgt>
                                        </p:tgtEl>
                                      </p:cBhvr>
                                    </p:animEffect>
                                  </p:childTnLst>
                                </p:cTn>
                              </p:par>
                            </p:childTnLst>
                          </p:cTn>
                        </p:par>
                        <p:par>
                          <p:cTn id="22" fill="hold" nodeType="afterGroup">
                            <p:stCondLst>
                              <p:cond delay="6000"/>
                            </p:stCondLst>
                            <p:childTnLst>
                              <p:par>
                                <p:cTn id="23" presetID="51" presetClass="entr" presetSubtype="0" fill="hold" nodeType="afterEffect">
                                  <p:stCondLst>
                                    <p:cond delay="0"/>
                                  </p:stCondLst>
                                  <p:childTnLst>
                                    <p:set>
                                      <p:cBhvr>
                                        <p:cTn id="24" dur="1" fill="hold">
                                          <p:stCondLst>
                                            <p:cond delay="0"/>
                                          </p:stCondLst>
                                        </p:cTn>
                                        <p:tgtEl>
                                          <p:spTgt spid="41998"/>
                                        </p:tgtEl>
                                        <p:attrNameLst>
                                          <p:attrName>style.visibility</p:attrName>
                                        </p:attrNameLst>
                                      </p:cBhvr>
                                      <p:to>
                                        <p:strVal val="visible"/>
                                      </p:to>
                                    </p:set>
                                    <p:animEffect transition="in" filter="fade">
                                      <p:cBhvr>
                                        <p:cTn id="25" dur="770" decel="100000"/>
                                        <p:tgtEl>
                                          <p:spTgt spid="41998"/>
                                        </p:tgtEl>
                                      </p:cBhvr>
                                    </p:animEffect>
                                    <p:animScale>
                                      <p:cBhvr>
                                        <p:cTn id="26" dur="770" decel="100000"/>
                                        <p:tgtEl>
                                          <p:spTgt spid="41998"/>
                                        </p:tgtEl>
                                      </p:cBhvr>
                                      <p:from x="10000" y="10000"/>
                                      <p:to x="200000" y="450000"/>
                                    </p:animScale>
                                    <p:animScale>
                                      <p:cBhvr>
                                        <p:cTn id="27" dur="1230" accel="100000" fill="hold">
                                          <p:stCondLst>
                                            <p:cond delay="770"/>
                                          </p:stCondLst>
                                        </p:cTn>
                                        <p:tgtEl>
                                          <p:spTgt spid="41998"/>
                                        </p:tgtEl>
                                      </p:cBhvr>
                                      <p:from x="200000" y="450000"/>
                                      <p:to x="100000" y="100000"/>
                                    </p:animScale>
                                    <p:set>
                                      <p:cBhvr>
                                        <p:cTn id="28" dur="770" fill="hold"/>
                                        <p:tgtEl>
                                          <p:spTgt spid="41998"/>
                                        </p:tgtEl>
                                        <p:attrNameLst>
                                          <p:attrName>ppt_x</p:attrName>
                                        </p:attrNameLst>
                                      </p:cBhvr>
                                      <p:to>
                                        <p:strVal val="(0.5)"/>
                                      </p:to>
                                    </p:set>
                                    <p:anim from="(0.5)" to="(#ppt_x)" calcmode="lin" valueType="num">
                                      <p:cBhvr>
                                        <p:cTn id="29" dur="1230" accel="100000" fill="hold">
                                          <p:stCondLst>
                                            <p:cond delay="770"/>
                                          </p:stCondLst>
                                        </p:cTn>
                                        <p:tgtEl>
                                          <p:spTgt spid="41998"/>
                                        </p:tgtEl>
                                        <p:attrNameLst>
                                          <p:attrName>ppt_x</p:attrName>
                                        </p:attrNameLst>
                                      </p:cBhvr>
                                    </p:anim>
                                    <p:set>
                                      <p:cBhvr>
                                        <p:cTn id="30" dur="770" fill="hold"/>
                                        <p:tgtEl>
                                          <p:spTgt spid="41998"/>
                                        </p:tgtEl>
                                        <p:attrNameLst>
                                          <p:attrName>ppt_y</p:attrName>
                                        </p:attrNameLst>
                                      </p:cBhvr>
                                      <p:to>
                                        <p:strVal val="(#ppt_y+0.4)"/>
                                      </p:to>
                                    </p:set>
                                    <p:anim from="(#ppt_y+0.4)" to="(#ppt_y)" calcmode="lin" valueType="num">
                                      <p:cBhvr>
                                        <p:cTn id="31" dur="1230" accel="100000" fill="hold">
                                          <p:stCondLst>
                                            <p:cond delay="770"/>
                                          </p:stCondLst>
                                        </p:cTn>
                                        <p:tgtEl>
                                          <p:spTgt spid="4199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7" grpId="0" build="p"/>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A74A7A18-A23E-4675-8DBC-7B5F19A9EBE5}"/>
              </a:ext>
            </a:extLst>
          </p:cNvPr>
          <p:cNvSpPr>
            <a:spLocks noGrp="1" noChangeArrowheads="1"/>
          </p:cNvSpPr>
          <p:nvPr>
            <p:ph type="title"/>
          </p:nvPr>
        </p:nvSpPr>
        <p:spPr>
          <a:xfrm>
            <a:off x="134816" y="188641"/>
            <a:ext cx="8468458" cy="718434"/>
          </a:xfrm>
        </p:spPr>
        <p:txBody>
          <a:bodyPr>
            <a:normAutofit/>
          </a:bodyPr>
          <a:lstStyle/>
          <a:p>
            <a:pPr eaLnBrk="1" hangingPunct="1"/>
            <a:r>
              <a:rPr lang="es-ES_tradnl" altLang="es-ES" dirty="0">
                <a:solidFill>
                  <a:schemeClr val="accent5"/>
                </a:solidFill>
              </a:rPr>
              <a:t>I.C </a:t>
            </a:r>
            <a:r>
              <a:rPr lang="es-ES_tradnl" altLang="es-ES" dirty="0">
                <a:solidFill>
                  <a:srgbClr val="008000"/>
                </a:solidFill>
              </a:rPr>
              <a:t>para la predicción media</a:t>
            </a:r>
            <a:r>
              <a:rPr lang="es-ES" altLang="es-ES" dirty="0">
                <a:solidFill>
                  <a:srgbClr val="008000"/>
                </a:solidFill>
              </a:rPr>
              <a:t> (</a:t>
            </a:r>
            <a:r>
              <a:rPr lang="es-ES" altLang="es-ES" dirty="0" err="1">
                <a:solidFill>
                  <a:schemeClr val="accent5"/>
                </a:solidFill>
              </a:rPr>
              <a:t>mp</a:t>
            </a:r>
            <a:r>
              <a:rPr lang="es-ES" altLang="es-ES" baseline="-25000" dirty="0" err="1">
                <a:solidFill>
                  <a:schemeClr val="accent5"/>
                </a:solidFill>
              </a:rPr>
              <a:t>COO</a:t>
            </a:r>
            <a:r>
              <a:rPr lang="es-ES" altLang="es-ES" dirty="0">
                <a:solidFill>
                  <a:schemeClr val="tx2"/>
                </a:solidFill>
              </a:rPr>
              <a:t>)</a:t>
            </a:r>
          </a:p>
        </p:txBody>
      </p:sp>
      <p:sp>
        <p:nvSpPr>
          <p:cNvPr id="43013" name="Rectangle 3">
            <a:extLst>
              <a:ext uri="{FF2B5EF4-FFF2-40B4-BE49-F238E27FC236}">
                <a16:creationId xmlns:a16="http://schemas.microsoft.com/office/drawing/2014/main" id="{D5E218FB-6CF4-430E-9DDA-00B1A2A6DB11}"/>
              </a:ext>
            </a:extLst>
          </p:cNvPr>
          <p:cNvSpPr>
            <a:spLocks noGrp="1" noChangeArrowheads="1"/>
          </p:cNvSpPr>
          <p:nvPr>
            <p:ph type="body" idx="1"/>
          </p:nvPr>
        </p:nvSpPr>
        <p:spPr>
          <a:xfrm>
            <a:off x="575897" y="1022839"/>
            <a:ext cx="8080131" cy="773723"/>
          </a:xfrm>
        </p:spPr>
        <p:txBody>
          <a:bodyPr>
            <a:normAutofit/>
          </a:bodyPr>
          <a:lstStyle/>
          <a:p>
            <a:pPr eaLnBrk="1" hangingPunct="1">
              <a:buFont typeface="Wingdings" panose="05000000000000000000" pitchFamily="2" charset="2"/>
              <a:buNone/>
            </a:pPr>
            <a:r>
              <a:rPr lang="es-ES_tradnl" altLang="es-ES" sz="2400" dirty="0">
                <a:solidFill>
                  <a:srgbClr val="000000"/>
                </a:solidFill>
                <a:cs typeface="Times New Roman" panose="02020603050405020304" pitchFamily="18" charset="0"/>
              </a:rPr>
              <a:t>   La media prevista (</a:t>
            </a:r>
            <a:r>
              <a:rPr lang="es-ES_tradnl" altLang="es-ES" sz="2400" b="1" dirty="0" err="1">
                <a:solidFill>
                  <a:schemeClr val="accent5"/>
                </a:solidFill>
                <a:cs typeface="Times New Roman" panose="02020603050405020304" pitchFamily="18" charset="0"/>
              </a:rPr>
              <a:t>mp</a:t>
            </a:r>
            <a:r>
              <a:rPr lang="es-ES_tradnl" altLang="es-ES" sz="2400" b="1" baseline="-25000" dirty="0" err="1">
                <a:solidFill>
                  <a:schemeClr val="accent5"/>
                </a:solidFill>
                <a:cs typeface="Times New Roman" panose="02020603050405020304" pitchFamily="18" charset="0"/>
              </a:rPr>
              <a:t>COO</a:t>
            </a:r>
            <a:r>
              <a:rPr lang="es-ES_tradnl" altLang="es-ES" sz="2400" dirty="0">
                <a:solidFill>
                  <a:srgbClr val="000000"/>
                </a:solidFill>
                <a:cs typeface="Times New Roman" panose="02020603050405020304" pitchFamily="18" charset="0"/>
              </a:rPr>
              <a:t>)</a:t>
            </a:r>
            <a:r>
              <a:rPr lang="es-ES_tradnl" altLang="es-ES" sz="2400" b="1" dirty="0">
                <a:solidFill>
                  <a:srgbClr val="000000"/>
                </a:solidFill>
                <a:cs typeface="Times New Roman" panose="02020603050405020304" pitchFamily="18" charset="0"/>
              </a:rPr>
              <a:t> </a:t>
            </a:r>
            <a:r>
              <a:rPr lang="es-ES_tradnl" altLang="es-ES" sz="2400" dirty="0">
                <a:solidFill>
                  <a:srgbClr val="000000"/>
                </a:solidFill>
                <a:cs typeface="Times New Roman" panose="02020603050405020304" pitchFamily="18" charset="0"/>
              </a:rPr>
              <a:t>lleva asociada un margen de incertidumbre </a:t>
            </a:r>
            <a:r>
              <a:rPr lang="es-ES_tradnl" altLang="es-ES" sz="2400" b="1" dirty="0">
                <a:solidFill>
                  <a:srgbClr val="CC3300"/>
                </a:solidFill>
                <a:cs typeface="Times New Roman" panose="02020603050405020304" pitchFamily="18" charset="0"/>
                <a:sym typeface="Wingdings" panose="05000000000000000000" pitchFamily="2" charset="2"/>
              </a:rPr>
              <a:t></a:t>
            </a:r>
            <a:r>
              <a:rPr lang="es-ES_tradnl" altLang="es-ES" sz="2400" dirty="0">
                <a:solidFill>
                  <a:srgbClr val="000000"/>
                </a:solidFill>
                <a:cs typeface="Times New Roman" panose="02020603050405020304" pitchFamily="18" charset="0"/>
                <a:sym typeface="Wingdings" panose="05000000000000000000" pitchFamily="2" charset="2"/>
              </a:rPr>
              <a:t> margen de error</a:t>
            </a:r>
            <a:endParaRPr lang="es-ES" altLang="es-ES" sz="2400" dirty="0">
              <a:solidFill>
                <a:srgbClr val="0000FF"/>
              </a:solidFill>
              <a:cs typeface="Times New Roman" panose="02020603050405020304" pitchFamily="18" charset="0"/>
            </a:endParaRPr>
          </a:p>
        </p:txBody>
      </p:sp>
      <p:graphicFrame>
        <p:nvGraphicFramePr>
          <p:cNvPr id="43010" name="Object 1024">
            <a:extLst>
              <a:ext uri="{FF2B5EF4-FFF2-40B4-BE49-F238E27FC236}">
                <a16:creationId xmlns:a16="http://schemas.microsoft.com/office/drawing/2014/main" id="{8B3F788F-C709-445B-A468-29A3E8B1006C}"/>
              </a:ext>
            </a:extLst>
          </p:cNvPr>
          <p:cNvGraphicFramePr>
            <a:graphicFrameLocks noChangeAspect="1"/>
          </p:cNvGraphicFramePr>
          <p:nvPr>
            <p:extLst/>
          </p:nvPr>
        </p:nvGraphicFramePr>
        <p:xfrm>
          <a:off x="773724" y="3567490"/>
          <a:ext cx="7595089" cy="1157654"/>
        </p:xfrm>
        <a:graphic>
          <a:graphicData uri="http://schemas.openxmlformats.org/presentationml/2006/ole">
            <mc:AlternateContent xmlns:mc="http://schemas.openxmlformats.org/markup-compatibility/2006">
              <mc:Choice xmlns:v="urn:schemas-microsoft-com:vml" Requires="v">
                <p:oleObj spid="_x0000_s1376271" name="Equation" r:id="rId4" imgW="4051080" imgH="482400" progId="Equation.DSMT4">
                  <p:embed/>
                </p:oleObj>
              </mc:Choice>
              <mc:Fallback>
                <p:oleObj name="Equation" r:id="rId4" imgW="4051080" imgH="482400" progId="Equation.DSMT4">
                  <p:embed/>
                  <p:pic>
                    <p:nvPicPr>
                      <p:cNvPr id="43010" name="Object 1024">
                        <a:extLst>
                          <a:ext uri="{FF2B5EF4-FFF2-40B4-BE49-F238E27FC236}">
                            <a16:creationId xmlns:a16="http://schemas.microsoft.com/office/drawing/2014/main" id="{8B3F788F-C709-445B-A468-29A3E8B10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98" t="-14925" r="-798" b="-14925"/>
                      <a:stretch>
                        <a:fillRect/>
                      </a:stretch>
                    </p:blipFill>
                    <p:spPr bwMode="auto">
                      <a:xfrm>
                        <a:off x="773724" y="3567490"/>
                        <a:ext cx="7595089" cy="1157654"/>
                      </a:xfrm>
                      <a:prstGeom prst="rect">
                        <a:avLst/>
                      </a:prstGeom>
                      <a:solidFill>
                        <a:schemeClr val="bg1">
                          <a:lumMod val="95000"/>
                        </a:schemeClr>
                      </a:solidFill>
                      <a:ln w="19050">
                        <a:solidFill>
                          <a:schemeClr val="accent5"/>
                        </a:solidFill>
                        <a:miter lim="800000"/>
                        <a:headEnd/>
                        <a:tailEnd/>
                      </a:ln>
                      <a:effectLst/>
                      <a:extLst/>
                    </p:spPr>
                  </p:pic>
                </p:oleObj>
              </mc:Fallback>
            </mc:AlternateContent>
          </a:graphicData>
        </a:graphic>
      </p:graphicFrame>
      <p:sp>
        <p:nvSpPr>
          <p:cNvPr id="43017" name="Rectangle 6">
            <a:extLst>
              <a:ext uri="{FF2B5EF4-FFF2-40B4-BE49-F238E27FC236}">
                <a16:creationId xmlns:a16="http://schemas.microsoft.com/office/drawing/2014/main" id="{14637ACE-0747-4F30-B785-750534C281DC}"/>
              </a:ext>
            </a:extLst>
          </p:cNvPr>
          <p:cNvSpPr>
            <a:spLocks noChangeArrowheads="1"/>
          </p:cNvSpPr>
          <p:nvPr/>
        </p:nvSpPr>
        <p:spPr bwMode="auto">
          <a:xfrm>
            <a:off x="325316" y="2258158"/>
            <a:ext cx="8491904" cy="773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spcBef>
                <a:spcPct val="20000"/>
              </a:spcBef>
              <a:buClr>
                <a:schemeClr val="folHlink"/>
              </a:buClr>
              <a:buSzPct val="75000"/>
              <a:buFont typeface="Wingdings" panose="05000000000000000000" pitchFamily="2" charset="2"/>
              <a:buNone/>
            </a:pPr>
            <a:r>
              <a:rPr lang="es-ES_tradnl" altLang="es-ES" sz="2215" dirty="0">
                <a:solidFill>
                  <a:srgbClr val="FF0000"/>
                </a:solidFill>
                <a:cs typeface="Times New Roman" panose="02020603050405020304" pitchFamily="18" charset="0"/>
              </a:rPr>
              <a:t>Desviación Típica de la predicción </a:t>
            </a:r>
            <a:r>
              <a:rPr lang="es-ES_tradnl" altLang="es-ES" sz="2215" dirty="0">
                <a:solidFill>
                  <a:srgbClr val="CC3300"/>
                </a:solidFill>
                <a:cs typeface="Times New Roman" panose="02020603050405020304" pitchFamily="18" charset="0"/>
                <a:sym typeface="Wingdings" panose="05000000000000000000" pitchFamily="2" charset="2"/>
              </a:rPr>
              <a:t></a:t>
            </a:r>
            <a:r>
              <a:rPr lang="es-ES_tradnl" altLang="es-ES" sz="2215" dirty="0">
                <a:solidFill>
                  <a:srgbClr val="000000"/>
                </a:solidFill>
                <a:cs typeface="Times New Roman" panose="02020603050405020304" pitchFamily="18" charset="0"/>
                <a:sym typeface="Wingdings" panose="05000000000000000000" pitchFamily="2" charset="2"/>
              </a:rPr>
              <a:t> </a:t>
            </a:r>
          </a:p>
          <a:p>
            <a:pPr algn="ctr" eaLnBrk="1" hangingPunct="1">
              <a:spcBef>
                <a:spcPct val="20000"/>
              </a:spcBef>
              <a:buClr>
                <a:schemeClr val="folHlink"/>
              </a:buClr>
              <a:buSzPct val="75000"/>
              <a:buFont typeface="Wingdings" panose="05000000000000000000" pitchFamily="2" charset="2"/>
              <a:buNone/>
            </a:pPr>
            <a:r>
              <a:rPr lang="es-ES_tradnl" altLang="es-ES" sz="2215" i="1" dirty="0">
                <a:solidFill>
                  <a:srgbClr val="000000"/>
                </a:solidFill>
                <a:cs typeface="Times New Roman" panose="02020603050405020304" pitchFamily="18" charset="0"/>
                <a:sym typeface="Wingdings" panose="05000000000000000000" pitchFamily="2" charset="2"/>
              </a:rPr>
              <a:t>Standard Error (</a:t>
            </a:r>
            <a:r>
              <a:rPr lang="es-ES_tradnl" altLang="es-ES" sz="1846" dirty="0" err="1">
                <a:latin typeface="Courier New" panose="02070309020205020404" pitchFamily="49" charset="0"/>
              </a:rPr>
              <a:t>Stnd.Error</a:t>
            </a:r>
            <a:r>
              <a:rPr lang="es-ES_tradnl" altLang="es-ES" sz="1846" dirty="0"/>
              <a:t>) </a:t>
            </a:r>
            <a:r>
              <a:rPr lang="es-ES_tradnl" altLang="es-ES" sz="2215" dirty="0">
                <a:solidFill>
                  <a:srgbClr val="000000"/>
                </a:solidFill>
                <a:cs typeface="Times New Roman" panose="02020603050405020304" pitchFamily="18" charset="0"/>
              </a:rPr>
              <a:t>en el</a:t>
            </a:r>
            <a:r>
              <a:rPr lang="es-ES_tradnl" altLang="es-ES" sz="1846" dirty="0"/>
              <a:t> </a:t>
            </a:r>
            <a:r>
              <a:rPr lang="es-ES_tradnl" altLang="es-ES" sz="2215" i="1" dirty="0" err="1">
                <a:solidFill>
                  <a:srgbClr val="000000"/>
                </a:solidFill>
                <a:cs typeface="Times New Roman" panose="02020603050405020304" pitchFamily="18" charset="0"/>
                <a:sym typeface="Wingdings" panose="05000000000000000000" pitchFamily="2" charset="2"/>
              </a:rPr>
              <a:t>Statgraphics</a:t>
            </a:r>
            <a:r>
              <a:rPr lang="es-ES_tradnl" altLang="es-ES" sz="2215" i="1" dirty="0">
                <a:solidFill>
                  <a:srgbClr val="000000"/>
                </a:solidFill>
                <a:cs typeface="Times New Roman" panose="02020603050405020304" pitchFamily="18" charset="0"/>
                <a:sym typeface="Wingdings" panose="05000000000000000000" pitchFamily="2" charset="2"/>
              </a:rPr>
              <a:t> </a:t>
            </a:r>
            <a:endParaRPr lang="es-ES" altLang="es-ES" sz="2215" dirty="0">
              <a:solidFill>
                <a:srgbClr val="0000FF"/>
              </a:solidFill>
              <a:cs typeface="Times New Roman" panose="02020603050405020304" pitchFamily="18" charset="0"/>
            </a:endParaRPr>
          </a:p>
        </p:txBody>
      </p:sp>
      <p:sp>
        <p:nvSpPr>
          <p:cNvPr id="43018" name="AutoShape 8">
            <a:extLst>
              <a:ext uri="{FF2B5EF4-FFF2-40B4-BE49-F238E27FC236}">
                <a16:creationId xmlns:a16="http://schemas.microsoft.com/office/drawing/2014/main" id="{8F968E9E-AD10-42BC-8FE6-12FA93FE6430}"/>
              </a:ext>
            </a:extLst>
          </p:cNvPr>
          <p:cNvSpPr>
            <a:spLocks noChangeArrowheads="1"/>
          </p:cNvSpPr>
          <p:nvPr/>
        </p:nvSpPr>
        <p:spPr bwMode="auto">
          <a:xfrm>
            <a:off x="4009292" y="1858108"/>
            <a:ext cx="562708" cy="3048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43021" name="AutoShape 8">
            <a:extLst>
              <a:ext uri="{FF2B5EF4-FFF2-40B4-BE49-F238E27FC236}">
                <a16:creationId xmlns:a16="http://schemas.microsoft.com/office/drawing/2014/main" id="{E8424DB6-7671-4CED-AF39-662DE498C67C}"/>
              </a:ext>
            </a:extLst>
          </p:cNvPr>
          <p:cNvSpPr>
            <a:spLocks noChangeArrowheads="1"/>
          </p:cNvSpPr>
          <p:nvPr/>
        </p:nvSpPr>
        <p:spPr bwMode="auto">
          <a:xfrm>
            <a:off x="4010758" y="3121269"/>
            <a:ext cx="562708" cy="3048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pic>
        <p:nvPicPr>
          <p:cNvPr id="43022" name="Picture 14" descr="MCj02991330000[1]">
            <a:extLst>
              <a:ext uri="{FF2B5EF4-FFF2-40B4-BE49-F238E27FC236}">
                <a16:creationId xmlns:a16="http://schemas.microsoft.com/office/drawing/2014/main" id="{BD93DB0B-10ED-4208-8D14-8927E1FFC7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5431" y="416170"/>
            <a:ext cx="378069" cy="531935"/>
          </a:xfrm>
          <a:prstGeom prst="rect">
            <a:avLst/>
          </a:prstGeom>
          <a:noFill/>
          <a:extLst>
            <a:ext uri="{909E8E84-426E-40DD-AFC4-6F175D3DCCD1}">
              <a14:hiddenFill xmlns:a14="http://schemas.microsoft.com/office/drawing/2010/main">
                <a:solidFill>
                  <a:srgbClr val="FFFFFF"/>
                </a:solidFill>
              </a14:hiddenFill>
            </a:ext>
          </a:extLst>
        </p:spPr>
      </p:pic>
      <p:sp>
        <p:nvSpPr>
          <p:cNvPr id="43023" name="Text Box 15">
            <a:extLst>
              <a:ext uri="{FF2B5EF4-FFF2-40B4-BE49-F238E27FC236}">
                <a16:creationId xmlns:a16="http://schemas.microsoft.com/office/drawing/2014/main" id="{C923155E-B211-493B-BAFE-039DDDDB6E5E}"/>
              </a:ext>
            </a:extLst>
          </p:cNvPr>
          <p:cNvSpPr txBox="1">
            <a:spLocks noChangeArrowheads="1"/>
          </p:cNvSpPr>
          <p:nvPr/>
        </p:nvSpPr>
        <p:spPr bwMode="auto">
          <a:xfrm>
            <a:off x="849923" y="5083420"/>
            <a:ext cx="7451481" cy="77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215" dirty="0">
                <a:solidFill>
                  <a:srgbClr val="FF0000"/>
                </a:solidFill>
              </a:rPr>
              <a:t>*</a:t>
            </a:r>
            <a:r>
              <a:rPr lang="es-ES_tradnl" altLang="es-ES" sz="2215" dirty="0"/>
              <a:t> </a:t>
            </a:r>
            <a:r>
              <a:rPr lang="es-ES_tradnl" altLang="es-ES" sz="2215" dirty="0" err="1"/>
              <a:t>g.l</a:t>
            </a:r>
            <a:r>
              <a:rPr lang="es-ES_tradnl" altLang="es-ES" sz="2215" dirty="0"/>
              <a:t> asociados a los efectos que intervienen en el cálculo de la </a:t>
            </a:r>
            <a:r>
              <a:rPr lang="es-ES_tradnl" altLang="es-ES" sz="2215" dirty="0" err="1"/>
              <a:t>mp</a:t>
            </a:r>
            <a:r>
              <a:rPr lang="es-ES_tradnl" altLang="es-ES" sz="2215" baseline="-25000" dirty="0" err="1"/>
              <a:t>COO</a:t>
            </a:r>
            <a:r>
              <a:rPr lang="es-ES_tradnl" altLang="es-ES" sz="2215" dirty="0"/>
              <a:t>, aunque no sean significativos</a:t>
            </a:r>
            <a:endParaRPr lang="es-ES" altLang="es-ES" sz="2215" dirty="0"/>
          </a:p>
        </p:txBody>
      </p:sp>
    </p:spTree>
    <p:extLst>
      <p:ext uri="{BB962C8B-B14F-4D97-AF65-F5344CB8AC3E}">
        <p14:creationId xmlns:p14="http://schemas.microsoft.com/office/powerpoint/2010/main" val="384065268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018"/>
                                        </p:tgtEl>
                                        <p:attrNameLst>
                                          <p:attrName>style.visibility</p:attrName>
                                        </p:attrNameLst>
                                      </p:cBhvr>
                                      <p:to>
                                        <p:strVal val="visible"/>
                                      </p:to>
                                    </p:set>
                                    <p:animEffect transition="in" filter="wipe(up)">
                                      <p:cBhvr>
                                        <p:cTn id="7" dur="1000"/>
                                        <p:tgtEl>
                                          <p:spTgt spid="43018"/>
                                        </p:tgtEl>
                                      </p:cBhvr>
                                    </p:animEffect>
                                  </p:childTnLst>
                                </p:cTn>
                              </p:par>
                            </p:childTnLst>
                          </p:cTn>
                        </p:par>
                        <p:par>
                          <p:cTn id="8" fill="hold" nodeType="afterGroup">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43017"/>
                                        </p:tgtEl>
                                        <p:attrNameLst>
                                          <p:attrName>style.visibility</p:attrName>
                                        </p:attrNameLst>
                                      </p:cBhvr>
                                      <p:to>
                                        <p:strVal val="visible"/>
                                      </p:to>
                                    </p:set>
                                    <p:animEffect transition="in" filter="wipe(left)">
                                      <p:cBhvr>
                                        <p:cTn id="11" dur="2000"/>
                                        <p:tgtEl>
                                          <p:spTgt spid="430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3021"/>
                                        </p:tgtEl>
                                        <p:attrNameLst>
                                          <p:attrName>style.visibility</p:attrName>
                                        </p:attrNameLst>
                                      </p:cBhvr>
                                      <p:to>
                                        <p:strVal val="visible"/>
                                      </p:to>
                                    </p:set>
                                    <p:animEffect transition="in" filter="wipe(up)">
                                      <p:cBhvr>
                                        <p:cTn id="16" dur="1000"/>
                                        <p:tgtEl>
                                          <p:spTgt spid="43021"/>
                                        </p:tgtEl>
                                      </p:cBhvr>
                                    </p:animEffect>
                                  </p:childTnLst>
                                </p:cTn>
                              </p:par>
                            </p:childTnLst>
                          </p:cTn>
                        </p:par>
                        <p:par>
                          <p:cTn id="17" fill="hold" nodeType="afterGroup">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43010"/>
                                        </p:tgtEl>
                                        <p:attrNameLst>
                                          <p:attrName>style.visibility</p:attrName>
                                        </p:attrNameLst>
                                      </p:cBhvr>
                                      <p:to>
                                        <p:strVal val="visible"/>
                                      </p:to>
                                    </p:set>
                                    <p:anim calcmode="lin" valueType="num">
                                      <p:cBhvr>
                                        <p:cTn id="20" dur="2000" fill="hold"/>
                                        <p:tgtEl>
                                          <p:spTgt spid="43010"/>
                                        </p:tgtEl>
                                        <p:attrNameLst>
                                          <p:attrName>ppt_w</p:attrName>
                                        </p:attrNameLst>
                                      </p:cBhvr>
                                      <p:tavLst>
                                        <p:tav tm="0">
                                          <p:val>
                                            <p:fltVal val="0"/>
                                          </p:val>
                                        </p:tav>
                                        <p:tav tm="100000">
                                          <p:val>
                                            <p:strVal val="#ppt_w"/>
                                          </p:val>
                                        </p:tav>
                                      </p:tavLst>
                                    </p:anim>
                                    <p:anim calcmode="lin" valueType="num">
                                      <p:cBhvr>
                                        <p:cTn id="21" dur="2000" fill="hold"/>
                                        <p:tgtEl>
                                          <p:spTgt spid="43010"/>
                                        </p:tgtEl>
                                        <p:attrNameLst>
                                          <p:attrName>ppt_h</p:attrName>
                                        </p:attrNameLst>
                                      </p:cBhvr>
                                      <p:tavLst>
                                        <p:tav tm="0">
                                          <p:val>
                                            <p:fltVal val="0"/>
                                          </p:val>
                                        </p:tav>
                                        <p:tav tm="100000">
                                          <p:val>
                                            <p:strVal val="#ppt_h"/>
                                          </p:val>
                                        </p:tav>
                                      </p:tavLst>
                                    </p:anim>
                                    <p:anim calcmode="lin" valueType="num">
                                      <p:cBhvr>
                                        <p:cTn id="22" dur="2000" fill="hold"/>
                                        <p:tgtEl>
                                          <p:spTgt spid="43010"/>
                                        </p:tgtEl>
                                        <p:attrNameLst>
                                          <p:attrName>style.rotation</p:attrName>
                                        </p:attrNameLst>
                                      </p:cBhvr>
                                      <p:tavLst>
                                        <p:tav tm="0">
                                          <p:val>
                                            <p:fltVal val="360"/>
                                          </p:val>
                                        </p:tav>
                                        <p:tav tm="100000">
                                          <p:val>
                                            <p:fltVal val="0"/>
                                          </p:val>
                                        </p:tav>
                                      </p:tavLst>
                                    </p:anim>
                                    <p:animEffect transition="in" filter="fade">
                                      <p:cBhvr>
                                        <p:cTn id="23" dur="2000"/>
                                        <p:tgtEl>
                                          <p:spTgt spid="43010"/>
                                        </p:tgtEl>
                                      </p:cBhvr>
                                    </p:animEffect>
                                  </p:childTnLst>
                                </p:cTn>
                              </p:par>
                            </p:childTnLst>
                          </p:cTn>
                        </p:par>
                        <p:par>
                          <p:cTn id="24" fill="hold" nodeType="afterGroup">
                            <p:stCondLst>
                              <p:cond delay="3000"/>
                            </p:stCondLst>
                            <p:childTnLst>
                              <p:par>
                                <p:cTn id="25" presetID="22" presetClass="entr" presetSubtype="4" fill="hold" grpId="0" nodeType="afterEffect">
                                  <p:stCondLst>
                                    <p:cond delay="2000"/>
                                  </p:stCondLst>
                                  <p:childTnLst>
                                    <p:set>
                                      <p:cBhvr>
                                        <p:cTn id="26" dur="1" fill="hold">
                                          <p:stCondLst>
                                            <p:cond delay="0"/>
                                          </p:stCondLst>
                                        </p:cTn>
                                        <p:tgtEl>
                                          <p:spTgt spid="43023"/>
                                        </p:tgtEl>
                                        <p:attrNameLst>
                                          <p:attrName>style.visibility</p:attrName>
                                        </p:attrNameLst>
                                      </p:cBhvr>
                                      <p:to>
                                        <p:strVal val="visible"/>
                                      </p:to>
                                    </p:set>
                                    <p:animEffect transition="in" filter="wipe(down)">
                                      <p:cBhvr>
                                        <p:cTn id="27" dur="2000"/>
                                        <p:tgtEl>
                                          <p:spTgt spid="43023"/>
                                        </p:tgtEl>
                                      </p:cBhvr>
                                    </p:animEffect>
                                  </p:childTnLst>
                                </p:cTn>
                              </p:par>
                            </p:childTnLst>
                          </p:cTn>
                        </p:par>
                        <p:par>
                          <p:cTn id="28" fill="hold" nodeType="afterGroup">
                            <p:stCondLst>
                              <p:cond delay="7000"/>
                            </p:stCondLst>
                            <p:childTnLst>
                              <p:par>
                                <p:cTn id="29" presetID="51" presetClass="entr" presetSubtype="0" fill="hold" nodeType="afterEffect">
                                  <p:stCondLst>
                                    <p:cond delay="0"/>
                                  </p:stCondLst>
                                  <p:childTnLst>
                                    <p:set>
                                      <p:cBhvr>
                                        <p:cTn id="30" dur="1" fill="hold">
                                          <p:stCondLst>
                                            <p:cond delay="0"/>
                                          </p:stCondLst>
                                        </p:cTn>
                                        <p:tgtEl>
                                          <p:spTgt spid="43022"/>
                                        </p:tgtEl>
                                        <p:attrNameLst>
                                          <p:attrName>style.visibility</p:attrName>
                                        </p:attrNameLst>
                                      </p:cBhvr>
                                      <p:to>
                                        <p:strVal val="visible"/>
                                      </p:to>
                                    </p:set>
                                    <p:animEffect transition="in" filter="fade">
                                      <p:cBhvr>
                                        <p:cTn id="31" dur="770" decel="100000"/>
                                        <p:tgtEl>
                                          <p:spTgt spid="43022"/>
                                        </p:tgtEl>
                                      </p:cBhvr>
                                    </p:animEffect>
                                    <p:animScale>
                                      <p:cBhvr>
                                        <p:cTn id="32" dur="770" decel="100000"/>
                                        <p:tgtEl>
                                          <p:spTgt spid="43022"/>
                                        </p:tgtEl>
                                      </p:cBhvr>
                                      <p:from x="10000" y="10000"/>
                                      <p:to x="200000" y="450000"/>
                                    </p:animScale>
                                    <p:animScale>
                                      <p:cBhvr>
                                        <p:cTn id="33" dur="1230" accel="100000" fill="hold">
                                          <p:stCondLst>
                                            <p:cond delay="770"/>
                                          </p:stCondLst>
                                        </p:cTn>
                                        <p:tgtEl>
                                          <p:spTgt spid="43022"/>
                                        </p:tgtEl>
                                      </p:cBhvr>
                                      <p:from x="200000" y="450000"/>
                                      <p:to x="100000" y="100000"/>
                                    </p:animScale>
                                    <p:set>
                                      <p:cBhvr>
                                        <p:cTn id="34" dur="770" fill="hold"/>
                                        <p:tgtEl>
                                          <p:spTgt spid="43022"/>
                                        </p:tgtEl>
                                        <p:attrNameLst>
                                          <p:attrName>ppt_x</p:attrName>
                                        </p:attrNameLst>
                                      </p:cBhvr>
                                      <p:to>
                                        <p:strVal val="(0.5)"/>
                                      </p:to>
                                    </p:set>
                                    <p:anim from="(0.5)" to="(#ppt_x)" calcmode="lin" valueType="num">
                                      <p:cBhvr>
                                        <p:cTn id="35" dur="1230" accel="100000" fill="hold">
                                          <p:stCondLst>
                                            <p:cond delay="770"/>
                                          </p:stCondLst>
                                        </p:cTn>
                                        <p:tgtEl>
                                          <p:spTgt spid="43022"/>
                                        </p:tgtEl>
                                        <p:attrNameLst>
                                          <p:attrName>ppt_x</p:attrName>
                                        </p:attrNameLst>
                                      </p:cBhvr>
                                    </p:anim>
                                    <p:set>
                                      <p:cBhvr>
                                        <p:cTn id="36" dur="770" fill="hold"/>
                                        <p:tgtEl>
                                          <p:spTgt spid="43022"/>
                                        </p:tgtEl>
                                        <p:attrNameLst>
                                          <p:attrName>ppt_y</p:attrName>
                                        </p:attrNameLst>
                                      </p:cBhvr>
                                      <p:to>
                                        <p:strVal val="(#ppt_y+0.4)"/>
                                      </p:to>
                                    </p:set>
                                    <p:anim from="(#ppt_y+0.4)" to="(#ppt_y)" calcmode="lin" valueType="num">
                                      <p:cBhvr>
                                        <p:cTn id="37" dur="1230" accel="100000" fill="hold">
                                          <p:stCondLst>
                                            <p:cond delay="770"/>
                                          </p:stCondLst>
                                        </p:cTn>
                                        <p:tgtEl>
                                          <p:spTgt spid="4302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7" grpId="0"/>
      <p:bldP spid="43018" grpId="0" animBg="1"/>
      <p:bldP spid="43021" grpId="0" animBg="1"/>
      <p:bldP spid="43023" grpId="0"/>
    </p:bld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9" name="Rectangle 2">
            <a:extLst>
              <a:ext uri="{FF2B5EF4-FFF2-40B4-BE49-F238E27FC236}">
                <a16:creationId xmlns:a16="http://schemas.microsoft.com/office/drawing/2014/main" id="{C1F1ED22-C0C8-4CE1-86E3-2F8580047205}"/>
              </a:ext>
            </a:extLst>
          </p:cNvPr>
          <p:cNvSpPr>
            <a:spLocks noGrp="1" noChangeArrowheads="1"/>
          </p:cNvSpPr>
          <p:nvPr>
            <p:ph type="title"/>
          </p:nvPr>
        </p:nvSpPr>
        <p:spPr>
          <a:xfrm>
            <a:off x="134816" y="410308"/>
            <a:ext cx="8468458" cy="507023"/>
          </a:xfrm>
        </p:spPr>
        <p:txBody>
          <a:bodyPr>
            <a:normAutofit fontScale="90000"/>
          </a:bodyPr>
          <a:lstStyle/>
          <a:p>
            <a:pPr eaLnBrk="1" hangingPunct="1"/>
            <a:r>
              <a:rPr lang="es-ES_tradnl" altLang="es-ES">
                <a:solidFill>
                  <a:schemeClr val="tx2"/>
                </a:solidFill>
              </a:rPr>
              <a:t>I.C</a:t>
            </a:r>
            <a:r>
              <a:rPr lang="es-ES_tradnl" altLang="es-ES">
                <a:solidFill>
                  <a:srgbClr val="008000"/>
                </a:solidFill>
              </a:rPr>
              <a:t> para la predicción media</a:t>
            </a:r>
            <a:r>
              <a:rPr lang="es-ES" altLang="es-ES">
                <a:solidFill>
                  <a:srgbClr val="008000"/>
                </a:solidFill>
              </a:rPr>
              <a:t> (</a:t>
            </a:r>
            <a:r>
              <a:rPr lang="es-ES" altLang="es-ES">
                <a:solidFill>
                  <a:schemeClr val="tx2"/>
                </a:solidFill>
              </a:rPr>
              <a:t>mp</a:t>
            </a:r>
            <a:r>
              <a:rPr lang="es-ES" altLang="es-ES" baseline="-25000">
                <a:solidFill>
                  <a:schemeClr val="tx2"/>
                </a:solidFill>
              </a:rPr>
              <a:t>COO</a:t>
            </a:r>
            <a:r>
              <a:rPr lang="es-ES" altLang="es-ES">
                <a:solidFill>
                  <a:schemeClr val="tx2"/>
                </a:solidFill>
              </a:rPr>
              <a:t>)</a:t>
            </a:r>
          </a:p>
        </p:txBody>
      </p:sp>
      <p:sp>
        <p:nvSpPr>
          <p:cNvPr id="44040" name="Rectangle 3">
            <a:extLst>
              <a:ext uri="{FF2B5EF4-FFF2-40B4-BE49-F238E27FC236}">
                <a16:creationId xmlns:a16="http://schemas.microsoft.com/office/drawing/2014/main" id="{F01DB732-6CB3-4A06-9900-F6CB4FD273F3}"/>
              </a:ext>
            </a:extLst>
          </p:cNvPr>
          <p:cNvSpPr>
            <a:spLocks noGrp="1" noChangeArrowheads="1"/>
          </p:cNvSpPr>
          <p:nvPr>
            <p:ph type="body" idx="1"/>
          </p:nvPr>
        </p:nvSpPr>
        <p:spPr>
          <a:xfrm>
            <a:off x="211016" y="1178169"/>
            <a:ext cx="8814289" cy="492369"/>
          </a:xfrm>
        </p:spPr>
        <p:txBody>
          <a:bodyPr>
            <a:normAutofit/>
          </a:bodyPr>
          <a:lstStyle/>
          <a:p>
            <a:pPr marL="0" indent="0" eaLnBrk="1" hangingPunct="1">
              <a:buNone/>
            </a:pPr>
            <a:r>
              <a:rPr lang="es-ES_tradnl" altLang="es-ES" sz="2400" dirty="0">
                <a:solidFill>
                  <a:srgbClr val="000000"/>
                </a:solidFill>
                <a:cs typeface="Times New Roman" panose="02020603050405020304" pitchFamily="18" charset="0"/>
              </a:rPr>
              <a:t>Cálculo de un intervalo de confianza para la media</a:t>
            </a:r>
            <a:endParaRPr lang="es-ES" altLang="es-ES" sz="2400" dirty="0">
              <a:solidFill>
                <a:srgbClr val="CC3300"/>
              </a:solidFill>
              <a:cs typeface="Times New Roman" panose="02020603050405020304" pitchFamily="18" charset="0"/>
            </a:endParaRPr>
          </a:p>
        </p:txBody>
      </p:sp>
      <p:graphicFrame>
        <p:nvGraphicFramePr>
          <p:cNvPr id="217099" name="Object 11">
            <a:extLst>
              <a:ext uri="{FF2B5EF4-FFF2-40B4-BE49-F238E27FC236}">
                <a16:creationId xmlns:a16="http://schemas.microsoft.com/office/drawing/2014/main" id="{B5BD92D0-5EEB-4838-95E9-3FDC675BF09D}"/>
              </a:ext>
            </a:extLst>
          </p:cNvPr>
          <p:cNvGraphicFramePr>
            <a:graphicFrameLocks noChangeAspect="1"/>
          </p:cNvGraphicFramePr>
          <p:nvPr>
            <p:extLst/>
          </p:nvPr>
        </p:nvGraphicFramePr>
        <p:xfrm>
          <a:off x="2054469" y="3020159"/>
          <a:ext cx="5035062" cy="553915"/>
        </p:xfrm>
        <a:graphic>
          <a:graphicData uri="http://schemas.openxmlformats.org/presentationml/2006/ole">
            <mc:AlternateContent xmlns:mc="http://schemas.openxmlformats.org/markup-compatibility/2006">
              <mc:Choice xmlns:v="urn:schemas-microsoft-com:vml" Requires="v">
                <p:oleObj spid="_x0000_s1377337" name="Equation" r:id="rId4" imgW="2412720" imgH="266400" progId="Equation.DSMT4">
                  <p:embed/>
                </p:oleObj>
              </mc:Choice>
              <mc:Fallback>
                <p:oleObj name="Equation" r:id="rId4" imgW="2412720" imgH="266400" progId="Equation.DSMT4">
                  <p:embed/>
                  <p:pic>
                    <p:nvPicPr>
                      <p:cNvPr id="217099" name="Object 11">
                        <a:extLst>
                          <a:ext uri="{FF2B5EF4-FFF2-40B4-BE49-F238E27FC236}">
                            <a16:creationId xmlns:a16="http://schemas.microsoft.com/office/drawing/2014/main" id="{B5BD92D0-5EEB-4838-95E9-3FDC675B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4469" y="3020159"/>
                        <a:ext cx="5035062" cy="553915"/>
                      </a:xfrm>
                      <a:prstGeom prst="rect">
                        <a:avLst/>
                      </a:prstGeom>
                      <a:solidFill>
                        <a:schemeClr val="bg1">
                          <a:lumMod val="95000"/>
                        </a:schemeClr>
                      </a:solidFill>
                      <a:ln w="19050">
                        <a:solidFill>
                          <a:schemeClr val="accent5"/>
                        </a:solidFill>
                      </a:ln>
                      <a:effectLst/>
                      <a:extLst/>
                    </p:spPr>
                  </p:pic>
                </p:oleObj>
              </mc:Fallback>
            </mc:AlternateContent>
          </a:graphicData>
        </a:graphic>
      </p:graphicFrame>
      <p:sp>
        <p:nvSpPr>
          <p:cNvPr id="217100" name="Rectangle 12">
            <a:extLst>
              <a:ext uri="{FF2B5EF4-FFF2-40B4-BE49-F238E27FC236}">
                <a16:creationId xmlns:a16="http://schemas.microsoft.com/office/drawing/2014/main" id="{02C5EE9D-BF52-46F4-BAB0-8F0FDA5CDA26}"/>
              </a:ext>
            </a:extLst>
          </p:cNvPr>
          <p:cNvSpPr>
            <a:spLocks noChangeArrowheads="1"/>
          </p:cNvSpPr>
          <p:nvPr/>
        </p:nvSpPr>
        <p:spPr bwMode="auto">
          <a:xfrm>
            <a:off x="211016" y="2444262"/>
            <a:ext cx="8491904" cy="4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Char char="n"/>
            </a:pPr>
            <a:r>
              <a:rPr lang="es-ES_tradnl" altLang="es-ES" sz="2400" dirty="0">
                <a:solidFill>
                  <a:srgbClr val="000000"/>
                </a:solidFill>
                <a:latin typeface="+mn-lt"/>
                <a:cs typeface="Times New Roman" panose="02020603050405020304" pitchFamily="18" charset="0"/>
              </a:rPr>
              <a:t>Cálculo de un intervalo de confianza para la </a:t>
            </a:r>
            <a:r>
              <a:rPr lang="es-ES_tradnl" altLang="es-ES" sz="2400" dirty="0" err="1">
                <a:solidFill>
                  <a:srgbClr val="000000"/>
                </a:solidFill>
                <a:latin typeface="+mn-lt"/>
                <a:cs typeface="Times New Roman" panose="02020603050405020304" pitchFamily="18" charset="0"/>
              </a:rPr>
              <a:t>mp</a:t>
            </a:r>
            <a:r>
              <a:rPr lang="es-ES_tradnl" altLang="es-ES" sz="2400" baseline="-25000" dirty="0" err="1">
                <a:solidFill>
                  <a:srgbClr val="000000"/>
                </a:solidFill>
                <a:latin typeface="+mn-lt"/>
                <a:cs typeface="Times New Roman" panose="02020603050405020304" pitchFamily="18" charset="0"/>
              </a:rPr>
              <a:t>COO</a:t>
            </a:r>
            <a:endParaRPr lang="es-ES" altLang="es-ES" sz="2400" baseline="-25000" dirty="0">
              <a:solidFill>
                <a:srgbClr val="000000"/>
              </a:solidFill>
              <a:latin typeface="+mn-lt"/>
              <a:cs typeface="Times New Roman" panose="02020603050405020304" pitchFamily="18" charset="0"/>
            </a:endParaRPr>
          </a:p>
        </p:txBody>
      </p:sp>
      <p:graphicFrame>
        <p:nvGraphicFramePr>
          <p:cNvPr id="44035" name="Object 13">
            <a:extLst>
              <a:ext uri="{FF2B5EF4-FFF2-40B4-BE49-F238E27FC236}">
                <a16:creationId xmlns:a16="http://schemas.microsoft.com/office/drawing/2014/main" id="{66D73C0D-E693-4D05-92B7-A20E74FB2D9A}"/>
              </a:ext>
            </a:extLst>
          </p:cNvPr>
          <p:cNvGraphicFramePr>
            <a:graphicFrameLocks noChangeAspect="1"/>
          </p:cNvGraphicFramePr>
          <p:nvPr/>
        </p:nvGraphicFramePr>
        <p:xfrm>
          <a:off x="2743200" y="1670539"/>
          <a:ext cx="2731477" cy="553915"/>
        </p:xfrm>
        <a:graphic>
          <a:graphicData uri="http://schemas.openxmlformats.org/presentationml/2006/ole">
            <mc:AlternateContent xmlns:mc="http://schemas.openxmlformats.org/markup-compatibility/2006">
              <mc:Choice xmlns:v="urn:schemas-microsoft-com:vml" Requires="v">
                <p:oleObj spid="_x0000_s1377338" name="Equation" r:id="rId6" imgW="1307880" imgH="266400" progId="Equation.DSMT4">
                  <p:embed/>
                </p:oleObj>
              </mc:Choice>
              <mc:Fallback>
                <p:oleObj name="Equation" r:id="rId6" imgW="1307880" imgH="266400" progId="Equation.DSMT4">
                  <p:embed/>
                  <p:pic>
                    <p:nvPicPr>
                      <p:cNvPr id="44035" name="Object 13">
                        <a:extLst>
                          <a:ext uri="{FF2B5EF4-FFF2-40B4-BE49-F238E27FC236}">
                            <a16:creationId xmlns:a16="http://schemas.microsoft.com/office/drawing/2014/main" id="{66D73C0D-E693-4D05-92B7-A20E74FB2D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1670539"/>
                        <a:ext cx="2731477" cy="553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7102" name="Object 14">
            <a:extLst>
              <a:ext uri="{FF2B5EF4-FFF2-40B4-BE49-F238E27FC236}">
                <a16:creationId xmlns:a16="http://schemas.microsoft.com/office/drawing/2014/main" id="{B34B99EB-234A-4C47-9D44-232FD519DD75}"/>
              </a:ext>
            </a:extLst>
          </p:cNvPr>
          <p:cNvGraphicFramePr>
            <a:graphicFrameLocks noChangeAspect="1"/>
          </p:cNvGraphicFramePr>
          <p:nvPr/>
        </p:nvGraphicFramePr>
        <p:xfrm>
          <a:off x="439616" y="4413739"/>
          <a:ext cx="8263304" cy="923192"/>
        </p:xfrm>
        <a:graphic>
          <a:graphicData uri="http://schemas.openxmlformats.org/presentationml/2006/ole">
            <mc:AlternateContent xmlns:mc="http://schemas.openxmlformats.org/markup-compatibility/2006">
              <mc:Choice xmlns:v="urn:schemas-microsoft-com:vml" Requires="v">
                <p:oleObj spid="_x0000_s1377339" name="Equation" r:id="rId8" imgW="3962160" imgH="444240" progId="Equation.DSMT4">
                  <p:embed/>
                </p:oleObj>
              </mc:Choice>
              <mc:Fallback>
                <p:oleObj name="Equation" r:id="rId8" imgW="3962160" imgH="444240" progId="Equation.DSMT4">
                  <p:embed/>
                  <p:pic>
                    <p:nvPicPr>
                      <p:cNvPr id="217102" name="Object 14">
                        <a:extLst>
                          <a:ext uri="{FF2B5EF4-FFF2-40B4-BE49-F238E27FC236}">
                            <a16:creationId xmlns:a16="http://schemas.microsoft.com/office/drawing/2014/main" id="{B34B99EB-234A-4C47-9D44-232FD519DD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616" y="4413739"/>
                        <a:ext cx="8263304" cy="923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7103" name="Rectangle 15">
            <a:extLst>
              <a:ext uri="{FF2B5EF4-FFF2-40B4-BE49-F238E27FC236}">
                <a16:creationId xmlns:a16="http://schemas.microsoft.com/office/drawing/2014/main" id="{FB0649F3-4DCF-4896-A761-DF6B0E64515C}"/>
              </a:ext>
            </a:extLst>
          </p:cNvPr>
          <p:cNvSpPr>
            <a:spLocks noChangeArrowheads="1"/>
          </p:cNvSpPr>
          <p:nvPr/>
        </p:nvSpPr>
        <p:spPr bwMode="auto">
          <a:xfrm>
            <a:off x="211016" y="3991708"/>
            <a:ext cx="8491904" cy="49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Char char="n"/>
            </a:pPr>
            <a:r>
              <a:rPr lang="es-ES_tradnl" altLang="es-ES" sz="2400" dirty="0">
                <a:solidFill>
                  <a:srgbClr val="000000"/>
                </a:solidFill>
                <a:latin typeface="+mn-lt"/>
                <a:cs typeface="Times New Roman" panose="02020603050405020304" pitchFamily="18" charset="0"/>
              </a:rPr>
              <a:t>En el </a:t>
            </a:r>
            <a:r>
              <a:rPr lang="es-ES_tradnl" altLang="es-ES" sz="2400" b="1" dirty="0">
                <a:latin typeface="+mn-lt"/>
                <a:cs typeface="Times New Roman" panose="02020603050405020304" pitchFamily="18" charset="0"/>
              </a:rPr>
              <a:t>ejemplo</a:t>
            </a:r>
            <a:endParaRPr lang="es-ES" altLang="es-ES" sz="2400" b="1" baseline="-25000" dirty="0">
              <a:latin typeface="+mn-lt"/>
              <a:cs typeface="Times New Roman" panose="02020603050405020304" pitchFamily="18" charset="0"/>
            </a:endParaRPr>
          </a:p>
        </p:txBody>
      </p:sp>
      <p:sp>
        <p:nvSpPr>
          <p:cNvPr id="44043" name="AutoShape 17">
            <a:hlinkClick r:id="rId10" action="ppaction://hlinksldjump" highlightClick="1"/>
            <a:extLst>
              <a:ext uri="{FF2B5EF4-FFF2-40B4-BE49-F238E27FC236}">
                <a16:creationId xmlns:a16="http://schemas.microsoft.com/office/drawing/2014/main" id="{791881A3-4C16-47FE-B4CC-443958E50613}"/>
              </a:ext>
            </a:extLst>
          </p:cNvPr>
          <p:cNvSpPr>
            <a:spLocks noChangeArrowheads="1"/>
          </p:cNvSpPr>
          <p:nvPr/>
        </p:nvSpPr>
        <p:spPr bwMode="auto">
          <a:xfrm>
            <a:off x="7855927" y="6312877"/>
            <a:ext cx="281354" cy="281354"/>
          </a:xfrm>
          <a:prstGeom prst="actionButtonBlank">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Sp</a:t>
            </a:r>
            <a:endParaRPr lang="es-ES" altLang="es-ES" sz="1292"/>
          </a:p>
        </p:txBody>
      </p:sp>
      <p:sp>
        <p:nvSpPr>
          <p:cNvPr id="217107" name="Text Box 19">
            <a:extLst>
              <a:ext uri="{FF2B5EF4-FFF2-40B4-BE49-F238E27FC236}">
                <a16:creationId xmlns:a16="http://schemas.microsoft.com/office/drawing/2014/main" id="{452CBBED-1DF6-418C-A2D8-86EB946D8BED}"/>
              </a:ext>
            </a:extLst>
          </p:cNvPr>
          <p:cNvSpPr txBox="1">
            <a:spLocks noChangeArrowheads="1"/>
          </p:cNvSpPr>
          <p:nvPr/>
        </p:nvSpPr>
        <p:spPr bwMode="auto">
          <a:xfrm>
            <a:off x="3376246" y="5539154"/>
            <a:ext cx="2851938" cy="433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215" b="1" dirty="0">
                <a:solidFill>
                  <a:srgbClr val="FF0000"/>
                </a:solidFill>
              </a:rPr>
              <a:t>[18’148, 19,5]</a:t>
            </a:r>
            <a:endParaRPr lang="es-ES" altLang="es-ES" sz="2215" b="1" dirty="0">
              <a:solidFill>
                <a:srgbClr val="FF0000"/>
              </a:solidFill>
            </a:endParaRPr>
          </a:p>
        </p:txBody>
      </p:sp>
      <p:grpSp>
        <p:nvGrpSpPr>
          <p:cNvPr id="2" name="Group 22">
            <a:extLst>
              <a:ext uri="{FF2B5EF4-FFF2-40B4-BE49-F238E27FC236}">
                <a16:creationId xmlns:a16="http://schemas.microsoft.com/office/drawing/2014/main" id="{3EE73123-B69A-44AA-A4B2-0646934673EF}"/>
              </a:ext>
            </a:extLst>
          </p:cNvPr>
          <p:cNvGrpSpPr>
            <a:grpSpLocks/>
          </p:cNvGrpSpPr>
          <p:nvPr/>
        </p:nvGrpSpPr>
        <p:grpSpPr bwMode="auto">
          <a:xfrm>
            <a:off x="3793881" y="3776296"/>
            <a:ext cx="844062" cy="562708"/>
            <a:chOff x="2589" y="2397"/>
            <a:chExt cx="576" cy="384"/>
          </a:xfrm>
        </p:grpSpPr>
        <p:sp>
          <p:nvSpPr>
            <p:cNvPr id="44047" name="AutoShape 20">
              <a:extLst>
                <a:ext uri="{FF2B5EF4-FFF2-40B4-BE49-F238E27FC236}">
                  <a16:creationId xmlns:a16="http://schemas.microsoft.com/office/drawing/2014/main" id="{A85A9A21-E5A4-400C-BAAD-E757D24983FB}"/>
                </a:ext>
              </a:extLst>
            </p:cNvPr>
            <p:cNvSpPr>
              <a:spLocks/>
            </p:cNvSpPr>
            <p:nvPr/>
          </p:nvSpPr>
          <p:spPr bwMode="auto">
            <a:xfrm>
              <a:off x="2589" y="2397"/>
              <a:ext cx="576" cy="384"/>
            </a:xfrm>
            <a:prstGeom prst="borderCallout2">
              <a:avLst>
                <a:gd name="adj1" fmla="val 18750"/>
                <a:gd name="adj2" fmla="val -8333"/>
                <a:gd name="adj3" fmla="val 18750"/>
                <a:gd name="adj4" fmla="val -81944"/>
                <a:gd name="adj5" fmla="val 160676"/>
                <a:gd name="adj6" fmla="val -158333"/>
              </a:avLst>
            </a:prstGeom>
            <a:noFill/>
            <a:ln w="28575" cap="sq">
              <a:solidFill>
                <a:srgbClr val="CC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endParaRPr lang="es-ES" altLang="es-ES" sz="1292"/>
            </a:p>
          </p:txBody>
        </p:sp>
        <p:graphicFrame>
          <p:nvGraphicFramePr>
            <p:cNvPr id="44037" name="Object 21">
              <a:extLst>
                <a:ext uri="{FF2B5EF4-FFF2-40B4-BE49-F238E27FC236}">
                  <a16:creationId xmlns:a16="http://schemas.microsoft.com/office/drawing/2014/main" id="{3BF91083-3E2F-475D-BAE7-13986153165F}"/>
                </a:ext>
              </a:extLst>
            </p:cNvPr>
            <p:cNvGraphicFramePr>
              <a:graphicFrameLocks noChangeAspect="1"/>
            </p:cNvGraphicFramePr>
            <p:nvPr/>
          </p:nvGraphicFramePr>
          <p:xfrm>
            <a:off x="2688" y="2400"/>
            <a:ext cx="290" cy="371"/>
          </p:xfrm>
          <a:graphic>
            <a:graphicData uri="http://schemas.openxmlformats.org/presentationml/2006/ole">
              <mc:AlternateContent xmlns:mc="http://schemas.openxmlformats.org/markup-compatibility/2006">
                <mc:Choice xmlns:v="urn:schemas-microsoft-com:vml" Requires="v">
                  <p:oleObj spid="_x0000_s1377340" name="Equation" r:id="rId11" imgW="228600" imgH="291960" progId="Equation.DSMT4">
                    <p:embed/>
                  </p:oleObj>
                </mc:Choice>
                <mc:Fallback>
                  <p:oleObj name="Equation" r:id="rId11" imgW="228600" imgH="291960" progId="Equation.DSMT4">
                    <p:embed/>
                    <p:pic>
                      <p:nvPicPr>
                        <p:cNvPr id="44037" name="Object 21">
                          <a:extLst>
                            <a:ext uri="{FF2B5EF4-FFF2-40B4-BE49-F238E27FC236}">
                              <a16:creationId xmlns:a16="http://schemas.microsoft.com/office/drawing/2014/main" id="{3BF91083-3E2F-475D-BAE7-13986153165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8" y="2400"/>
                          <a:ext cx="290" cy="3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4049" name="AutoShape 28">
            <a:hlinkClick r:id="rId13" action="ppaction://hlinksldjump" highlightClick="1"/>
            <a:extLst>
              <a:ext uri="{FF2B5EF4-FFF2-40B4-BE49-F238E27FC236}">
                <a16:creationId xmlns:a16="http://schemas.microsoft.com/office/drawing/2014/main" id="{B38F99A4-7F62-4E8D-BF60-1BAE439D8496}"/>
              </a:ext>
            </a:extLst>
          </p:cNvPr>
          <p:cNvSpPr>
            <a:spLocks noChangeArrowheads="1"/>
          </p:cNvSpPr>
          <p:nvPr/>
        </p:nvSpPr>
        <p:spPr bwMode="auto">
          <a:xfrm>
            <a:off x="8212016" y="6317274"/>
            <a:ext cx="531935" cy="275492"/>
          </a:xfrm>
          <a:prstGeom prst="actionButtonBlank">
            <a:avLst/>
          </a:prstGeom>
          <a:solidFill>
            <a:srgbClr val="EAEAEA"/>
          </a:solidFill>
          <a:ln w="12700" cap="sq">
            <a:solidFill>
              <a:schemeClr val="tx1"/>
            </a:solidFill>
            <a:miter lim="800000"/>
            <a:headEnd type="none" w="sm" len="sm"/>
            <a:tailEnd type="none" w="sm" len="sm"/>
          </a:ln>
        </p:spPr>
        <p:txBody>
          <a:bodyPr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algn="ctr" eaLnBrk="1" hangingPunct="1"/>
            <a:r>
              <a:rPr lang="es-ES_tradnl" altLang="es-ES" sz="1292"/>
              <a:t>mp</a:t>
            </a:r>
            <a:r>
              <a:rPr lang="es-ES_tradnl" altLang="es-ES" sz="1292" baseline="-25000"/>
              <a:t>COO</a:t>
            </a:r>
            <a:endParaRPr lang="es-ES" altLang="es-ES" sz="1292"/>
          </a:p>
        </p:txBody>
      </p:sp>
    </p:spTree>
    <p:extLst>
      <p:ext uri="{BB962C8B-B14F-4D97-AF65-F5344CB8AC3E}">
        <p14:creationId xmlns:p14="http://schemas.microsoft.com/office/powerpoint/2010/main" val="178531805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17100"/>
                                        </p:tgtEl>
                                        <p:attrNameLst>
                                          <p:attrName>style.visibility</p:attrName>
                                        </p:attrNameLst>
                                      </p:cBhvr>
                                      <p:to>
                                        <p:strVal val="visible"/>
                                      </p:to>
                                    </p:set>
                                    <p:animEffect transition="in" filter="strips(downRight)">
                                      <p:cBhvr>
                                        <p:cTn id="7" dur="500"/>
                                        <p:tgtEl>
                                          <p:spTgt spid="217100"/>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17099"/>
                                        </p:tgtEl>
                                        <p:attrNameLst>
                                          <p:attrName>style.visibility</p:attrName>
                                        </p:attrNameLst>
                                      </p:cBhvr>
                                      <p:to>
                                        <p:strVal val="visible"/>
                                      </p:to>
                                    </p:set>
                                    <p:animEffect transition="in" filter="wipe(up)">
                                      <p:cBhvr>
                                        <p:cTn id="11" dur="500"/>
                                        <p:tgtEl>
                                          <p:spTgt spid="2170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217103"/>
                                        </p:tgtEl>
                                        <p:attrNameLst>
                                          <p:attrName>style.visibility</p:attrName>
                                        </p:attrNameLst>
                                      </p:cBhvr>
                                      <p:to>
                                        <p:strVal val="visible"/>
                                      </p:to>
                                    </p:set>
                                    <p:animEffect transition="in" filter="strips(downRight)">
                                      <p:cBhvr>
                                        <p:cTn id="16" dur="500"/>
                                        <p:tgtEl>
                                          <p:spTgt spid="217103"/>
                                        </p:tgtEl>
                                      </p:cBhvr>
                                    </p:animEffect>
                                  </p:childTnLst>
                                </p:cTn>
                              </p:par>
                            </p:childTnLst>
                          </p:cTn>
                        </p:par>
                        <p:par>
                          <p:cTn id="17" fill="hold" nodeType="afterGroup">
                            <p:stCondLst>
                              <p:cond delay="500"/>
                            </p:stCondLst>
                            <p:childTnLst>
                              <p:par>
                                <p:cTn id="18" presetID="22" presetClass="entr" presetSubtype="8" fill="hold" nodeType="afterEffect">
                                  <p:stCondLst>
                                    <p:cond delay="2000"/>
                                  </p:stCondLst>
                                  <p:childTnLst>
                                    <p:set>
                                      <p:cBhvr>
                                        <p:cTn id="19" dur="1" fill="hold">
                                          <p:stCondLst>
                                            <p:cond delay="0"/>
                                          </p:stCondLst>
                                        </p:cTn>
                                        <p:tgtEl>
                                          <p:spTgt spid="217102"/>
                                        </p:tgtEl>
                                        <p:attrNameLst>
                                          <p:attrName>style.visibility</p:attrName>
                                        </p:attrNameLst>
                                      </p:cBhvr>
                                      <p:to>
                                        <p:strVal val="visible"/>
                                      </p:to>
                                    </p:set>
                                    <p:animEffect transition="in" filter="wipe(left)">
                                      <p:cBhvr>
                                        <p:cTn id="20" dur="500"/>
                                        <p:tgtEl>
                                          <p:spTgt spid="21710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17107"/>
                                        </p:tgtEl>
                                        <p:attrNameLst>
                                          <p:attrName>style.visibility</p:attrName>
                                        </p:attrNameLst>
                                      </p:cBhvr>
                                      <p:to>
                                        <p:strVal val="visible"/>
                                      </p:to>
                                    </p:set>
                                    <p:anim calcmode="lin" valueType="num">
                                      <p:cBhvr additive="base">
                                        <p:cTn id="25" dur="500" fill="hold"/>
                                        <p:tgtEl>
                                          <p:spTgt spid="217107"/>
                                        </p:tgtEl>
                                        <p:attrNameLst>
                                          <p:attrName>ppt_x</p:attrName>
                                        </p:attrNameLst>
                                      </p:cBhvr>
                                      <p:tavLst>
                                        <p:tav tm="0">
                                          <p:val>
                                            <p:strVal val="0-#ppt_w/2"/>
                                          </p:val>
                                        </p:tav>
                                        <p:tav tm="100000">
                                          <p:val>
                                            <p:strVal val="#ppt_x"/>
                                          </p:val>
                                        </p:tav>
                                      </p:tavLst>
                                    </p:anim>
                                    <p:anim calcmode="lin" valueType="num">
                                      <p:cBhvr additive="base">
                                        <p:cTn id="26" dur="500" fill="hold"/>
                                        <p:tgtEl>
                                          <p:spTgt spid="217107"/>
                                        </p:tgtEl>
                                        <p:attrNameLst>
                                          <p:attrName>ppt_y</p:attrName>
                                        </p:attrNameLst>
                                      </p:cBhvr>
                                      <p:tavLst>
                                        <p:tav tm="0">
                                          <p:val>
                                            <p:strVal val="#ppt_y"/>
                                          </p:val>
                                        </p:tav>
                                        <p:tav tm="100000">
                                          <p:val>
                                            <p:strVal val="#ppt_y"/>
                                          </p:val>
                                        </p:tav>
                                      </p:tavLst>
                                    </p:anim>
                                  </p:childTnLst>
                                </p:cTn>
                              </p:par>
                            </p:childTnLst>
                          </p:cTn>
                        </p:par>
                        <p:par>
                          <p:cTn id="27" fill="hold" nodeType="afterGroup">
                            <p:stCondLst>
                              <p:cond delay="500"/>
                            </p:stCondLst>
                            <p:childTnLst>
                              <p:par>
                                <p:cTn id="28" presetID="22" presetClass="entr" presetSubtype="8" fill="hold" nodeType="afterEffect">
                                  <p:stCondLst>
                                    <p:cond delay="20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0" grpId="0" autoUpdateAnimBg="0"/>
      <p:bldP spid="217103" grpId="0" autoUpdateAnimBg="0"/>
      <p:bldP spid="217107"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1026"/>
          <p:cNvSpPr>
            <a:spLocks noGrp="1" noChangeArrowheads="1"/>
          </p:cNvSpPr>
          <p:nvPr>
            <p:ph type="title"/>
          </p:nvPr>
        </p:nvSpPr>
        <p:spPr/>
        <p:txBody>
          <a:bodyPr/>
          <a:lstStyle/>
          <a:p>
            <a:r>
              <a:rPr lang="es-ES" sz="2900" dirty="0"/>
              <a:t>Suma de Cuadrados del Factor (</a:t>
            </a:r>
            <a:r>
              <a:rPr lang="es-ES" sz="2900" b="1" dirty="0"/>
              <a:t>SCF</a:t>
            </a:r>
            <a:r>
              <a:rPr lang="es-ES" sz="2900" dirty="0"/>
              <a:t>)</a:t>
            </a:r>
            <a:endParaRPr lang="es-ES_tradnl" sz="2900" dirty="0"/>
          </a:p>
        </p:txBody>
      </p:sp>
      <p:graphicFrame>
        <p:nvGraphicFramePr>
          <p:cNvPr id="119811" name="Group 1027"/>
          <p:cNvGraphicFramePr>
            <a:graphicFrameLocks noGrp="1"/>
          </p:cNvGraphicFramePr>
          <p:nvPr>
            <p:extLst>
              <p:ext uri="{D42A27DB-BD31-4B8C-83A1-F6EECF244321}">
                <p14:modId xmlns:p14="http://schemas.microsoft.com/office/powerpoint/2010/main" val="1492896065"/>
              </p:ext>
            </p:extLst>
          </p:nvPr>
        </p:nvGraphicFramePr>
        <p:xfrm>
          <a:off x="609600" y="1143000"/>
          <a:ext cx="2667000" cy="4693920"/>
        </p:xfrm>
        <a:graphic>
          <a:graphicData uri="http://schemas.openxmlformats.org/drawingml/2006/table">
            <a:tbl>
              <a:tblPr>
                <a:tableStyleId>{BDBED569-4797-4DF1-A0F4-6AAB3CD982D8}</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PROVEEDORES</a:t>
                      </a:r>
                      <a:endParaRPr kumimoji="0" lang="es-ES_tradnl" sz="1800" b="1" i="0" u="none" strike="noStrike" cap="none" normalizeH="0" baseline="0" dirty="0">
                        <a:ln>
                          <a:noFill/>
                        </a:ln>
                        <a:solidFill>
                          <a:schemeClr val="folHlink"/>
                        </a:solidFill>
                        <a:effectLst/>
                        <a:latin typeface="Verdana" pitchFamily="34" charset="0"/>
                      </a:endParaRPr>
                    </a:p>
                  </a:txBody>
                  <a:tcPr horzOverflow="overflow">
                    <a:solidFill>
                      <a:schemeClr val="accent4">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27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a:ln>
                            <a:noFill/>
                          </a:ln>
                          <a:effectLst/>
                        </a:rPr>
                        <a:t>1</a:t>
                      </a:r>
                      <a:endParaRPr kumimoji="0" lang="es-ES_tradnl" sz="1800" b="1" i="0" u="none" strike="noStrike" cap="none" normalizeH="0" baseline="0">
                        <a:ln>
                          <a:noFill/>
                        </a:ln>
                        <a:solidFill>
                          <a:schemeClr val="tx2"/>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2</a:t>
                      </a:r>
                      <a:endParaRPr kumimoji="0" lang="es-ES_tradnl" sz="1800" b="1" i="0" u="none" strike="noStrike" cap="none" normalizeH="0" baseline="0" dirty="0">
                        <a:ln>
                          <a:noFill/>
                        </a:ln>
                        <a:solidFill>
                          <a:schemeClr val="tx2"/>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effectLst/>
                        </a:rPr>
                        <a:t>3</a:t>
                      </a:r>
                      <a:endParaRPr kumimoji="0" lang="es-ES_tradnl" sz="1800" b="1" i="0" u="none" strike="noStrike" cap="none" normalizeH="0" baseline="0" dirty="0">
                        <a:ln>
                          <a:noFill/>
                        </a:ln>
                        <a:solidFill>
                          <a:schemeClr val="tx2"/>
                        </a:solidFill>
                        <a:effectLst/>
                        <a:latin typeface="Verdana" pitchFamily="34" charset="0"/>
                      </a:endParaRPr>
                    </a:p>
                  </a:txBody>
                  <a:tcPr horzOverflow="overflow">
                    <a:solidFill>
                      <a:schemeClr val="accent4">
                        <a:lumMod val="20000"/>
                        <a:lumOff val="80000"/>
                      </a:schemeClr>
                    </a:solid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5"/>
                  </a:ext>
                </a:extLst>
              </a:tr>
              <a:tr h="311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95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45</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44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0"/>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52</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effectLst/>
                        </a:rPr>
                        <a:t>34</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1"/>
                  </a:ext>
                </a:extLst>
              </a:tr>
            </a:tbl>
          </a:graphicData>
        </a:graphic>
      </p:graphicFrame>
      <p:graphicFrame>
        <p:nvGraphicFramePr>
          <p:cNvPr id="119863" name="Group 1079"/>
          <p:cNvGraphicFramePr>
            <a:graphicFrameLocks noGrp="1"/>
          </p:cNvGraphicFramePr>
          <p:nvPr>
            <p:extLst>
              <p:ext uri="{D42A27DB-BD31-4B8C-83A1-F6EECF244321}">
                <p14:modId xmlns:p14="http://schemas.microsoft.com/office/powerpoint/2010/main" val="1910274464"/>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37</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876" name="Group 1092"/>
          <p:cNvGraphicFramePr>
            <a:graphicFrameLocks noGrp="1"/>
          </p:cNvGraphicFramePr>
          <p:nvPr>
            <p:extLst>
              <p:ext uri="{D42A27DB-BD31-4B8C-83A1-F6EECF244321}">
                <p14:modId xmlns:p14="http://schemas.microsoft.com/office/powerpoint/2010/main" val="1025188975"/>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41.3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19890" name="Group 1106"/>
          <p:cNvGraphicFramePr>
            <a:graphicFrameLocks noGrp="1"/>
          </p:cNvGraphicFramePr>
          <p:nvPr>
            <p:extLst>
              <p:ext uri="{D42A27DB-BD31-4B8C-83A1-F6EECF244321}">
                <p14:modId xmlns:p14="http://schemas.microsoft.com/office/powerpoint/2010/main" val="2140833356"/>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19903" name="Group 1119"/>
          <p:cNvGraphicFramePr>
            <a:graphicFrameLocks noGrp="1"/>
          </p:cNvGraphicFramePr>
          <p:nvPr>
            <p:extLst>
              <p:ext uri="{D42A27DB-BD31-4B8C-83A1-F6EECF244321}">
                <p14:modId xmlns:p14="http://schemas.microsoft.com/office/powerpoint/2010/main" val="1916340644"/>
              </p:ext>
            </p:extLst>
          </p:nvPr>
        </p:nvGraphicFramePr>
        <p:xfrm>
          <a:off x="1143000" y="5867400"/>
          <a:ext cx="3200400" cy="396240"/>
        </p:xfrm>
        <a:graphic>
          <a:graphicData uri="http://schemas.openxmlformats.org/drawingml/2006/table">
            <a:tbl>
              <a:tblPr/>
              <a:tblGrid>
                <a:gridCol w="1096963">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1004887">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CC3300"/>
                          </a:solidFill>
                          <a:effectLst/>
                          <a:latin typeface="Verdana" pitchFamily="34" charset="0"/>
                        </a:rPr>
                        <a:t>40.53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pSp>
        <p:nvGrpSpPr>
          <p:cNvPr id="2" name="Group 1165"/>
          <p:cNvGrpSpPr>
            <a:grpSpLocks/>
          </p:cNvGrpSpPr>
          <p:nvPr/>
        </p:nvGrpSpPr>
        <p:grpSpPr bwMode="auto">
          <a:xfrm>
            <a:off x="3635375" y="836612"/>
            <a:ext cx="5184775" cy="2820986"/>
            <a:chOff x="2290" y="527"/>
            <a:chExt cx="3266" cy="1777"/>
          </a:xfrm>
        </p:grpSpPr>
        <p:sp>
          <p:nvSpPr>
            <p:cNvPr id="119927" name="Text Box 1143"/>
            <p:cNvSpPr txBox="1">
              <a:spLocks noChangeArrowheads="1"/>
            </p:cNvSpPr>
            <p:nvPr/>
          </p:nvSpPr>
          <p:spPr bwMode="auto">
            <a:xfrm>
              <a:off x="2448" y="1553"/>
              <a:ext cx="2640" cy="75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dirty="0"/>
                <a:t>   10 x (</a:t>
              </a:r>
              <a:r>
                <a:rPr lang="es-ES_tradnl" sz="1800" b="1" dirty="0">
                  <a:solidFill>
                    <a:schemeClr val="tx2"/>
                  </a:solidFill>
                </a:rPr>
                <a:t>37</a:t>
              </a:r>
              <a:r>
                <a:rPr lang="es-ES_tradnl" sz="1800" b="1" dirty="0"/>
                <a:t>– </a:t>
              </a:r>
              <a:r>
                <a:rPr lang="es-ES_tradnl" sz="1800" b="1" dirty="0">
                  <a:solidFill>
                    <a:srgbClr val="CC3300"/>
                  </a:solidFill>
                </a:rPr>
                <a:t>40.53</a:t>
              </a:r>
              <a:r>
                <a:rPr lang="es-ES_tradnl" sz="1800" b="1" dirty="0"/>
                <a:t>)</a:t>
              </a:r>
              <a:r>
                <a:rPr lang="es-ES_tradnl" sz="1800" b="1" baseline="30000" dirty="0"/>
                <a:t>2 </a:t>
              </a:r>
            </a:p>
            <a:p>
              <a:pPr>
                <a:spcBef>
                  <a:spcPct val="50000"/>
                </a:spcBef>
              </a:pPr>
              <a:r>
                <a:rPr lang="es-ES_tradnl" sz="1800" b="1" dirty="0"/>
                <a:t>+ 10 x (</a:t>
              </a:r>
              <a:r>
                <a:rPr lang="es-ES_tradnl" sz="1800" b="1" dirty="0">
                  <a:solidFill>
                    <a:schemeClr val="tx2"/>
                  </a:solidFill>
                </a:rPr>
                <a:t>41.3</a:t>
              </a:r>
              <a:r>
                <a:rPr lang="es-ES_tradnl" sz="1800" b="1" dirty="0"/>
                <a:t>– </a:t>
              </a:r>
              <a:r>
                <a:rPr lang="es-ES_tradnl" sz="1800" b="1" dirty="0">
                  <a:solidFill>
                    <a:srgbClr val="CC3300"/>
                  </a:solidFill>
                </a:rPr>
                <a:t>40.53</a:t>
              </a:r>
              <a:r>
                <a:rPr lang="es-ES_tradnl" sz="1800" b="1" dirty="0"/>
                <a:t>)</a:t>
              </a:r>
              <a:r>
                <a:rPr lang="es-ES_tradnl" sz="1800" b="1" baseline="30000" dirty="0"/>
                <a:t>2 </a:t>
              </a:r>
              <a:r>
                <a:rPr lang="es-ES_tradnl" sz="1800" b="1" dirty="0"/>
                <a:t> + </a:t>
              </a:r>
            </a:p>
            <a:p>
              <a:pPr>
                <a:spcBef>
                  <a:spcPct val="50000"/>
                </a:spcBef>
              </a:pPr>
              <a:r>
                <a:rPr lang="es-ES_tradnl" sz="1800" b="1" dirty="0"/>
                <a:t>+ 10 x (</a:t>
              </a:r>
              <a:r>
                <a:rPr lang="es-ES_tradnl" sz="1800" b="1" dirty="0">
                  <a:solidFill>
                    <a:schemeClr val="tx2"/>
                  </a:solidFill>
                </a:rPr>
                <a:t>43.3</a:t>
              </a:r>
              <a:r>
                <a:rPr lang="es-ES_tradnl" sz="1800" b="1" dirty="0"/>
                <a:t>– </a:t>
              </a:r>
              <a:r>
                <a:rPr lang="es-ES_tradnl" sz="1800" b="1" dirty="0">
                  <a:solidFill>
                    <a:srgbClr val="CC3300"/>
                  </a:solidFill>
                </a:rPr>
                <a:t>40.53</a:t>
              </a:r>
              <a:r>
                <a:rPr lang="es-ES_tradnl" sz="1800" b="1" dirty="0"/>
                <a:t>)</a:t>
              </a:r>
              <a:r>
                <a:rPr lang="es-ES_tradnl" sz="1800" b="1" baseline="30000" dirty="0"/>
                <a:t>2 </a:t>
              </a:r>
              <a:r>
                <a:rPr lang="es-ES_tradnl" sz="1800" b="1" dirty="0"/>
                <a:t>  = 207</a:t>
              </a:r>
              <a:endParaRPr lang="es-ES" sz="1800" b="1" dirty="0"/>
            </a:p>
          </p:txBody>
        </p:sp>
        <p:sp>
          <p:nvSpPr>
            <p:cNvPr id="119928" name="Text Box 1144"/>
            <p:cNvSpPr txBox="1">
              <a:spLocks noChangeArrowheads="1"/>
            </p:cNvSpPr>
            <p:nvPr/>
          </p:nvSpPr>
          <p:spPr bwMode="auto">
            <a:xfrm>
              <a:off x="2290" y="527"/>
              <a:ext cx="3266" cy="826"/>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000" dirty="0"/>
                <a:t>Suma de los cuadrados de las desviaciones de la media de cada proveedor con respecto a la media general</a:t>
              </a:r>
              <a:endParaRPr lang="es-ES" sz="2000" dirty="0"/>
            </a:p>
          </p:txBody>
        </p:sp>
      </p:grpSp>
      <p:grpSp>
        <p:nvGrpSpPr>
          <p:cNvPr id="3" name="Group 1167"/>
          <p:cNvGrpSpPr>
            <a:grpSpLocks/>
          </p:cNvGrpSpPr>
          <p:nvPr/>
        </p:nvGrpSpPr>
        <p:grpSpPr bwMode="auto">
          <a:xfrm>
            <a:off x="533401" y="2362200"/>
            <a:ext cx="5864225" cy="4006850"/>
            <a:chOff x="336" y="1488"/>
            <a:chExt cx="3694" cy="2524"/>
          </a:xfrm>
        </p:grpSpPr>
        <p:grpSp>
          <p:nvGrpSpPr>
            <p:cNvPr id="4" name="Group 1164"/>
            <p:cNvGrpSpPr>
              <a:grpSpLocks/>
            </p:cNvGrpSpPr>
            <p:nvPr/>
          </p:nvGrpSpPr>
          <p:grpSpPr bwMode="auto">
            <a:xfrm>
              <a:off x="336" y="1488"/>
              <a:ext cx="3072" cy="2496"/>
              <a:chOff x="336" y="1488"/>
              <a:chExt cx="3072" cy="2496"/>
            </a:xfrm>
          </p:grpSpPr>
          <p:sp>
            <p:nvSpPr>
              <p:cNvPr id="119930" name="Oval 1146"/>
              <p:cNvSpPr>
                <a:spLocks noChangeArrowheads="1"/>
              </p:cNvSpPr>
              <p:nvPr/>
            </p:nvSpPr>
            <p:spPr bwMode="auto">
              <a:xfrm>
                <a:off x="336" y="3648"/>
                <a:ext cx="384"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31" name="Line 1147"/>
              <p:cNvSpPr>
                <a:spLocks noChangeShapeType="1"/>
              </p:cNvSpPr>
              <p:nvPr/>
            </p:nvSpPr>
            <p:spPr bwMode="auto">
              <a:xfrm flipV="1">
                <a:off x="720" y="1776"/>
                <a:ext cx="2400" cy="196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32" name="Oval 1148"/>
              <p:cNvSpPr>
                <a:spLocks noChangeArrowheads="1"/>
              </p:cNvSpPr>
              <p:nvPr/>
            </p:nvSpPr>
            <p:spPr bwMode="auto">
              <a:xfrm>
                <a:off x="3072" y="1488"/>
                <a:ext cx="336"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nvGrpSpPr>
            <p:cNvPr id="5" name="Group 1166"/>
            <p:cNvGrpSpPr>
              <a:grpSpLocks/>
            </p:cNvGrpSpPr>
            <p:nvPr/>
          </p:nvGrpSpPr>
          <p:grpSpPr bwMode="auto">
            <a:xfrm>
              <a:off x="2112" y="1506"/>
              <a:ext cx="1918" cy="2506"/>
              <a:chOff x="2112" y="1506"/>
              <a:chExt cx="1918" cy="2506"/>
            </a:xfrm>
          </p:grpSpPr>
          <p:sp>
            <p:nvSpPr>
              <p:cNvPr id="119933" name="Oval 1149"/>
              <p:cNvSpPr>
                <a:spLocks noChangeArrowheads="1"/>
              </p:cNvSpPr>
              <p:nvPr/>
            </p:nvSpPr>
            <p:spPr bwMode="auto">
              <a:xfrm>
                <a:off x="2112" y="3648"/>
                <a:ext cx="624" cy="364"/>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34" name="Line 1150"/>
              <p:cNvSpPr>
                <a:spLocks noChangeShapeType="1"/>
              </p:cNvSpPr>
              <p:nvPr/>
            </p:nvSpPr>
            <p:spPr bwMode="auto">
              <a:xfrm flipV="1">
                <a:off x="2592" y="1824"/>
                <a:ext cx="1104" cy="1872"/>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35" name="Oval 1151"/>
              <p:cNvSpPr>
                <a:spLocks noChangeArrowheads="1"/>
              </p:cNvSpPr>
              <p:nvPr/>
            </p:nvSpPr>
            <p:spPr bwMode="auto">
              <a:xfrm>
                <a:off x="3456" y="1506"/>
                <a:ext cx="574"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grpSp>
        <p:nvGrpSpPr>
          <p:cNvPr id="6" name="Group 1170"/>
          <p:cNvGrpSpPr>
            <a:grpSpLocks/>
          </p:cNvGrpSpPr>
          <p:nvPr/>
        </p:nvGrpSpPr>
        <p:grpSpPr bwMode="auto">
          <a:xfrm>
            <a:off x="1679575" y="2771777"/>
            <a:ext cx="4873625" cy="3597275"/>
            <a:chOff x="960" y="1746"/>
            <a:chExt cx="3070" cy="2266"/>
          </a:xfrm>
        </p:grpSpPr>
        <p:grpSp>
          <p:nvGrpSpPr>
            <p:cNvPr id="7" name="Group 1168"/>
            <p:cNvGrpSpPr>
              <a:grpSpLocks/>
            </p:cNvGrpSpPr>
            <p:nvPr/>
          </p:nvGrpSpPr>
          <p:grpSpPr bwMode="auto">
            <a:xfrm>
              <a:off x="960" y="1776"/>
              <a:ext cx="2448" cy="2208"/>
              <a:chOff x="960" y="1776"/>
              <a:chExt cx="2448" cy="2208"/>
            </a:xfrm>
          </p:grpSpPr>
          <p:sp>
            <p:nvSpPr>
              <p:cNvPr id="119936" name="Oval 1152"/>
              <p:cNvSpPr>
                <a:spLocks noChangeArrowheads="1"/>
              </p:cNvSpPr>
              <p:nvPr/>
            </p:nvSpPr>
            <p:spPr bwMode="auto">
              <a:xfrm>
                <a:off x="960" y="3648"/>
                <a:ext cx="576"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37" name="Line 1153"/>
              <p:cNvSpPr>
                <a:spLocks noChangeShapeType="1"/>
              </p:cNvSpPr>
              <p:nvPr/>
            </p:nvSpPr>
            <p:spPr bwMode="auto">
              <a:xfrm flipV="1">
                <a:off x="1344" y="2112"/>
                <a:ext cx="1824" cy="1536"/>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38" name="Oval 1154"/>
              <p:cNvSpPr>
                <a:spLocks noChangeArrowheads="1"/>
              </p:cNvSpPr>
              <p:nvPr/>
            </p:nvSpPr>
            <p:spPr bwMode="auto">
              <a:xfrm>
                <a:off x="3072" y="1776"/>
                <a:ext cx="336"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nvGrpSpPr>
            <p:cNvPr id="8" name="Group 1169"/>
            <p:cNvGrpSpPr>
              <a:grpSpLocks/>
            </p:cNvGrpSpPr>
            <p:nvPr/>
          </p:nvGrpSpPr>
          <p:grpSpPr bwMode="auto">
            <a:xfrm>
              <a:off x="2112" y="1746"/>
              <a:ext cx="1918" cy="2266"/>
              <a:chOff x="2112" y="1746"/>
              <a:chExt cx="1918" cy="2266"/>
            </a:xfrm>
          </p:grpSpPr>
          <p:sp>
            <p:nvSpPr>
              <p:cNvPr id="119939" name="Oval 1155"/>
              <p:cNvSpPr>
                <a:spLocks noChangeArrowheads="1"/>
              </p:cNvSpPr>
              <p:nvPr/>
            </p:nvSpPr>
            <p:spPr bwMode="auto">
              <a:xfrm>
                <a:off x="2112" y="3648"/>
                <a:ext cx="624" cy="364"/>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40" name="Line 1156"/>
              <p:cNvSpPr>
                <a:spLocks noChangeShapeType="1"/>
              </p:cNvSpPr>
              <p:nvPr/>
            </p:nvSpPr>
            <p:spPr bwMode="auto">
              <a:xfrm flipV="1">
                <a:off x="2592" y="2064"/>
                <a:ext cx="1104" cy="1584"/>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41" name="Oval 1157"/>
              <p:cNvSpPr>
                <a:spLocks noChangeArrowheads="1"/>
              </p:cNvSpPr>
              <p:nvPr/>
            </p:nvSpPr>
            <p:spPr bwMode="auto">
              <a:xfrm>
                <a:off x="3456" y="1746"/>
                <a:ext cx="574"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grpSp>
        <p:nvGrpSpPr>
          <p:cNvPr id="9" name="Group 1173"/>
          <p:cNvGrpSpPr>
            <a:grpSpLocks/>
          </p:cNvGrpSpPr>
          <p:nvPr/>
        </p:nvGrpSpPr>
        <p:grpSpPr bwMode="auto">
          <a:xfrm>
            <a:off x="2514601" y="3200400"/>
            <a:ext cx="4035425" cy="3168650"/>
            <a:chOff x="1488" y="2016"/>
            <a:chExt cx="2542" cy="1996"/>
          </a:xfrm>
        </p:grpSpPr>
        <p:grpSp>
          <p:nvGrpSpPr>
            <p:cNvPr id="10" name="Group 1171"/>
            <p:cNvGrpSpPr>
              <a:grpSpLocks/>
            </p:cNvGrpSpPr>
            <p:nvPr/>
          </p:nvGrpSpPr>
          <p:grpSpPr bwMode="auto">
            <a:xfrm>
              <a:off x="1488" y="2016"/>
              <a:ext cx="1920" cy="1968"/>
              <a:chOff x="1488" y="2016"/>
              <a:chExt cx="1920" cy="1968"/>
            </a:xfrm>
          </p:grpSpPr>
          <p:sp>
            <p:nvSpPr>
              <p:cNvPr id="119942" name="Oval 1158"/>
              <p:cNvSpPr>
                <a:spLocks noChangeArrowheads="1"/>
              </p:cNvSpPr>
              <p:nvPr/>
            </p:nvSpPr>
            <p:spPr bwMode="auto">
              <a:xfrm>
                <a:off x="1488" y="3648"/>
                <a:ext cx="528"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43" name="Line 1159"/>
              <p:cNvSpPr>
                <a:spLocks noChangeShapeType="1"/>
              </p:cNvSpPr>
              <p:nvPr/>
            </p:nvSpPr>
            <p:spPr bwMode="auto">
              <a:xfrm flipV="1">
                <a:off x="1872" y="2304"/>
                <a:ext cx="1248" cy="1344"/>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44" name="Oval 1160"/>
              <p:cNvSpPr>
                <a:spLocks noChangeArrowheads="1"/>
              </p:cNvSpPr>
              <p:nvPr/>
            </p:nvSpPr>
            <p:spPr bwMode="auto">
              <a:xfrm>
                <a:off x="3072" y="2016"/>
                <a:ext cx="336"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nvGrpSpPr>
            <p:cNvPr id="11" name="Group 1172"/>
            <p:cNvGrpSpPr>
              <a:grpSpLocks/>
            </p:cNvGrpSpPr>
            <p:nvPr/>
          </p:nvGrpSpPr>
          <p:grpSpPr bwMode="auto">
            <a:xfrm>
              <a:off x="2112" y="2034"/>
              <a:ext cx="1918" cy="1978"/>
              <a:chOff x="2112" y="2034"/>
              <a:chExt cx="1918" cy="1978"/>
            </a:xfrm>
          </p:grpSpPr>
          <p:sp>
            <p:nvSpPr>
              <p:cNvPr id="119945" name="Oval 1161"/>
              <p:cNvSpPr>
                <a:spLocks noChangeArrowheads="1"/>
              </p:cNvSpPr>
              <p:nvPr/>
            </p:nvSpPr>
            <p:spPr bwMode="auto">
              <a:xfrm>
                <a:off x="2112" y="3648"/>
                <a:ext cx="624" cy="364"/>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9946" name="Line 1162"/>
              <p:cNvSpPr>
                <a:spLocks noChangeShapeType="1"/>
              </p:cNvSpPr>
              <p:nvPr/>
            </p:nvSpPr>
            <p:spPr bwMode="auto">
              <a:xfrm flipV="1">
                <a:off x="2496" y="2352"/>
                <a:ext cx="1152" cy="1296"/>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19947" name="Oval 1163"/>
              <p:cNvSpPr>
                <a:spLocks noChangeArrowheads="1"/>
              </p:cNvSpPr>
              <p:nvPr/>
            </p:nvSpPr>
            <p:spPr bwMode="auto">
              <a:xfrm>
                <a:off x="3456" y="2034"/>
                <a:ext cx="574"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sp>
        <p:nvSpPr>
          <p:cNvPr id="38" name="Text Box 131"/>
          <p:cNvSpPr txBox="1">
            <a:spLocks noChangeArrowheads="1"/>
          </p:cNvSpPr>
          <p:nvPr/>
        </p:nvSpPr>
        <p:spPr bwMode="auto">
          <a:xfrm>
            <a:off x="5796137" y="3933058"/>
            <a:ext cx="3168352" cy="1323439"/>
          </a:xfrm>
          <a:prstGeom prst="rect">
            <a:avLst/>
          </a:prstGeom>
          <a:noFill/>
          <a:ln w="12700" cap="sq">
            <a:solidFill>
              <a:srgbClr val="0070C0"/>
            </a:solidFill>
            <a:prstDash val="sysDash"/>
            <a:miter lim="800000"/>
            <a:headEnd type="none" w="sm" len="sm"/>
            <a:tailEnd type="none" w="sm" len="sm"/>
          </a:ln>
          <a:effectLst/>
        </p:spPr>
        <p:txBody>
          <a:bodyPr wrap="square">
            <a:spAutoFit/>
          </a:bodyPr>
          <a:lstStyle/>
          <a:p>
            <a:pPr lvl="0">
              <a:spcBef>
                <a:spcPct val="50000"/>
              </a:spcBef>
            </a:pPr>
            <a:r>
              <a:rPr lang="es-ES_tradnl" sz="2000" dirty="0"/>
              <a:t>Nos da una idea de la variabilidad </a:t>
            </a:r>
            <a:r>
              <a:rPr lang="es-ES" sz="2000" dirty="0"/>
              <a:t>debida a las diferencias entre proveedores.</a:t>
            </a:r>
          </a:p>
        </p:txBody>
      </p:sp>
      <p:pic>
        <p:nvPicPr>
          <p:cNvPr id="39" name="Picture 18" descr="MCj03043290000[1]"/>
          <p:cNvPicPr>
            <a:picLocks noChangeAspect="1" noChangeArrowheads="1"/>
          </p:cNvPicPr>
          <p:nvPr/>
        </p:nvPicPr>
        <p:blipFill>
          <a:blip r:embed="rId3" cstate="print"/>
          <a:srcRect/>
          <a:stretch>
            <a:fillRect/>
          </a:stretch>
        </p:blipFill>
        <p:spPr bwMode="auto">
          <a:xfrm>
            <a:off x="7884368" y="5531957"/>
            <a:ext cx="736588" cy="345973"/>
          </a:xfrm>
          <a:prstGeom prst="rect">
            <a:avLst/>
          </a:prstGeom>
          <a:noFill/>
          <a:ln w="9525">
            <a:noFill/>
            <a:miter lim="800000"/>
            <a:headEnd/>
            <a:tailEnd/>
          </a:ln>
        </p:spPr>
      </p:pic>
      <p:sp>
        <p:nvSpPr>
          <p:cNvPr id="40" name="Text Box 19"/>
          <p:cNvSpPr txBox="1">
            <a:spLocks noChangeArrowheads="1"/>
          </p:cNvSpPr>
          <p:nvPr/>
        </p:nvSpPr>
        <p:spPr bwMode="auto">
          <a:xfrm>
            <a:off x="4767999" y="5650021"/>
            <a:ext cx="4464496" cy="830997"/>
          </a:xfrm>
          <a:prstGeom prst="rect">
            <a:avLst/>
          </a:prstGeom>
          <a:noFill/>
          <a:ln w="12700">
            <a:noFill/>
            <a:miter lim="800000"/>
            <a:headEnd/>
            <a:tailEnd/>
          </a:ln>
          <a:effectLst/>
        </p:spPr>
        <p:txBody>
          <a:bodyPr wrap="square">
            <a:spAutoFit/>
          </a:bodyPr>
          <a:lstStyle>
            <a:defPPr>
              <a:defRPr lang="es-ES_tradnl"/>
            </a:defPPr>
            <a:lvl1pPr>
              <a:spcBef>
                <a:spcPts val="0"/>
              </a:spcBef>
              <a:defRPr sz="2000">
                <a:solidFill>
                  <a:srgbClr val="0070C0"/>
                </a:solidFill>
                <a:latin typeface="Comic Sans MS" pitchFamily="66" charset="0"/>
              </a:defRPr>
            </a:lvl1pPr>
          </a:lstStyle>
          <a:p>
            <a:r>
              <a:rPr lang="es-ES" sz="1200" b="1" dirty="0"/>
              <a:t>Intuitivamente </a:t>
            </a:r>
          </a:p>
          <a:p>
            <a:r>
              <a:rPr lang="es-ES" sz="1200" dirty="0"/>
              <a:t>Si dividimos SCF entre el nº de proveedores obtenemos “otra forma” de obtener la varianza muestral S</a:t>
            </a:r>
            <a:r>
              <a:rPr lang="es-ES" sz="1200" baseline="30000" dirty="0"/>
              <a:t>2</a:t>
            </a:r>
            <a:r>
              <a:rPr lang="es-ES" sz="1200" dirty="0"/>
              <a:t>, pero que depende de las medias del </a:t>
            </a:r>
            <a:r>
              <a:rPr lang="es-ES" sz="1200" dirty="0" err="1"/>
              <a:t>eq</a:t>
            </a:r>
            <a:r>
              <a:rPr lang="es-ES" sz="1200" dirty="0"/>
              <a:t>. </a:t>
            </a:r>
            <a:r>
              <a:rPr lang="es-ES" sz="1200" dirty="0" err="1"/>
              <a:t>din</a:t>
            </a:r>
            <a:r>
              <a:rPr lang="es-ES" sz="1200" dirty="0"/>
              <a:t>. de cada proveedor</a:t>
            </a:r>
          </a:p>
        </p:txBody>
      </p:sp>
    </p:spTree>
    <p:extLst>
      <p:ext uri="{BB962C8B-B14F-4D97-AF65-F5344CB8AC3E}">
        <p14:creationId xmlns:p14="http://schemas.microsoft.com/office/powerpoint/2010/main" val="2189100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2000"/>
                                        <p:tgtEl>
                                          <p:spTgt spid="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2000"/>
                                        <p:tgtEl>
                                          <p:spTgt spid="3"/>
                                        </p:tgtEl>
                                      </p:cBhvr>
                                    </p:animEffect>
                                  </p:childTnLst>
                                </p:cTn>
                              </p:par>
                            </p:childTnLst>
                          </p:cTn>
                        </p:par>
                        <p:par>
                          <p:cTn id="12" fill="hold">
                            <p:stCondLst>
                              <p:cond delay="4000"/>
                            </p:stCondLst>
                            <p:childTnLst>
                              <p:par>
                                <p:cTn id="13" presetID="22" presetClass="entr" presetSubtype="4"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2000"/>
                                        <p:tgtEl>
                                          <p:spTgt spid="6"/>
                                        </p:tgtEl>
                                      </p:cBhvr>
                                    </p:animEffect>
                                  </p:childTnLst>
                                </p:cTn>
                              </p:par>
                            </p:childTnLst>
                          </p:cTn>
                        </p:par>
                        <p:par>
                          <p:cTn id="16" fill="hold">
                            <p:stCondLst>
                              <p:cond delay="6000"/>
                            </p:stCondLst>
                            <p:childTnLst>
                              <p:par>
                                <p:cTn id="17" presetID="22" presetClass="entr" presetSubtype="4"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2000"/>
                                        <p:tgtEl>
                                          <p:spTgt spid="9"/>
                                        </p:tgtEl>
                                      </p:cBhvr>
                                    </p:animEffect>
                                  </p:childTnLst>
                                </p:cTn>
                              </p:par>
                            </p:childTnLst>
                          </p:cTn>
                        </p:par>
                        <p:par>
                          <p:cTn id="20" fill="hold">
                            <p:stCondLst>
                              <p:cond delay="8000"/>
                            </p:stCondLst>
                            <p:childTnLst>
                              <p:par>
                                <p:cTn id="21" presetID="49" presetClass="entr" presetSubtype="0" decel="100000" fill="hold" grpId="0" nodeType="afterEffect">
                                  <p:stCondLst>
                                    <p:cond delay="30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1000" fill="hold"/>
                                        <p:tgtEl>
                                          <p:spTgt spid="38"/>
                                        </p:tgtEl>
                                        <p:attrNameLst>
                                          <p:attrName>ppt_w</p:attrName>
                                        </p:attrNameLst>
                                      </p:cBhvr>
                                      <p:tavLst>
                                        <p:tav tm="0">
                                          <p:val>
                                            <p:fltVal val="0"/>
                                          </p:val>
                                        </p:tav>
                                        <p:tav tm="100000">
                                          <p:val>
                                            <p:strVal val="#ppt_w"/>
                                          </p:val>
                                        </p:tav>
                                      </p:tavLst>
                                    </p:anim>
                                    <p:anim calcmode="lin" valueType="num">
                                      <p:cBhvr>
                                        <p:cTn id="24" dur="1000" fill="hold"/>
                                        <p:tgtEl>
                                          <p:spTgt spid="38"/>
                                        </p:tgtEl>
                                        <p:attrNameLst>
                                          <p:attrName>ppt_h</p:attrName>
                                        </p:attrNameLst>
                                      </p:cBhvr>
                                      <p:tavLst>
                                        <p:tav tm="0">
                                          <p:val>
                                            <p:fltVal val="0"/>
                                          </p:val>
                                        </p:tav>
                                        <p:tav tm="100000">
                                          <p:val>
                                            <p:strVal val="#ppt_h"/>
                                          </p:val>
                                        </p:tav>
                                      </p:tavLst>
                                    </p:anim>
                                    <p:anim calcmode="lin" valueType="num">
                                      <p:cBhvr>
                                        <p:cTn id="25" dur="1000" fill="hold"/>
                                        <p:tgtEl>
                                          <p:spTgt spid="38"/>
                                        </p:tgtEl>
                                        <p:attrNameLst>
                                          <p:attrName>style.rotation</p:attrName>
                                        </p:attrNameLst>
                                      </p:cBhvr>
                                      <p:tavLst>
                                        <p:tav tm="0">
                                          <p:val>
                                            <p:fltVal val="360"/>
                                          </p:val>
                                        </p:tav>
                                        <p:tav tm="100000">
                                          <p:val>
                                            <p:fltVal val="0"/>
                                          </p:val>
                                        </p:tav>
                                      </p:tavLst>
                                    </p:anim>
                                    <p:animEffect transition="in" filter="fade">
                                      <p:cBhvr>
                                        <p:cTn id="26" dur="1000"/>
                                        <p:tgtEl>
                                          <p:spTgt spid="38"/>
                                        </p:tgtEl>
                                      </p:cBhvr>
                                    </p:animEffect>
                                  </p:childTnLst>
                                </p:cTn>
                              </p:par>
                            </p:childTnLst>
                          </p:cTn>
                        </p:par>
                        <p:par>
                          <p:cTn id="27" fill="hold">
                            <p:stCondLst>
                              <p:cond delay="12000"/>
                            </p:stCondLst>
                            <p:childTnLst>
                              <p:par>
                                <p:cTn id="28" presetID="35" presetClass="entr" presetSubtype="0" fill="hold" nodeType="after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2000"/>
                                        <p:tgtEl>
                                          <p:spTgt spid="39"/>
                                        </p:tgtEl>
                                      </p:cBhvr>
                                    </p:animEffect>
                                    <p:anim calcmode="lin" valueType="num">
                                      <p:cBhvr>
                                        <p:cTn id="31" dur="2000" fill="hold"/>
                                        <p:tgtEl>
                                          <p:spTgt spid="39"/>
                                        </p:tgtEl>
                                        <p:attrNameLst>
                                          <p:attrName>style.rotation</p:attrName>
                                        </p:attrNameLst>
                                      </p:cBhvr>
                                      <p:tavLst>
                                        <p:tav tm="0">
                                          <p:val>
                                            <p:fltVal val="720"/>
                                          </p:val>
                                        </p:tav>
                                        <p:tav tm="100000">
                                          <p:val>
                                            <p:fltVal val="0"/>
                                          </p:val>
                                        </p:tav>
                                      </p:tavLst>
                                    </p:anim>
                                    <p:anim calcmode="lin" valueType="num">
                                      <p:cBhvr>
                                        <p:cTn id="32" dur="2000" fill="hold"/>
                                        <p:tgtEl>
                                          <p:spTgt spid="39"/>
                                        </p:tgtEl>
                                        <p:attrNameLst>
                                          <p:attrName>ppt_h</p:attrName>
                                        </p:attrNameLst>
                                      </p:cBhvr>
                                      <p:tavLst>
                                        <p:tav tm="0">
                                          <p:val>
                                            <p:fltVal val="0"/>
                                          </p:val>
                                        </p:tav>
                                        <p:tav tm="100000">
                                          <p:val>
                                            <p:strVal val="#ppt_h"/>
                                          </p:val>
                                        </p:tav>
                                      </p:tavLst>
                                    </p:anim>
                                    <p:anim calcmode="lin" valueType="num">
                                      <p:cBhvr>
                                        <p:cTn id="33" dur="2000" fill="hold"/>
                                        <p:tgtEl>
                                          <p:spTgt spid="39"/>
                                        </p:tgtEl>
                                        <p:attrNameLst>
                                          <p:attrName>ppt_w</p:attrName>
                                        </p:attrNameLst>
                                      </p:cBhvr>
                                      <p:tavLst>
                                        <p:tav tm="0">
                                          <p:val>
                                            <p:fltVal val="0"/>
                                          </p:val>
                                        </p:tav>
                                        <p:tav tm="100000">
                                          <p:val>
                                            <p:strVal val="#ppt_w"/>
                                          </p:val>
                                        </p:tav>
                                      </p:tavLst>
                                    </p:anim>
                                  </p:childTnLst>
                                </p:cTn>
                              </p:par>
                              <p:par>
                                <p:cTn id="34" presetID="35" presetClass="entr" presetSubtype="0" fill="hold" grpId="0"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2000"/>
                                        <p:tgtEl>
                                          <p:spTgt spid="40"/>
                                        </p:tgtEl>
                                      </p:cBhvr>
                                    </p:animEffect>
                                    <p:anim calcmode="lin" valueType="num">
                                      <p:cBhvr>
                                        <p:cTn id="37" dur="2000" fill="hold"/>
                                        <p:tgtEl>
                                          <p:spTgt spid="40"/>
                                        </p:tgtEl>
                                        <p:attrNameLst>
                                          <p:attrName>style.rotation</p:attrName>
                                        </p:attrNameLst>
                                      </p:cBhvr>
                                      <p:tavLst>
                                        <p:tav tm="0">
                                          <p:val>
                                            <p:fltVal val="720"/>
                                          </p:val>
                                        </p:tav>
                                        <p:tav tm="100000">
                                          <p:val>
                                            <p:fltVal val="0"/>
                                          </p:val>
                                        </p:tav>
                                      </p:tavLst>
                                    </p:anim>
                                    <p:anim calcmode="lin" valueType="num">
                                      <p:cBhvr>
                                        <p:cTn id="38" dur="2000" fill="hold"/>
                                        <p:tgtEl>
                                          <p:spTgt spid="40"/>
                                        </p:tgtEl>
                                        <p:attrNameLst>
                                          <p:attrName>ppt_h</p:attrName>
                                        </p:attrNameLst>
                                      </p:cBhvr>
                                      <p:tavLst>
                                        <p:tav tm="0">
                                          <p:val>
                                            <p:fltVal val="0"/>
                                          </p:val>
                                        </p:tav>
                                        <p:tav tm="100000">
                                          <p:val>
                                            <p:strVal val="#ppt_h"/>
                                          </p:val>
                                        </p:tav>
                                      </p:tavLst>
                                    </p:anim>
                                    <p:anim calcmode="lin" valueType="num">
                                      <p:cBhvr>
                                        <p:cTn id="39" dur="2000" fill="hold"/>
                                        <p:tgtEl>
                                          <p:spTgt spid="4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p:bld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8243" name="Rectangle 1026">
            <a:extLst>
              <a:ext uri="{FF2B5EF4-FFF2-40B4-BE49-F238E27FC236}">
                <a16:creationId xmlns:a16="http://schemas.microsoft.com/office/drawing/2014/main" id="{BADC9C1B-EA62-47CF-A9D4-30881B356DAF}"/>
              </a:ext>
            </a:extLst>
          </p:cNvPr>
          <p:cNvSpPr>
            <a:spLocks noGrp="1" noChangeArrowheads="1"/>
          </p:cNvSpPr>
          <p:nvPr>
            <p:ph type="title"/>
          </p:nvPr>
        </p:nvSpPr>
        <p:spPr>
          <a:xfrm>
            <a:off x="134816" y="116633"/>
            <a:ext cx="8468458" cy="780184"/>
          </a:xfrm>
        </p:spPr>
        <p:txBody>
          <a:bodyPr>
            <a:normAutofit/>
          </a:bodyPr>
          <a:lstStyle/>
          <a:p>
            <a:pPr eaLnBrk="1" hangingPunct="1"/>
            <a:r>
              <a:rPr lang="es-ES_tradnl" altLang="es-ES" dirty="0">
                <a:solidFill>
                  <a:schemeClr val="accent5"/>
                </a:solidFill>
              </a:rPr>
              <a:t>I.C </a:t>
            </a:r>
            <a:r>
              <a:rPr lang="es-ES_tradnl" altLang="es-ES" dirty="0">
                <a:solidFill>
                  <a:srgbClr val="008000"/>
                </a:solidFill>
              </a:rPr>
              <a:t>para la predicción media</a:t>
            </a:r>
            <a:r>
              <a:rPr lang="es-ES" altLang="es-ES" dirty="0">
                <a:solidFill>
                  <a:srgbClr val="008000"/>
                </a:solidFill>
              </a:rPr>
              <a:t> (</a:t>
            </a:r>
            <a:r>
              <a:rPr lang="es-ES" altLang="es-ES" dirty="0" err="1">
                <a:solidFill>
                  <a:schemeClr val="accent5"/>
                </a:solidFill>
              </a:rPr>
              <a:t>mp</a:t>
            </a:r>
            <a:r>
              <a:rPr lang="es-ES" altLang="es-ES" baseline="-25000" dirty="0" err="1">
                <a:solidFill>
                  <a:schemeClr val="accent5"/>
                </a:solidFill>
              </a:rPr>
              <a:t>COO</a:t>
            </a:r>
            <a:r>
              <a:rPr lang="es-ES" altLang="es-ES" dirty="0">
                <a:solidFill>
                  <a:srgbClr val="008000"/>
                </a:solidFill>
              </a:rPr>
              <a:t>)</a:t>
            </a:r>
          </a:p>
        </p:txBody>
      </p:sp>
      <p:sp>
        <p:nvSpPr>
          <p:cNvPr id="239620" name="Text Box 1028">
            <a:extLst>
              <a:ext uri="{FF2B5EF4-FFF2-40B4-BE49-F238E27FC236}">
                <a16:creationId xmlns:a16="http://schemas.microsoft.com/office/drawing/2014/main" id="{E302BD05-3AE8-4849-A70A-210D28AD13D3}"/>
              </a:ext>
            </a:extLst>
          </p:cNvPr>
          <p:cNvSpPr txBox="1">
            <a:spLocks noChangeArrowheads="1"/>
          </p:cNvSpPr>
          <p:nvPr/>
        </p:nvSpPr>
        <p:spPr bwMode="auto">
          <a:xfrm>
            <a:off x="211016" y="1248508"/>
            <a:ext cx="8581292" cy="4752519"/>
          </a:xfrm>
          <a:prstGeom prst="rect">
            <a:avLst/>
          </a:prstGeom>
          <a:solidFill>
            <a:schemeClr val="bg1">
              <a:lumMod val="95000"/>
            </a:schemeClr>
          </a:solidFill>
          <a:ln>
            <a:noFill/>
          </a:ln>
          <a:effectLs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 altLang="es-ES" sz="1477" b="1" dirty="0" err="1">
                <a:latin typeface="Courier New" panose="02070309020205020404" pitchFamily="49" charset="0"/>
              </a:rPr>
              <a:t>Analysis</a:t>
            </a:r>
            <a:r>
              <a:rPr lang="es-ES" altLang="es-ES" sz="1477" b="1" dirty="0">
                <a:latin typeface="Courier New" panose="02070309020205020404" pitchFamily="49" charset="0"/>
              </a:rPr>
              <a:t> of </a:t>
            </a:r>
            <a:r>
              <a:rPr lang="es-ES" altLang="es-ES" sz="1477" b="1" dirty="0" err="1">
                <a:latin typeface="Courier New" panose="02070309020205020404" pitchFamily="49" charset="0"/>
              </a:rPr>
              <a:t>Variance</a:t>
            </a:r>
            <a:r>
              <a:rPr lang="es-ES" altLang="es-ES" sz="1477" b="1" dirty="0">
                <a:latin typeface="Courier New" panose="02070309020205020404" pitchFamily="49" charset="0"/>
              </a:rPr>
              <a:t> </a:t>
            </a:r>
            <a:r>
              <a:rPr lang="es-ES" altLang="es-ES" sz="1477" b="1" dirty="0" err="1">
                <a:latin typeface="Courier New" panose="02070309020205020404" pitchFamily="49" charset="0"/>
              </a:rPr>
              <a:t>for</a:t>
            </a:r>
            <a:r>
              <a:rPr lang="es-ES" altLang="es-ES" sz="1477" b="1" dirty="0">
                <a:latin typeface="Courier New" panose="02070309020205020404" pitchFamily="49" charset="0"/>
              </a:rPr>
              <a:t> ADITIVO - </a:t>
            </a:r>
            <a:r>
              <a:rPr lang="es-ES" altLang="es-ES" sz="1477" b="1" dirty="0" err="1">
                <a:latin typeface="Courier New" panose="02070309020205020404" pitchFamily="49" charset="0"/>
              </a:rPr>
              <a:t>Type</a:t>
            </a:r>
            <a:r>
              <a:rPr lang="es-ES" altLang="es-ES" sz="1477" b="1" dirty="0">
                <a:latin typeface="Courier New" panose="02070309020205020404" pitchFamily="49" charset="0"/>
              </a:rPr>
              <a:t> III </a:t>
            </a:r>
            <a:r>
              <a:rPr lang="es-ES" altLang="es-ES" sz="1477" b="1" dirty="0" err="1">
                <a:latin typeface="Courier New" panose="02070309020205020404" pitchFamily="49" charset="0"/>
              </a:rPr>
              <a:t>Sums</a:t>
            </a:r>
            <a:r>
              <a:rPr lang="es-ES" altLang="es-ES" sz="1477" b="1" dirty="0">
                <a:latin typeface="Courier New" panose="02070309020205020404" pitchFamily="49" charset="0"/>
              </a:rPr>
              <a:t> of </a:t>
            </a:r>
            <a:r>
              <a:rPr lang="es-ES" altLang="es-ES" sz="1477" b="1" dirty="0" err="1">
                <a:latin typeface="Courier New" panose="02070309020205020404" pitchFamily="49" charset="0"/>
              </a:rPr>
              <a:t>Squares</a:t>
            </a:r>
            <a:endParaRPr lang="es-ES" altLang="es-ES" sz="1477" b="1" dirty="0">
              <a:latin typeface="Courier New" panose="02070309020205020404" pitchFamily="49" charset="0"/>
            </a:endParaRPr>
          </a:p>
          <a:p>
            <a:pPr eaLnBrk="1" hangingPunct="1">
              <a:spcBef>
                <a:spcPct val="50000"/>
              </a:spcBef>
            </a:pPr>
            <a:r>
              <a:rPr lang="es-ES" altLang="es-ES" sz="1477" b="1" dirty="0">
                <a:latin typeface="Courier New" panose="02070309020205020404" pitchFamily="49" charset="0"/>
              </a:rPr>
              <a:t>--------------------------------------------------------------------------</a:t>
            </a:r>
          </a:p>
          <a:p>
            <a:pPr eaLnBrk="1" hangingPunct="1">
              <a:spcBef>
                <a:spcPct val="50000"/>
              </a:spcBef>
            </a:pPr>
            <a:r>
              <a:rPr lang="es-ES" altLang="es-ES" sz="1477" b="1" dirty="0" err="1">
                <a:latin typeface="Courier New" panose="02070309020205020404" pitchFamily="49" charset="0"/>
              </a:rPr>
              <a:t>Source</a:t>
            </a:r>
            <a:r>
              <a:rPr lang="es-ES" altLang="es-ES" sz="1477" b="1" dirty="0">
                <a:latin typeface="Courier New" panose="02070309020205020404" pitchFamily="49" charset="0"/>
              </a:rPr>
              <a:t>         Sum of </a:t>
            </a:r>
            <a:r>
              <a:rPr lang="es-ES" altLang="es-ES" sz="1477" b="1" dirty="0" err="1">
                <a:latin typeface="Courier New" panose="02070309020205020404" pitchFamily="49" charset="0"/>
              </a:rPr>
              <a:t>Squares</a:t>
            </a:r>
            <a:r>
              <a:rPr lang="es-ES" altLang="es-ES" sz="1477" b="1" dirty="0">
                <a:latin typeface="Courier New" panose="02070309020205020404" pitchFamily="49" charset="0"/>
              </a:rPr>
              <a:t>    </a:t>
            </a:r>
            <a:r>
              <a:rPr lang="es-ES" altLang="es-ES" sz="1477" b="1" dirty="0" err="1">
                <a:latin typeface="Courier New" panose="02070309020205020404" pitchFamily="49" charset="0"/>
              </a:rPr>
              <a:t>Df</a:t>
            </a:r>
            <a:r>
              <a:rPr lang="es-ES" altLang="es-ES" sz="1477" b="1" dirty="0">
                <a:latin typeface="Courier New" panose="02070309020205020404" pitchFamily="49" charset="0"/>
              </a:rPr>
              <a:t>    Mean </a:t>
            </a:r>
            <a:r>
              <a:rPr lang="es-ES" altLang="es-ES" sz="1477" b="1" dirty="0" err="1">
                <a:latin typeface="Courier New" panose="02070309020205020404" pitchFamily="49" charset="0"/>
              </a:rPr>
              <a:t>Square</a:t>
            </a:r>
            <a:r>
              <a:rPr lang="es-ES" altLang="es-ES" sz="1477" b="1" dirty="0">
                <a:latin typeface="Courier New" panose="02070309020205020404" pitchFamily="49" charset="0"/>
              </a:rPr>
              <a:t>    F-Ratio    P-</a:t>
            </a:r>
            <a:r>
              <a:rPr lang="es-ES" altLang="es-ES" sz="1477" b="1" dirty="0" err="1">
                <a:latin typeface="Courier New" panose="02070309020205020404" pitchFamily="49" charset="0"/>
              </a:rPr>
              <a:t>Value</a:t>
            </a:r>
            <a:endParaRPr lang="es-ES" altLang="es-ES" sz="1477" b="1" dirty="0">
              <a:latin typeface="Courier New" panose="02070309020205020404" pitchFamily="49" charset="0"/>
            </a:endParaRPr>
          </a:p>
          <a:p>
            <a:pPr eaLnBrk="1" hangingPunct="1">
              <a:spcBef>
                <a:spcPct val="50000"/>
              </a:spcBef>
            </a:pPr>
            <a:r>
              <a:rPr lang="es-ES" altLang="es-ES" sz="1477" b="1" dirty="0">
                <a:latin typeface="Courier New" panose="02070309020205020404" pitchFamily="49" charset="0"/>
              </a:rPr>
              <a:t>--------------------------------------------------------------------------</a:t>
            </a:r>
          </a:p>
          <a:p>
            <a:pPr eaLnBrk="1" hangingPunct="1">
              <a:spcBef>
                <a:spcPct val="50000"/>
              </a:spcBef>
            </a:pPr>
            <a:r>
              <a:rPr lang="es-ES" altLang="es-ES" sz="1477" b="1" dirty="0">
                <a:latin typeface="Courier New" panose="02070309020205020404" pitchFamily="49" charset="0"/>
              </a:rPr>
              <a:t>MAIN EFFECTS</a:t>
            </a:r>
          </a:p>
          <a:p>
            <a:pPr eaLnBrk="1" hangingPunct="1">
              <a:spcBef>
                <a:spcPct val="50000"/>
              </a:spcBef>
            </a:pPr>
            <a:r>
              <a:rPr lang="es-ES" altLang="es-ES" sz="1477" b="1" dirty="0">
                <a:latin typeface="Courier New" panose="02070309020205020404" pitchFamily="49" charset="0"/>
              </a:rPr>
              <a:t> A:RPM                9,54083     1        9,54083      26,66     0,0006</a:t>
            </a:r>
          </a:p>
          <a:p>
            <a:pPr eaLnBrk="1" hangingPunct="1">
              <a:spcBef>
                <a:spcPct val="50000"/>
              </a:spcBef>
            </a:pPr>
            <a:r>
              <a:rPr lang="es-ES" altLang="es-ES" sz="1477" b="1" dirty="0">
                <a:latin typeface="Courier New" panose="02070309020205020404" pitchFamily="49" charset="0"/>
              </a:rPr>
              <a:t> B:TIEMPO             1,54083     1        1,54083       4,31     0,0678</a:t>
            </a:r>
          </a:p>
          <a:p>
            <a:pPr eaLnBrk="1" hangingPunct="1">
              <a:spcBef>
                <a:spcPct val="50000"/>
              </a:spcBef>
            </a:pPr>
            <a:endParaRPr lang="es-ES" altLang="es-ES" sz="1477" b="1" dirty="0">
              <a:latin typeface="Courier New" panose="02070309020205020404" pitchFamily="49" charset="0"/>
            </a:endParaRPr>
          </a:p>
          <a:p>
            <a:pPr eaLnBrk="1" hangingPunct="1">
              <a:spcBef>
                <a:spcPct val="50000"/>
              </a:spcBef>
            </a:pPr>
            <a:r>
              <a:rPr lang="es-ES" altLang="es-ES" sz="1477" b="1" dirty="0">
                <a:latin typeface="Courier New" panose="02070309020205020404" pitchFamily="49" charset="0"/>
              </a:rPr>
              <a:t>RESIDUAL              3,22083     9        </a:t>
            </a:r>
            <a:r>
              <a:rPr lang="es-ES" altLang="es-ES" sz="1477" b="1" dirty="0">
                <a:solidFill>
                  <a:srgbClr val="FF0000"/>
                </a:solidFill>
                <a:latin typeface="Courier New" panose="02070309020205020404" pitchFamily="49" charset="0"/>
              </a:rPr>
              <a:t>0,35787</a:t>
            </a:r>
          </a:p>
          <a:p>
            <a:pPr eaLnBrk="1" hangingPunct="1">
              <a:spcBef>
                <a:spcPct val="50000"/>
              </a:spcBef>
            </a:pPr>
            <a:r>
              <a:rPr lang="es-ES" altLang="es-ES" sz="1477" b="1" dirty="0">
                <a:latin typeface="Courier New" panose="02070309020205020404" pitchFamily="49" charset="0"/>
              </a:rPr>
              <a:t>--------------------------------------------------------------------------</a:t>
            </a:r>
          </a:p>
          <a:p>
            <a:pPr eaLnBrk="1" hangingPunct="1">
              <a:spcBef>
                <a:spcPct val="50000"/>
              </a:spcBef>
            </a:pPr>
            <a:r>
              <a:rPr lang="es-ES" altLang="es-ES" sz="1477" b="1" dirty="0">
                <a:latin typeface="Courier New" panose="02070309020205020404" pitchFamily="49" charset="0"/>
              </a:rPr>
              <a:t>TOTAL (CORRECTED)     14,3025    11</a:t>
            </a:r>
          </a:p>
          <a:p>
            <a:pPr eaLnBrk="1" hangingPunct="1">
              <a:spcBef>
                <a:spcPct val="50000"/>
              </a:spcBef>
            </a:pPr>
            <a:r>
              <a:rPr lang="es-ES" altLang="es-ES" sz="1477" b="1" dirty="0">
                <a:latin typeface="Courier New" panose="02070309020205020404" pitchFamily="49" charset="0"/>
              </a:rPr>
              <a:t>--------------------------------------------------------------------------</a:t>
            </a:r>
          </a:p>
          <a:p>
            <a:pPr eaLnBrk="1" hangingPunct="1">
              <a:spcBef>
                <a:spcPct val="50000"/>
              </a:spcBef>
            </a:pPr>
            <a:r>
              <a:rPr lang="es-ES" altLang="es-ES" sz="1477" b="1" dirty="0" err="1">
                <a:latin typeface="Courier New" panose="02070309020205020404" pitchFamily="49" charset="0"/>
              </a:rPr>
              <a:t>All</a:t>
            </a:r>
            <a:r>
              <a:rPr lang="es-ES" altLang="es-ES" sz="1477" b="1" dirty="0">
                <a:latin typeface="Courier New" panose="02070309020205020404" pitchFamily="49" charset="0"/>
              </a:rPr>
              <a:t> F-ratios are </a:t>
            </a:r>
            <a:r>
              <a:rPr lang="es-ES" altLang="es-ES" sz="1477" b="1" dirty="0" err="1">
                <a:latin typeface="Courier New" panose="02070309020205020404" pitchFamily="49" charset="0"/>
              </a:rPr>
              <a:t>based</a:t>
            </a:r>
            <a:r>
              <a:rPr lang="es-ES" altLang="es-ES" sz="1477" b="1" dirty="0">
                <a:latin typeface="Courier New" panose="02070309020205020404" pitchFamily="49" charset="0"/>
              </a:rPr>
              <a:t> </a:t>
            </a:r>
            <a:r>
              <a:rPr lang="es-ES" altLang="es-ES" sz="1477" b="1" dirty="0" err="1">
                <a:latin typeface="Courier New" panose="02070309020205020404" pitchFamily="49" charset="0"/>
              </a:rPr>
              <a:t>on</a:t>
            </a:r>
            <a:r>
              <a:rPr lang="es-ES" altLang="es-ES" sz="1477" b="1" dirty="0">
                <a:latin typeface="Courier New" panose="02070309020205020404" pitchFamily="49" charset="0"/>
              </a:rPr>
              <a:t> </a:t>
            </a:r>
            <a:r>
              <a:rPr lang="es-ES" altLang="es-ES" sz="1477" b="1" dirty="0" err="1">
                <a:latin typeface="Courier New" panose="02070309020205020404" pitchFamily="49" charset="0"/>
              </a:rPr>
              <a:t>the</a:t>
            </a:r>
            <a:r>
              <a:rPr lang="es-ES" altLang="es-ES" sz="1477" b="1" dirty="0">
                <a:latin typeface="Courier New" panose="02070309020205020404" pitchFamily="49" charset="0"/>
              </a:rPr>
              <a:t> residual mean </a:t>
            </a:r>
            <a:r>
              <a:rPr lang="es-ES" altLang="es-ES" sz="1477" b="1" dirty="0" err="1">
                <a:latin typeface="Courier New" panose="02070309020205020404" pitchFamily="49" charset="0"/>
              </a:rPr>
              <a:t>square</a:t>
            </a:r>
            <a:r>
              <a:rPr lang="es-ES" altLang="es-ES" sz="1477" b="1" dirty="0">
                <a:latin typeface="Courier New" panose="02070309020205020404" pitchFamily="49" charset="0"/>
              </a:rPr>
              <a:t> error.</a:t>
            </a:r>
          </a:p>
          <a:p>
            <a:pPr eaLnBrk="1" hangingPunct="1">
              <a:spcBef>
                <a:spcPct val="50000"/>
              </a:spcBef>
            </a:pPr>
            <a:endParaRPr lang="es-ES" altLang="es-ES" sz="1477" b="1" dirty="0"/>
          </a:p>
        </p:txBody>
      </p:sp>
      <p:sp>
        <p:nvSpPr>
          <p:cNvPr id="239621" name="AutoShape 1029">
            <a:extLst>
              <a:ext uri="{FF2B5EF4-FFF2-40B4-BE49-F238E27FC236}">
                <a16:creationId xmlns:a16="http://schemas.microsoft.com/office/drawing/2014/main" id="{2D52639A-655C-45C6-88D8-D3387CB622FF}"/>
              </a:ext>
            </a:extLst>
          </p:cNvPr>
          <p:cNvSpPr>
            <a:spLocks/>
          </p:cNvSpPr>
          <p:nvPr/>
        </p:nvSpPr>
        <p:spPr bwMode="auto">
          <a:xfrm>
            <a:off x="1044820" y="5266592"/>
            <a:ext cx="7624396" cy="757604"/>
          </a:xfrm>
          <a:prstGeom prst="borderCallout2">
            <a:avLst>
              <a:gd name="adj1" fmla="val 13926"/>
              <a:gd name="adj2" fmla="val -921"/>
              <a:gd name="adj3" fmla="val 13926"/>
              <a:gd name="adj4" fmla="val -9051"/>
              <a:gd name="adj5" fmla="val -272921"/>
              <a:gd name="adj6" fmla="val -9148"/>
            </a:avLst>
          </a:prstGeom>
          <a:solidFill>
            <a:srgbClr val="EAEAEA"/>
          </a:solidFill>
          <a:ln w="28575" cap="sq">
            <a:solidFill>
              <a:srgbClr val="CC3300"/>
            </a:solidFill>
            <a:miter lim="800000"/>
            <a:headEnd type="none" w="sm" len="sm"/>
            <a:tailEnd type="none" w="sm" len="sm"/>
          </a:ln>
        </p:spPr>
        <p:txBody>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r>
              <a:rPr lang="es-ES_tradnl" altLang="es-ES" sz="1846"/>
              <a:t>Solo los efectos que son significativos, o mejor dicho, los efectos que se han incluido en el cálculo de la media prevista</a:t>
            </a:r>
            <a:endParaRPr lang="es-ES" altLang="es-ES" sz="1846"/>
          </a:p>
        </p:txBody>
      </p:sp>
      <p:sp>
        <p:nvSpPr>
          <p:cNvPr id="138247" name="Text Box 7">
            <a:extLst>
              <a:ext uri="{FF2B5EF4-FFF2-40B4-BE49-F238E27FC236}">
                <a16:creationId xmlns:a16="http://schemas.microsoft.com/office/drawing/2014/main" id="{AE8DADA7-E4AD-4864-84EF-CC8DD8D8FDD8}"/>
              </a:ext>
            </a:extLst>
          </p:cNvPr>
          <p:cNvSpPr txBox="1">
            <a:spLocks noChangeArrowheads="1"/>
          </p:cNvSpPr>
          <p:nvPr/>
        </p:nvSpPr>
        <p:spPr bwMode="auto">
          <a:xfrm>
            <a:off x="4346331" y="3091962"/>
            <a:ext cx="883627" cy="34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rgbClr val="CC33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sz="1662" b="1" dirty="0">
                <a:solidFill>
                  <a:srgbClr val="FF0000"/>
                </a:solidFill>
              </a:rPr>
              <a:t>2 </a:t>
            </a:r>
            <a:r>
              <a:rPr lang="es-ES" altLang="es-ES" sz="1662" b="1" dirty="0" err="1">
                <a:solidFill>
                  <a:srgbClr val="FF0000"/>
                </a:solidFill>
              </a:rPr>
              <a:t>g.l</a:t>
            </a:r>
            <a:r>
              <a:rPr lang="es-ES" altLang="es-ES" sz="1662" b="1" dirty="0">
                <a:solidFill>
                  <a:srgbClr val="FF0000"/>
                </a:solidFill>
              </a:rPr>
              <a:t>.</a:t>
            </a:r>
          </a:p>
        </p:txBody>
      </p:sp>
      <p:sp>
        <p:nvSpPr>
          <p:cNvPr id="138248" name="Oval 8">
            <a:extLst>
              <a:ext uri="{FF2B5EF4-FFF2-40B4-BE49-F238E27FC236}">
                <a16:creationId xmlns:a16="http://schemas.microsoft.com/office/drawing/2014/main" id="{149A5A93-A91B-4AF6-8121-79611D79E606}"/>
              </a:ext>
            </a:extLst>
          </p:cNvPr>
          <p:cNvSpPr>
            <a:spLocks noChangeArrowheads="1"/>
          </p:cNvSpPr>
          <p:nvPr/>
        </p:nvSpPr>
        <p:spPr bwMode="auto">
          <a:xfrm>
            <a:off x="3960935" y="2924908"/>
            <a:ext cx="411773" cy="735623"/>
          </a:xfrm>
          <a:prstGeom prst="ellipse">
            <a:avLst/>
          </a:prstGeom>
          <a:noFill/>
          <a:ln w="19050"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sz="2215"/>
          </a:p>
        </p:txBody>
      </p:sp>
    </p:spTree>
    <p:extLst>
      <p:ext uri="{BB962C8B-B14F-4D97-AF65-F5344CB8AC3E}">
        <p14:creationId xmlns:p14="http://schemas.microsoft.com/office/powerpoint/2010/main" val="317896564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239621"/>
                                        </p:tgtEl>
                                        <p:attrNameLst>
                                          <p:attrName>style.visibility</p:attrName>
                                        </p:attrNameLst>
                                      </p:cBhvr>
                                      <p:to>
                                        <p:strVal val="visible"/>
                                      </p:to>
                                    </p:set>
                                    <p:animEffect transition="in" filter="wipe(left)">
                                      <p:cBhvr>
                                        <p:cTn id="7" dur="500"/>
                                        <p:tgtEl>
                                          <p:spTgt spid="239621"/>
                                        </p:tgtEl>
                                      </p:cBhvr>
                                    </p:animEffect>
                                  </p:childTnLst>
                                </p:cTn>
                              </p:par>
                            </p:childTnLst>
                          </p:cTn>
                        </p:par>
                        <p:par>
                          <p:cTn id="8" fill="hold" nodeType="afterGroup">
                            <p:stCondLst>
                              <p:cond delay="2500"/>
                            </p:stCondLst>
                            <p:childTnLst>
                              <p:par>
                                <p:cTn id="9" presetID="22" presetClass="entr" presetSubtype="8" fill="hold" nodeType="afterEffect">
                                  <p:stCondLst>
                                    <p:cond delay="3000"/>
                                  </p:stCondLst>
                                  <p:childTnLst>
                                    <p:set>
                                      <p:cBhvr>
                                        <p:cTn id="10" dur="1" fill="hold">
                                          <p:stCondLst>
                                            <p:cond delay="0"/>
                                          </p:stCondLst>
                                        </p:cTn>
                                        <p:tgtEl>
                                          <p:spTgt spid="138248"/>
                                        </p:tgtEl>
                                        <p:attrNameLst>
                                          <p:attrName>style.visibility</p:attrName>
                                        </p:attrNameLst>
                                      </p:cBhvr>
                                      <p:to>
                                        <p:strVal val="visible"/>
                                      </p:to>
                                    </p:set>
                                    <p:animEffect transition="in" filter="wipe(left)">
                                      <p:cBhvr>
                                        <p:cTn id="11" dur="1000"/>
                                        <p:tgtEl>
                                          <p:spTgt spid="138248"/>
                                        </p:tgtEl>
                                      </p:cBhvr>
                                    </p:animEffect>
                                  </p:childTnLst>
                                </p:cTn>
                              </p:par>
                            </p:childTnLst>
                          </p:cTn>
                        </p:par>
                        <p:par>
                          <p:cTn id="12" fill="hold" nodeType="afterGroup">
                            <p:stCondLst>
                              <p:cond delay="6500"/>
                            </p:stCondLst>
                            <p:childTnLst>
                              <p:par>
                                <p:cTn id="13" presetID="22" presetClass="entr" presetSubtype="2" fill="hold" grpId="0" nodeType="afterEffect">
                                  <p:stCondLst>
                                    <p:cond delay="0"/>
                                  </p:stCondLst>
                                  <p:childTnLst>
                                    <p:set>
                                      <p:cBhvr>
                                        <p:cTn id="14" dur="1" fill="hold">
                                          <p:stCondLst>
                                            <p:cond delay="0"/>
                                          </p:stCondLst>
                                        </p:cTn>
                                        <p:tgtEl>
                                          <p:spTgt spid="138247"/>
                                        </p:tgtEl>
                                        <p:attrNameLst>
                                          <p:attrName>style.visibility</p:attrName>
                                        </p:attrNameLst>
                                      </p:cBhvr>
                                      <p:to>
                                        <p:strVal val="visible"/>
                                      </p:to>
                                    </p:set>
                                    <p:animEffect transition="in" filter="wipe(right)">
                                      <p:cBhvr>
                                        <p:cTn id="15" dur="1000"/>
                                        <p:tgtEl>
                                          <p:spTgt spid="138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21" grpId="0" animBg="1" autoUpdateAnimBg="0"/>
      <p:bldP spid="138247" grpId="0"/>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9267" name="Rectangle 2">
            <a:extLst>
              <a:ext uri="{FF2B5EF4-FFF2-40B4-BE49-F238E27FC236}">
                <a16:creationId xmlns:a16="http://schemas.microsoft.com/office/drawing/2014/main" id="{31D6305E-52F3-4D53-A4B4-4EABA460BD5E}"/>
              </a:ext>
            </a:extLst>
          </p:cNvPr>
          <p:cNvSpPr>
            <a:spLocks noGrp="1" noChangeArrowheads="1"/>
          </p:cNvSpPr>
          <p:nvPr>
            <p:ph type="title"/>
          </p:nvPr>
        </p:nvSpPr>
        <p:spPr>
          <a:xfrm>
            <a:off x="104043" y="66785"/>
            <a:ext cx="8468457" cy="769927"/>
          </a:xfrm>
        </p:spPr>
        <p:txBody>
          <a:bodyPr>
            <a:normAutofit/>
          </a:bodyPr>
          <a:lstStyle/>
          <a:p>
            <a:pPr eaLnBrk="1" hangingPunct="1"/>
            <a:r>
              <a:rPr lang="es-ES_tradnl" altLang="es-ES" dirty="0">
                <a:solidFill>
                  <a:schemeClr val="accent5"/>
                </a:solidFill>
              </a:rPr>
              <a:t>I.C </a:t>
            </a:r>
            <a:r>
              <a:rPr lang="es-ES_tradnl" altLang="es-ES" dirty="0">
                <a:solidFill>
                  <a:srgbClr val="008000"/>
                </a:solidFill>
              </a:rPr>
              <a:t>para la predicción media</a:t>
            </a:r>
            <a:r>
              <a:rPr lang="es-ES" altLang="es-ES" dirty="0">
                <a:solidFill>
                  <a:srgbClr val="008000"/>
                </a:solidFill>
              </a:rPr>
              <a:t> (</a:t>
            </a:r>
            <a:r>
              <a:rPr lang="es-ES" altLang="es-ES" dirty="0" err="1">
                <a:solidFill>
                  <a:schemeClr val="accent5"/>
                </a:solidFill>
              </a:rPr>
              <a:t>mp</a:t>
            </a:r>
            <a:r>
              <a:rPr lang="es-ES" altLang="es-ES" baseline="-25000" dirty="0" err="1">
                <a:solidFill>
                  <a:schemeClr val="accent5"/>
                </a:solidFill>
              </a:rPr>
              <a:t>COO</a:t>
            </a:r>
            <a:r>
              <a:rPr lang="es-ES" altLang="es-ES" dirty="0">
                <a:solidFill>
                  <a:srgbClr val="008000"/>
                </a:solidFill>
              </a:rPr>
              <a:t>)</a:t>
            </a:r>
          </a:p>
        </p:txBody>
      </p:sp>
      <p:sp>
        <p:nvSpPr>
          <p:cNvPr id="139269" name="Text Box 7">
            <a:extLst>
              <a:ext uri="{FF2B5EF4-FFF2-40B4-BE49-F238E27FC236}">
                <a16:creationId xmlns:a16="http://schemas.microsoft.com/office/drawing/2014/main" id="{190E11C6-83EB-4B66-AC16-5152C565096A}"/>
              </a:ext>
            </a:extLst>
          </p:cNvPr>
          <p:cNvSpPr txBox="1">
            <a:spLocks noChangeArrowheads="1"/>
          </p:cNvSpPr>
          <p:nvPr/>
        </p:nvSpPr>
        <p:spPr bwMode="auto">
          <a:xfrm>
            <a:off x="104043" y="1210396"/>
            <a:ext cx="8721969" cy="468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lnSpc>
                <a:spcPct val="30000"/>
              </a:lnSpc>
              <a:spcBef>
                <a:spcPct val="50000"/>
              </a:spcBef>
              <a:spcAft>
                <a:spcPts val="554"/>
              </a:spcAft>
            </a:pPr>
            <a:r>
              <a:rPr lang="es-ES_tradnl" altLang="es-ES" b="1" dirty="0" err="1">
                <a:latin typeface="Courier New" panose="02070309020205020404" pitchFamily="49" charset="0"/>
              </a:rPr>
              <a:t>Table</a:t>
            </a:r>
            <a:r>
              <a:rPr lang="es-ES_tradnl" altLang="es-ES" b="1" dirty="0">
                <a:latin typeface="Courier New" panose="02070309020205020404" pitchFamily="49" charset="0"/>
              </a:rPr>
              <a:t> of </a:t>
            </a:r>
            <a:r>
              <a:rPr lang="es-ES_tradnl" altLang="es-ES" b="1" dirty="0" err="1">
                <a:latin typeface="Courier New" panose="02070309020205020404" pitchFamily="49" charset="0"/>
              </a:rPr>
              <a:t>Least</a:t>
            </a:r>
            <a:r>
              <a:rPr lang="es-ES_tradnl" altLang="es-ES" b="1" dirty="0">
                <a:latin typeface="Courier New" panose="02070309020205020404" pitchFamily="49" charset="0"/>
              </a:rPr>
              <a:t> </a:t>
            </a:r>
            <a:r>
              <a:rPr lang="es-ES_tradnl" altLang="es-ES" b="1" dirty="0" err="1">
                <a:latin typeface="Courier New" panose="02070309020205020404" pitchFamily="49" charset="0"/>
              </a:rPr>
              <a:t>Squares</a:t>
            </a:r>
            <a:r>
              <a:rPr lang="es-ES_tradnl" altLang="es-ES" b="1" dirty="0">
                <a:latin typeface="Courier New" panose="02070309020205020404" pitchFamily="49" charset="0"/>
              </a:rPr>
              <a:t> </a:t>
            </a:r>
            <a:r>
              <a:rPr lang="es-ES_tradnl" altLang="es-ES" b="1" dirty="0" err="1">
                <a:latin typeface="Courier New" panose="02070309020205020404" pitchFamily="49" charset="0"/>
              </a:rPr>
              <a:t>Means</a:t>
            </a:r>
            <a:r>
              <a:rPr lang="es-ES_tradnl" altLang="es-ES" b="1" dirty="0">
                <a:latin typeface="Courier New" panose="02070309020205020404" pitchFamily="49" charset="0"/>
              </a:rPr>
              <a:t> </a:t>
            </a:r>
            <a:r>
              <a:rPr lang="es-ES_tradnl" altLang="es-ES" b="1" dirty="0" err="1">
                <a:latin typeface="Courier New" panose="02070309020205020404" pitchFamily="49" charset="0"/>
              </a:rPr>
              <a:t>for</a:t>
            </a:r>
            <a:r>
              <a:rPr lang="es-ES_tradnl" altLang="es-ES" b="1" dirty="0">
                <a:latin typeface="Courier New" panose="02070309020205020404" pitchFamily="49" charset="0"/>
              </a:rPr>
              <a:t> RESIDUALS^2</a:t>
            </a:r>
          </a:p>
          <a:p>
            <a:pPr eaLnBrk="1" hangingPunct="1">
              <a:lnSpc>
                <a:spcPct val="30000"/>
              </a:lnSpc>
              <a:spcBef>
                <a:spcPct val="50000"/>
              </a:spcBef>
              <a:spcAft>
                <a:spcPts val="554"/>
              </a:spcAft>
            </a:pPr>
            <a:r>
              <a:rPr lang="es-ES_tradnl" altLang="es-ES" b="1" dirty="0" err="1">
                <a:latin typeface="Courier New" panose="02070309020205020404" pitchFamily="49" charset="0"/>
              </a:rPr>
              <a:t>with</a:t>
            </a:r>
            <a:r>
              <a:rPr lang="es-ES_tradnl" altLang="es-ES" b="1" dirty="0">
                <a:latin typeface="Courier New" panose="02070309020205020404" pitchFamily="49" charset="0"/>
              </a:rPr>
              <a:t> 95,0 </a:t>
            </a:r>
            <a:r>
              <a:rPr lang="es-ES_tradnl" altLang="es-ES" b="1" dirty="0" err="1">
                <a:latin typeface="Courier New" panose="02070309020205020404" pitchFamily="49" charset="0"/>
              </a:rPr>
              <a:t>Percent</a:t>
            </a:r>
            <a:r>
              <a:rPr lang="es-ES_tradnl" altLang="es-ES" b="1" dirty="0">
                <a:latin typeface="Courier New" panose="02070309020205020404" pitchFamily="49" charset="0"/>
              </a:rPr>
              <a:t> </a:t>
            </a:r>
            <a:r>
              <a:rPr lang="es-ES_tradnl" altLang="es-ES" b="1" dirty="0" err="1">
                <a:latin typeface="Courier New" panose="02070309020205020404" pitchFamily="49" charset="0"/>
              </a:rPr>
              <a:t>Confidence</a:t>
            </a:r>
            <a:r>
              <a:rPr lang="es-ES_tradnl" altLang="es-ES" b="1" dirty="0">
                <a:latin typeface="Courier New" panose="02070309020205020404" pitchFamily="49" charset="0"/>
              </a:rPr>
              <a:t> </a:t>
            </a:r>
            <a:r>
              <a:rPr lang="es-ES_tradnl" altLang="es-ES" b="1" dirty="0" err="1">
                <a:latin typeface="Courier New" panose="02070309020205020404" pitchFamily="49" charset="0"/>
              </a:rPr>
              <a:t>Intervals</a:t>
            </a:r>
            <a:endParaRPr lang="es-ES_tradnl" altLang="es-ES" b="1" dirty="0">
              <a:latin typeface="Courier New" panose="02070309020205020404" pitchFamily="49" charset="0"/>
            </a:endParaRPr>
          </a:p>
          <a:p>
            <a:pPr eaLnBrk="1" hangingPunct="1">
              <a:lnSpc>
                <a:spcPct val="30000"/>
              </a:lnSpc>
              <a:spcBef>
                <a:spcPct val="50000"/>
              </a:spcBef>
              <a:spcAft>
                <a:spcPts val="554"/>
              </a:spcAft>
            </a:pPr>
            <a:r>
              <a:rPr lang="es-ES_tradnl" altLang="es-ES" b="1" dirty="0">
                <a:latin typeface="Courier New" panose="02070309020205020404" pitchFamily="49" charset="0"/>
              </a:rPr>
              <a:t>--------------------------------------------------------------------------------</a:t>
            </a:r>
          </a:p>
          <a:p>
            <a:pPr eaLnBrk="1" hangingPunct="1">
              <a:lnSpc>
                <a:spcPct val="30000"/>
              </a:lnSpc>
              <a:spcBef>
                <a:spcPct val="50000"/>
              </a:spcBef>
              <a:spcAft>
                <a:spcPts val="554"/>
              </a:spcAft>
            </a:pPr>
            <a:r>
              <a:rPr lang="es-ES_tradnl" altLang="es-ES" b="1" dirty="0">
                <a:latin typeface="Courier New" panose="02070309020205020404" pitchFamily="49" charset="0"/>
              </a:rPr>
              <a:t>                                         </a:t>
            </a:r>
            <a:r>
              <a:rPr lang="es-ES_tradnl" altLang="es-ES" b="1" dirty="0" err="1">
                <a:latin typeface="Courier New" panose="02070309020205020404" pitchFamily="49" charset="0"/>
              </a:rPr>
              <a:t>Stnd</a:t>
            </a:r>
            <a:r>
              <a:rPr lang="es-ES_tradnl" altLang="es-ES" b="1" dirty="0">
                <a:latin typeface="Courier New" panose="02070309020205020404" pitchFamily="49" charset="0"/>
              </a:rPr>
              <a:t>.        </a:t>
            </a:r>
            <a:r>
              <a:rPr lang="es-ES_tradnl" altLang="es-ES" b="1" dirty="0" err="1">
                <a:latin typeface="Courier New" panose="02070309020205020404" pitchFamily="49" charset="0"/>
              </a:rPr>
              <a:t>Lower</a:t>
            </a:r>
            <a:r>
              <a:rPr lang="es-ES_tradnl" altLang="es-ES" b="1" dirty="0">
                <a:latin typeface="Courier New" panose="02070309020205020404" pitchFamily="49" charset="0"/>
              </a:rPr>
              <a:t>        </a:t>
            </a:r>
            <a:r>
              <a:rPr lang="es-ES_tradnl" altLang="es-ES" b="1" dirty="0" err="1">
                <a:latin typeface="Courier New" panose="02070309020205020404" pitchFamily="49" charset="0"/>
              </a:rPr>
              <a:t>Upper</a:t>
            </a:r>
            <a:endParaRPr lang="es-ES_tradnl" altLang="es-ES" b="1" dirty="0">
              <a:latin typeface="Courier New" panose="02070309020205020404" pitchFamily="49" charset="0"/>
            </a:endParaRPr>
          </a:p>
          <a:p>
            <a:pPr eaLnBrk="1" hangingPunct="1">
              <a:lnSpc>
                <a:spcPct val="30000"/>
              </a:lnSpc>
              <a:spcBef>
                <a:spcPct val="50000"/>
              </a:spcBef>
              <a:spcAft>
                <a:spcPts val="554"/>
              </a:spcAft>
            </a:pPr>
            <a:r>
              <a:rPr lang="es-ES_tradnl" altLang="es-ES" b="1" dirty="0" err="1">
                <a:latin typeface="Courier New" panose="02070309020205020404" pitchFamily="49" charset="0"/>
              </a:rPr>
              <a:t>Level</a:t>
            </a:r>
            <a:r>
              <a:rPr lang="es-ES_tradnl" altLang="es-ES" b="1" dirty="0">
                <a:latin typeface="Courier New" panose="02070309020205020404" pitchFamily="49" charset="0"/>
              </a:rPr>
              <a:t>               </a:t>
            </a:r>
            <a:r>
              <a:rPr lang="es-ES_tradnl" altLang="es-ES" b="1" dirty="0" err="1">
                <a:latin typeface="Courier New" panose="02070309020205020404" pitchFamily="49" charset="0"/>
              </a:rPr>
              <a:t>Count</a:t>
            </a:r>
            <a:r>
              <a:rPr lang="es-ES_tradnl" altLang="es-ES" b="1" dirty="0">
                <a:latin typeface="Courier New" panose="02070309020205020404" pitchFamily="49" charset="0"/>
              </a:rPr>
              <a:t>   Mean         Error        </a:t>
            </a:r>
            <a:r>
              <a:rPr lang="es-ES_tradnl" altLang="es-ES" b="1" dirty="0" err="1">
                <a:latin typeface="Courier New" panose="02070309020205020404" pitchFamily="49" charset="0"/>
              </a:rPr>
              <a:t>Limit</a:t>
            </a:r>
            <a:r>
              <a:rPr lang="es-ES_tradnl" altLang="es-ES" b="1" dirty="0">
                <a:latin typeface="Courier New" panose="02070309020205020404" pitchFamily="49" charset="0"/>
              </a:rPr>
              <a:t>        </a:t>
            </a:r>
            <a:r>
              <a:rPr lang="es-ES_tradnl" altLang="es-ES" b="1" dirty="0" err="1">
                <a:latin typeface="Courier New" panose="02070309020205020404" pitchFamily="49" charset="0"/>
              </a:rPr>
              <a:t>Limit</a:t>
            </a:r>
            <a:endParaRPr lang="es-ES_tradnl" altLang="es-ES" b="1" dirty="0">
              <a:latin typeface="Courier New" panose="02070309020205020404" pitchFamily="49" charset="0"/>
            </a:endParaRPr>
          </a:p>
          <a:p>
            <a:pPr eaLnBrk="1" hangingPunct="1">
              <a:lnSpc>
                <a:spcPct val="30000"/>
              </a:lnSpc>
              <a:spcBef>
                <a:spcPct val="50000"/>
              </a:spcBef>
              <a:spcAft>
                <a:spcPts val="554"/>
              </a:spcAft>
            </a:pPr>
            <a:r>
              <a:rPr lang="es-ES_tradnl" altLang="es-ES" b="1" dirty="0">
                <a:latin typeface="Courier New" panose="02070309020205020404" pitchFamily="49" charset="0"/>
              </a:rPr>
              <a:t>--------------------------------------------------------------------------------</a:t>
            </a:r>
          </a:p>
          <a:p>
            <a:pPr eaLnBrk="1" hangingPunct="1">
              <a:lnSpc>
                <a:spcPct val="30000"/>
              </a:lnSpc>
              <a:spcBef>
                <a:spcPct val="50000"/>
              </a:spcBef>
              <a:spcAft>
                <a:spcPts val="554"/>
              </a:spcAft>
            </a:pPr>
            <a:r>
              <a:rPr lang="es-ES_tradnl" altLang="es-ES" b="1" dirty="0">
                <a:latin typeface="Courier New" panose="02070309020205020404" pitchFamily="49" charset="0"/>
              </a:rPr>
              <a:t>GRAND MEAN          12      0,264999</a:t>
            </a:r>
          </a:p>
          <a:p>
            <a:pPr eaLnBrk="1" hangingPunct="1">
              <a:lnSpc>
                <a:spcPct val="30000"/>
              </a:lnSpc>
              <a:spcBef>
                <a:spcPct val="50000"/>
              </a:spcBef>
              <a:spcAft>
                <a:spcPts val="554"/>
              </a:spcAft>
            </a:pPr>
            <a:r>
              <a:rPr lang="es-ES_tradnl" altLang="es-ES" b="1" dirty="0">
                <a:latin typeface="Courier New" panose="02070309020205020404" pitchFamily="49" charset="0"/>
              </a:rPr>
              <a:t>RPM</a:t>
            </a:r>
          </a:p>
          <a:p>
            <a:pPr eaLnBrk="1" hangingPunct="1">
              <a:lnSpc>
                <a:spcPct val="30000"/>
              </a:lnSpc>
              <a:spcBef>
                <a:spcPct val="50000"/>
              </a:spcBef>
              <a:spcAft>
                <a:spcPts val="554"/>
              </a:spcAft>
            </a:pPr>
            <a:r>
              <a:rPr lang="es-ES_tradnl" altLang="es-ES" b="1" dirty="0">
                <a:latin typeface="Courier New" panose="02070309020205020404" pitchFamily="49" charset="0"/>
              </a:rPr>
              <a:t>+                   6       0,402221     0,144081     0,0699678    0,734474     </a:t>
            </a:r>
          </a:p>
          <a:p>
            <a:pPr eaLnBrk="1" hangingPunct="1">
              <a:lnSpc>
                <a:spcPct val="30000"/>
              </a:lnSpc>
              <a:spcBef>
                <a:spcPct val="50000"/>
              </a:spcBef>
              <a:spcAft>
                <a:spcPts val="554"/>
              </a:spcAft>
            </a:pPr>
            <a:r>
              <a:rPr lang="es-ES_tradnl" altLang="es-ES" b="1" dirty="0">
                <a:latin typeface="Courier New" panose="02070309020205020404" pitchFamily="49" charset="0"/>
              </a:rPr>
              <a:t>-                   6       0,127778     0,144081     -0,204475    0,460031     </a:t>
            </a:r>
          </a:p>
          <a:p>
            <a:pPr eaLnBrk="1" hangingPunct="1">
              <a:lnSpc>
                <a:spcPct val="30000"/>
              </a:lnSpc>
              <a:spcBef>
                <a:spcPct val="50000"/>
              </a:spcBef>
              <a:spcAft>
                <a:spcPts val="554"/>
              </a:spcAft>
            </a:pPr>
            <a:r>
              <a:rPr lang="es-ES_tradnl" altLang="es-ES" b="1" dirty="0">
                <a:latin typeface="Courier New" panose="02070309020205020404" pitchFamily="49" charset="0"/>
              </a:rPr>
              <a:t>TIEMPO</a:t>
            </a:r>
          </a:p>
          <a:p>
            <a:pPr eaLnBrk="1" hangingPunct="1">
              <a:lnSpc>
                <a:spcPct val="30000"/>
              </a:lnSpc>
              <a:spcBef>
                <a:spcPct val="50000"/>
              </a:spcBef>
              <a:spcAft>
                <a:spcPts val="554"/>
              </a:spcAft>
            </a:pPr>
            <a:r>
              <a:rPr lang="es-ES_tradnl" altLang="es-ES" b="1" dirty="0">
                <a:latin typeface="Courier New" panose="02070309020205020404" pitchFamily="49" charset="0"/>
              </a:rPr>
              <a:t>+                   6       0,512221     0,144081     0,179968     0,844474     </a:t>
            </a:r>
          </a:p>
          <a:p>
            <a:pPr eaLnBrk="1" hangingPunct="1">
              <a:lnSpc>
                <a:spcPct val="30000"/>
              </a:lnSpc>
              <a:spcBef>
                <a:spcPct val="50000"/>
              </a:spcBef>
              <a:spcAft>
                <a:spcPts val="554"/>
              </a:spcAft>
            </a:pPr>
            <a:r>
              <a:rPr lang="es-ES_tradnl" altLang="es-ES" b="1" dirty="0">
                <a:latin typeface="Courier New" panose="02070309020205020404" pitchFamily="49" charset="0"/>
              </a:rPr>
              <a:t>-                   6       0,0177778    0,144081     -0,314475    0,350031     </a:t>
            </a:r>
          </a:p>
          <a:p>
            <a:pPr eaLnBrk="1" hangingPunct="1">
              <a:lnSpc>
                <a:spcPct val="30000"/>
              </a:lnSpc>
              <a:spcBef>
                <a:spcPct val="50000"/>
              </a:spcBef>
              <a:spcAft>
                <a:spcPts val="554"/>
              </a:spcAft>
            </a:pPr>
            <a:r>
              <a:rPr lang="es-ES_tradnl" altLang="es-ES" b="1" dirty="0">
                <a:latin typeface="Courier New" panose="02070309020205020404" pitchFamily="49" charset="0"/>
              </a:rPr>
              <a:t>RPM </a:t>
            </a:r>
            <a:r>
              <a:rPr lang="es-ES_tradnl" altLang="es-ES" b="1" dirty="0" err="1">
                <a:latin typeface="Courier New" panose="02070309020205020404" pitchFamily="49" charset="0"/>
              </a:rPr>
              <a:t>by</a:t>
            </a:r>
            <a:r>
              <a:rPr lang="es-ES_tradnl" altLang="es-ES" b="1" dirty="0">
                <a:latin typeface="Courier New" panose="02070309020205020404" pitchFamily="49" charset="0"/>
              </a:rPr>
              <a:t> TIEMPO</a:t>
            </a:r>
          </a:p>
          <a:p>
            <a:pPr eaLnBrk="1" hangingPunct="1">
              <a:lnSpc>
                <a:spcPct val="30000"/>
              </a:lnSpc>
              <a:spcBef>
                <a:spcPct val="50000"/>
              </a:spcBef>
              <a:spcAft>
                <a:spcPts val="554"/>
              </a:spcAft>
            </a:pPr>
            <a:r>
              <a:rPr lang="es-ES_tradnl" altLang="es-ES" b="1" dirty="0">
                <a:latin typeface="Courier New" panose="02070309020205020404" pitchFamily="49" charset="0"/>
              </a:rPr>
              <a:t>+          +          3        0,775553     0,203762    0,305676    1,24543     </a:t>
            </a:r>
          </a:p>
          <a:p>
            <a:pPr eaLnBrk="1" hangingPunct="1">
              <a:lnSpc>
                <a:spcPct val="30000"/>
              </a:lnSpc>
              <a:spcBef>
                <a:spcPct val="50000"/>
              </a:spcBef>
              <a:spcAft>
                <a:spcPts val="554"/>
              </a:spcAft>
            </a:pPr>
            <a:r>
              <a:rPr lang="es-ES_tradnl" altLang="es-ES" b="1" dirty="0">
                <a:latin typeface="Courier New" panose="02070309020205020404" pitchFamily="49" charset="0"/>
              </a:rPr>
              <a:t>+          -          3        0,0288889    0,203762    -0,440988   0,498766    </a:t>
            </a:r>
          </a:p>
          <a:p>
            <a:pPr eaLnBrk="1" hangingPunct="1">
              <a:lnSpc>
                <a:spcPct val="30000"/>
              </a:lnSpc>
              <a:spcBef>
                <a:spcPct val="50000"/>
              </a:spcBef>
              <a:spcAft>
                <a:spcPts val="554"/>
              </a:spcAft>
            </a:pPr>
            <a:r>
              <a:rPr lang="es-ES_tradnl" altLang="es-ES" b="1" dirty="0">
                <a:latin typeface="Courier New" panose="02070309020205020404" pitchFamily="49" charset="0"/>
              </a:rPr>
              <a:t>-          +          3        0,248889     0,203762    -0,220988   0,718766    </a:t>
            </a:r>
          </a:p>
          <a:p>
            <a:pPr eaLnBrk="1" hangingPunct="1">
              <a:lnSpc>
                <a:spcPct val="30000"/>
              </a:lnSpc>
              <a:spcBef>
                <a:spcPct val="50000"/>
              </a:spcBef>
              <a:spcAft>
                <a:spcPts val="554"/>
              </a:spcAft>
            </a:pPr>
            <a:r>
              <a:rPr lang="es-ES_tradnl" altLang="es-ES" b="1" dirty="0">
                <a:latin typeface="Courier New" panose="02070309020205020404" pitchFamily="49" charset="0"/>
              </a:rPr>
              <a:t>-          -          3        0,00666667   0,203762    -0,46321    0,476544    </a:t>
            </a:r>
          </a:p>
          <a:p>
            <a:pPr eaLnBrk="1" hangingPunct="1">
              <a:lnSpc>
                <a:spcPct val="30000"/>
              </a:lnSpc>
              <a:spcBef>
                <a:spcPct val="50000"/>
              </a:spcBef>
              <a:spcAft>
                <a:spcPts val="554"/>
              </a:spcAft>
            </a:pPr>
            <a:r>
              <a:rPr lang="es-ES_tradnl" altLang="es-ES" b="1" dirty="0">
                <a:latin typeface="Courier New" panose="02070309020205020404" pitchFamily="49" charset="0"/>
              </a:rPr>
              <a:t>--------------------------------------------------------------------------------</a:t>
            </a:r>
            <a:endParaRPr lang="es-ES" altLang="es-ES" b="1" dirty="0">
              <a:latin typeface="Courier New" panose="02070309020205020404" pitchFamily="49" charset="0"/>
            </a:endParaRPr>
          </a:p>
        </p:txBody>
      </p:sp>
      <p:sp>
        <p:nvSpPr>
          <p:cNvPr id="139270" name="Text Box 8">
            <a:extLst>
              <a:ext uri="{FF2B5EF4-FFF2-40B4-BE49-F238E27FC236}">
                <a16:creationId xmlns:a16="http://schemas.microsoft.com/office/drawing/2014/main" id="{6CB676C8-0F90-42EB-B011-EFD71F8E86B9}"/>
              </a:ext>
            </a:extLst>
          </p:cNvPr>
          <p:cNvSpPr txBox="1">
            <a:spLocks noChangeArrowheads="1"/>
          </p:cNvSpPr>
          <p:nvPr/>
        </p:nvSpPr>
        <p:spPr bwMode="auto">
          <a:xfrm>
            <a:off x="2924908" y="748731"/>
            <a:ext cx="28267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spcBef>
                <a:spcPct val="50000"/>
              </a:spcBef>
            </a:pPr>
            <a:r>
              <a:rPr lang="es-ES_tradnl" altLang="es-ES" sz="2400" b="1" dirty="0">
                <a:latin typeface="+mn-lt"/>
              </a:rPr>
              <a:t>Tabla de medias</a:t>
            </a:r>
            <a:endParaRPr lang="es-ES" altLang="es-ES" sz="2400" b="1" dirty="0">
              <a:latin typeface="+mn-lt"/>
            </a:endParaRPr>
          </a:p>
        </p:txBody>
      </p:sp>
    </p:spTree>
    <p:extLst>
      <p:ext uri="{BB962C8B-B14F-4D97-AF65-F5344CB8AC3E}">
        <p14:creationId xmlns:p14="http://schemas.microsoft.com/office/powerpoint/2010/main" val="1281396140"/>
      </p:ext>
    </p:extLst>
  </p:cSld>
  <p:clrMapOvr>
    <a:masterClrMapping/>
  </p:clrMapOvr>
  <p:transition>
    <p:zoom/>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0691" name="Rectangle 2">
            <a:extLst>
              <a:ext uri="{FF2B5EF4-FFF2-40B4-BE49-F238E27FC236}">
                <a16:creationId xmlns:a16="http://schemas.microsoft.com/office/drawing/2014/main" id="{DC96257D-DBD7-472F-A38B-C0158D675CC0}"/>
              </a:ext>
            </a:extLst>
          </p:cNvPr>
          <p:cNvSpPr>
            <a:spLocks noGrp="1" noChangeArrowheads="1"/>
          </p:cNvSpPr>
          <p:nvPr>
            <p:ph type="title" idx="4294967295"/>
          </p:nvPr>
        </p:nvSpPr>
        <p:spPr>
          <a:xfrm>
            <a:off x="118697" y="116633"/>
            <a:ext cx="8468457" cy="761134"/>
          </a:xfrm>
        </p:spPr>
        <p:txBody>
          <a:bodyPr>
            <a:normAutofit/>
          </a:bodyPr>
          <a:lstStyle/>
          <a:p>
            <a:pPr eaLnBrk="1" hangingPunct="1"/>
            <a:r>
              <a:rPr lang="es-ES" altLang="es-ES" dirty="0">
                <a:solidFill>
                  <a:srgbClr val="FF0000"/>
                </a:solidFill>
              </a:rPr>
              <a:t>Objetivos del experimento y COO</a:t>
            </a:r>
          </a:p>
        </p:txBody>
      </p:sp>
      <p:sp>
        <p:nvSpPr>
          <p:cNvPr id="370692" name="Rectangle 3">
            <a:extLst>
              <a:ext uri="{FF2B5EF4-FFF2-40B4-BE49-F238E27FC236}">
                <a16:creationId xmlns:a16="http://schemas.microsoft.com/office/drawing/2014/main" id="{3AD68B0C-F44B-4997-8415-2AFA2AB160B8}"/>
              </a:ext>
            </a:extLst>
          </p:cNvPr>
          <p:cNvSpPr>
            <a:spLocks noGrp="1" noChangeArrowheads="1"/>
          </p:cNvSpPr>
          <p:nvPr>
            <p:ph type="body" idx="4294967295"/>
          </p:nvPr>
        </p:nvSpPr>
        <p:spPr>
          <a:xfrm>
            <a:off x="641838" y="1176704"/>
            <a:ext cx="8083062" cy="521677"/>
          </a:xfrm>
        </p:spPr>
        <p:txBody>
          <a:bodyPr/>
          <a:lstStyle/>
          <a:p>
            <a:pPr marL="422041" indent="-422041">
              <a:spcAft>
                <a:spcPts val="554"/>
              </a:spcAft>
              <a:buClr>
                <a:schemeClr val="tx1"/>
              </a:buClr>
              <a:buSzPct val="105000"/>
              <a:buFont typeface="Symbol" panose="05050102010706020507" pitchFamily="18" charset="2"/>
              <a:buAutoNum type="arabicParenR"/>
            </a:pPr>
            <a:r>
              <a:rPr lang="es-ES_tradnl" altLang="es-ES" sz="2400" dirty="0">
                <a:solidFill>
                  <a:srgbClr val="0432FF"/>
                </a:solidFill>
              </a:rPr>
              <a:t>Maximizar</a:t>
            </a:r>
            <a:r>
              <a:rPr lang="es-ES_tradnl" altLang="es-ES" sz="2400" dirty="0"/>
              <a:t> / </a:t>
            </a:r>
            <a:r>
              <a:rPr lang="es-ES_tradnl" altLang="es-ES" sz="2400" dirty="0">
                <a:solidFill>
                  <a:srgbClr val="CC3300"/>
                </a:solidFill>
              </a:rPr>
              <a:t>Minimizar</a:t>
            </a:r>
            <a:r>
              <a:rPr lang="es-ES_tradnl" altLang="es-ES" sz="2400" dirty="0"/>
              <a:t> la </a:t>
            </a:r>
            <a:r>
              <a:rPr lang="es-ES_tradnl" altLang="es-ES" sz="2400" dirty="0">
                <a:solidFill>
                  <a:srgbClr val="008000"/>
                </a:solidFill>
              </a:rPr>
              <a:t>media</a:t>
            </a:r>
            <a:r>
              <a:rPr lang="es-ES_tradnl" altLang="es-ES" sz="2400" dirty="0"/>
              <a:t> de la </a:t>
            </a:r>
            <a:r>
              <a:rPr lang="es-ES_tradnl" altLang="es-ES" sz="2400" dirty="0" err="1"/>
              <a:t>var</a:t>
            </a:r>
            <a:r>
              <a:rPr lang="es-ES_tradnl" altLang="es-ES" sz="2400" dirty="0"/>
              <a:t>. </a:t>
            </a:r>
            <a:r>
              <a:rPr lang="es-ES_tradnl" altLang="es-ES" sz="2400" dirty="0">
                <a:solidFill>
                  <a:srgbClr val="008000"/>
                </a:solidFill>
              </a:rPr>
              <a:t>respuesta</a:t>
            </a:r>
          </a:p>
        </p:txBody>
      </p:sp>
      <p:sp>
        <p:nvSpPr>
          <p:cNvPr id="370693" name="AutoShape 38">
            <a:extLst>
              <a:ext uri="{FF2B5EF4-FFF2-40B4-BE49-F238E27FC236}">
                <a16:creationId xmlns:a16="http://schemas.microsoft.com/office/drawing/2014/main" id="{9E1FE1B6-9944-4CAD-80B5-0E7DB8F43F89}"/>
              </a:ext>
            </a:extLst>
          </p:cNvPr>
          <p:cNvSpPr>
            <a:spLocks noChangeArrowheads="1"/>
          </p:cNvSpPr>
          <p:nvPr/>
        </p:nvSpPr>
        <p:spPr bwMode="auto">
          <a:xfrm rot="5400000">
            <a:off x="4151435" y="2385646"/>
            <a:ext cx="351692" cy="351692"/>
          </a:xfrm>
          <a:prstGeom prst="leftRightArrow">
            <a:avLst>
              <a:gd name="adj1" fmla="val 50000"/>
              <a:gd name="adj2" fmla="val 20000"/>
            </a:avLst>
          </a:prstGeom>
          <a:solidFill>
            <a:schemeClr val="accent1"/>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70695" name="Rectangle 3">
            <a:extLst>
              <a:ext uri="{FF2B5EF4-FFF2-40B4-BE49-F238E27FC236}">
                <a16:creationId xmlns:a16="http://schemas.microsoft.com/office/drawing/2014/main" id="{18A90ED1-7207-441C-B454-BB0BAA45ACF3}"/>
              </a:ext>
            </a:extLst>
          </p:cNvPr>
          <p:cNvSpPr>
            <a:spLocks noChangeArrowheads="1"/>
          </p:cNvSpPr>
          <p:nvPr/>
        </p:nvSpPr>
        <p:spPr bwMode="auto">
          <a:xfrm>
            <a:off x="660889" y="1824404"/>
            <a:ext cx="7836877" cy="59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838200" indent="-38100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257300" indent="-342900" eaLnBrk="0" hangingPunct="0">
              <a:spcBef>
                <a:spcPct val="20000"/>
              </a:spcBef>
              <a:buClr>
                <a:schemeClr val="accent1"/>
              </a:buClr>
              <a:buChar char="•"/>
              <a:defRPr>
                <a:solidFill>
                  <a:schemeClr val="tx1"/>
                </a:solidFill>
                <a:latin typeface="Verdana" panose="020B0604030504040204" pitchFamily="34" charset="0"/>
              </a:defRPr>
            </a:lvl3pPr>
            <a:lvl4pPr marL="1714500" indent="-342900" eaLnBrk="0" hangingPunct="0">
              <a:spcBef>
                <a:spcPct val="20000"/>
              </a:spcBef>
              <a:buClr>
                <a:schemeClr val="hlink"/>
              </a:buClr>
              <a:buChar char="•"/>
              <a:defRPr>
                <a:solidFill>
                  <a:schemeClr val="tx1"/>
                </a:solidFill>
                <a:latin typeface="Verdana" panose="020B0604030504040204" pitchFamily="34" charset="0"/>
              </a:defRPr>
            </a:lvl4pPr>
            <a:lvl5pPr marL="2171700" indent="-342900" eaLnBrk="0" hangingPunct="0">
              <a:spcBef>
                <a:spcPct val="20000"/>
              </a:spcBef>
              <a:buClr>
                <a:schemeClr val="tx1"/>
              </a:buClr>
              <a:buSzPct val="85000"/>
              <a:buChar char="•"/>
              <a:defRPr>
                <a:solidFill>
                  <a:schemeClr val="tx1"/>
                </a:solidFill>
                <a:latin typeface="Verdana" panose="020B0604030504040204" pitchFamily="34" charset="0"/>
              </a:defRPr>
            </a:lvl5pPr>
            <a:lvl6pPr marL="26289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30861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5433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40005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Aft>
                <a:spcPts val="554"/>
              </a:spcAft>
              <a:buClr>
                <a:schemeClr val="tx1"/>
              </a:buClr>
              <a:buSzPct val="105000"/>
              <a:buFont typeface="Symbol" panose="05050102010706020507" pitchFamily="18" charset="2"/>
              <a:buAutoNum type="arabicParenR" startAt="2"/>
            </a:pPr>
            <a:r>
              <a:rPr lang="es-ES_tradnl" altLang="es-ES">
                <a:solidFill>
                  <a:srgbClr val="CC3300"/>
                </a:solidFill>
                <a:latin typeface="+mn-lt"/>
              </a:rPr>
              <a:t>Minimizar</a:t>
            </a:r>
            <a:r>
              <a:rPr lang="es-ES_tradnl" altLang="es-ES">
                <a:latin typeface="+mn-lt"/>
              </a:rPr>
              <a:t> la </a:t>
            </a:r>
            <a:r>
              <a:rPr lang="es-ES_tradnl" altLang="es-ES">
                <a:solidFill>
                  <a:srgbClr val="008000"/>
                </a:solidFill>
                <a:latin typeface="+mn-lt"/>
              </a:rPr>
              <a:t>dispersión</a:t>
            </a:r>
            <a:r>
              <a:rPr lang="es-ES_tradnl" altLang="es-ES">
                <a:latin typeface="+mn-lt"/>
              </a:rPr>
              <a:t> de la var. </a:t>
            </a:r>
            <a:r>
              <a:rPr lang="es-ES_tradnl" altLang="es-ES">
                <a:solidFill>
                  <a:srgbClr val="008000"/>
                </a:solidFill>
                <a:latin typeface="+mn-lt"/>
              </a:rPr>
              <a:t>respuesta</a:t>
            </a:r>
          </a:p>
        </p:txBody>
      </p:sp>
      <p:sp>
        <p:nvSpPr>
          <p:cNvPr id="370696" name="Text Box 8">
            <a:extLst>
              <a:ext uri="{FF2B5EF4-FFF2-40B4-BE49-F238E27FC236}">
                <a16:creationId xmlns:a16="http://schemas.microsoft.com/office/drawing/2014/main" id="{9EF87F4F-E21D-4026-B2CA-48C269933BA1}"/>
              </a:ext>
            </a:extLst>
          </p:cNvPr>
          <p:cNvSpPr txBox="1">
            <a:spLocks noChangeArrowheads="1"/>
          </p:cNvSpPr>
          <p:nvPr/>
        </p:nvSpPr>
        <p:spPr bwMode="auto">
          <a:xfrm>
            <a:off x="385397" y="2888274"/>
            <a:ext cx="84406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a:latin typeface="+mn-lt"/>
              </a:rPr>
              <a:t>Muchas veces ambos objetivos entran en conflicto</a:t>
            </a:r>
          </a:p>
        </p:txBody>
      </p:sp>
      <p:sp>
        <p:nvSpPr>
          <p:cNvPr id="370697" name="Text Box 9">
            <a:extLst>
              <a:ext uri="{FF2B5EF4-FFF2-40B4-BE49-F238E27FC236}">
                <a16:creationId xmlns:a16="http://schemas.microsoft.com/office/drawing/2014/main" id="{1CB429E4-DA9F-45FA-9398-2B7898CF7E15}"/>
              </a:ext>
            </a:extLst>
          </p:cNvPr>
          <p:cNvSpPr txBox="1">
            <a:spLocks noChangeArrowheads="1"/>
          </p:cNvSpPr>
          <p:nvPr/>
        </p:nvSpPr>
        <p:spPr bwMode="auto">
          <a:xfrm>
            <a:off x="407377" y="3618036"/>
            <a:ext cx="844061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dirty="0">
                <a:latin typeface="+mn-lt"/>
              </a:rPr>
              <a:t>Actualmente, en el contexto del DOE (Diseño Robusto) prima el 2º objetivo, aunque no siempre.</a:t>
            </a:r>
          </a:p>
          <a:p>
            <a:pPr>
              <a:spcBef>
                <a:spcPct val="50000"/>
              </a:spcBef>
            </a:pPr>
            <a:r>
              <a:rPr lang="es-ES" altLang="es-ES" dirty="0">
                <a:latin typeface="+mn-lt"/>
              </a:rPr>
              <a:t>Con fines didácticos, las COO se establecerán de acuerdo al 1</a:t>
            </a:r>
            <a:r>
              <a:rPr lang="es-ES" altLang="es-ES" baseline="30000" dirty="0">
                <a:latin typeface="+mn-lt"/>
              </a:rPr>
              <a:t>er</a:t>
            </a:r>
            <a:r>
              <a:rPr lang="es-ES" altLang="es-ES" dirty="0">
                <a:latin typeface="+mn-lt"/>
              </a:rPr>
              <a:t> objetivo, utilizando la S</a:t>
            </a:r>
            <a:r>
              <a:rPr lang="es-ES" altLang="es-ES" baseline="30000" dirty="0">
                <a:latin typeface="+mn-lt"/>
              </a:rPr>
              <a:t>2</a:t>
            </a:r>
            <a:r>
              <a:rPr lang="es-ES" altLang="es-ES" baseline="-25000" dirty="0">
                <a:latin typeface="+mn-lt"/>
              </a:rPr>
              <a:t>corregida</a:t>
            </a:r>
            <a:r>
              <a:rPr lang="es-ES" altLang="es-ES" dirty="0">
                <a:latin typeface="+mn-lt"/>
              </a:rPr>
              <a:t>, en vez del CMR, si fuera necesario</a:t>
            </a:r>
          </a:p>
        </p:txBody>
      </p:sp>
      <p:pic>
        <p:nvPicPr>
          <p:cNvPr id="370698" name="Picture 10" descr="MCj02991330000[1]">
            <a:extLst>
              <a:ext uri="{FF2B5EF4-FFF2-40B4-BE49-F238E27FC236}">
                <a16:creationId xmlns:a16="http://schemas.microsoft.com/office/drawing/2014/main" id="{C2724638-F7B3-49C3-9C1B-1B99D706BE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5689" y="325316"/>
            <a:ext cx="382465" cy="537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8671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0692">
                                            <p:txEl>
                                              <p:pRg st="0" end="0"/>
                                            </p:txEl>
                                          </p:spTgt>
                                        </p:tgtEl>
                                        <p:attrNameLst>
                                          <p:attrName>style.visibility</p:attrName>
                                        </p:attrNameLst>
                                      </p:cBhvr>
                                      <p:to>
                                        <p:strVal val="visible"/>
                                      </p:to>
                                    </p:set>
                                    <p:animEffect transition="in" filter="wipe(left)">
                                      <p:cBhvr>
                                        <p:cTn id="7" dur="2000"/>
                                        <p:tgtEl>
                                          <p:spTgt spid="3706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0695">
                                            <p:txEl>
                                              <p:pRg st="0" end="0"/>
                                            </p:txEl>
                                          </p:spTgt>
                                        </p:tgtEl>
                                        <p:attrNameLst>
                                          <p:attrName>style.visibility</p:attrName>
                                        </p:attrNameLst>
                                      </p:cBhvr>
                                      <p:to>
                                        <p:strVal val="visible"/>
                                      </p:to>
                                    </p:set>
                                    <p:animEffect transition="in" filter="wipe(left)">
                                      <p:cBhvr>
                                        <p:cTn id="12" dur="2000"/>
                                        <p:tgtEl>
                                          <p:spTgt spid="37069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70693"/>
                                        </p:tgtEl>
                                        <p:attrNameLst>
                                          <p:attrName>style.visibility</p:attrName>
                                        </p:attrNameLst>
                                      </p:cBhvr>
                                      <p:to>
                                        <p:strVal val="visible"/>
                                      </p:to>
                                    </p:set>
                                    <p:animEffect transition="in" filter="wipe(up)">
                                      <p:cBhvr>
                                        <p:cTn id="17" dur="1000"/>
                                        <p:tgtEl>
                                          <p:spTgt spid="370693"/>
                                        </p:tgtEl>
                                      </p:cBhvr>
                                    </p:animEffect>
                                  </p:childTnLst>
                                </p:cTn>
                              </p:par>
                            </p:childTnLst>
                          </p:cTn>
                        </p:par>
                        <p:par>
                          <p:cTn id="18" fill="hold" nodeType="afterGroup">
                            <p:stCondLst>
                              <p:cond delay="1000"/>
                            </p:stCondLst>
                            <p:childTnLst>
                              <p:par>
                                <p:cTn id="19" presetID="27" presetClass="entr" presetSubtype="0" fill="hold" grpId="0" nodeType="afterEffect">
                                  <p:stCondLst>
                                    <p:cond delay="0"/>
                                  </p:stCondLst>
                                  <p:iterate type="lt">
                                    <p:tmPct val="50000"/>
                                  </p:iterate>
                                  <p:childTnLst>
                                    <p:set>
                                      <p:cBhvr>
                                        <p:cTn id="20" dur="1" fill="hold">
                                          <p:stCondLst>
                                            <p:cond delay="0"/>
                                          </p:stCondLst>
                                        </p:cTn>
                                        <p:tgtEl>
                                          <p:spTgt spid="370696"/>
                                        </p:tgtEl>
                                        <p:attrNameLst>
                                          <p:attrName>style.visibility</p:attrName>
                                        </p:attrNameLst>
                                      </p:cBhvr>
                                      <p:to>
                                        <p:strVal val="visible"/>
                                      </p:to>
                                    </p:set>
                                    <p:anim calcmode="discrete" valueType="clr">
                                      <p:cBhvr override="childStyle">
                                        <p:cTn id="21" dur="80"/>
                                        <p:tgtEl>
                                          <p:spTgt spid="370696"/>
                                        </p:tgtEl>
                                        <p:attrNameLst>
                                          <p:attrName>style.color</p:attrName>
                                        </p:attrNameLst>
                                      </p:cBhvr>
                                      <p:tavLst>
                                        <p:tav tm="0">
                                          <p:val>
                                            <p:clrVal>
                                              <a:schemeClr val="accent2"/>
                                            </p:clrVal>
                                          </p:val>
                                        </p:tav>
                                        <p:tav tm="50000">
                                          <p:val>
                                            <p:clrVal>
                                              <a:schemeClr val="hlink"/>
                                            </p:clrVal>
                                          </p:val>
                                        </p:tav>
                                      </p:tavLst>
                                    </p:anim>
                                    <p:anim calcmode="discrete" valueType="clr">
                                      <p:cBhvr>
                                        <p:cTn id="22" dur="80"/>
                                        <p:tgtEl>
                                          <p:spTgt spid="370696"/>
                                        </p:tgtEl>
                                        <p:attrNameLst>
                                          <p:attrName>fillcolor</p:attrName>
                                        </p:attrNameLst>
                                      </p:cBhvr>
                                      <p:tavLst>
                                        <p:tav tm="0">
                                          <p:val>
                                            <p:clrVal>
                                              <a:schemeClr val="accent2"/>
                                            </p:clrVal>
                                          </p:val>
                                        </p:tav>
                                        <p:tav tm="50000">
                                          <p:val>
                                            <p:clrVal>
                                              <a:schemeClr val="hlink"/>
                                            </p:clrVal>
                                          </p:val>
                                        </p:tav>
                                      </p:tavLst>
                                    </p:anim>
                                    <p:set>
                                      <p:cBhvr>
                                        <p:cTn id="23" dur="80"/>
                                        <p:tgtEl>
                                          <p:spTgt spid="370696"/>
                                        </p:tgtEl>
                                        <p:attrNameLst>
                                          <p:attrName>fill.type</p:attrName>
                                        </p:attrNameLst>
                                      </p:cBhvr>
                                      <p:to>
                                        <p:strVal val="solid"/>
                                      </p:to>
                                    </p:set>
                                  </p:childTnLst>
                                </p:cTn>
                              </p:par>
                            </p:childTnLst>
                          </p:cTn>
                        </p:par>
                        <p:par>
                          <p:cTn id="24" fill="hold" nodeType="afterGroup">
                            <p:stCondLst>
                              <p:cond delay="2720"/>
                            </p:stCondLst>
                            <p:childTnLst>
                              <p:par>
                                <p:cTn id="25" presetID="27" presetClass="entr" presetSubtype="0" fill="hold" grpId="0" nodeType="afterEffect">
                                  <p:stCondLst>
                                    <p:cond delay="0"/>
                                  </p:stCondLst>
                                  <p:iterate type="lt">
                                    <p:tmPct val="50000"/>
                                  </p:iterate>
                                  <p:childTnLst>
                                    <p:set>
                                      <p:cBhvr>
                                        <p:cTn id="26" dur="1" fill="hold">
                                          <p:stCondLst>
                                            <p:cond delay="0"/>
                                          </p:stCondLst>
                                        </p:cTn>
                                        <p:tgtEl>
                                          <p:spTgt spid="370697"/>
                                        </p:tgtEl>
                                        <p:attrNameLst>
                                          <p:attrName>style.visibility</p:attrName>
                                        </p:attrNameLst>
                                      </p:cBhvr>
                                      <p:to>
                                        <p:strVal val="visible"/>
                                      </p:to>
                                    </p:set>
                                    <p:anim calcmode="discrete" valueType="clr">
                                      <p:cBhvr override="childStyle">
                                        <p:cTn id="27" dur="80"/>
                                        <p:tgtEl>
                                          <p:spTgt spid="370697"/>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70697"/>
                                        </p:tgtEl>
                                        <p:attrNameLst>
                                          <p:attrName>fillcolor</p:attrName>
                                        </p:attrNameLst>
                                      </p:cBhvr>
                                      <p:tavLst>
                                        <p:tav tm="0">
                                          <p:val>
                                            <p:clrVal>
                                              <a:schemeClr val="accent2"/>
                                            </p:clrVal>
                                          </p:val>
                                        </p:tav>
                                        <p:tav tm="50000">
                                          <p:val>
                                            <p:clrVal>
                                              <a:schemeClr val="hlink"/>
                                            </p:clrVal>
                                          </p:val>
                                        </p:tav>
                                      </p:tavLst>
                                    </p:anim>
                                    <p:set>
                                      <p:cBhvr>
                                        <p:cTn id="29" dur="80"/>
                                        <p:tgtEl>
                                          <p:spTgt spid="370697"/>
                                        </p:tgtEl>
                                        <p:attrNameLst>
                                          <p:attrName>fill.type</p:attrName>
                                        </p:attrNameLst>
                                      </p:cBhvr>
                                      <p:to>
                                        <p:strVal val="solid"/>
                                      </p:to>
                                    </p:set>
                                  </p:childTnLst>
                                </p:cTn>
                              </p:par>
                            </p:childTnLst>
                          </p:cTn>
                        </p:par>
                        <p:par>
                          <p:cTn id="30" fill="hold" nodeType="afterGroup">
                            <p:stCondLst>
                              <p:cond delay="10480"/>
                            </p:stCondLst>
                            <p:childTnLst>
                              <p:par>
                                <p:cTn id="31" presetID="51" presetClass="entr" presetSubtype="0" fill="hold" nodeType="afterEffect">
                                  <p:stCondLst>
                                    <p:cond delay="0"/>
                                  </p:stCondLst>
                                  <p:childTnLst>
                                    <p:set>
                                      <p:cBhvr>
                                        <p:cTn id="32" dur="1" fill="hold">
                                          <p:stCondLst>
                                            <p:cond delay="0"/>
                                          </p:stCondLst>
                                        </p:cTn>
                                        <p:tgtEl>
                                          <p:spTgt spid="370698"/>
                                        </p:tgtEl>
                                        <p:attrNameLst>
                                          <p:attrName>style.visibility</p:attrName>
                                        </p:attrNameLst>
                                      </p:cBhvr>
                                      <p:to>
                                        <p:strVal val="visible"/>
                                      </p:to>
                                    </p:set>
                                    <p:animEffect transition="in" filter="fade">
                                      <p:cBhvr>
                                        <p:cTn id="33" dur="770" decel="100000"/>
                                        <p:tgtEl>
                                          <p:spTgt spid="370698"/>
                                        </p:tgtEl>
                                      </p:cBhvr>
                                    </p:animEffect>
                                    <p:animScale>
                                      <p:cBhvr>
                                        <p:cTn id="34" dur="770" decel="100000"/>
                                        <p:tgtEl>
                                          <p:spTgt spid="370698"/>
                                        </p:tgtEl>
                                      </p:cBhvr>
                                      <p:from x="10000" y="10000"/>
                                      <p:to x="200000" y="450000"/>
                                    </p:animScale>
                                    <p:animScale>
                                      <p:cBhvr>
                                        <p:cTn id="35" dur="1230" accel="100000" fill="hold">
                                          <p:stCondLst>
                                            <p:cond delay="770"/>
                                          </p:stCondLst>
                                        </p:cTn>
                                        <p:tgtEl>
                                          <p:spTgt spid="370698"/>
                                        </p:tgtEl>
                                      </p:cBhvr>
                                      <p:from x="200000" y="450000"/>
                                      <p:to x="100000" y="100000"/>
                                    </p:animScale>
                                    <p:set>
                                      <p:cBhvr>
                                        <p:cTn id="36" dur="770" fill="hold"/>
                                        <p:tgtEl>
                                          <p:spTgt spid="370698"/>
                                        </p:tgtEl>
                                        <p:attrNameLst>
                                          <p:attrName>ppt_x</p:attrName>
                                        </p:attrNameLst>
                                      </p:cBhvr>
                                      <p:to>
                                        <p:strVal val="(0.5)"/>
                                      </p:to>
                                    </p:set>
                                    <p:anim from="(0.5)" to="(#ppt_x)" calcmode="lin" valueType="num">
                                      <p:cBhvr>
                                        <p:cTn id="37" dur="1230" accel="100000" fill="hold">
                                          <p:stCondLst>
                                            <p:cond delay="770"/>
                                          </p:stCondLst>
                                        </p:cTn>
                                        <p:tgtEl>
                                          <p:spTgt spid="370698"/>
                                        </p:tgtEl>
                                        <p:attrNameLst>
                                          <p:attrName>ppt_x</p:attrName>
                                        </p:attrNameLst>
                                      </p:cBhvr>
                                    </p:anim>
                                    <p:set>
                                      <p:cBhvr>
                                        <p:cTn id="38" dur="770" fill="hold"/>
                                        <p:tgtEl>
                                          <p:spTgt spid="370698"/>
                                        </p:tgtEl>
                                        <p:attrNameLst>
                                          <p:attrName>ppt_y</p:attrName>
                                        </p:attrNameLst>
                                      </p:cBhvr>
                                      <p:to>
                                        <p:strVal val="(#ppt_y+0.4)"/>
                                      </p:to>
                                    </p:set>
                                    <p:anim from="(#ppt_y+0.4)" to="(#ppt_y)" calcmode="lin" valueType="num">
                                      <p:cBhvr>
                                        <p:cTn id="39" dur="1230" accel="100000" fill="hold">
                                          <p:stCondLst>
                                            <p:cond delay="770"/>
                                          </p:stCondLst>
                                        </p:cTn>
                                        <p:tgtEl>
                                          <p:spTgt spid="370698"/>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2" grpId="0" build="p"/>
      <p:bldP spid="370693" grpId="0" animBg="1"/>
      <p:bldP spid="370695" grpId="0" build="p"/>
      <p:bldP spid="370696" grpId="0"/>
      <p:bldP spid="370697" grpId="0"/>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2739" name="Rectangle 2">
            <a:extLst>
              <a:ext uri="{FF2B5EF4-FFF2-40B4-BE49-F238E27FC236}">
                <a16:creationId xmlns:a16="http://schemas.microsoft.com/office/drawing/2014/main" id="{43CE4004-BFA1-4856-9EFE-FABDB1111557}"/>
              </a:ext>
            </a:extLst>
          </p:cNvPr>
          <p:cNvSpPr>
            <a:spLocks noGrp="1" noChangeArrowheads="1"/>
          </p:cNvSpPr>
          <p:nvPr>
            <p:ph type="title" idx="4294967295"/>
          </p:nvPr>
        </p:nvSpPr>
        <p:spPr>
          <a:xfrm>
            <a:off x="207999" y="160591"/>
            <a:ext cx="8468457" cy="761134"/>
          </a:xfrm>
        </p:spPr>
        <p:txBody>
          <a:bodyPr>
            <a:normAutofit/>
          </a:bodyPr>
          <a:lstStyle/>
          <a:p>
            <a:r>
              <a:rPr lang="es-ES" altLang="es-ES" dirty="0">
                <a:solidFill>
                  <a:srgbClr val="008000"/>
                </a:solidFill>
              </a:rPr>
              <a:t>Objetivos del experimento en las </a:t>
            </a:r>
            <a:r>
              <a:rPr lang="es-ES" altLang="es-ES" dirty="0">
                <a:solidFill>
                  <a:schemeClr val="accent5"/>
                </a:solidFill>
              </a:rPr>
              <a:t>COO</a:t>
            </a:r>
            <a:endParaRPr lang="es-ES" altLang="es-ES" dirty="0">
              <a:solidFill>
                <a:srgbClr val="FF0000"/>
              </a:solidFill>
            </a:endParaRPr>
          </a:p>
        </p:txBody>
      </p:sp>
      <p:sp>
        <p:nvSpPr>
          <p:cNvPr id="372740" name="Rectangle 3">
            <a:extLst>
              <a:ext uri="{FF2B5EF4-FFF2-40B4-BE49-F238E27FC236}">
                <a16:creationId xmlns:a16="http://schemas.microsoft.com/office/drawing/2014/main" id="{FD0A302C-AF70-4854-9166-5505999CAEAC}"/>
              </a:ext>
            </a:extLst>
          </p:cNvPr>
          <p:cNvSpPr>
            <a:spLocks noGrp="1" noChangeArrowheads="1"/>
          </p:cNvSpPr>
          <p:nvPr>
            <p:ph type="body" idx="4294967295"/>
          </p:nvPr>
        </p:nvSpPr>
        <p:spPr>
          <a:xfrm>
            <a:off x="211016" y="1771651"/>
            <a:ext cx="8753472" cy="992065"/>
          </a:xfrm>
        </p:spPr>
        <p:txBody>
          <a:bodyPr>
            <a:normAutofit/>
          </a:bodyPr>
          <a:lstStyle/>
          <a:p>
            <a:pPr marL="0" indent="0">
              <a:spcAft>
                <a:spcPts val="554"/>
              </a:spcAft>
              <a:buClr>
                <a:srgbClr val="0000FF"/>
              </a:buClr>
              <a:buNone/>
            </a:pPr>
            <a:r>
              <a:rPr lang="es-ES_tradnl" altLang="es-ES" sz="2400" b="1" dirty="0"/>
              <a:t>¿</a:t>
            </a:r>
            <a:r>
              <a:rPr lang="es-ES_tradnl" altLang="es-ES" sz="2400" b="1" dirty="0">
                <a:solidFill>
                  <a:srgbClr val="0432FF"/>
                </a:solidFill>
              </a:rPr>
              <a:t>Maximizar</a:t>
            </a:r>
            <a:r>
              <a:rPr lang="es-ES_tradnl" altLang="es-ES" sz="2400" dirty="0"/>
              <a:t> la </a:t>
            </a:r>
            <a:r>
              <a:rPr lang="es-ES_tradnl" altLang="es-ES" sz="2400" b="1" dirty="0"/>
              <a:t>media</a:t>
            </a:r>
            <a:r>
              <a:rPr lang="es-ES_tradnl" altLang="es-ES" sz="2400" dirty="0"/>
              <a:t> del contenido de </a:t>
            </a:r>
            <a:r>
              <a:rPr lang="es-ES_tradnl" altLang="es-ES" sz="2400" b="1" dirty="0"/>
              <a:t>aditivo?</a:t>
            </a:r>
            <a:r>
              <a:rPr lang="es-ES_tradnl" altLang="es-ES" sz="2400" dirty="0"/>
              <a:t> </a:t>
            </a:r>
            <a:r>
              <a:rPr lang="es-ES_tradnl" altLang="es-ES" sz="2400" noProof="1">
                <a:sym typeface="Wingdings" panose="05000000000000000000" pitchFamily="2" charset="2"/>
              </a:rPr>
              <a:t>  </a:t>
            </a:r>
            <a:r>
              <a:rPr lang="es-ES_tradnl" altLang="es-ES" sz="2400" b="1" dirty="0">
                <a:solidFill>
                  <a:srgbClr val="0000FF"/>
                </a:solidFill>
              </a:rPr>
              <a:t>RPM</a:t>
            </a:r>
            <a:r>
              <a:rPr lang="es-ES_tradnl" altLang="es-ES" sz="2400" b="1" baseline="30000" dirty="0">
                <a:solidFill>
                  <a:srgbClr val="0000FF"/>
                </a:solidFill>
              </a:rPr>
              <a:t>+ </a:t>
            </a:r>
            <a:r>
              <a:rPr lang="es-ES_tradnl" altLang="es-ES" sz="2400" b="1" dirty="0"/>
              <a:t> </a:t>
            </a:r>
            <a:r>
              <a:rPr lang="es-ES_tradnl" altLang="es-ES" sz="2400" dirty="0"/>
              <a:t>(1000 rpm)</a:t>
            </a:r>
          </a:p>
          <a:p>
            <a:pPr>
              <a:spcAft>
                <a:spcPts val="554"/>
              </a:spcAft>
              <a:buClr>
                <a:srgbClr val="0000FF"/>
              </a:buClr>
              <a:buNone/>
            </a:pPr>
            <a:r>
              <a:rPr lang="es-ES_tradnl" altLang="es-ES" sz="2400" dirty="0"/>
              <a:t>                                                        		   		  </a:t>
            </a:r>
            <a:r>
              <a:rPr lang="es-ES_tradnl" altLang="es-ES" sz="2400" b="1" dirty="0">
                <a:solidFill>
                  <a:srgbClr val="0000FF"/>
                </a:solidFill>
              </a:rPr>
              <a:t>TIEMPO</a:t>
            </a:r>
            <a:r>
              <a:rPr lang="es-ES_tradnl" altLang="es-ES" sz="2400" b="1" baseline="30000" dirty="0">
                <a:solidFill>
                  <a:srgbClr val="0000FF"/>
                </a:solidFill>
              </a:rPr>
              <a:t>-</a:t>
            </a:r>
            <a:r>
              <a:rPr lang="es-ES_tradnl" altLang="es-ES" sz="2400" b="1" dirty="0"/>
              <a:t> </a:t>
            </a:r>
            <a:r>
              <a:rPr lang="es-ES_tradnl" altLang="es-ES" sz="2400" dirty="0"/>
              <a:t> (3’)</a:t>
            </a:r>
          </a:p>
        </p:txBody>
      </p:sp>
      <p:sp>
        <p:nvSpPr>
          <p:cNvPr id="372741" name="AutoShape 38">
            <a:extLst>
              <a:ext uri="{FF2B5EF4-FFF2-40B4-BE49-F238E27FC236}">
                <a16:creationId xmlns:a16="http://schemas.microsoft.com/office/drawing/2014/main" id="{5FA0BD3F-ED10-43D7-B287-2E101333CEA0}"/>
              </a:ext>
            </a:extLst>
          </p:cNvPr>
          <p:cNvSpPr>
            <a:spLocks noChangeArrowheads="1"/>
          </p:cNvSpPr>
          <p:nvPr/>
        </p:nvSpPr>
        <p:spPr bwMode="auto">
          <a:xfrm rot="5400000">
            <a:off x="4239358" y="3628292"/>
            <a:ext cx="351692" cy="351692"/>
          </a:xfrm>
          <a:prstGeom prst="leftRightArrow">
            <a:avLst>
              <a:gd name="adj1" fmla="val 50000"/>
              <a:gd name="adj2" fmla="val 20000"/>
            </a:avLst>
          </a:prstGeom>
          <a:solidFill>
            <a:schemeClr val="accent1"/>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2400">
              <a:latin typeface="+mn-lt"/>
            </a:endParaRPr>
          </a:p>
        </p:txBody>
      </p:sp>
      <p:sp>
        <p:nvSpPr>
          <p:cNvPr id="372742" name="Text Box 6">
            <a:extLst>
              <a:ext uri="{FF2B5EF4-FFF2-40B4-BE49-F238E27FC236}">
                <a16:creationId xmlns:a16="http://schemas.microsoft.com/office/drawing/2014/main" id="{0A1F6589-212F-4B55-ACC9-6710C9E73B49}"/>
              </a:ext>
            </a:extLst>
          </p:cNvPr>
          <p:cNvSpPr txBox="1">
            <a:spLocks noChangeArrowheads="1"/>
          </p:cNvSpPr>
          <p:nvPr/>
        </p:nvSpPr>
        <p:spPr bwMode="auto">
          <a:xfrm>
            <a:off x="358222" y="888861"/>
            <a:ext cx="3723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b="1" dirty="0">
                <a:latin typeface="+mn-lt"/>
              </a:rPr>
              <a:t>Ejemplo Aditivo</a:t>
            </a:r>
            <a:endParaRPr lang="es-ES" altLang="es-ES" b="1" dirty="0">
              <a:latin typeface="+mn-lt"/>
            </a:endParaRPr>
          </a:p>
        </p:txBody>
      </p:sp>
      <p:sp>
        <p:nvSpPr>
          <p:cNvPr id="372743" name="Rectangle 3">
            <a:extLst>
              <a:ext uri="{FF2B5EF4-FFF2-40B4-BE49-F238E27FC236}">
                <a16:creationId xmlns:a16="http://schemas.microsoft.com/office/drawing/2014/main" id="{849F86B4-0D33-4473-9D17-A1171DCD32C5}"/>
              </a:ext>
            </a:extLst>
          </p:cNvPr>
          <p:cNvSpPr>
            <a:spLocks noChangeArrowheads="1"/>
          </p:cNvSpPr>
          <p:nvPr/>
        </p:nvSpPr>
        <p:spPr bwMode="auto">
          <a:xfrm>
            <a:off x="230066" y="3096358"/>
            <a:ext cx="8661888" cy="59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eaLnBrk="0" hangingPunct="0">
              <a:spcBef>
                <a:spcPct val="20000"/>
              </a:spcBef>
              <a:buClr>
                <a:schemeClr val="accent1"/>
              </a:buClr>
              <a:buChar char="•"/>
              <a:defRPr>
                <a:solidFill>
                  <a:schemeClr val="tx1"/>
                </a:solidFill>
                <a:latin typeface="Verdana" panose="020B0604030504040204" pitchFamily="34" charset="0"/>
              </a:defRPr>
            </a:lvl3pPr>
            <a:lvl4pPr marL="1600200" indent="-228600" eaLnBrk="0" hangingPunct="0">
              <a:spcBef>
                <a:spcPct val="20000"/>
              </a:spcBef>
              <a:buClr>
                <a:schemeClr val="hlink"/>
              </a:buClr>
              <a:buChar char="•"/>
              <a:defRPr>
                <a:solidFill>
                  <a:schemeClr val="tx1"/>
                </a:solidFill>
                <a:latin typeface="Verdana" panose="020B0604030504040204" pitchFamily="34" charset="0"/>
              </a:defRPr>
            </a:lvl4pPr>
            <a:lvl5pPr marL="2057400" indent="-228600" eaLnBrk="0" hangingPunct="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marL="0" indent="0" eaLnBrk="1" hangingPunct="1">
              <a:spcAft>
                <a:spcPts val="554"/>
              </a:spcAft>
              <a:buClr>
                <a:srgbClr val="0000FF"/>
              </a:buClr>
              <a:buNone/>
            </a:pPr>
            <a:r>
              <a:rPr lang="es-ES_tradnl" altLang="es-ES" b="1" dirty="0">
                <a:solidFill>
                  <a:prstClr val="black"/>
                </a:solidFill>
                <a:latin typeface="+mn-lt"/>
              </a:rPr>
              <a:t>¿</a:t>
            </a:r>
            <a:r>
              <a:rPr lang="es-ES_tradnl" altLang="es-ES" b="1" dirty="0">
                <a:solidFill>
                  <a:srgbClr val="FF0000"/>
                </a:solidFill>
                <a:latin typeface="+mn-lt"/>
              </a:rPr>
              <a:t>Minimizar</a:t>
            </a:r>
            <a:r>
              <a:rPr lang="es-ES_tradnl" altLang="es-ES" dirty="0">
                <a:latin typeface="+mn-lt"/>
              </a:rPr>
              <a:t> la </a:t>
            </a:r>
            <a:r>
              <a:rPr lang="es-ES_tradnl" altLang="es-ES" b="1" dirty="0">
                <a:latin typeface="+mn-lt"/>
              </a:rPr>
              <a:t>dispersión</a:t>
            </a:r>
            <a:r>
              <a:rPr lang="es-ES_tradnl" altLang="es-ES" dirty="0">
                <a:latin typeface="+mn-lt"/>
              </a:rPr>
              <a:t> en los resultados</a:t>
            </a:r>
            <a:r>
              <a:rPr lang="es-ES_tradnl" altLang="es-ES" b="1" dirty="0">
                <a:solidFill>
                  <a:prstClr val="black"/>
                </a:solidFill>
                <a:latin typeface="+mn-lt"/>
              </a:rPr>
              <a:t>?</a:t>
            </a:r>
            <a:r>
              <a:rPr lang="es-ES_tradnl" altLang="es-ES" dirty="0">
                <a:latin typeface="+mn-lt"/>
              </a:rPr>
              <a:t> </a:t>
            </a:r>
            <a:r>
              <a:rPr lang="es-ES_tradnl" altLang="es-ES" noProof="1">
                <a:latin typeface="+mn-lt"/>
                <a:sym typeface="Wingdings" panose="05000000000000000000" pitchFamily="2" charset="2"/>
              </a:rPr>
              <a:t></a:t>
            </a:r>
            <a:r>
              <a:rPr lang="es-ES_tradnl" altLang="es-ES" dirty="0">
                <a:solidFill>
                  <a:srgbClr val="0000FF"/>
                </a:solidFill>
                <a:latin typeface="+mn-lt"/>
              </a:rPr>
              <a:t> </a:t>
            </a:r>
            <a:r>
              <a:rPr lang="es-ES_tradnl" altLang="es-ES" b="1" dirty="0">
                <a:solidFill>
                  <a:srgbClr val="0000FF"/>
                </a:solidFill>
                <a:latin typeface="+mn-lt"/>
              </a:rPr>
              <a:t>TIEMPO</a:t>
            </a:r>
            <a:r>
              <a:rPr lang="es-ES_tradnl" altLang="es-ES" b="1" baseline="30000" dirty="0">
                <a:solidFill>
                  <a:srgbClr val="0000FF"/>
                </a:solidFill>
                <a:latin typeface="+mn-lt"/>
              </a:rPr>
              <a:t>-</a:t>
            </a:r>
            <a:r>
              <a:rPr lang="es-ES_tradnl" altLang="es-ES" b="1" dirty="0">
                <a:latin typeface="+mn-lt"/>
              </a:rPr>
              <a:t> </a:t>
            </a:r>
            <a:r>
              <a:rPr lang="es-ES_tradnl" altLang="es-ES" dirty="0">
                <a:latin typeface="+mn-lt"/>
              </a:rPr>
              <a:t>(3’)</a:t>
            </a:r>
          </a:p>
        </p:txBody>
      </p:sp>
      <p:sp>
        <p:nvSpPr>
          <p:cNvPr id="372744" name="Text Box 8">
            <a:extLst>
              <a:ext uri="{FF2B5EF4-FFF2-40B4-BE49-F238E27FC236}">
                <a16:creationId xmlns:a16="http://schemas.microsoft.com/office/drawing/2014/main" id="{E9B287BA-4E11-4F38-853D-67AB24D7243E}"/>
              </a:ext>
            </a:extLst>
          </p:cNvPr>
          <p:cNvSpPr txBox="1">
            <a:spLocks noChangeArrowheads="1"/>
          </p:cNvSpPr>
          <p:nvPr/>
        </p:nvSpPr>
        <p:spPr bwMode="auto">
          <a:xfrm>
            <a:off x="385397" y="4160228"/>
            <a:ext cx="8440615"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dirty="0">
                <a:latin typeface="+mn-lt"/>
              </a:rPr>
              <a:t>En este caso las COO establecidas satisfacen los dos objetivos simultáneamente, pero no es lo habitual.</a:t>
            </a:r>
          </a:p>
          <a:p>
            <a:pPr>
              <a:spcBef>
                <a:spcPct val="50000"/>
              </a:spcBef>
            </a:pPr>
            <a:r>
              <a:rPr lang="es-ES" altLang="es-ES" dirty="0">
                <a:latin typeface="+mn-lt"/>
              </a:rPr>
              <a:t>Utilizar el TIEMPO a nivel bajo (-), es decir 3 minutos, aumenta simultáneamente el contenido de aditivo y disminuye la varianza (dispersión)</a:t>
            </a:r>
          </a:p>
        </p:txBody>
      </p:sp>
    </p:spTree>
    <p:extLst>
      <p:ext uri="{BB962C8B-B14F-4D97-AF65-F5344CB8AC3E}">
        <p14:creationId xmlns:p14="http://schemas.microsoft.com/office/powerpoint/2010/main" val="14978524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2740">
                                            <p:txEl>
                                              <p:pRg st="0" end="0"/>
                                            </p:txEl>
                                          </p:spTgt>
                                        </p:tgtEl>
                                        <p:attrNameLst>
                                          <p:attrName>style.visibility</p:attrName>
                                        </p:attrNameLst>
                                      </p:cBhvr>
                                      <p:to>
                                        <p:strVal val="visible"/>
                                      </p:to>
                                    </p:set>
                                    <p:animEffect transition="in" filter="wipe(left)">
                                      <p:cBhvr>
                                        <p:cTn id="7" dur="2000"/>
                                        <p:tgtEl>
                                          <p:spTgt spid="37274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2740">
                                            <p:txEl>
                                              <p:pRg st="1" end="1"/>
                                            </p:txEl>
                                          </p:spTgt>
                                        </p:tgtEl>
                                        <p:attrNameLst>
                                          <p:attrName>style.visibility</p:attrName>
                                        </p:attrNameLst>
                                      </p:cBhvr>
                                      <p:to>
                                        <p:strVal val="visible"/>
                                      </p:to>
                                    </p:set>
                                    <p:animEffect transition="in" filter="wipe(left)">
                                      <p:cBhvr>
                                        <p:cTn id="12" dur="2000"/>
                                        <p:tgtEl>
                                          <p:spTgt spid="372740">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2743">
                                            <p:txEl>
                                              <p:pRg st="0" end="0"/>
                                            </p:txEl>
                                          </p:spTgt>
                                        </p:tgtEl>
                                        <p:attrNameLst>
                                          <p:attrName>style.visibility</p:attrName>
                                        </p:attrNameLst>
                                      </p:cBhvr>
                                      <p:to>
                                        <p:strVal val="visible"/>
                                      </p:to>
                                    </p:set>
                                    <p:animEffect transition="in" filter="wipe(left)">
                                      <p:cBhvr>
                                        <p:cTn id="17" dur="2000"/>
                                        <p:tgtEl>
                                          <p:spTgt spid="372743">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72741"/>
                                        </p:tgtEl>
                                        <p:attrNameLst>
                                          <p:attrName>style.visibility</p:attrName>
                                        </p:attrNameLst>
                                      </p:cBhvr>
                                      <p:to>
                                        <p:strVal val="visible"/>
                                      </p:to>
                                    </p:set>
                                    <p:animEffect transition="in" filter="wipe(up)">
                                      <p:cBhvr>
                                        <p:cTn id="22" dur="1000"/>
                                        <p:tgtEl>
                                          <p:spTgt spid="372741"/>
                                        </p:tgtEl>
                                      </p:cBhvr>
                                    </p:animEffect>
                                  </p:childTnLst>
                                </p:cTn>
                              </p:par>
                            </p:childTnLst>
                          </p:cTn>
                        </p:par>
                        <p:par>
                          <p:cTn id="23" fill="hold" nodeType="afterGroup">
                            <p:stCondLst>
                              <p:cond delay="1000"/>
                            </p:stCondLst>
                            <p:childTnLst>
                              <p:par>
                                <p:cTn id="24" presetID="27" presetClass="entr" presetSubtype="0" fill="hold" grpId="0" nodeType="afterEffect">
                                  <p:stCondLst>
                                    <p:cond delay="0"/>
                                  </p:stCondLst>
                                  <p:iterate type="lt">
                                    <p:tmPct val="50000"/>
                                  </p:iterate>
                                  <p:childTnLst>
                                    <p:set>
                                      <p:cBhvr>
                                        <p:cTn id="25" dur="1" fill="hold">
                                          <p:stCondLst>
                                            <p:cond delay="0"/>
                                          </p:stCondLst>
                                        </p:cTn>
                                        <p:tgtEl>
                                          <p:spTgt spid="372744"/>
                                        </p:tgtEl>
                                        <p:attrNameLst>
                                          <p:attrName>style.visibility</p:attrName>
                                        </p:attrNameLst>
                                      </p:cBhvr>
                                      <p:to>
                                        <p:strVal val="visible"/>
                                      </p:to>
                                    </p:set>
                                    <p:anim calcmode="discrete" valueType="clr">
                                      <p:cBhvr override="childStyle">
                                        <p:cTn id="26" dur="80"/>
                                        <p:tgtEl>
                                          <p:spTgt spid="372744"/>
                                        </p:tgtEl>
                                        <p:attrNameLst>
                                          <p:attrName>style.color</p:attrName>
                                        </p:attrNameLst>
                                      </p:cBhvr>
                                      <p:tavLst>
                                        <p:tav tm="0">
                                          <p:val>
                                            <p:clrVal>
                                              <a:schemeClr val="accent2"/>
                                            </p:clrVal>
                                          </p:val>
                                        </p:tav>
                                        <p:tav tm="50000">
                                          <p:val>
                                            <p:clrVal>
                                              <a:schemeClr val="hlink"/>
                                            </p:clrVal>
                                          </p:val>
                                        </p:tav>
                                      </p:tavLst>
                                    </p:anim>
                                    <p:anim calcmode="discrete" valueType="clr">
                                      <p:cBhvr>
                                        <p:cTn id="27" dur="80"/>
                                        <p:tgtEl>
                                          <p:spTgt spid="372744"/>
                                        </p:tgtEl>
                                        <p:attrNameLst>
                                          <p:attrName>fillcolor</p:attrName>
                                        </p:attrNameLst>
                                      </p:cBhvr>
                                      <p:tavLst>
                                        <p:tav tm="0">
                                          <p:val>
                                            <p:clrVal>
                                              <a:schemeClr val="accent2"/>
                                            </p:clrVal>
                                          </p:val>
                                        </p:tav>
                                        <p:tav tm="50000">
                                          <p:val>
                                            <p:clrVal>
                                              <a:schemeClr val="hlink"/>
                                            </p:clrVal>
                                          </p:val>
                                        </p:tav>
                                      </p:tavLst>
                                    </p:anim>
                                    <p:set>
                                      <p:cBhvr>
                                        <p:cTn id="28" dur="80"/>
                                        <p:tgtEl>
                                          <p:spTgt spid="37274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40" grpId="0" build="p"/>
      <p:bldP spid="372741" grpId="0" animBg="1"/>
      <p:bldP spid="372743" grpId="0" build="p"/>
      <p:bldP spid="372744" grpId="0"/>
    </p:bld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4787" name="Rectangle 2">
            <a:extLst>
              <a:ext uri="{FF2B5EF4-FFF2-40B4-BE49-F238E27FC236}">
                <a16:creationId xmlns:a16="http://schemas.microsoft.com/office/drawing/2014/main" id="{CE7D356E-6C4D-4F22-AF31-096D642F1A34}"/>
              </a:ext>
            </a:extLst>
          </p:cNvPr>
          <p:cNvSpPr>
            <a:spLocks noGrp="1" noChangeArrowheads="1"/>
          </p:cNvSpPr>
          <p:nvPr>
            <p:ph type="title" idx="4294967295"/>
          </p:nvPr>
        </p:nvSpPr>
        <p:spPr>
          <a:xfrm>
            <a:off x="118697" y="87923"/>
            <a:ext cx="8468457" cy="789843"/>
          </a:xfrm>
        </p:spPr>
        <p:txBody>
          <a:bodyPr>
            <a:normAutofit/>
          </a:bodyPr>
          <a:lstStyle/>
          <a:p>
            <a:pPr eaLnBrk="1" hangingPunct="1"/>
            <a:r>
              <a:rPr lang="es-ES" altLang="es-ES" dirty="0">
                <a:solidFill>
                  <a:srgbClr val="CC3300"/>
                </a:solidFill>
              </a:rPr>
              <a:t>Cuestiones importantes sobre las COO</a:t>
            </a:r>
          </a:p>
        </p:txBody>
      </p:sp>
      <p:sp>
        <p:nvSpPr>
          <p:cNvPr id="374789" name="AutoShape 38">
            <a:extLst>
              <a:ext uri="{FF2B5EF4-FFF2-40B4-BE49-F238E27FC236}">
                <a16:creationId xmlns:a16="http://schemas.microsoft.com/office/drawing/2014/main" id="{C4C269A0-F15F-47CA-A9CD-8A9DC9C4830B}"/>
              </a:ext>
            </a:extLst>
          </p:cNvPr>
          <p:cNvSpPr>
            <a:spLocks noChangeArrowheads="1"/>
          </p:cNvSpPr>
          <p:nvPr/>
        </p:nvSpPr>
        <p:spPr bwMode="auto">
          <a:xfrm rot="5400000">
            <a:off x="4101612" y="2074985"/>
            <a:ext cx="351692" cy="351692"/>
          </a:xfrm>
          <a:prstGeom prst="leftRightArrow">
            <a:avLst>
              <a:gd name="adj1" fmla="val 50000"/>
              <a:gd name="adj2" fmla="val 20000"/>
            </a:avLst>
          </a:prstGeom>
          <a:solidFill>
            <a:schemeClr val="accent1"/>
          </a:solidFill>
          <a:ln w="12700" cap="sq">
            <a:solidFill>
              <a:schemeClr val="tx1"/>
            </a:solidFill>
            <a:miter lim="800000"/>
            <a:headEnd type="none" w="sm" len="sm"/>
            <a:tailEnd type="none" w="sm" len="sm"/>
          </a:ln>
        </p:spPr>
        <p:txBody>
          <a:bodyPr rot="10800000" vert="eaVert" wrap="none" anchor="ctr"/>
          <a:lstStyle>
            <a:lvl1pPr eaLnBrk="0" hangingPunct="0">
              <a:defRPr sz="1400">
                <a:solidFill>
                  <a:schemeClr val="tx1"/>
                </a:solidFill>
                <a:latin typeface="Verdana" panose="020B0604030504040204" pitchFamily="34" charset="0"/>
              </a:defRPr>
            </a:lvl1pPr>
            <a:lvl2pPr marL="742950" indent="-285750" eaLnBrk="0" hangingPunct="0">
              <a:defRPr sz="1400">
                <a:solidFill>
                  <a:schemeClr val="tx1"/>
                </a:solidFill>
                <a:latin typeface="Verdana" panose="020B0604030504040204" pitchFamily="34" charset="0"/>
              </a:defRPr>
            </a:lvl2pPr>
            <a:lvl3pPr marL="1143000" indent="-228600" eaLnBrk="0" hangingPunct="0">
              <a:defRPr sz="1400">
                <a:solidFill>
                  <a:schemeClr val="tx1"/>
                </a:solidFill>
                <a:latin typeface="Verdana" panose="020B0604030504040204" pitchFamily="34" charset="0"/>
              </a:defRPr>
            </a:lvl3pPr>
            <a:lvl4pPr marL="1600200" indent="-228600" eaLnBrk="0" hangingPunct="0">
              <a:defRPr sz="1400">
                <a:solidFill>
                  <a:schemeClr val="tx1"/>
                </a:solidFill>
                <a:latin typeface="Verdana" panose="020B0604030504040204" pitchFamily="34" charset="0"/>
              </a:defRPr>
            </a:lvl4pPr>
            <a:lvl5pPr marL="2057400" indent="-228600" eaLnBrk="0" hangingPunct="0">
              <a:defRPr sz="1400">
                <a:solidFill>
                  <a:schemeClr val="tx1"/>
                </a:solidFill>
                <a:latin typeface="Verdana" panose="020B0604030504040204" pitchFamily="34" charset="0"/>
              </a:defRPr>
            </a:lvl5pPr>
            <a:lvl6pPr marL="2514600" indent="-228600" eaLnBrk="0" fontAlgn="base" hangingPunct="0">
              <a:spcBef>
                <a:spcPct val="0"/>
              </a:spcBef>
              <a:spcAft>
                <a:spcPct val="0"/>
              </a:spcAft>
              <a:defRPr sz="1400">
                <a:solidFill>
                  <a:schemeClr val="tx1"/>
                </a:solidFill>
                <a:latin typeface="Verdana" panose="020B0604030504040204" pitchFamily="34" charset="0"/>
              </a:defRPr>
            </a:lvl6pPr>
            <a:lvl7pPr marL="2971800" indent="-228600" eaLnBrk="0" fontAlgn="base" hangingPunct="0">
              <a:spcBef>
                <a:spcPct val="0"/>
              </a:spcBef>
              <a:spcAft>
                <a:spcPct val="0"/>
              </a:spcAft>
              <a:defRPr sz="1400">
                <a:solidFill>
                  <a:schemeClr val="tx1"/>
                </a:solidFill>
                <a:latin typeface="Verdana" panose="020B0604030504040204" pitchFamily="34" charset="0"/>
              </a:defRPr>
            </a:lvl7pPr>
            <a:lvl8pPr marL="3429000" indent="-228600" eaLnBrk="0" fontAlgn="base" hangingPunct="0">
              <a:spcBef>
                <a:spcPct val="0"/>
              </a:spcBef>
              <a:spcAft>
                <a:spcPct val="0"/>
              </a:spcAft>
              <a:defRPr sz="1400">
                <a:solidFill>
                  <a:schemeClr val="tx1"/>
                </a:solidFill>
                <a:latin typeface="Verdana" panose="020B0604030504040204" pitchFamily="34" charset="0"/>
              </a:defRPr>
            </a:lvl8pPr>
            <a:lvl9pPr marL="3886200" indent="-228600" eaLnBrk="0" fontAlgn="base" hangingPunct="0">
              <a:spcBef>
                <a:spcPct val="0"/>
              </a:spcBef>
              <a:spcAft>
                <a:spcPct val="0"/>
              </a:spcAft>
              <a:defRPr sz="1400">
                <a:solidFill>
                  <a:schemeClr val="tx1"/>
                </a:solidFill>
                <a:latin typeface="Verdana" panose="020B0604030504040204" pitchFamily="34" charset="0"/>
              </a:defRPr>
            </a:lvl9pPr>
          </a:lstStyle>
          <a:p>
            <a:pPr eaLnBrk="1" hangingPunct="1"/>
            <a:endParaRPr lang="es-ES" altLang="es-ES" sz="1292"/>
          </a:p>
        </p:txBody>
      </p:sp>
      <p:sp>
        <p:nvSpPr>
          <p:cNvPr id="374792" name="Text Box 8">
            <a:extLst>
              <a:ext uri="{FF2B5EF4-FFF2-40B4-BE49-F238E27FC236}">
                <a16:creationId xmlns:a16="http://schemas.microsoft.com/office/drawing/2014/main" id="{23A7E5F0-F13B-458C-AEED-8B7DFE33E764}"/>
              </a:ext>
            </a:extLst>
          </p:cNvPr>
          <p:cNvSpPr txBox="1">
            <a:spLocks noChangeArrowheads="1"/>
          </p:cNvSpPr>
          <p:nvPr/>
        </p:nvSpPr>
        <p:spPr bwMode="auto">
          <a:xfrm>
            <a:off x="354623" y="2567354"/>
            <a:ext cx="8440615" cy="1455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s-ES" altLang="es-ES" sz="2215" dirty="0"/>
              <a:t> Si un factor no es significativo, pero interviene en una interacción que sí lo es </a:t>
            </a:r>
            <a:r>
              <a:rPr lang="es-ES" altLang="es-ES" sz="2215" dirty="0">
                <a:solidFill>
                  <a:srgbClr val="CC3300"/>
                </a:solidFill>
                <a:sym typeface="Wingdings" panose="05000000000000000000" pitchFamily="2" charset="2"/>
              </a:rPr>
              <a:t></a:t>
            </a:r>
            <a:r>
              <a:rPr lang="es-ES" altLang="es-ES" sz="2215" dirty="0">
                <a:sym typeface="Wingdings" panose="05000000000000000000" pitchFamily="2" charset="2"/>
              </a:rPr>
              <a:t> debe considerarse en el cálculo de la </a:t>
            </a:r>
            <a:r>
              <a:rPr lang="es-ES" altLang="es-ES" sz="2215" b="1" dirty="0" err="1">
                <a:solidFill>
                  <a:schemeClr val="accent5"/>
                </a:solidFill>
                <a:sym typeface="Wingdings" panose="05000000000000000000" pitchFamily="2" charset="2"/>
              </a:rPr>
              <a:t>mp</a:t>
            </a:r>
            <a:r>
              <a:rPr lang="es-ES" altLang="es-ES" sz="2215" b="1" baseline="-25000" dirty="0" err="1">
                <a:solidFill>
                  <a:schemeClr val="accent5"/>
                </a:solidFill>
                <a:sym typeface="Wingdings" panose="05000000000000000000" pitchFamily="2" charset="2"/>
              </a:rPr>
              <a:t>COO</a:t>
            </a:r>
            <a:r>
              <a:rPr lang="es-ES" altLang="es-ES" sz="2215" baseline="-25000" dirty="0">
                <a:sym typeface="Wingdings" panose="05000000000000000000" pitchFamily="2" charset="2"/>
              </a:rPr>
              <a:t> </a:t>
            </a:r>
            <a:r>
              <a:rPr lang="es-ES" altLang="es-ES" sz="2215" dirty="0">
                <a:sym typeface="Wingdings" panose="05000000000000000000" pitchFamily="2" charset="2"/>
              </a:rPr>
              <a:t>y la variante o nivel al que se tiene que considerar dependerá de lo que indique la interacción.</a:t>
            </a:r>
            <a:endParaRPr lang="es-ES" altLang="es-ES" sz="2215" dirty="0">
              <a:solidFill>
                <a:schemeClr val="tx2"/>
              </a:solidFill>
            </a:endParaRPr>
          </a:p>
        </p:txBody>
      </p:sp>
      <p:sp>
        <p:nvSpPr>
          <p:cNvPr id="374794" name="Rectangle 3">
            <a:extLst>
              <a:ext uri="{FF2B5EF4-FFF2-40B4-BE49-F238E27FC236}">
                <a16:creationId xmlns:a16="http://schemas.microsoft.com/office/drawing/2014/main" id="{6981E4AD-D4C0-47AC-8678-D2EF15435C65}"/>
              </a:ext>
            </a:extLst>
          </p:cNvPr>
          <p:cNvSpPr>
            <a:spLocks noChangeArrowheads="1"/>
          </p:cNvSpPr>
          <p:nvPr/>
        </p:nvSpPr>
        <p:spPr bwMode="auto">
          <a:xfrm>
            <a:off x="354623" y="1115158"/>
            <a:ext cx="8370277" cy="111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eaLnBrk="0" hangingPunct="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838200" indent="-381000" eaLnBrk="0" hangingPunct="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257300" indent="-342900" eaLnBrk="0" hangingPunct="0">
              <a:spcBef>
                <a:spcPct val="20000"/>
              </a:spcBef>
              <a:buClr>
                <a:schemeClr val="accent1"/>
              </a:buClr>
              <a:buChar char="•"/>
              <a:defRPr>
                <a:solidFill>
                  <a:schemeClr val="tx1"/>
                </a:solidFill>
                <a:latin typeface="Verdana" panose="020B0604030504040204" pitchFamily="34" charset="0"/>
              </a:defRPr>
            </a:lvl3pPr>
            <a:lvl4pPr marL="1714500" indent="-342900" eaLnBrk="0" hangingPunct="0">
              <a:spcBef>
                <a:spcPct val="20000"/>
              </a:spcBef>
              <a:buClr>
                <a:schemeClr val="hlink"/>
              </a:buClr>
              <a:buChar char="•"/>
              <a:defRPr>
                <a:solidFill>
                  <a:schemeClr val="tx1"/>
                </a:solidFill>
                <a:latin typeface="Verdana" panose="020B0604030504040204" pitchFamily="34" charset="0"/>
              </a:defRPr>
            </a:lvl4pPr>
            <a:lvl5pPr marL="2171700" indent="-342900" eaLnBrk="0" hangingPunct="0">
              <a:spcBef>
                <a:spcPct val="20000"/>
              </a:spcBef>
              <a:buClr>
                <a:schemeClr val="tx1"/>
              </a:buClr>
              <a:buSzPct val="85000"/>
              <a:buChar char="•"/>
              <a:defRPr>
                <a:solidFill>
                  <a:schemeClr val="tx1"/>
                </a:solidFill>
                <a:latin typeface="Verdana" panose="020B0604030504040204" pitchFamily="34" charset="0"/>
              </a:defRPr>
            </a:lvl5pPr>
            <a:lvl6pPr marL="26289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30861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5433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4000500" indent="-3429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spcAft>
                <a:spcPts val="554"/>
              </a:spcAft>
              <a:buClr>
                <a:schemeClr val="tx1"/>
              </a:buClr>
              <a:buSzPct val="105000"/>
              <a:buNone/>
            </a:pPr>
            <a:r>
              <a:rPr lang="es-ES_tradnl" altLang="es-ES" sz="2215" dirty="0"/>
              <a:t>Si nuestro objetivo es:</a:t>
            </a:r>
          </a:p>
          <a:p>
            <a:pPr eaLnBrk="1" hangingPunct="1">
              <a:spcAft>
                <a:spcPts val="554"/>
              </a:spcAft>
              <a:buClr>
                <a:schemeClr val="tx1"/>
              </a:buClr>
              <a:buSzPct val="105000"/>
              <a:buNone/>
            </a:pPr>
            <a:r>
              <a:rPr lang="es-ES_tradnl" altLang="es-ES" sz="2215" b="1" dirty="0">
                <a:solidFill>
                  <a:srgbClr val="0432FF"/>
                </a:solidFill>
              </a:rPr>
              <a:t>Maximizar</a:t>
            </a:r>
            <a:r>
              <a:rPr lang="es-ES_tradnl" altLang="es-ES" sz="2215" dirty="0"/>
              <a:t> / </a:t>
            </a:r>
            <a:r>
              <a:rPr lang="es-ES_tradnl" altLang="es-ES" sz="2215" b="1" dirty="0">
                <a:solidFill>
                  <a:srgbClr val="FF0000"/>
                </a:solidFill>
              </a:rPr>
              <a:t>Minimizar</a:t>
            </a:r>
            <a:r>
              <a:rPr lang="es-ES_tradnl" altLang="es-ES" sz="2215" dirty="0"/>
              <a:t> la </a:t>
            </a:r>
            <a:r>
              <a:rPr lang="es-ES_tradnl" altLang="es-ES" sz="2215" b="1" dirty="0">
                <a:solidFill>
                  <a:srgbClr val="008000"/>
                </a:solidFill>
              </a:rPr>
              <a:t>media</a:t>
            </a:r>
            <a:r>
              <a:rPr lang="es-ES_tradnl" altLang="es-ES" sz="2215" dirty="0"/>
              <a:t> de la </a:t>
            </a:r>
            <a:r>
              <a:rPr lang="es-ES_tradnl" altLang="es-ES" sz="2215" b="1" dirty="0" err="1"/>
              <a:t>var</a:t>
            </a:r>
            <a:r>
              <a:rPr lang="es-ES_tradnl" altLang="es-ES" sz="2215" b="1" dirty="0"/>
              <a:t>. </a:t>
            </a:r>
            <a:r>
              <a:rPr lang="es-ES_tradnl" altLang="es-ES" sz="2215" b="1" dirty="0">
                <a:solidFill>
                  <a:srgbClr val="008000"/>
                </a:solidFill>
              </a:rPr>
              <a:t>resp</a:t>
            </a:r>
            <a:r>
              <a:rPr lang="es-ES_tradnl" altLang="es-ES" sz="2215" dirty="0">
                <a:solidFill>
                  <a:srgbClr val="008000"/>
                </a:solidFill>
              </a:rPr>
              <a:t>uesta</a:t>
            </a:r>
          </a:p>
        </p:txBody>
      </p:sp>
      <p:sp>
        <p:nvSpPr>
          <p:cNvPr id="374795" name="Text Box 11">
            <a:extLst>
              <a:ext uri="{FF2B5EF4-FFF2-40B4-BE49-F238E27FC236}">
                <a16:creationId xmlns:a16="http://schemas.microsoft.com/office/drawing/2014/main" id="{D21088F1-41A3-4C7A-B20E-547B15231F2D}"/>
              </a:ext>
            </a:extLst>
          </p:cNvPr>
          <p:cNvSpPr txBox="1">
            <a:spLocks noChangeArrowheads="1"/>
          </p:cNvSpPr>
          <p:nvPr/>
        </p:nvSpPr>
        <p:spPr bwMode="auto">
          <a:xfrm>
            <a:off x="356089" y="4312628"/>
            <a:ext cx="8440615" cy="1796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s-ES" altLang="es-ES" sz="2215" dirty="0"/>
              <a:t> Si un factor es significativo e interviene en una interacción que también lo es </a:t>
            </a:r>
            <a:r>
              <a:rPr lang="es-ES" altLang="es-ES" sz="2215" dirty="0">
                <a:solidFill>
                  <a:srgbClr val="CC3300"/>
                </a:solidFill>
                <a:sym typeface="Wingdings" panose="05000000000000000000" pitchFamily="2" charset="2"/>
              </a:rPr>
              <a:t></a:t>
            </a:r>
            <a:r>
              <a:rPr lang="es-ES" altLang="es-ES" sz="2215" dirty="0">
                <a:sym typeface="Wingdings" panose="05000000000000000000" pitchFamily="2" charset="2"/>
              </a:rPr>
              <a:t> la variante o nivel al que se tiene que considerar cada uno en el cálculo de la </a:t>
            </a:r>
            <a:r>
              <a:rPr lang="es-ES" altLang="es-ES" sz="2215" b="1" dirty="0" err="1">
                <a:solidFill>
                  <a:schemeClr val="accent5"/>
                </a:solidFill>
                <a:sym typeface="Wingdings" panose="05000000000000000000" pitchFamily="2" charset="2"/>
              </a:rPr>
              <a:t>mp</a:t>
            </a:r>
            <a:r>
              <a:rPr lang="es-ES" altLang="es-ES" sz="2215" b="1" baseline="-25000" dirty="0" err="1">
                <a:solidFill>
                  <a:schemeClr val="accent5"/>
                </a:solidFill>
                <a:sym typeface="Wingdings" panose="05000000000000000000" pitchFamily="2" charset="2"/>
              </a:rPr>
              <a:t>COO</a:t>
            </a:r>
            <a:r>
              <a:rPr lang="es-ES" altLang="es-ES" sz="2215" baseline="-25000" dirty="0">
                <a:sym typeface="Wingdings" panose="05000000000000000000" pitchFamily="2" charset="2"/>
              </a:rPr>
              <a:t> </a:t>
            </a:r>
            <a:r>
              <a:rPr lang="es-ES" altLang="es-ES" sz="2215" dirty="0">
                <a:sym typeface="Wingdings" panose="05000000000000000000" pitchFamily="2" charset="2"/>
              </a:rPr>
              <a:t>dependerá de los valores de los efectos implicados.</a:t>
            </a:r>
          </a:p>
        </p:txBody>
      </p:sp>
    </p:spTree>
    <p:extLst>
      <p:ext uri="{BB962C8B-B14F-4D97-AF65-F5344CB8AC3E}">
        <p14:creationId xmlns:p14="http://schemas.microsoft.com/office/powerpoint/2010/main" val="83117333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4794">
                                            <p:txEl>
                                              <p:pRg st="0" end="0"/>
                                            </p:txEl>
                                          </p:spTgt>
                                        </p:tgtEl>
                                        <p:attrNameLst>
                                          <p:attrName>style.visibility</p:attrName>
                                        </p:attrNameLst>
                                      </p:cBhvr>
                                      <p:to>
                                        <p:strVal val="visible"/>
                                      </p:to>
                                    </p:set>
                                    <p:animEffect transition="in" filter="wipe(left)">
                                      <p:cBhvr>
                                        <p:cTn id="7" dur="2000"/>
                                        <p:tgtEl>
                                          <p:spTgt spid="374794">
                                            <p:txEl>
                                              <p:pRg st="0" end="0"/>
                                            </p:txEl>
                                          </p:spTgt>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374794">
                                            <p:txEl>
                                              <p:pRg st="1" end="1"/>
                                            </p:txEl>
                                          </p:spTgt>
                                        </p:tgtEl>
                                        <p:attrNameLst>
                                          <p:attrName>style.visibility</p:attrName>
                                        </p:attrNameLst>
                                      </p:cBhvr>
                                      <p:to>
                                        <p:strVal val="visible"/>
                                      </p:to>
                                    </p:set>
                                    <p:animEffect transition="in" filter="wipe(left)">
                                      <p:cBhvr>
                                        <p:cTn id="11" dur="2000"/>
                                        <p:tgtEl>
                                          <p:spTgt spid="374794">
                                            <p:txEl>
                                              <p:pRg st="1" end="1"/>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74789"/>
                                        </p:tgtEl>
                                        <p:attrNameLst>
                                          <p:attrName>style.visibility</p:attrName>
                                        </p:attrNameLst>
                                      </p:cBhvr>
                                      <p:to>
                                        <p:strVal val="visible"/>
                                      </p:to>
                                    </p:set>
                                    <p:animEffect transition="in" filter="wipe(up)">
                                      <p:cBhvr>
                                        <p:cTn id="16" dur="1000"/>
                                        <p:tgtEl>
                                          <p:spTgt spid="374789"/>
                                        </p:tgtEl>
                                      </p:cBhvr>
                                    </p:animEffect>
                                  </p:childTnLst>
                                </p:cTn>
                              </p:par>
                            </p:childTnLst>
                          </p:cTn>
                        </p:par>
                        <p:par>
                          <p:cTn id="17" fill="hold" nodeType="afterGroup">
                            <p:stCondLst>
                              <p:cond delay="1000"/>
                            </p:stCondLst>
                            <p:childTnLst>
                              <p:par>
                                <p:cTn id="18" presetID="27" presetClass="entr" presetSubtype="0" fill="hold" grpId="0" nodeType="afterEffect">
                                  <p:stCondLst>
                                    <p:cond delay="0"/>
                                  </p:stCondLst>
                                  <p:iterate type="lt">
                                    <p:tmPct val="50000"/>
                                  </p:iterate>
                                  <p:childTnLst>
                                    <p:set>
                                      <p:cBhvr>
                                        <p:cTn id="19" dur="1" fill="hold">
                                          <p:stCondLst>
                                            <p:cond delay="0"/>
                                          </p:stCondLst>
                                        </p:cTn>
                                        <p:tgtEl>
                                          <p:spTgt spid="374792"/>
                                        </p:tgtEl>
                                        <p:attrNameLst>
                                          <p:attrName>style.visibility</p:attrName>
                                        </p:attrNameLst>
                                      </p:cBhvr>
                                      <p:to>
                                        <p:strVal val="visible"/>
                                      </p:to>
                                    </p:set>
                                    <p:anim calcmode="discrete" valueType="clr">
                                      <p:cBhvr override="childStyle">
                                        <p:cTn id="20" dur="80"/>
                                        <p:tgtEl>
                                          <p:spTgt spid="374792"/>
                                        </p:tgtEl>
                                        <p:attrNameLst>
                                          <p:attrName>style.color</p:attrName>
                                        </p:attrNameLst>
                                      </p:cBhvr>
                                      <p:tavLst>
                                        <p:tav tm="0">
                                          <p:val>
                                            <p:clrVal>
                                              <a:schemeClr val="accent2"/>
                                            </p:clrVal>
                                          </p:val>
                                        </p:tav>
                                        <p:tav tm="50000">
                                          <p:val>
                                            <p:clrVal>
                                              <a:schemeClr val="hlink"/>
                                            </p:clrVal>
                                          </p:val>
                                        </p:tav>
                                      </p:tavLst>
                                    </p:anim>
                                    <p:anim calcmode="discrete" valueType="clr">
                                      <p:cBhvr>
                                        <p:cTn id="21" dur="80"/>
                                        <p:tgtEl>
                                          <p:spTgt spid="374792"/>
                                        </p:tgtEl>
                                        <p:attrNameLst>
                                          <p:attrName>fillcolor</p:attrName>
                                        </p:attrNameLst>
                                      </p:cBhvr>
                                      <p:tavLst>
                                        <p:tav tm="0">
                                          <p:val>
                                            <p:clrVal>
                                              <a:schemeClr val="accent2"/>
                                            </p:clrVal>
                                          </p:val>
                                        </p:tav>
                                        <p:tav tm="50000">
                                          <p:val>
                                            <p:clrVal>
                                              <a:schemeClr val="hlink"/>
                                            </p:clrVal>
                                          </p:val>
                                        </p:tav>
                                      </p:tavLst>
                                    </p:anim>
                                    <p:set>
                                      <p:cBhvr>
                                        <p:cTn id="22" dur="80"/>
                                        <p:tgtEl>
                                          <p:spTgt spid="374792"/>
                                        </p:tgtEl>
                                        <p:attrNameLst>
                                          <p:attrName>fill.type</p:attrName>
                                        </p:attrNameLst>
                                      </p:cBhvr>
                                      <p:to>
                                        <p:strVal val="solid"/>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7" presetClass="entr" presetSubtype="0" fill="hold" grpId="0" nodeType="clickEffect">
                                  <p:stCondLst>
                                    <p:cond delay="0"/>
                                  </p:stCondLst>
                                  <p:iterate type="lt">
                                    <p:tmPct val="50000"/>
                                  </p:iterate>
                                  <p:childTnLst>
                                    <p:set>
                                      <p:cBhvr>
                                        <p:cTn id="26" dur="1" fill="hold">
                                          <p:stCondLst>
                                            <p:cond delay="0"/>
                                          </p:stCondLst>
                                        </p:cTn>
                                        <p:tgtEl>
                                          <p:spTgt spid="374795"/>
                                        </p:tgtEl>
                                        <p:attrNameLst>
                                          <p:attrName>style.visibility</p:attrName>
                                        </p:attrNameLst>
                                      </p:cBhvr>
                                      <p:to>
                                        <p:strVal val="visible"/>
                                      </p:to>
                                    </p:set>
                                    <p:anim calcmode="discrete" valueType="clr">
                                      <p:cBhvr override="childStyle">
                                        <p:cTn id="27" dur="80"/>
                                        <p:tgtEl>
                                          <p:spTgt spid="374795"/>
                                        </p:tgtEl>
                                        <p:attrNameLst>
                                          <p:attrName>style.color</p:attrName>
                                        </p:attrNameLst>
                                      </p:cBhvr>
                                      <p:tavLst>
                                        <p:tav tm="0">
                                          <p:val>
                                            <p:clrVal>
                                              <a:schemeClr val="accent2"/>
                                            </p:clrVal>
                                          </p:val>
                                        </p:tav>
                                        <p:tav tm="50000">
                                          <p:val>
                                            <p:clrVal>
                                              <a:schemeClr val="hlink"/>
                                            </p:clrVal>
                                          </p:val>
                                        </p:tav>
                                      </p:tavLst>
                                    </p:anim>
                                    <p:anim calcmode="discrete" valueType="clr">
                                      <p:cBhvr>
                                        <p:cTn id="28" dur="80"/>
                                        <p:tgtEl>
                                          <p:spTgt spid="374795"/>
                                        </p:tgtEl>
                                        <p:attrNameLst>
                                          <p:attrName>fillcolor</p:attrName>
                                        </p:attrNameLst>
                                      </p:cBhvr>
                                      <p:tavLst>
                                        <p:tav tm="0">
                                          <p:val>
                                            <p:clrVal>
                                              <a:schemeClr val="accent2"/>
                                            </p:clrVal>
                                          </p:val>
                                        </p:tav>
                                        <p:tav tm="50000">
                                          <p:val>
                                            <p:clrVal>
                                              <a:schemeClr val="hlink"/>
                                            </p:clrVal>
                                          </p:val>
                                        </p:tav>
                                      </p:tavLst>
                                    </p:anim>
                                    <p:set>
                                      <p:cBhvr>
                                        <p:cTn id="29" dur="80"/>
                                        <p:tgtEl>
                                          <p:spTgt spid="37479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P spid="374792" grpId="0"/>
      <p:bldP spid="374794" grpId="0" build="p"/>
      <p:bldP spid="37479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DCE7D186-3189-3042-8542-18DB2137C9B9}"/>
              </a:ext>
            </a:extLst>
          </p:cNvPr>
          <p:cNvSpPr>
            <a:spLocks noGrp="1" noChangeArrowheads="1"/>
          </p:cNvSpPr>
          <p:nvPr>
            <p:ph type="title"/>
          </p:nvPr>
        </p:nvSpPr>
        <p:spPr/>
        <p:txBody>
          <a:bodyPr/>
          <a:lstStyle/>
          <a:p>
            <a:pPr eaLnBrk="1" hangingPunct="1"/>
            <a:r>
              <a:rPr lang="es-ES_tradnl" altLang="es-ES" dirty="0"/>
              <a:t>Hipótesis básicas del ANOVA</a:t>
            </a:r>
          </a:p>
        </p:txBody>
      </p:sp>
      <p:sp>
        <p:nvSpPr>
          <p:cNvPr id="162819" name="Rectangle 3">
            <a:extLst>
              <a:ext uri="{FF2B5EF4-FFF2-40B4-BE49-F238E27FC236}">
                <a16:creationId xmlns:a16="http://schemas.microsoft.com/office/drawing/2014/main" id="{8B6C8E66-9FA1-EC49-9F43-F6DDE1CA8D2F}"/>
              </a:ext>
            </a:extLst>
          </p:cNvPr>
          <p:cNvSpPr>
            <a:spLocks noGrp="1" noChangeArrowheads="1"/>
          </p:cNvSpPr>
          <p:nvPr>
            <p:ph type="body" idx="1"/>
          </p:nvPr>
        </p:nvSpPr>
        <p:spPr/>
        <p:txBody>
          <a:bodyPr/>
          <a:lstStyle/>
          <a:p>
            <a:pPr eaLnBrk="1" hangingPunct="1"/>
            <a:endParaRPr lang="es-ES" altLang="es-ES" dirty="0"/>
          </a:p>
        </p:txBody>
      </p:sp>
    </p:spTree>
    <p:extLst>
      <p:ext uri="{BB962C8B-B14F-4D97-AF65-F5344CB8AC3E}">
        <p14:creationId xmlns:p14="http://schemas.microsoft.com/office/powerpoint/2010/main" val="27669927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4">
            <a:extLst>
              <a:ext uri="{FF2B5EF4-FFF2-40B4-BE49-F238E27FC236}">
                <a16:creationId xmlns:a16="http://schemas.microsoft.com/office/drawing/2014/main" id="{2912CFFD-CF13-3445-AD68-850029998466}"/>
              </a:ext>
            </a:extLst>
          </p:cNvPr>
          <p:cNvSpPr>
            <a:spLocks noChangeArrowheads="1"/>
          </p:cNvSpPr>
          <p:nvPr/>
        </p:nvSpPr>
        <p:spPr bwMode="auto">
          <a:xfrm>
            <a:off x="381000" y="914400"/>
            <a:ext cx="8491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r>
              <a:rPr lang="es-ES_tradnl" altLang="es-ES" dirty="0"/>
              <a:t>Si se estudian </a:t>
            </a:r>
            <a:r>
              <a:rPr lang="es-ES_tradnl" altLang="es-ES" b="1" dirty="0"/>
              <a:t>2</a:t>
            </a:r>
            <a:r>
              <a:rPr lang="es-ES_tradnl" altLang="es-ES" dirty="0"/>
              <a:t> </a:t>
            </a:r>
            <a:r>
              <a:rPr lang="es-ES_tradnl" altLang="es-ES" b="1" dirty="0"/>
              <a:t>factores (aplicable a mas de 2 factores)</a:t>
            </a:r>
            <a:r>
              <a:rPr lang="es-ES_tradnl" altLang="es-ES" dirty="0"/>
              <a:t>:</a:t>
            </a:r>
          </a:p>
        </p:txBody>
      </p:sp>
      <p:sp>
        <p:nvSpPr>
          <p:cNvPr id="510981" name="Text Box 5">
            <a:extLst>
              <a:ext uri="{FF2B5EF4-FFF2-40B4-BE49-F238E27FC236}">
                <a16:creationId xmlns:a16="http://schemas.microsoft.com/office/drawing/2014/main" id="{5E620F7F-DAD4-8B41-BBD7-AD922BC38FED}"/>
              </a:ext>
            </a:extLst>
          </p:cNvPr>
          <p:cNvSpPr txBox="1">
            <a:spLocks noChangeArrowheads="1"/>
          </p:cNvSpPr>
          <p:nvPr/>
        </p:nvSpPr>
        <p:spPr bwMode="auto">
          <a:xfrm>
            <a:off x="539552" y="1892555"/>
            <a:ext cx="502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b="1"/>
              <a:t>FI</a:t>
            </a:r>
            <a:r>
              <a:rPr lang="es-ES_tradnl" altLang="es-ES"/>
              <a:t> </a:t>
            </a:r>
            <a:r>
              <a:rPr lang="es-ES_tradnl" altLang="es-ES" b="1">
                <a:solidFill>
                  <a:srgbClr val="CC3300"/>
                </a:solidFill>
                <a:sym typeface="Wingdings" pitchFamily="2" charset="2"/>
              </a:rPr>
              <a:t></a:t>
            </a:r>
            <a:r>
              <a:rPr lang="es-ES_tradnl" altLang="es-ES">
                <a:sym typeface="Wingdings" pitchFamily="2" charset="2"/>
              </a:rPr>
              <a:t> </a:t>
            </a:r>
            <a:r>
              <a:rPr lang="es-ES_tradnl" altLang="es-ES" b="1">
                <a:sym typeface="Wingdings" pitchFamily="2" charset="2"/>
              </a:rPr>
              <a:t>I</a:t>
            </a:r>
            <a:r>
              <a:rPr lang="es-ES_tradnl" altLang="es-ES">
                <a:sym typeface="Wingdings" pitchFamily="2" charset="2"/>
              </a:rPr>
              <a:t> niveles (cuantitativo) o 	variantes (cualitativos)</a:t>
            </a:r>
            <a:endParaRPr lang="es-ES" altLang="es-ES"/>
          </a:p>
        </p:txBody>
      </p:sp>
      <p:sp>
        <p:nvSpPr>
          <p:cNvPr id="510982" name="Text Box 6">
            <a:extLst>
              <a:ext uri="{FF2B5EF4-FFF2-40B4-BE49-F238E27FC236}">
                <a16:creationId xmlns:a16="http://schemas.microsoft.com/office/drawing/2014/main" id="{976E76E9-1E6A-7E4C-9C0A-5C9D94C963BC}"/>
              </a:ext>
            </a:extLst>
          </p:cNvPr>
          <p:cNvSpPr txBox="1">
            <a:spLocks noChangeArrowheads="1"/>
          </p:cNvSpPr>
          <p:nvPr/>
        </p:nvSpPr>
        <p:spPr bwMode="auto">
          <a:xfrm>
            <a:off x="539552" y="2822830"/>
            <a:ext cx="5029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b="1" dirty="0"/>
              <a:t>FJ</a:t>
            </a:r>
            <a:r>
              <a:rPr lang="es-ES_tradnl" altLang="es-ES" dirty="0"/>
              <a:t> </a:t>
            </a:r>
            <a:r>
              <a:rPr lang="es-ES_tradnl" altLang="es-ES" b="1" dirty="0">
                <a:solidFill>
                  <a:srgbClr val="CC3300"/>
                </a:solidFill>
                <a:sym typeface="Wingdings" pitchFamily="2" charset="2"/>
              </a:rPr>
              <a:t></a:t>
            </a:r>
            <a:r>
              <a:rPr lang="es-ES_tradnl" altLang="es-ES" dirty="0">
                <a:sym typeface="Wingdings" pitchFamily="2" charset="2"/>
              </a:rPr>
              <a:t> </a:t>
            </a:r>
            <a:r>
              <a:rPr lang="es-ES_tradnl" altLang="es-ES" b="1" dirty="0">
                <a:sym typeface="Wingdings" pitchFamily="2" charset="2"/>
              </a:rPr>
              <a:t>J</a:t>
            </a:r>
            <a:r>
              <a:rPr lang="es-ES_tradnl" altLang="es-ES" dirty="0">
                <a:sym typeface="Wingdings" pitchFamily="2" charset="2"/>
              </a:rPr>
              <a:t> niveles (cuantitativo) o 	variantes (cualitativos)</a:t>
            </a:r>
            <a:endParaRPr lang="es-ES" altLang="es-ES" dirty="0"/>
          </a:p>
        </p:txBody>
      </p:sp>
      <p:sp>
        <p:nvSpPr>
          <p:cNvPr id="510983" name="AutoShape 7">
            <a:extLst>
              <a:ext uri="{FF2B5EF4-FFF2-40B4-BE49-F238E27FC236}">
                <a16:creationId xmlns:a16="http://schemas.microsoft.com/office/drawing/2014/main" id="{82DBF9A9-ED66-114B-891B-BDC87FD1994B}"/>
              </a:ext>
            </a:extLst>
          </p:cNvPr>
          <p:cNvSpPr>
            <a:spLocks noChangeArrowheads="1"/>
          </p:cNvSpPr>
          <p:nvPr/>
        </p:nvSpPr>
        <p:spPr bwMode="auto">
          <a:xfrm rot="1996855">
            <a:off x="5410002" y="2240218"/>
            <a:ext cx="615950" cy="457200"/>
          </a:xfrm>
          <a:custGeom>
            <a:avLst/>
            <a:gdLst>
              <a:gd name="T0" fmla="*/ 461963 w 21600"/>
              <a:gd name="T1" fmla="*/ 0 h 21600"/>
              <a:gd name="T2" fmla="*/ 0 w 21600"/>
              <a:gd name="T3" fmla="*/ 228600 h 21600"/>
              <a:gd name="T4" fmla="*/ 461963 w 21600"/>
              <a:gd name="T5" fmla="*/ 457200 h 21600"/>
              <a:gd name="T6" fmla="*/ 615950 w 21600"/>
              <a:gd name="T7" fmla="*/ 2286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10984" name="AutoShape 8">
            <a:extLst>
              <a:ext uri="{FF2B5EF4-FFF2-40B4-BE49-F238E27FC236}">
                <a16:creationId xmlns:a16="http://schemas.microsoft.com/office/drawing/2014/main" id="{ACC1FC02-4623-9A45-9A51-BA8C26FA765F}"/>
              </a:ext>
            </a:extLst>
          </p:cNvPr>
          <p:cNvSpPr>
            <a:spLocks noChangeArrowheads="1"/>
          </p:cNvSpPr>
          <p:nvPr/>
        </p:nvSpPr>
        <p:spPr bwMode="auto">
          <a:xfrm rot="8549444" flipH="1">
            <a:off x="5416352" y="2806955"/>
            <a:ext cx="685800" cy="457200"/>
          </a:xfrm>
          <a:custGeom>
            <a:avLst/>
            <a:gdLst>
              <a:gd name="T0" fmla="*/ 514350 w 21600"/>
              <a:gd name="T1" fmla="*/ 0 h 21600"/>
              <a:gd name="T2" fmla="*/ 0 w 21600"/>
              <a:gd name="T3" fmla="*/ 228600 h 21600"/>
              <a:gd name="T4" fmla="*/ 514350 w 21600"/>
              <a:gd name="T5" fmla="*/ 457200 h 21600"/>
              <a:gd name="T6" fmla="*/ 685800 w 21600"/>
              <a:gd name="T7" fmla="*/ 2286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510985" name="Text Box 9">
            <a:extLst>
              <a:ext uri="{FF2B5EF4-FFF2-40B4-BE49-F238E27FC236}">
                <a16:creationId xmlns:a16="http://schemas.microsoft.com/office/drawing/2014/main" id="{54B5326A-4D22-BE40-A0A8-C4DD7D31132F}"/>
              </a:ext>
            </a:extLst>
          </p:cNvPr>
          <p:cNvSpPr txBox="1">
            <a:spLocks noChangeArrowheads="1"/>
          </p:cNvSpPr>
          <p:nvPr/>
        </p:nvSpPr>
        <p:spPr bwMode="auto">
          <a:xfrm>
            <a:off x="6254552" y="2365630"/>
            <a:ext cx="19812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b="1"/>
              <a:t>X</a:t>
            </a:r>
            <a:r>
              <a:rPr lang="es-ES_tradnl" altLang="es-ES"/>
              <a:t> (variable respuesta)</a:t>
            </a:r>
            <a:endParaRPr lang="es-ES" altLang="es-ES"/>
          </a:p>
        </p:txBody>
      </p:sp>
      <p:sp>
        <p:nvSpPr>
          <p:cNvPr id="510986" name="AutoShape 10">
            <a:extLst>
              <a:ext uri="{FF2B5EF4-FFF2-40B4-BE49-F238E27FC236}">
                <a16:creationId xmlns:a16="http://schemas.microsoft.com/office/drawing/2014/main" id="{C5B02B26-5A1C-0343-97F5-8FF52F6EE986}"/>
              </a:ext>
            </a:extLst>
          </p:cNvPr>
          <p:cNvSpPr>
            <a:spLocks noChangeArrowheads="1"/>
          </p:cNvSpPr>
          <p:nvPr/>
        </p:nvSpPr>
        <p:spPr bwMode="auto">
          <a:xfrm>
            <a:off x="4044752" y="4407155"/>
            <a:ext cx="533400" cy="3810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
        <p:nvSpPr>
          <p:cNvPr id="510987" name="Text Box 11">
            <a:extLst>
              <a:ext uri="{FF2B5EF4-FFF2-40B4-BE49-F238E27FC236}">
                <a16:creationId xmlns:a16="http://schemas.microsoft.com/office/drawing/2014/main" id="{9834CD39-1B1E-3C4E-8986-1CB86EAF6209}"/>
              </a:ext>
            </a:extLst>
          </p:cNvPr>
          <p:cNvSpPr txBox="1">
            <a:spLocks noChangeArrowheads="1"/>
          </p:cNvSpPr>
          <p:nvPr/>
        </p:nvSpPr>
        <p:spPr bwMode="auto">
          <a:xfrm>
            <a:off x="539552" y="382930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eaLnBrk="1" hangingPunct="1">
              <a:spcBef>
                <a:spcPct val="50000"/>
              </a:spcBef>
            </a:pPr>
            <a:r>
              <a:rPr lang="es-ES_tradnl" altLang="es-ES" b="1"/>
              <a:t>I</a:t>
            </a:r>
            <a:r>
              <a:rPr lang="es-ES_tradnl" altLang="es-ES"/>
              <a:t>x</a:t>
            </a:r>
            <a:r>
              <a:rPr lang="es-ES_tradnl" altLang="es-ES" b="1"/>
              <a:t>J</a:t>
            </a:r>
            <a:r>
              <a:rPr lang="es-ES_tradnl" altLang="es-ES"/>
              <a:t> tratamientos </a:t>
            </a:r>
            <a:r>
              <a:rPr lang="es-ES_tradnl" altLang="es-ES">
                <a:sym typeface="Wingdings" pitchFamily="2" charset="2"/>
              </a:rPr>
              <a:t> </a:t>
            </a:r>
            <a:r>
              <a:rPr lang="es-ES_tradnl" altLang="es-ES" b="1"/>
              <a:t>I</a:t>
            </a:r>
            <a:r>
              <a:rPr lang="es-ES_tradnl" altLang="es-ES"/>
              <a:t>x</a:t>
            </a:r>
            <a:r>
              <a:rPr lang="es-ES_tradnl" altLang="es-ES" b="1"/>
              <a:t>J</a:t>
            </a:r>
            <a:r>
              <a:rPr lang="es-ES_tradnl" altLang="es-ES"/>
              <a:t> poblaciones </a:t>
            </a:r>
            <a:endParaRPr lang="es-ES" altLang="es-ES"/>
          </a:p>
        </p:txBody>
      </p:sp>
      <p:sp>
        <p:nvSpPr>
          <p:cNvPr id="510988" name="Text Box 12">
            <a:extLst>
              <a:ext uri="{FF2B5EF4-FFF2-40B4-BE49-F238E27FC236}">
                <a16:creationId xmlns:a16="http://schemas.microsoft.com/office/drawing/2014/main" id="{8E486F54-7BBB-7E49-A14D-38A565E129C2}"/>
              </a:ext>
            </a:extLst>
          </p:cNvPr>
          <p:cNvSpPr>
            <a:spLocks noGrp="1" noChangeArrowheads="1"/>
          </p:cNvSpPr>
          <p:nvPr>
            <p:ph type="body" idx="1"/>
          </p:nvPr>
        </p:nvSpPr>
        <p:spPr>
          <a:xfrm>
            <a:off x="531044" y="5036740"/>
            <a:ext cx="7734300" cy="846647"/>
          </a:xfrm>
          <a:noFill/>
          <a:ln w="9525" cap="flat" cmpd="sng" algn="ctr">
            <a:solidFill>
              <a:schemeClr val="accent3"/>
            </a:solidFill>
            <a:prstDash val="solid"/>
            <a:round/>
            <a:headEnd type="none" w="med" len="med"/>
            <a:tailEnd type="none" w="med" len="med"/>
          </a:ln>
          <a:extLst/>
        </p:spPr>
        <p:style>
          <a:lnRef idx="0">
            <a:scrgbClr r="0" g="0" b="0"/>
          </a:lnRef>
          <a:fillRef idx="0">
            <a:scrgbClr r="0" g="0" b="0"/>
          </a:fillRef>
          <a:effectRef idx="0">
            <a:scrgbClr r="0" g="0" b="0"/>
          </a:effectRef>
          <a:fontRef idx="minor">
            <a:schemeClr val="accent3"/>
          </a:fontRef>
        </p:style>
        <p:txBody>
          <a:bodyPr>
            <a:normAutofit/>
          </a:bodyPr>
          <a:lstStyle/>
          <a:p>
            <a:pPr marL="0" indent="0" eaLnBrk="1" hangingPunct="1">
              <a:spcBef>
                <a:spcPct val="50000"/>
              </a:spcBef>
              <a:buClrTx/>
              <a:buSzTx/>
              <a:buFontTx/>
              <a:buNone/>
            </a:pPr>
            <a:r>
              <a:rPr lang="es-ES_tradnl" altLang="es-ES" sz="2400" b="1" dirty="0">
                <a:solidFill>
                  <a:srgbClr val="FF0000"/>
                </a:solidFill>
              </a:rPr>
              <a:t>El valor constatado en el ensayo n de cada uno de los </a:t>
            </a:r>
            <a:r>
              <a:rPr lang="es-ES_tradnl" altLang="es-ES" sz="2400" b="1" dirty="0" err="1">
                <a:solidFill>
                  <a:srgbClr val="FF0000"/>
                </a:solidFill>
              </a:rPr>
              <a:t>IxJ</a:t>
            </a:r>
            <a:r>
              <a:rPr lang="es-ES_tradnl" altLang="es-ES" sz="2400" b="1" dirty="0">
                <a:solidFill>
                  <a:srgbClr val="FF0000"/>
                </a:solidFill>
              </a:rPr>
              <a:t> tratamientos es el valor observado de una </a:t>
            </a:r>
            <a:r>
              <a:rPr lang="es-ES_tradnl" altLang="es-ES" sz="2400" b="1" dirty="0" err="1">
                <a:solidFill>
                  <a:srgbClr val="FF0000"/>
                </a:solidFill>
              </a:rPr>
              <a:t>v.a</a:t>
            </a:r>
            <a:r>
              <a:rPr lang="es-ES_tradnl" altLang="es-ES" sz="2400" b="1" dirty="0">
                <a:solidFill>
                  <a:srgbClr val="FF0000"/>
                </a:solidFill>
              </a:rPr>
              <a:t> </a:t>
            </a:r>
            <a:r>
              <a:rPr lang="es-ES_tradnl" altLang="es-ES" sz="2400" dirty="0">
                <a:sym typeface="Wingdings" pitchFamily="2" charset="2"/>
              </a:rPr>
              <a:t> </a:t>
            </a:r>
            <a:r>
              <a:rPr lang="es-ES_tradnl" altLang="es-ES" sz="2400" b="1" dirty="0" err="1">
                <a:solidFill>
                  <a:schemeClr val="accent5"/>
                </a:solidFill>
              </a:rPr>
              <a:t>X</a:t>
            </a:r>
            <a:r>
              <a:rPr lang="es-ES_tradnl" altLang="es-ES" sz="2400" b="1" baseline="-25000" dirty="0" err="1">
                <a:solidFill>
                  <a:schemeClr val="accent5"/>
                </a:solidFill>
              </a:rPr>
              <a:t>ijn</a:t>
            </a:r>
            <a:endParaRPr lang="es-ES" altLang="es-ES" sz="2400" b="1" baseline="-25000" dirty="0">
              <a:solidFill>
                <a:schemeClr val="accent5"/>
              </a:solidFill>
            </a:endParaRPr>
          </a:p>
        </p:txBody>
      </p:sp>
      <p:sp>
        <p:nvSpPr>
          <p:cNvPr id="164875" name="Rectangle 15">
            <a:extLst>
              <a:ext uri="{FF2B5EF4-FFF2-40B4-BE49-F238E27FC236}">
                <a16:creationId xmlns:a16="http://schemas.microsoft.com/office/drawing/2014/main" id="{770B50BE-1182-CF42-9A9C-C671129B2D59}"/>
              </a:ext>
            </a:extLst>
          </p:cNvPr>
          <p:cNvSpPr>
            <a:spLocks noGrp="1" noChangeArrowheads="1"/>
          </p:cNvSpPr>
          <p:nvPr>
            <p:ph type="title"/>
          </p:nvPr>
        </p:nvSpPr>
        <p:spPr>
          <a:xfrm>
            <a:off x="107950" y="173037"/>
            <a:ext cx="8467725" cy="686055"/>
          </a:xfrm>
          <a:noFill/>
        </p:spPr>
        <p:txBody>
          <a:bodyPr>
            <a:normAutofit/>
          </a:bodyPr>
          <a:lstStyle/>
          <a:p>
            <a:r>
              <a:rPr lang="es-ES_tradnl" altLang="es-ES" dirty="0">
                <a:solidFill>
                  <a:srgbClr val="4472C4"/>
                </a:solidFill>
              </a:rPr>
              <a:t>Hipótesis básicas del ANOVA </a:t>
            </a:r>
          </a:p>
        </p:txBody>
      </p:sp>
    </p:spTree>
    <p:extLst>
      <p:ext uri="{BB962C8B-B14F-4D97-AF65-F5344CB8AC3E}">
        <p14:creationId xmlns:p14="http://schemas.microsoft.com/office/powerpoint/2010/main" val="345831284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2000"/>
                                  </p:stCondLst>
                                  <p:childTnLst>
                                    <p:set>
                                      <p:cBhvr>
                                        <p:cTn id="6" dur="1" fill="hold">
                                          <p:stCondLst>
                                            <p:cond delay="0"/>
                                          </p:stCondLst>
                                        </p:cTn>
                                        <p:tgtEl>
                                          <p:spTgt spid="510981"/>
                                        </p:tgtEl>
                                        <p:attrNameLst>
                                          <p:attrName>style.visibility</p:attrName>
                                        </p:attrNameLst>
                                      </p:cBhvr>
                                      <p:to>
                                        <p:strVal val="visible"/>
                                      </p:to>
                                    </p:set>
                                    <p:anim calcmode="lin" valueType="num">
                                      <p:cBhvr additive="base">
                                        <p:cTn id="7" dur="500" fill="hold"/>
                                        <p:tgtEl>
                                          <p:spTgt spid="510981"/>
                                        </p:tgtEl>
                                        <p:attrNameLst>
                                          <p:attrName>ppt_x</p:attrName>
                                        </p:attrNameLst>
                                      </p:cBhvr>
                                      <p:tavLst>
                                        <p:tav tm="0">
                                          <p:val>
                                            <p:strVal val="0-#ppt_w/2"/>
                                          </p:val>
                                        </p:tav>
                                        <p:tav tm="100000">
                                          <p:val>
                                            <p:strVal val="#ppt_x"/>
                                          </p:val>
                                        </p:tav>
                                      </p:tavLst>
                                    </p:anim>
                                    <p:anim calcmode="lin" valueType="num">
                                      <p:cBhvr additive="base">
                                        <p:cTn id="8" dur="500" fill="hold"/>
                                        <p:tgtEl>
                                          <p:spTgt spid="51098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2500"/>
                            </p:stCondLst>
                            <p:childTnLst>
                              <p:par>
                                <p:cTn id="10" presetID="2" presetClass="entr" presetSubtype="8" fill="hold" grpId="0" nodeType="afterEffect">
                                  <p:stCondLst>
                                    <p:cond delay="2000"/>
                                  </p:stCondLst>
                                  <p:childTnLst>
                                    <p:set>
                                      <p:cBhvr>
                                        <p:cTn id="11" dur="1" fill="hold">
                                          <p:stCondLst>
                                            <p:cond delay="0"/>
                                          </p:stCondLst>
                                        </p:cTn>
                                        <p:tgtEl>
                                          <p:spTgt spid="510982"/>
                                        </p:tgtEl>
                                        <p:attrNameLst>
                                          <p:attrName>style.visibility</p:attrName>
                                        </p:attrNameLst>
                                      </p:cBhvr>
                                      <p:to>
                                        <p:strVal val="visible"/>
                                      </p:to>
                                    </p:set>
                                    <p:anim calcmode="lin" valueType="num">
                                      <p:cBhvr additive="base">
                                        <p:cTn id="12" dur="500" fill="hold"/>
                                        <p:tgtEl>
                                          <p:spTgt spid="510982"/>
                                        </p:tgtEl>
                                        <p:attrNameLst>
                                          <p:attrName>ppt_x</p:attrName>
                                        </p:attrNameLst>
                                      </p:cBhvr>
                                      <p:tavLst>
                                        <p:tav tm="0">
                                          <p:val>
                                            <p:strVal val="0-#ppt_w/2"/>
                                          </p:val>
                                        </p:tav>
                                        <p:tav tm="100000">
                                          <p:val>
                                            <p:strVal val="#ppt_x"/>
                                          </p:val>
                                        </p:tav>
                                      </p:tavLst>
                                    </p:anim>
                                    <p:anim calcmode="lin" valueType="num">
                                      <p:cBhvr additive="base">
                                        <p:cTn id="13" dur="500" fill="hold"/>
                                        <p:tgtEl>
                                          <p:spTgt spid="510982"/>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5000"/>
                            </p:stCondLst>
                            <p:childTnLst>
                              <p:par>
                                <p:cTn id="15" presetID="17" presetClass="entr" presetSubtype="10" fill="hold" nodeType="afterEffect">
                                  <p:stCondLst>
                                    <p:cond delay="1000"/>
                                  </p:stCondLst>
                                  <p:childTnLst>
                                    <p:set>
                                      <p:cBhvr>
                                        <p:cTn id="16" dur="1" fill="hold">
                                          <p:stCondLst>
                                            <p:cond delay="0"/>
                                          </p:stCondLst>
                                        </p:cTn>
                                        <p:tgtEl>
                                          <p:spTgt spid="510983"/>
                                        </p:tgtEl>
                                        <p:attrNameLst>
                                          <p:attrName>style.visibility</p:attrName>
                                        </p:attrNameLst>
                                      </p:cBhvr>
                                      <p:to>
                                        <p:strVal val="visible"/>
                                      </p:to>
                                    </p:set>
                                    <p:anim calcmode="lin" valueType="num">
                                      <p:cBhvr>
                                        <p:cTn id="17" dur="500" fill="hold"/>
                                        <p:tgtEl>
                                          <p:spTgt spid="510983"/>
                                        </p:tgtEl>
                                        <p:attrNameLst>
                                          <p:attrName>ppt_w</p:attrName>
                                        </p:attrNameLst>
                                      </p:cBhvr>
                                      <p:tavLst>
                                        <p:tav tm="0">
                                          <p:val>
                                            <p:fltVal val="0"/>
                                          </p:val>
                                        </p:tav>
                                        <p:tav tm="100000">
                                          <p:val>
                                            <p:strVal val="#ppt_w"/>
                                          </p:val>
                                        </p:tav>
                                      </p:tavLst>
                                    </p:anim>
                                    <p:anim calcmode="lin" valueType="num">
                                      <p:cBhvr>
                                        <p:cTn id="18" dur="500" fill="hold"/>
                                        <p:tgtEl>
                                          <p:spTgt spid="510983"/>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6500"/>
                            </p:stCondLst>
                            <p:childTnLst>
                              <p:par>
                                <p:cTn id="20" presetID="17" presetClass="entr" presetSubtype="10" fill="hold" nodeType="afterEffect">
                                  <p:stCondLst>
                                    <p:cond delay="1000"/>
                                  </p:stCondLst>
                                  <p:childTnLst>
                                    <p:set>
                                      <p:cBhvr>
                                        <p:cTn id="21" dur="1" fill="hold">
                                          <p:stCondLst>
                                            <p:cond delay="0"/>
                                          </p:stCondLst>
                                        </p:cTn>
                                        <p:tgtEl>
                                          <p:spTgt spid="510984"/>
                                        </p:tgtEl>
                                        <p:attrNameLst>
                                          <p:attrName>style.visibility</p:attrName>
                                        </p:attrNameLst>
                                      </p:cBhvr>
                                      <p:to>
                                        <p:strVal val="visible"/>
                                      </p:to>
                                    </p:set>
                                    <p:anim calcmode="lin" valueType="num">
                                      <p:cBhvr>
                                        <p:cTn id="22" dur="500" fill="hold"/>
                                        <p:tgtEl>
                                          <p:spTgt spid="510984"/>
                                        </p:tgtEl>
                                        <p:attrNameLst>
                                          <p:attrName>ppt_w</p:attrName>
                                        </p:attrNameLst>
                                      </p:cBhvr>
                                      <p:tavLst>
                                        <p:tav tm="0">
                                          <p:val>
                                            <p:fltVal val="0"/>
                                          </p:val>
                                        </p:tav>
                                        <p:tav tm="100000">
                                          <p:val>
                                            <p:strVal val="#ppt_w"/>
                                          </p:val>
                                        </p:tav>
                                      </p:tavLst>
                                    </p:anim>
                                    <p:anim calcmode="lin" valueType="num">
                                      <p:cBhvr>
                                        <p:cTn id="23" dur="500" fill="hold"/>
                                        <p:tgtEl>
                                          <p:spTgt spid="510984"/>
                                        </p:tgtEl>
                                        <p:attrNameLst>
                                          <p:attrName>ppt_h</p:attrName>
                                        </p:attrNameLst>
                                      </p:cBhvr>
                                      <p:tavLst>
                                        <p:tav tm="0">
                                          <p:val>
                                            <p:strVal val="#ppt_h"/>
                                          </p:val>
                                        </p:tav>
                                        <p:tav tm="100000">
                                          <p:val>
                                            <p:strVal val="#ppt_h"/>
                                          </p:val>
                                        </p:tav>
                                      </p:tavLst>
                                    </p:anim>
                                  </p:childTnLst>
                                </p:cTn>
                              </p:par>
                            </p:childTnLst>
                          </p:cTn>
                        </p:par>
                        <p:par>
                          <p:cTn id="24" fill="hold" nodeType="afterGroup">
                            <p:stCondLst>
                              <p:cond delay="8000"/>
                            </p:stCondLst>
                            <p:childTnLst>
                              <p:par>
                                <p:cTn id="25" presetID="22" presetClass="entr" presetSubtype="8" fill="hold" grpId="0" nodeType="afterEffect">
                                  <p:stCondLst>
                                    <p:cond delay="0"/>
                                  </p:stCondLst>
                                  <p:childTnLst>
                                    <p:set>
                                      <p:cBhvr>
                                        <p:cTn id="26" dur="1" fill="hold">
                                          <p:stCondLst>
                                            <p:cond delay="0"/>
                                          </p:stCondLst>
                                        </p:cTn>
                                        <p:tgtEl>
                                          <p:spTgt spid="510985"/>
                                        </p:tgtEl>
                                        <p:attrNameLst>
                                          <p:attrName>style.visibility</p:attrName>
                                        </p:attrNameLst>
                                      </p:cBhvr>
                                      <p:to>
                                        <p:strVal val="visible"/>
                                      </p:to>
                                    </p:set>
                                    <p:animEffect transition="in" filter="wipe(left)">
                                      <p:cBhvr>
                                        <p:cTn id="27" dur="500"/>
                                        <p:tgtEl>
                                          <p:spTgt spid="5109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10987"/>
                                        </p:tgtEl>
                                        <p:attrNameLst>
                                          <p:attrName>style.visibility</p:attrName>
                                        </p:attrNameLst>
                                      </p:cBhvr>
                                      <p:to>
                                        <p:strVal val="visible"/>
                                      </p:to>
                                    </p:set>
                                    <p:animEffect transition="in" filter="wipe(up)">
                                      <p:cBhvr>
                                        <p:cTn id="32" dur="500"/>
                                        <p:tgtEl>
                                          <p:spTgt spid="5109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510986"/>
                                        </p:tgtEl>
                                        <p:attrNameLst>
                                          <p:attrName>style.visibility</p:attrName>
                                        </p:attrNameLst>
                                      </p:cBhvr>
                                      <p:to>
                                        <p:strVal val="visible"/>
                                      </p:to>
                                    </p:set>
                                    <p:animEffect transition="in" filter="wipe(up)">
                                      <p:cBhvr>
                                        <p:cTn id="37" dur="500"/>
                                        <p:tgtEl>
                                          <p:spTgt spid="510986"/>
                                        </p:tgtEl>
                                      </p:cBhvr>
                                    </p:animEffect>
                                  </p:childTnLst>
                                </p:cTn>
                              </p:par>
                            </p:childTnLst>
                          </p:cTn>
                        </p:par>
                        <p:par>
                          <p:cTn id="38" fill="hold" nodeType="afterGroup">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510988"/>
                                        </p:tgtEl>
                                        <p:attrNameLst>
                                          <p:attrName>style.visibility</p:attrName>
                                        </p:attrNameLst>
                                      </p:cBhvr>
                                      <p:to>
                                        <p:strVal val="visible"/>
                                      </p:to>
                                    </p:set>
                                    <p:animEffect transition="in" filter="wipe(up)">
                                      <p:cBhvr>
                                        <p:cTn id="41" dur="500"/>
                                        <p:tgtEl>
                                          <p:spTgt spid="5109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981" grpId="0" autoUpdateAnimBg="0"/>
      <p:bldP spid="510982" grpId="0" autoUpdateAnimBg="0"/>
      <p:bldP spid="510985" grpId="0" autoUpdateAnimBg="0"/>
      <p:bldP spid="510987" grpId="0" autoUpdateAnimBg="0"/>
      <p:bldP spid="510988" grpId="0" animBg="1" autoUpdateAnimBg="0"/>
    </p:bldLst>
  </p:timing>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7" name="Rectangle 3">
            <a:extLst>
              <a:ext uri="{FF2B5EF4-FFF2-40B4-BE49-F238E27FC236}">
                <a16:creationId xmlns:a16="http://schemas.microsoft.com/office/drawing/2014/main" id="{FD458DDF-B03B-CB4C-95C1-FB47F0F8C019}"/>
              </a:ext>
            </a:extLst>
          </p:cNvPr>
          <p:cNvSpPr>
            <a:spLocks noGrp="1" noChangeArrowheads="1"/>
          </p:cNvSpPr>
          <p:nvPr>
            <p:ph type="body" idx="1"/>
          </p:nvPr>
        </p:nvSpPr>
        <p:spPr>
          <a:xfrm>
            <a:off x="251520" y="908720"/>
            <a:ext cx="8491538" cy="4965700"/>
          </a:xfrm>
        </p:spPr>
        <p:txBody>
          <a:bodyPr>
            <a:normAutofit/>
          </a:bodyPr>
          <a:lstStyle/>
          <a:p>
            <a:pPr eaLnBrk="1" hangingPunct="1"/>
            <a:r>
              <a:rPr lang="es-ES_tradnl" altLang="es-ES" sz="2600" dirty="0"/>
              <a:t>Los resultados obtenidos mediante el ANOVA se deducen de las siguientes </a:t>
            </a:r>
            <a:r>
              <a:rPr lang="es-ES_tradnl" altLang="es-ES" sz="2600" b="1" dirty="0"/>
              <a:t>hipótesis</a:t>
            </a:r>
            <a:r>
              <a:rPr lang="es-ES_tradnl" altLang="es-ES" sz="2600" dirty="0"/>
              <a:t>:</a:t>
            </a:r>
          </a:p>
          <a:p>
            <a:pPr marL="0" indent="0" eaLnBrk="1" hangingPunct="1">
              <a:buNone/>
            </a:pPr>
            <a:endParaRPr lang="es-ES_tradnl" altLang="es-ES" sz="2600" dirty="0"/>
          </a:p>
          <a:p>
            <a:pPr lvl="1" eaLnBrk="1" hangingPunct="1"/>
            <a:r>
              <a:rPr lang="es-ES_tradnl" altLang="es-ES" sz="2600" b="1" dirty="0">
                <a:solidFill>
                  <a:srgbClr val="FF0000"/>
                </a:solidFill>
              </a:rPr>
              <a:t>Independencia</a:t>
            </a:r>
          </a:p>
          <a:p>
            <a:pPr lvl="1" eaLnBrk="1" hangingPunct="1">
              <a:lnSpc>
                <a:spcPct val="120000"/>
              </a:lnSpc>
            </a:pPr>
            <a:r>
              <a:rPr lang="es-ES_tradnl" altLang="es-ES" sz="2600" b="1" dirty="0" err="1">
                <a:solidFill>
                  <a:srgbClr val="FF0000"/>
                </a:solidFill>
              </a:rPr>
              <a:t>Homocedasticidad</a:t>
            </a:r>
            <a:r>
              <a:rPr lang="es-ES_tradnl" altLang="es-ES" sz="2600" b="1" dirty="0">
                <a:solidFill>
                  <a:srgbClr val="FF0000"/>
                </a:solidFill>
              </a:rPr>
              <a:t> (igualdad de varianzas)</a:t>
            </a:r>
          </a:p>
          <a:p>
            <a:pPr lvl="1" eaLnBrk="1" hangingPunct="1">
              <a:lnSpc>
                <a:spcPct val="120000"/>
              </a:lnSpc>
            </a:pPr>
            <a:r>
              <a:rPr lang="es-ES_tradnl" altLang="es-ES" sz="2600" b="1" dirty="0">
                <a:solidFill>
                  <a:srgbClr val="FF0000"/>
                </a:solidFill>
              </a:rPr>
              <a:t>Normalidad</a:t>
            </a:r>
          </a:p>
          <a:p>
            <a:pPr eaLnBrk="1" hangingPunct="1"/>
            <a:endParaRPr lang="es-ES_tradnl" altLang="es-ES" sz="2600" dirty="0"/>
          </a:p>
          <a:p>
            <a:pPr eaLnBrk="1" hangingPunct="1"/>
            <a:r>
              <a:rPr lang="es-ES_tradnl" altLang="es-ES" sz="2600" dirty="0"/>
              <a:t>El </a:t>
            </a:r>
            <a:r>
              <a:rPr lang="es-ES_tradnl" altLang="es-ES" sz="2600" u="sng" dirty="0"/>
              <a:t>incumplimiento</a:t>
            </a:r>
            <a:r>
              <a:rPr lang="es-ES_tradnl" altLang="es-ES" sz="2600" dirty="0"/>
              <a:t> de </a:t>
            </a:r>
            <a:r>
              <a:rPr lang="es-ES_tradnl" altLang="es-ES" sz="2600" u="sng" dirty="0"/>
              <a:t>alguna</a:t>
            </a:r>
            <a:r>
              <a:rPr lang="es-ES_tradnl" altLang="es-ES" sz="2600" dirty="0"/>
              <a:t> de éstas </a:t>
            </a:r>
            <a:r>
              <a:rPr lang="es-ES_tradnl" altLang="es-ES" sz="2600" u="sng" dirty="0"/>
              <a:t>hipótesis</a:t>
            </a:r>
            <a:r>
              <a:rPr lang="es-ES_tradnl" altLang="es-ES" sz="2600" dirty="0"/>
              <a:t> </a:t>
            </a:r>
            <a:r>
              <a:rPr lang="es-ES_tradnl" altLang="es-ES" sz="2600" b="1" dirty="0">
                <a:solidFill>
                  <a:srgbClr val="CC3300"/>
                </a:solidFill>
                <a:sym typeface="Wingdings" pitchFamily="2" charset="2"/>
              </a:rPr>
              <a:t></a:t>
            </a:r>
            <a:r>
              <a:rPr lang="es-ES_tradnl" altLang="es-ES" sz="2600" dirty="0">
                <a:sym typeface="Wingdings" pitchFamily="2" charset="2"/>
              </a:rPr>
              <a:t> </a:t>
            </a:r>
            <a:r>
              <a:rPr lang="es-ES_tradnl" altLang="es-ES" sz="2600" dirty="0"/>
              <a:t>Los </a:t>
            </a:r>
            <a:r>
              <a:rPr lang="es-ES_tradnl" altLang="es-ES" sz="2600" u="sng" dirty="0"/>
              <a:t>resultados</a:t>
            </a:r>
            <a:r>
              <a:rPr lang="es-ES_tradnl" altLang="es-ES" sz="2600" dirty="0"/>
              <a:t> obtenidos mediante el </a:t>
            </a:r>
            <a:r>
              <a:rPr lang="es-ES_tradnl" altLang="es-ES" sz="2600" u="sng" dirty="0"/>
              <a:t>ANOVA</a:t>
            </a:r>
            <a:r>
              <a:rPr lang="es-ES_tradnl" altLang="es-ES" sz="2600" dirty="0"/>
              <a:t> </a:t>
            </a:r>
            <a:r>
              <a:rPr lang="es-ES_tradnl" altLang="es-ES" sz="2600" b="1" u="sng" dirty="0"/>
              <a:t>no</a:t>
            </a:r>
            <a:r>
              <a:rPr lang="es-ES_tradnl" altLang="es-ES" sz="2600" dirty="0"/>
              <a:t> son </a:t>
            </a:r>
            <a:r>
              <a:rPr lang="es-ES_tradnl" altLang="es-ES" sz="2600" b="1" u="sng" dirty="0"/>
              <a:t>válidos</a:t>
            </a:r>
            <a:r>
              <a:rPr lang="es-ES_tradnl" altLang="es-ES" sz="2600" dirty="0"/>
              <a:t>.</a:t>
            </a:r>
          </a:p>
          <a:p>
            <a:pPr lvl="1" eaLnBrk="1" hangingPunct="1">
              <a:lnSpc>
                <a:spcPct val="120000"/>
              </a:lnSpc>
              <a:buFont typeface="Wingdings" pitchFamily="2" charset="2"/>
              <a:buNone/>
            </a:pPr>
            <a:endParaRPr lang="es-ES" altLang="es-ES" sz="2600" dirty="0"/>
          </a:p>
        </p:txBody>
      </p:sp>
      <p:sp>
        <p:nvSpPr>
          <p:cNvPr id="166915" name="Rectangle 7">
            <a:extLst>
              <a:ext uri="{FF2B5EF4-FFF2-40B4-BE49-F238E27FC236}">
                <a16:creationId xmlns:a16="http://schemas.microsoft.com/office/drawing/2014/main" id="{5D0FFF25-F62F-4D42-82C6-60919F784888}"/>
              </a:ext>
            </a:extLst>
          </p:cNvPr>
          <p:cNvSpPr>
            <a:spLocks noGrp="1" noChangeArrowheads="1"/>
          </p:cNvSpPr>
          <p:nvPr>
            <p:ph type="title"/>
          </p:nvPr>
        </p:nvSpPr>
        <p:spPr>
          <a:xfrm>
            <a:off x="107950" y="173038"/>
            <a:ext cx="8467725" cy="735682"/>
          </a:xfrm>
          <a:noFill/>
        </p:spPr>
        <p:txBody>
          <a:bodyPr/>
          <a:lstStyle/>
          <a:p>
            <a:r>
              <a:rPr lang="es-ES_tradnl" altLang="es-ES" sz="2800" dirty="0">
                <a:solidFill>
                  <a:srgbClr val="4472C4"/>
                </a:solidFill>
              </a:rPr>
              <a:t>Hipótesis básicas del ANOVA </a:t>
            </a:r>
            <a:endParaRPr lang="es-ES_tradnl" altLang="es-ES" sz="2800" dirty="0">
              <a:solidFill>
                <a:srgbClr val="008000"/>
              </a:solidFill>
            </a:endParaRPr>
          </a:p>
        </p:txBody>
      </p:sp>
    </p:spTree>
    <p:extLst>
      <p:ext uri="{BB962C8B-B14F-4D97-AF65-F5344CB8AC3E}">
        <p14:creationId xmlns:p14="http://schemas.microsoft.com/office/powerpoint/2010/main" val="366018059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3027">
                                            <p:txEl>
                                              <p:pRg st="0" end="0"/>
                                            </p:txEl>
                                          </p:spTgt>
                                        </p:tgtEl>
                                        <p:attrNameLst>
                                          <p:attrName>style.visibility</p:attrName>
                                        </p:attrNameLst>
                                      </p:cBhvr>
                                      <p:to>
                                        <p:strVal val="visible"/>
                                      </p:to>
                                    </p:set>
                                    <p:anim calcmode="lin" valueType="num">
                                      <p:cBhvr additive="base">
                                        <p:cTn id="7" dur="500" fill="hold"/>
                                        <p:tgtEl>
                                          <p:spTgt spid="5130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3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3027">
                                            <p:txEl>
                                              <p:pRg st="2" end="2"/>
                                            </p:txEl>
                                          </p:spTgt>
                                        </p:tgtEl>
                                        <p:attrNameLst>
                                          <p:attrName>style.visibility</p:attrName>
                                        </p:attrNameLst>
                                      </p:cBhvr>
                                      <p:to>
                                        <p:strVal val="visible"/>
                                      </p:to>
                                    </p:set>
                                    <p:anim calcmode="lin" valueType="num">
                                      <p:cBhvr additive="base">
                                        <p:cTn id="13" dur="500" fill="hold"/>
                                        <p:tgtEl>
                                          <p:spTgt spid="51302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3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3027">
                                            <p:txEl>
                                              <p:pRg st="3" end="3"/>
                                            </p:txEl>
                                          </p:spTgt>
                                        </p:tgtEl>
                                        <p:attrNameLst>
                                          <p:attrName>style.visibility</p:attrName>
                                        </p:attrNameLst>
                                      </p:cBhvr>
                                      <p:to>
                                        <p:strVal val="visible"/>
                                      </p:to>
                                    </p:set>
                                    <p:anim calcmode="lin" valueType="num">
                                      <p:cBhvr additive="base">
                                        <p:cTn id="19" dur="500" fill="hold"/>
                                        <p:tgtEl>
                                          <p:spTgt spid="51302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30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3027">
                                            <p:txEl>
                                              <p:pRg st="4" end="4"/>
                                            </p:txEl>
                                          </p:spTgt>
                                        </p:tgtEl>
                                        <p:attrNameLst>
                                          <p:attrName>style.visibility</p:attrName>
                                        </p:attrNameLst>
                                      </p:cBhvr>
                                      <p:to>
                                        <p:strVal val="visible"/>
                                      </p:to>
                                    </p:set>
                                    <p:anim calcmode="lin" valueType="num">
                                      <p:cBhvr additive="base">
                                        <p:cTn id="25" dur="500" fill="hold"/>
                                        <p:tgtEl>
                                          <p:spTgt spid="51302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302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3027">
                                            <p:txEl>
                                              <p:pRg st="6" end="6"/>
                                            </p:txEl>
                                          </p:spTgt>
                                        </p:tgtEl>
                                        <p:attrNameLst>
                                          <p:attrName>style.visibility</p:attrName>
                                        </p:attrNameLst>
                                      </p:cBhvr>
                                      <p:to>
                                        <p:strVal val="visible"/>
                                      </p:to>
                                    </p:set>
                                    <p:anim calcmode="lin" valueType="num">
                                      <p:cBhvr additive="base">
                                        <p:cTn id="31" dur="500" fill="hold"/>
                                        <p:tgtEl>
                                          <p:spTgt spid="513027">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302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build="p" bldLvl="2" autoUpdateAnimBg="0"/>
    </p:bldLst>
  </p:timing>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8962" name="Rectangle 2">
            <a:extLst>
              <a:ext uri="{FF2B5EF4-FFF2-40B4-BE49-F238E27FC236}">
                <a16:creationId xmlns:a16="http://schemas.microsoft.com/office/drawing/2014/main" id="{95175948-C6B7-2844-934E-0E84EABA6AC3}"/>
              </a:ext>
            </a:extLst>
          </p:cNvPr>
          <p:cNvSpPr>
            <a:spLocks noGrp="1" noChangeArrowheads="1"/>
          </p:cNvSpPr>
          <p:nvPr>
            <p:ph type="title"/>
          </p:nvPr>
        </p:nvSpPr>
        <p:spPr/>
        <p:txBody>
          <a:bodyPr/>
          <a:lstStyle/>
          <a:p>
            <a:pPr eaLnBrk="1" hangingPunct="1"/>
            <a:r>
              <a:rPr lang="es-ES_tradnl" altLang="es-ES">
                <a:solidFill>
                  <a:srgbClr val="CC3300"/>
                </a:solidFill>
              </a:rPr>
              <a:t>Independencia</a:t>
            </a:r>
            <a:endParaRPr lang="es-ES" altLang="es-ES">
              <a:solidFill>
                <a:srgbClr val="CC3300"/>
              </a:solidFill>
            </a:endParaRPr>
          </a:p>
        </p:txBody>
      </p:sp>
      <p:sp>
        <p:nvSpPr>
          <p:cNvPr id="515075" name="Rectangle 3">
            <a:extLst>
              <a:ext uri="{FF2B5EF4-FFF2-40B4-BE49-F238E27FC236}">
                <a16:creationId xmlns:a16="http://schemas.microsoft.com/office/drawing/2014/main" id="{259877CF-C5E9-2D4C-AB19-6DE78B55A959}"/>
              </a:ext>
            </a:extLst>
          </p:cNvPr>
          <p:cNvSpPr>
            <a:spLocks noGrp="1" noChangeArrowheads="1"/>
          </p:cNvSpPr>
          <p:nvPr>
            <p:ph type="body" idx="1"/>
          </p:nvPr>
        </p:nvSpPr>
        <p:spPr>
          <a:xfrm>
            <a:off x="326231" y="3204324"/>
            <a:ext cx="8491538" cy="2447925"/>
          </a:xfrm>
        </p:spPr>
        <p:txBody>
          <a:bodyPr>
            <a:normAutofit/>
          </a:bodyPr>
          <a:lstStyle/>
          <a:p>
            <a:pPr eaLnBrk="1" hangingPunct="1"/>
            <a:r>
              <a:rPr lang="es-ES_tradnl" altLang="es-ES" sz="2400" dirty="0"/>
              <a:t>Responsabilidad del investigador</a:t>
            </a:r>
          </a:p>
          <a:p>
            <a:pPr eaLnBrk="1" hangingPunct="1"/>
            <a:r>
              <a:rPr lang="es-ES_tradnl" altLang="es-ES" sz="2400" u="sng" dirty="0"/>
              <a:t>Robustez del ANOVA ante Incumplimiento</a:t>
            </a:r>
            <a:r>
              <a:rPr lang="es-ES_tradnl" altLang="es-ES" sz="2400" dirty="0"/>
              <a:t>: no es robusto frente a éste incumplimiento </a:t>
            </a:r>
            <a:r>
              <a:rPr lang="es-ES_tradnl" altLang="es-ES" sz="2400" b="1" dirty="0">
                <a:solidFill>
                  <a:srgbClr val="CC3300"/>
                </a:solidFill>
                <a:sym typeface="Wingdings" pitchFamily="2" charset="2"/>
              </a:rPr>
              <a:t></a:t>
            </a:r>
            <a:r>
              <a:rPr lang="es-ES_tradnl" altLang="es-ES" sz="2400" dirty="0">
                <a:sym typeface="Wingdings" pitchFamily="2" charset="2"/>
              </a:rPr>
              <a:t> </a:t>
            </a:r>
            <a:r>
              <a:rPr lang="es-ES_tradnl" altLang="es-ES" sz="2400" dirty="0">
                <a:solidFill>
                  <a:srgbClr val="FF0000"/>
                </a:solidFill>
                <a:sym typeface="Wingdings" pitchFamily="2" charset="2"/>
              </a:rPr>
              <a:t>Hipótesis más importante</a:t>
            </a:r>
            <a:endParaRPr lang="es-ES_tradnl" altLang="es-ES" sz="2400" dirty="0">
              <a:solidFill>
                <a:srgbClr val="FF0000"/>
              </a:solidFill>
            </a:endParaRPr>
          </a:p>
          <a:p>
            <a:pPr eaLnBrk="1" hangingPunct="1"/>
            <a:r>
              <a:rPr lang="es-ES_tradnl" altLang="es-ES" sz="2400" u="sng" dirty="0"/>
              <a:t>Solución</a:t>
            </a:r>
            <a:r>
              <a:rPr lang="es-ES_tradnl" altLang="es-ES" sz="2400" dirty="0"/>
              <a:t>: </a:t>
            </a:r>
            <a:r>
              <a:rPr lang="es-ES_tradnl" altLang="es-ES" sz="2400" b="1" dirty="0"/>
              <a:t>ALEATORIZACIÓN</a:t>
            </a:r>
          </a:p>
          <a:p>
            <a:r>
              <a:rPr lang="es-ES_tradnl" altLang="es-ES" sz="2400" u="sng" dirty="0"/>
              <a:t>Detección</a:t>
            </a:r>
            <a:r>
              <a:rPr lang="es-ES_tradnl" altLang="es-ES" sz="2400" dirty="0"/>
              <a:t>: </a:t>
            </a:r>
            <a:r>
              <a:rPr lang="es-ES_tradnl" altLang="es-ES" sz="2400" b="1" dirty="0"/>
              <a:t>gráfico de residuos </a:t>
            </a:r>
            <a:r>
              <a:rPr lang="es-ES_tradnl" altLang="es-ES" sz="2400" dirty="0"/>
              <a:t>en función del lugar (</a:t>
            </a:r>
            <a:r>
              <a:rPr lang="es-ES_tradnl" altLang="es-ES" sz="2400" b="1" dirty="0"/>
              <a:t>orden</a:t>
            </a:r>
            <a:r>
              <a:rPr lang="es-ES_tradnl" altLang="es-ES" sz="2400" dirty="0"/>
              <a:t>) de la observación</a:t>
            </a:r>
            <a:endParaRPr lang="es-ES_tradnl" altLang="es-ES" sz="2400" b="1" dirty="0"/>
          </a:p>
        </p:txBody>
      </p:sp>
      <p:sp>
        <p:nvSpPr>
          <p:cNvPr id="168964" name="Text Box 4">
            <a:extLst>
              <a:ext uri="{FF2B5EF4-FFF2-40B4-BE49-F238E27FC236}">
                <a16:creationId xmlns:a16="http://schemas.microsoft.com/office/drawing/2014/main" id="{790CD2E9-7231-BF4C-AABE-6F580E3175B4}"/>
              </a:ext>
            </a:extLst>
          </p:cNvPr>
          <p:cNvSpPr txBox="1">
            <a:spLocks noChangeArrowheads="1"/>
          </p:cNvSpPr>
          <p:nvPr/>
        </p:nvSpPr>
        <p:spPr bwMode="auto">
          <a:xfrm>
            <a:off x="381000" y="914400"/>
            <a:ext cx="8458200" cy="2086725"/>
          </a:xfrm>
          <a:prstGeom prst="rect">
            <a:avLst/>
          </a:prstGeom>
          <a:noFill/>
          <a:ln w="9525" cap="flat" cmpd="sng" algn="ctr">
            <a:solidFill>
              <a:schemeClr val="accent3"/>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3"/>
          </a:fontRef>
        </p:style>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20000"/>
              </a:spcBef>
              <a:buClr>
                <a:srgbClr val="006600"/>
              </a:buClr>
              <a:buSzPct val="115000"/>
            </a:pPr>
            <a:r>
              <a:rPr lang="es-ES_tradnl" altLang="es-ES" dirty="0">
                <a:latin typeface="+mn-lt"/>
              </a:rPr>
              <a:t>La independencia implica: </a:t>
            </a:r>
          </a:p>
          <a:p>
            <a:pPr marL="342900" indent="-342900" eaLnBrk="1" hangingPunct="1">
              <a:spcBef>
                <a:spcPct val="20000"/>
              </a:spcBef>
              <a:buClr>
                <a:srgbClr val="006600"/>
              </a:buClr>
              <a:buSzPct val="115000"/>
              <a:buFont typeface="Arial" panose="020B0604020202020204" pitchFamily="34" charset="0"/>
              <a:buChar char="•"/>
            </a:pPr>
            <a:r>
              <a:rPr lang="es-ES_tradnl" altLang="es-ES" dirty="0">
                <a:latin typeface="+mn-lt"/>
              </a:rPr>
              <a:t>Las </a:t>
            </a:r>
            <a:r>
              <a:rPr lang="es-ES_tradnl" altLang="es-ES" b="1" dirty="0">
                <a:latin typeface="+mn-lt"/>
              </a:rPr>
              <a:t>N</a:t>
            </a:r>
            <a:r>
              <a:rPr lang="es-ES_tradnl" altLang="es-ES" dirty="0">
                <a:latin typeface="+mn-lt"/>
              </a:rPr>
              <a:t> observaciones </a:t>
            </a:r>
            <a:r>
              <a:rPr lang="es-ES_tradnl" altLang="es-ES" b="1" dirty="0">
                <a:latin typeface="+mn-lt"/>
              </a:rPr>
              <a:t>para cada tratamiento </a:t>
            </a:r>
            <a:r>
              <a:rPr lang="es-ES_tradnl" altLang="es-ES" dirty="0">
                <a:latin typeface="+mn-lt"/>
              </a:rPr>
              <a:t>constituyen una muestra de la población en estudio obtenida al azar (</a:t>
            </a:r>
            <a:r>
              <a:rPr lang="es-ES_tradnl" altLang="es-ES" dirty="0" err="1">
                <a:latin typeface="+mn-lt"/>
              </a:rPr>
              <a:t>m.a.s</a:t>
            </a:r>
            <a:r>
              <a:rPr lang="es-ES_tradnl" altLang="es-ES" dirty="0">
                <a:latin typeface="+mn-lt"/>
              </a:rPr>
              <a:t>.)</a:t>
            </a:r>
          </a:p>
          <a:p>
            <a:pPr marL="342900" indent="-342900" eaLnBrk="1" hangingPunct="1">
              <a:spcBef>
                <a:spcPct val="20000"/>
              </a:spcBef>
              <a:buClr>
                <a:srgbClr val="006600"/>
              </a:buClr>
              <a:buSzPct val="115000"/>
              <a:buFont typeface="Arial" panose="020B0604020202020204" pitchFamily="34" charset="0"/>
              <a:buChar char="•"/>
            </a:pPr>
            <a:r>
              <a:rPr lang="es-ES_tradnl" altLang="es-ES" dirty="0">
                <a:latin typeface="+mn-lt"/>
              </a:rPr>
              <a:t>Las observaciones obtenidas en la aplicación de los diferentes tratamientos son también independientes entre sí.</a:t>
            </a:r>
            <a:endParaRPr lang="es-ES" altLang="es-ES" dirty="0">
              <a:latin typeface="+mn-lt"/>
            </a:endParaRPr>
          </a:p>
        </p:txBody>
      </p:sp>
    </p:spTree>
    <p:extLst>
      <p:ext uri="{BB962C8B-B14F-4D97-AF65-F5344CB8AC3E}">
        <p14:creationId xmlns:p14="http://schemas.microsoft.com/office/powerpoint/2010/main" val="41849315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5075">
                                            <p:txEl>
                                              <p:pRg st="0" end="0"/>
                                            </p:txEl>
                                          </p:spTgt>
                                        </p:tgtEl>
                                        <p:attrNameLst>
                                          <p:attrName>style.visibility</p:attrName>
                                        </p:attrNameLst>
                                      </p:cBhvr>
                                      <p:to>
                                        <p:strVal val="visible"/>
                                      </p:to>
                                    </p:set>
                                    <p:anim calcmode="lin" valueType="num">
                                      <p:cBhvr additive="base">
                                        <p:cTn id="7" dur="500" fill="hold"/>
                                        <p:tgtEl>
                                          <p:spTgt spid="515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50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5075">
                                            <p:txEl>
                                              <p:pRg st="1" end="1"/>
                                            </p:txEl>
                                          </p:spTgt>
                                        </p:tgtEl>
                                        <p:attrNameLst>
                                          <p:attrName>style.visibility</p:attrName>
                                        </p:attrNameLst>
                                      </p:cBhvr>
                                      <p:to>
                                        <p:strVal val="visible"/>
                                      </p:to>
                                    </p:set>
                                    <p:anim calcmode="lin" valueType="num">
                                      <p:cBhvr additive="base">
                                        <p:cTn id="13" dur="500" fill="hold"/>
                                        <p:tgtEl>
                                          <p:spTgt spid="5150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50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5075">
                                            <p:txEl>
                                              <p:pRg st="2" end="2"/>
                                            </p:txEl>
                                          </p:spTgt>
                                        </p:tgtEl>
                                        <p:attrNameLst>
                                          <p:attrName>style.visibility</p:attrName>
                                        </p:attrNameLst>
                                      </p:cBhvr>
                                      <p:to>
                                        <p:strVal val="visible"/>
                                      </p:to>
                                    </p:set>
                                    <p:anim calcmode="lin" valueType="num">
                                      <p:cBhvr additive="base">
                                        <p:cTn id="19" dur="500" fill="hold"/>
                                        <p:tgtEl>
                                          <p:spTgt spid="5150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50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5075">
                                            <p:txEl>
                                              <p:pRg st="3" end="3"/>
                                            </p:txEl>
                                          </p:spTgt>
                                        </p:tgtEl>
                                        <p:attrNameLst>
                                          <p:attrName>style.visibility</p:attrName>
                                        </p:attrNameLst>
                                      </p:cBhvr>
                                      <p:to>
                                        <p:strVal val="visible"/>
                                      </p:to>
                                    </p:set>
                                    <p:anim calcmode="lin" valueType="num">
                                      <p:cBhvr additive="base">
                                        <p:cTn id="25" dur="500" fill="hold"/>
                                        <p:tgtEl>
                                          <p:spTgt spid="5150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507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build="p" bldLvl="2" autoUpdateAnimBg="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D9350F64-FC64-EE45-A79B-87688C68354E}"/>
              </a:ext>
            </a:extLst>
          </p:cNvPr>
          <p:cNvSpPr>
            <a:spLocks noGrp="1" noChangeArrowheads="1"/>
          </p:cNvSpPr>
          <p:nvPr>
            <p:ph type="title"/>
          </p:nvPr>
        </p:nvSpPr>
        <p:spPr/>
        <p:txBody>
          <a:bodyPr/>
          <a:lstStyle/>
          <a:p>
            <a:pPr eaLnBrk="1" hangingPunct="1"/>
            <a:r>
              <a:rPr lang="es-ES_tradnl" altLang="es-ES">
                <a:solidFill>
                  <a:srgbClr val="CC3300"/>
                </a:solidFill>
              </a:rPr>
              <a:t>Independencia</a:t>
            </a:r>
            <a:endParaRPr lang="es-ES" altLang="es-ES">
              <a:solidFill>
                <a:srgbClr val="CC3300"/>
              </a:solidFill>
            </a:endParaRPr>
          </a:p>
        </p:txBody>
      </p:sp>
      <p:graphicFrame>
        <p:nvGraphicFramePr>
          <p:cNvPr id="171011" name="Object 4">
            <a:extLst>
              <a:ext uri="{FF2B5EF4-FFF2-40B4-BE49-F238E27FC236}">
                <a16:creationId xmlns:a16="http://schemas.microsoft.com/office/drawing/2014/main" id="{DCAAD4DF-8658-4847-B3D1-013125B3A1CA}"/>
              </a:ext>
            </a:extLst>
          </p:cNvPr>
          <p:cNvGraphicFramePr>
            <a:graphicFrameLocks noChangeAspect="1"/>
          </p:cNvGraphicFramePr>
          <p:nvPr>
            <p:extLst/>
          </p:nvPr>
        </p:nvGraphicFramePr>
        <p:xfrm>
          <a:off x="889000" y="1241425"/>
          <a:ext cx="6702425" cy="4221163"/>
        </p:xfrm>
        <a:graphic>
          <a:graphicData uri="http://schemas.openxmlformats.org/presentationml/2006/ole">
            <mc:AlternateContent xmlns:mc="http://schemas.openxmlformats.org/markup-compatibility/2006">
              <mc:Choice xmlns:v="urn:schemas-microsoft-com:vml" Requires="v">
                <p:oleObj spid="_x0000_s1378319" name="SGWIN StatFolios" r:id="rId4" imgW="9258300" imgH="5384800" progId="SGStatFolio">
                  <p:embed/>
                </p:oleObj>
              </mc:Choice>
              <mc:Fallback>
                <p:oleObj name="SGWIN StatFolios" r:id="rId4" imgW="9258300" imgH="5384800" progId="SGStatFolio">
                  <p:embed/>
                  <p:pic>
                    <p:nvPicPr>
                      <p:cNvPr id="171011" name="Object 4">
                        <a:extLst>
                          <a:ext uri="{FF2B5EF4-FFF2-40B4-BE49-F238E27FC236}">
                            <a16:creationId xmlns:a16="http://schemas.microsoft.com/office/drawing/2014/main" id="{DCAAD4DF-8658-4847-B3D1-013125B3A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000" y="1241425"/>
                        <a:ext cx="6702425" cy="4221163"/>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sp>
        <p:nvSpPr>
          <p:cNvPr id="517125" name="Freeform 5">
            <a:extLst>
              <a:ext uri="{FF2B5EF4-FFF2-40B4-BE49-F238E27FC236}">
                <a16:creationId xmlns:a16="http://schemas.microsoft.com/office/drawing/2014/main" id="{B0F445E6-F7CC-5747-A720-FBB98001B375}"/>
              </a:ext>
            </a:extLst>
          </p:cNvPr>
          <p:cNvSpPr>
            <a:spLocks/>
          </p:cNvSpPr>
          <p:nvPr/>
        </p:nvSpPr>
        <p:spPr bwMode="auto">
          <a:xfrm>
            <a:off x="2438400" y="2832100"/>
            <a:ext cx="2247900" cy="901700"/>
          </a:xfrm>
          <a:custGeom>
            <a:avLst/>
            <a:gdLst>
              <a:gd name="T0" fmla="*/ 0 w 1416"/>
              <a:gd name="T1" fmla="*/ 901700 h 568"/>
              <a:gd name="T2" fmla="*/ 1905000 w 1416"/>
              <a:gd name="T3" fmla="*/ 139700 h 568"/>
              <a:gd name="T4" fmla="*/ 2057400 w 1416"/>
              <a:gd name="T5" fmla="*/ 63500 h 568"/>
              <a:gd name="T6" fmla="*/ 0 60000 65536"/>
              <a:gd name="T7" fmla="*/ 0 60000 65536"/>
              <a:gd name="T8" fmla="*/ 0 60000 65536"/>
            </a:gdLst>
            <a:ahLst/>
            <a:cxnLst>
              <a:cxn ang="T6">
                <a:pos x="T0" y="T1"/>
              </a:cxn>
              <a:cxn ang="T7">
                <a:pos x="T2" y="T3"/>
              </a:cxn>
              <a:cxn ang="T8">
                <a:pos x="T4" y="T5"/>
              </a:cxn>
            </a:cxnLst>
            <a:rect l="0" t="0" r="r" b="b"/>
            <a:pathLst>
              <a:path w="1416" h="568">
                <a:moveTo>
                  <a:pt x="0" y="568"/>
                </a:moveTo>
                <a:cubicBezTo>
                  <a:pt x="492" y="372"/>
                  <a:pt x="984" y="176"/>
                  <a:pt x="1200" y="88"/>
                </a:cubicBezTo>
                <a:cubicBezTo>
                  <a:pt x="1416" y="0"/>
                  <a:pt x="1356" y="20"/>
                  <a:pt x="1296" y="40"/>
                </a:cubicBezTo>
              </a:path>
            </a:pathLst>
          </a:custGeom>
          <a:noFill/>
          <a:ln w="38100" cap="sq" cmpd="sng">
            <a:solidFill>
              <a:srgbClr val="006600"/>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517126" name="Text Box 6">
            <a:extLst>
              <a:ext uri="{FF2B5EF4-FFF2-40B4-BE49-F238E27FC236}">
                <a16:creationId xmlns:a16="http://schemas.microsoft.com/office/drawing/2014/main" id="{BC2EDC87-496C-6743-AD3D-14BA2C135B50}"/>
              </a:ext>
            </a:extLst>
          </p:cNvPr>
          <p:cNvSpPr txBox="1">
            <a:spLocks noChangeArrowheads="1"/>
          </p:cNvSpPr>
          <p:nvPr/>
        </p:nvSpPr>
        <p:spPr bwMode="auto">
          <a:xfrm>
            <a:off x="1049338" y="5516563"/>
            <a:ext cx="7045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No se cumple la hipótesis: se aprecia una clara dependencia lineal</a:t>
            </a:r>
          </a:p>
        </p:txBody>
      </p:sp>
    </p:spTree>
    <p:extLst>
      <p:ext uri="{BB962C8B-B14F-4D97-AF65-F5344CB8AC3E}">
        <p14:creationId xmlns:p14="http://schemas.microsoft.com/office/powerpoint/2010/main" val="133642621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517125"/>
                                        </p:tgtEl>
                                        <p:attrNameLst>
                                          <p:attrName>style.visibility</p:attrName>
                                        </p:attrNameLst>
                                      </p:cBhvr>
                                      <p:to>
                                        <p:strVal val="visible"/>
                                      </p:to>
                                    </p:set>
                                    <p:animEffect transition="in" filter="strips(upRight)">
                                      <p:cBhvr>
                                        <p:cTn id="7" dur="500"/>
                                        <p:tgtEl>
                                          <p:spTgt spid="517125"/>
                                        </p:tgtEl>
                                      </p:cBhvr>
                                    </p:animEffect>
                                  </p:childTnLst>
                                </p:cTn>
                              </p:par>
                            </p:childTnLst>
                          </p:cTn>
                        </p:par>
                        <p:par>
                          <p:cTn id="8" fill="hold" nodeType="afterGroup">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517126"/>
                                        </p:tgtEl>
                                        <p:attrNameLst>
                                          <p:attrName>style.visibility</p:attrName>
                                        </p:attrNameLst>
                                      </p:cBhvr>
                                      <p:to>
                                        <p:strVal val="visible"/>
                                      </p:to>
                                    </p:set>
                                    <p:animEffect transition="in" filter="wipe(left)">
                                      <p:cBhvr>
                                        <p:cTn id="11" dur="500"/>
                                        <p:tgtEl>
                                          <p:spTgt spid="517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42"/>
          <p:cNvGrpSpPr>
            <a:grpSpLocks/>
          </p:cNvGrpSpPr>
          <p:nvPr/>
        </p:nvGrpSpPr>
        <p:grpSpPr bwMode="auto">
          <a:xfrm>
            <a:off x="3429000" y="765175"/>
            <a:ext cx="5486400" cy="2668588"/>
            <a:chOff x="2160" y="482"/>
            <a:chExt cx="3456" cy="1681"/>
          </a:xfrm>
        </p:grpSpPr>
        <p:sp>
          <p:nvSpPr>
            <p:cNvPr id="120951" name="Text Box 1143"/>
            <p:cNvSpPr txBox="1">
              <a:spLocks noChangeArrowheads="1"/>
            </p:cNvSpPr>
            <p:nvPr/>
          </p:nvSpPr>
          <p:spPr bwMode="auto">
            <a:xfrm>
              <a:off x="2160" y="1412"/>
              <a:ext cx="3456" cy="75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a:t>(23– </a:t>
              </a:r>
              <a:r>
                <a:rPr lang="es-ES_tradnl" sz="1800" b="1">
                  <a:solidFill>
                    <a:schemeClr val="tx2"/>
                  </a:solidFill>
                </a:rPr>
                <a:t>37</a:t>
              </a:r>
              <a:r>
                <a:rPr lang="es-ES_tradnl" sz="1800" b="1"/>
                <a:t>)</a:t>
              </a:r>
              <a:r>
                <a:rPr lang="es-ES_tradnl" sz="1800" b="1" baseline="30000"/>
                <a:t>2 </a:t>
              </a:r>
              <a:r>
                <a:rPr lang="es-ES_tradnl" sz="1800" b="1"/>
                <a:t>+ ... + (36– </a:t>
              </a:r>
              <a:r>
                <a:rPr lang="es-ES_tradnl" sz="1800" b="1">
                  <a:solidFill>
                    <a:schemeClr val="tx2"/>
                  </a:solidFill>
                </a:rPr>
                <a:t>37</a:t>
              </a:r>
              <a:r>
                <a:rPr lang="es-ES_tradnl" sz="1800" b="1"/>
                <a:t>)</a:t>
              </a:r>
              <a:r>
                <a:rPr lang="es-ES_tradnl" sz="1800" b="1" baseline="30000"/>
                <a:t>2 </a:t>
              </a:r>
              <a:r>
                <a:rPr lang="es-ES_tradnl" sz="1800" b="1"/>
                <a:t> +</a:t>
              </a:r>
            </a:p>
            <a:p>
              <a:pPr>
                <a:spcBef>
                  <a:spcPct val="50000"/>
                </a:spcBef>
              </a:pPr>
              <a:r>
                <a:rPr lang="es-ES_tradnl" sz="1800" b="1"/>
                <a:t>(35– </a:t>
              </a:r>
              <a:r>
                <a:rPr lang="es-ES_tradnl" sz="1800" b="1">
                  <a:solidFill>
                    <a:schemeClr val="tx2"/>
                  </a:solidFill>
                </a:rPr>
                <a:t>41.3</a:t>
              </a:r>
              <a:r>
                <a:rPr lang="es-ES_tradnl" sz="1800" b="1"/>
                <a:t>)</a:t>
              </a:r>
              <a:r>
                <a:rPr lang="es-ES_tradnl" sz="1800" b="1" baseline="30000"/>
                <a:t>2 </a:t>
              </a:r>
              <a:r>
                <a:rPr lang="es-ES_tradnl" sz="1800" b="1"/>
                <a:t> +  ... + (52– </a:t>
              </a:r>
              <a:r>
                <a:rPr lang="es-ES_tradnl" sz="1800" b="1">
                  <a:solidFill>
                    <a:schemeClr val="tx2"/>
                  </a:solidFill>
                </a:rPr>
                <a:t>41.3</a:t>
              </a:r>
              <a:r>
                <a:rPr lang="es-ES_tradnl" sz="1800" b="1"/>
                <a:t>)</a:t>
              </a:r>
              <a:r>
                <a:rPr lang="es-ES_tradnl" sz="1800" b="1" baseline="30000"/>
                <a:t>2 </a:t>
              </a:r>
              <a:r>
                <a:rPr lang="es-ES_tradnl" sz="1800" b="1"/>
                <a:t> + </a:t>
              </a:r>
            </a:p>
            <a:p>
              <a:pPr>
                <a:spcBef>
                  <a:spcPct val="50000"/>
                </a:spcBef>
              </a:pPr>
              <a:r>
                <a:rPr lang="es-ES_tradnl" sz="1800" b="1"/>
                <a:t>(50– </a:t>
              </a:r>
              <a:r>
                <a:rPr lang="es-ES_tradnl" sz="1800" b="1">
                  <a:solidFill>
                    <a:schemeClr val="tx2"/>
                  </a:solidFill>
                </a:rPr>
                <a:t>43.3</a:t>
              </a:r>
              <a:r>
                <a:rPr lang="es-ES_tradnl" sz="1800" b="1"/>
                <a:t>)</a:t>
              </a:r>
              <a:r>
                <a:rPr lang="es-ES_tradnl" sz="1800" b="1" baseline="30000"/>
                <a:t>2 </a:t>
              </a:r>
              <a:r>
                <a:rPr lang="es-ES_tradnl" sz="1800" b="1"/>
                <a:t> +  ... + (34– </a:t>
              </a:r>
              <a:r>
                <a:rPr lang="es-ES_tradnl" sz="1800" b="1">
                  <a:solidFill>
                    <a:schemeClr val="tx2"/>
                  </a:solidFill>
                </a:rPr>
                <a:t>43.3</a:t>
              </a:r>
              <a:r>
                <a:rPr lang="es-ES_tradnl" sz="1800" b="1"/>
                <a:t>)</a:t>
              </a:r>
              <a:r>
                <a:rPr lang="es-ES_tradnl" sz="1800" b="1" baseline="30000"/>
                <a:t>2 </a:t>
              </a:r>
              <a:r>
                <a:rPr lang="es-ES_tradnl" sz="1800" b="1"/>
                <a:t> = 5258 </a:t>
              </a:r>
              <a:endParaRPr lang="es-ES" sz="1800" b="1"/>
            </a:p>
          </p:txBody>
        </p:sp>
        <p:sp>
          <p:nvSpPr>
            <p:cNvPr id="120952" name="Text Box 1144"/>
            <p:cNvSpPr txBox="1">
              <a:spLocks noChangeArrowheads="1"/>
            </p:cNvSpPr>
            <p:nvPr/>
          </p:nvSpPr>
          <p:spPr bwMode="auto">
            <a:xfrm>
              <a:off x="2789" y="482"/>
              <a:ext cx="2448" cy="82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t>Suma de los cuadrados de las desviaciones de cada dato con respecto a la media de su tratamiento</a:t>
              </a:r>
              <a:endParaRPr lang="es-ES" sz="2000" dirty="0"/>
            </a:p>
          </p:txBody>
        </p:sp>
      </p:grpSp>
      <p:sp>
        <p:nvSpPr>
          <p:cNvPr id="120834" name="Rectangle 1026"/>
          <p:cNvSpPr>
            <a:spLocks noGrp="1" noChangeArrowheads="1"/>
          </p:cNvSpPr>
          <p:nvPr>
            <p:ph type="title"/>
          </p:nvPr>
        </p:nvSpPr>
        <p:spPr/>
        <p:txBody>
          <a:bodyPr/>
          <a:lstStyle/>
          <a:p>
            <a:r>
              <a:rPr lang="es-ES" sz="2900" dirty="0"/>
              <a:t>Suma de Cuadrados Residual (</a:t>
            </a:r>
            <a:r>
              <a:rPr lang="es-ES" sz="2900" b="1" dirty="0"/>
              <a:t>SCR</a:t>
            </a:r>
            <a:r>
              <a:rPr lang="es-ES" sz="2900" dirty="0"/>
              <a:t>)</a:t>
            </a:r>
            <a:endParaRPr lang="es-ES_tradnl" sz="2900" dirty="0"/>
          </a:p>
        </p:txBody>
      </p:sp>
      <p:graphicFrame>
        <p:nvGraphicFramePr>
          <p:cNvPr id="120835" name="Group 1027"/>
          <p:cNvGraphicFramePr>
            <a:graphicFrameLocks noGrp="1"/>
          </p:cNvGraphicFramePr>
          <p:nvPr>
            <p:extLst>
              <p:ext uri="{D42A27DB-BD31-4B8C-83A1-F6EECF244321}">
                <p14:modId xmlns:p14="http://schemas.microsoft.com/office/powerpoint/2010/main" val="3759035832"/>
              </p:ext>
            </p:extLst>
          </p:nvPr>
        </p:nvGraphicFramePr>
        <p:xfrm>
          <a:off x="609600" y="1143000"/>
          <a:ext cx="2667000" cy="4693920"/>
        </p:xfrm>
        <a:graphic>
          <a:graphicData uri="http://schemas.openxmlformats.org/drawingml/2006/table">
            <a:tbl>
              <a:tblPr>
                <a:tableStyleId>{BDBED569-4797-4DF1-A0F4-6AAB3CD982D8}</a:tableStyleId>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solidFill>
                            <a:schemeClr val="tx1"/>
                          </a:solidFill>
                          <a:effectLst/>
                        </a:rPr>
                        <a:t>PROVEEDORES</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2738">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a:ln>
                            <a:noFill/>
                          </a:ln>
                          <a:solidFill>
                            <a:schemeClr val="tx1"/>
                          </a:solidFill>
                          <a:effectLst/>
                        </a:rPr>
                        <a:t>1</a:t>
                      </a:r>
                      <a:endParaRPr kumimoji="0" lang="es-ES_tradnl" sz="1800" b="1" i="0" u="none" strike="noStrike" cap="none" normalizeH="0" baseline="0">
                        <a:ln>
                          <a:noFill/>
                        </a:ln>
                        <a:solidFill>
                          <a:schemeClr val="tx1"/>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solidFill>
                            <a:schemeClr val="tx1"/>
                          </a:solidFill>
                          <a:effectLst/>
                        </a:rPr>
                        <a:t>2</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u="none" strike="noStrike" cap="none" normalizeH="0" baseline="0" dirty="0">
                          <a:ln>
                            <a:noFill/>
                          </a:ln>
                          <a:solidFill>
                            <a:schemeClr val="tx1"/>
                          </a:solidFill>
                          <a:effectLst/>
                        </a:rPr>
                        <a:t>3</a:t>
                      </a:r>
                      <a:endParaRPr kumimoji="0" lang="es-ES_tradnl" sz="1800" b="1" i="0" u="none" strike="noStrike" cap="none" normalizeH="0" baseline="0" dirty="0">
                        <a:ln>
                          <a:noFill/>
                        </a:ln>
                        <a:solidFill>
                          <a:schemeClr val="tx1"/>
                        </a:solidFill>
                        <a:effectLst/>
                        <a:latin typeface="Verdana" pitchFamily="34" charset="0"/>
                      </a:endParaRPr>
                    </a:p>
                  </a:txBody>
                  <a:tcPr horzOverflow="overflow">
                    <a:solidFill>
                      <a:schemeClr val="accent4">
                        <a:lumMod val="20000"/>
                        <a:lumOff val="80000"/>
                      </a:schemeClr>
                    </a:solidFill>
                  </a:tcPr>
                </a:tc>
                <a:extLst>
                  <a:ext uri="{0D108BD9-81ED-4DB2-BD59-A6C34878D82A}">
                    <a16:rowId xmlns:a16="http://schemas.microsoft.com/office/drawing/2014/main" val="10001"/>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2"/>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3"/>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4"/>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5"/>
                  </a:ext>
                </a:extLst>
              </a:tr>
              <a:tr h="31115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95</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45</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6"/>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49</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7"/>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37</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51</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8"/>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28</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43</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09"/>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50</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44</a:t>
                      </a:r>
                      <a:endParaRPr kumimoji="0" lang="es-ES_tradnl" sz="2000" b="1" i="0" u="none" strike="noStrike" cap="none" normalizeH="0" baseline="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0"/>
                  </a:ext>
                </a:extLst>
              </a:tr>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36</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a:ln>
                            <a:noFill/>
                          </a:ln>
                          <a:solidFill>
                            <a:schemeClr val="tx1"/>
                          </a:solidFill>
                          <a:effectLst/>
                        </a:rPr>
                        <a:t>52</a:t>
                      </a:r>
                      <a:endParaRPr kumimoji="0" lang="es-ES_tradnl" sz="2000" b="1" i="0" u="none" strike="noStrike" cap="none" normalizeH="0" baseline="0">
                        <a:ln>
                          <a:noFill/>
                        </a:ln>
                        <a:solidFill>
                          <a:schemeClr val="tx1"/>
                        </a:solidFill>
                        <a:effectLst/>
                        <a:latin typeface="Verdana" pitchFamily="34" charset="0"/>
                      </a:endParaRPr>
                    </a:p>
                  </a:txBody>
                  <a:tcPr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u="none" strike="noStrike" cap="none" normalizeH="0" baseline="0" dirty="0">
                          <a:ln>
                            <a:noFill/>
                          </a:ln>
                          <a:solidFill>
                            <a:schemeClr val="tx1"/>
                          </a:solidFill>
                          <a:effectLst/>
                        </a:rPr>
                        <a:t>34</a:t>
                      </a:r>
                      <a:endParaRPr kumimoji="0" lang="es-ES_tradnl" sz="2000" b="1" i="0" u="none" strike="noStrike" cap="none" normalizeH="0" baseline="0" dirty="0">
                        <a:ln>
                          <a:noFill/>
                        </a:ln>
                        <a:solidFill>
                          <a:schemeClr val="tx1"/>
                        </a:solidFill>
                        <a:effectLst/>
                        <a:latin typeface="Verdana" pitchFamily="34" charset="0"/>
                      </a:endParaRPr>
                    </a:p>
                  </a:txBody>
                  <a:tcPr horzOverflow="overflow"/>
                </a:tc>
                <a:extLst>
                  <a:ext uri="{0D108BD9-81ED-4DB2-BD59-A6C34878D82A}">
                    <a16:rowId xmlns:a16="http://schemas.microsoft.com/office/drawing/2014/main" val="10011"/>
                  </a:ext>
                </a:extLst>
              </a:tr>
            </a:tbl>
          </a:graphicData>
        </a:graphic>
      </p:graphicFrame>
      <p:graphicFrame>
        <p:nvGraphicFramePr>
          <p:cNvPr id="120887" name="Group 1079"/>
          <p:cNvGraphicFramePr>
            <a:graphicFrameLocks noGrp="1"/>
          </p:cNvGraphicFramePr>
          <p:nvPr>
            <p:extLst>
              <p:ext uri="{D42A27DB-BD31-4B8C-83A1-F6EECF244321}">
                <p14:modId xmlns:p14="http://schemas.microsoft.com/office/powerpoint/2010/main" val="3619958825"/>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37</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0960" name="Group 1152"/>
          <p:cNvGraphicFramePr>
            <a:graphicFrameLocks noGrp="1"/>
          </p:cNvGraphicFramePr>
          <p:nvPr>
            <p:extLst>
              <p:ext uri="{D42A27DB-BD31-4B8C-83A1-F6EECF244321}">
                <p14:modId xmlns:p14="http://schemas.microsoft.com/office/powerpoint/2010/main" val="76067887"/>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810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41.3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120914" name="Group 1106"/>
          <p:cNvGraphicFramePr>
            <a:graphicFrameLocks noGrp="1"/>
          </p:cNvGraphicFramePr>
          <p:nvPr>
            <p:extLst>
              <p:ext uri="{D42A27DB-BD31-4B8C-83A1-F6EECF244321}">
                <p14:modId xmlns:p14="http://schemas.microsoft.com/office/powerpoint/2010/main" val="3778192940"/>
              </p:ext>
            </p:extLst>
          </p:nvPr>
        </p:nvGraphicFramePr>
        <p:xfrm>
          <a:off x="609600" y="5867400"/>
          <a:ext cx="2667000" cy="396240"/>
        </p:xfrm>
        <a:graphic>
          <a:graphicData uri="http://schemas.openxmlformats.org/drawingml/2006/table">
            <a:tbl>
              <a:tblPr/>
              <a:tblGrid>
                <a:gridCol w="914400">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solidFill>
                  </a:tcPr>
                </a:tc>
                <a:extLst>
                  <a:ext uri="{0D108BD9-81ED-4DB2-BD59-A6C34878D82A}">
                    <a16:rowId xmlns:a16="http://schemas.microsoft.com/office/drawing/2014/main" val="10000"/>
                  </a:ext>
                </a:extLst>
              </a:tr>
            </a:tbl>
          </a:graphicData>
        </a:graphic>
      </p:graphicFrame>
      <p:graphicFrame>
        <p:nvGraphicFramePr>
          <p:cNvPr id="120927" name="Group 1119"/>
          <p:cNvGraphicFramePr>
            <a:graphicFrameLocks noGrp="1"/>
          </p:cNvGraphicFramePr>
          <p:nvPr/>
        </p:nvGraphicFramePr>
        <p:xfrm>
          <a:off x="1143000" y="5867400"/>
          <a:ext cx="3200400" cy="396240"/>
        </p:xfrm>
        <a:graphic>
          <a:graphicData uri="http://schemas.openxmlformats.org/drawingml/2006/table">
            <a:tbl>
              <a:tblPr/>
              <a:tblGrid>
                <a:gridCol w="1096963">
                  <a:extLst>
                    <a:ext uri="{9D8B030D-6E8A-4147-A177-3AD203B41FA5}">
                      <a16:colId xmlns:a16="http://schemas.microsoft.com/office/drawing/2014/main" val="20000"/>
                    </a:ext>
                  </a:extLst>
                </a:gridCol>
                <a:gridCol w="1098550">
                  <a:extLst>
                    <a:ext uri="{9D8B030D-6E8A-4147-A177-3AD203B41FA5}">
                      <a16:colId xmlns:a16="http://schemas.microsoft.com/office/drawing/2014/main" val="20001"/>
                    </a:ext>
                  </a:extLst>
                </a:gridCol>
                <a:gridCol w="1004887">
                  <a:extLst>
                    <a:ext uri="{9D8B030D-6E8A-4147-A177-3AD203B41FA5}">
                      <a16:colId xmlns:a16="http://schemas.microsoft.com/office/drawing/2014/main" val="20002"/>
                    </a:ext>
                  </a:extLst>
                </a:gridCol>
              </a:tblGrid>
              <a:tr h="31273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CC3300"/>
                          </a:solidFill>
                          <a:effectLst/>
                          <a:latin typeface="Verdana" pitchFamily="34" charset="0"/>
                        </a:rPr>
                        <a:t>40.53</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pSp>
        <p:nvGrpSpPr>
          <p:cNvPr id="3" name="Group 1158"/>
          <p:cNvGrpSpPr>
            <a:grpSpLocks/>
          </p:cNvGrpSpPr>
          <p:nvPr/>
        </p:nvGrpSpPr>
        <p:grpSpPr bwMode="auto">
          <a:xfrm>
            <a:off x="609600" y="1752600"/>
            <a:ext cx="4038600" cy="4572000"/>
            <a:chOff x="384" y="1104"/>
            <a:chExt cx="2544" cy="2880"/>
          </a:xfrm>
        </p:grpSpPr>
        <p:grpSp>
          <p:nvGrpSpPr>
            <p:cNvPr id="4" name="Group 1134"/>
            <p:cNvGrpSpPr>
              <a:grpSpLocks/>
            </p:cNvGrpSpPr>
            <p:nvPr/>
          </p:nvGrpSpPr>
          <p:grpSpPr bwMode="auto">
            <a:xfrm>
              <a:off x="432" y="1104"/>
              <a:ext cx="2112" cy="624"/>
              <a:chOff x="384" y="1104"/>
              <a:chExt cx="2400" cy="624"/>
            </a:xfrm>
          </p:grpSpPr>
          <p:sp>
            <p:nvSpPr>
              <p:cNvPr id="120943" name="Oval 1135"/>
              <p:cNvSpPr>
                <a:spLocks noChangeArrowheads="1"/>
              </p:cNvSpPr>
              <p:nvPr/>
            </p:nvSpPr>
            <p:spPr bwMode="auto">
              <a:xfrm>
                <a:off x="384" y="1104"/>
                <a:ext cx="433"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20944" name="Line 1136"/>
              <p:cNvSpPr>
                <a:spLocks noChangeShapeType="1"/>
              </p:cNvSpPr>
              <p:nvPr/>
            </p:nvSpPr>
            <p:spPr bwMode="auto">
              <a:xfrm>
                <a:off x="817" y="1296"/>
                <a:ext cx="1679" cy="28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20945" name="Oval 1137"/>
              <p:cNvSpPr>
                <a:spLocks noChangeArrowheads="1"/>
              </p:cNvSpPr>
              <p:nvPr/>
            </p:nvSpPr>
            <p:spPr bwMode="auto">
              <a:xfrm>
                <a:off x="2509" y="1392"/>
                <a:ext cx="275"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nvGrpSpPr>
            <p:cNvPr id="5" name="Group 1153"/>
            <p:cNvGrpSpPr>
              <a:grpSpLocks/>
            </p:cNvGrpSpPr>
            <p:nvPr/>
          </p:nvGrpSpPr>
          <p:grpSpPr bwMode="auto">
            <a:xfrm>
              <a:off x="384" y="1392"/>
              <a:ext cx="2544" cy="2592"/>
              <a:chOff x="384" y="1392"/>
              <a:chExt cx="2544" cy="2592"/>
            </a:xfrm>
          </p:grpSpPr>
          <p:sp>
            <p:nvSpPr>
              <p:cNvPr id="120947" name="Oval 1139"/>
              <p:cNvSpPr>
                <a:spLocks noChangeArrowheads="1"/>
              </p:cNvSpPr>
              <p:nvPr/>
            </p:nvSpPr>
            <p:spPr bwMode="auto">
              <a:xfrm>
                <a:off x="384" y="3648"/>
                <a:ext cx="432" cy="33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20948" name="Line 1140"/>
              <p:cNvSpPr>
                <a:spLocks noChangeShapeType="1"/>
              </p:cNvSpPr>
              <p:nvPr/>
            </p:nvSpPr>
            <p:spPr bwMode="auto">
              <a:xfrm flipV="1">
                <a:off x="768" y="1728"/>
                <a:ext cx="1920" cy="1968"/>
              </a:xfrm>
              <a:prstGeom prst="line">
                <a:avLst/>
              </a:prstGeom>
              <a:noFill/>
              <a:ln w="28575" cap="sq">
                <a:solidFill>
                  <a:srgbClr val="FF3300"/>
                </a:solidFill>
                <a:miter lim="800000"/>
                <a:headEnd type="none" w="sm" len="sm"/>
                <a:tailEnd type="arrow" w="med" len="med"/>
              </a:ln>
              <a:effectLst/>
            </p:spPr>
            <p:txBody>
              <a:bodyPr wrap="none"/>
              <a:lstStyle/>
              <a:p>
                <a:endParaRPr lang="es-ES"/>
              </a:p>
            </p:txBody>
          </p:sp>
          <p:sp>
            <p:nvSpPr>
              <p:cNvPr id="120949" name="Oval 1141"/>
              <p:cNvSpPr>
                <a:spLocks noChangeArrowheads="1"/>
              </p:cNvSpPr>
              <p:nvPr/>
            </p:nvSpPr>
            <p:spPr bwMode="auto">
              <a:xfrm>
                <a:off x="2597" y="1392"/>
                <a:ext cx="331" cy="31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grpSp>
      </p:grpSp>
      <p:sp>
        <p:nvSpPr>
          <p:cNvPr id="20" name="Text Box 131"/>
          <p:cNvSpPr txBox="1">
            <a:spLocks noChangeArrowheads="1"/>
          </p:cNvSpPr>
          <p:nvPr/>
        </p:nvSpPr>
        <p:spPr bwMode="auto">
          <a:xfrm>
            <a:off x="4239240" y="3670639"/>
            <a:ext cx="4608512" cy="1323439"/>
          </a:xfrm>
          <a:prstGeom prst="rect">
            <a:avLst/>
          </a:prstGeom>
          <a:noFill/>
          <a:ln w="12700" cap="sq">
            <a:solidFill>
              <a:srgbClr val="0070C0"/>
            </a:solidFill>
            <a:prstDash val="sysDash"/>
            <a:miter lim="800000"/>
            <a:headEnd type="none" w="sm" len="sm"/>
            <a:tailEnd type="none" w="sm" len="sm"/>
          </a:ln>
          <a:effectLst/>
        </p:spPr>
        <p:txBody>
          <a:bodyPr wrap="square">
            <a:spAutoFit/>
          </a:bodyPr>
          <a:lstStyle/>
          <a:p>
            <a:pPr>
              <a:spcBef>
                <a:spcPct val="50000"/>
              </a:spcBef>
            </a:pPr>
            <a:r>
              <a:rPr lang="es-ES_tradnl" sz="2000" dirty="0"/>
              <a:t>Nos da una idea de la variabilidad </a:t>
            </a:r>
            <a:r>
              <a:rPr lang="es-ES" sz="2000" dirty="0"/>
              <a:t>debida a las diferencias dentro de cada proveedor (Variabilidad Residual).</a:t>
            </a:r>
          </a:p>
        </p:txBody>
      </p:sp>
      <p:pic>
        <p:nvPicPr>
          <p:cNvPr id="21" name="Picture 18" descr="MCj03043290000[1]"/>
          <p:cNvPicPr>
            <a:picLocks noChangeAspect="1" noChangeArrowheads="1"/>
          </p:cNvPicPr>
          <p:nvPr/>
        </p:nvPicPr>
        <p:blipFill>
          <a:blip r:embed="rId3" cstate="print"/>
          <a:srcRect/>
          <a:stretch>
            <a:fillRect/>
          </a:stretch>
        </p:blipFill>
        <p:spPr bwMode="auto">
          <a:xfrm>
            <a:off x="7740352" y="5349840"/>
            <a:ext cx="675352" cy="317211"/>
          </a:xfrm>
          <a:prstGeom prst="rect">
            <a:avLst/>
          </a:prstGeom>
          <a:noFill/>
          <a:ln w="9525">
            <a:noFill/>
            <a:miter lim="800000"/>
            <a:headEnd/>
            <a:tailEnd/>
          </a:ln>
        </p:spPr>
      </p:pic>
      <p:sp>
        <p:nvSpPr>
          <p:cNvPr id="22" name="Text Box 19"/>
          <p:cNvSpPr txBox="1">
            <a:spLocks noChangeArrowheads="1"/>
          </p:cNvSpPr>
          <p:nvPr/>
        </p:nvSpPr>
        <p:spPr bwMode="auto">
          <a:xfrm>
            <a:off x="4587917" y="5508446"/>
            <a:ext cx="4464496" cy="830997"/>
          </a:xfrm>
          <a:prstGeom prst="rect">
            <a:avLst/>
          </a:prstGeom>
          <a:noFill/>
          <a:ln w="12700">
            <a:noFill/>
            <a:miter lim="800000"/>
            <a:headEnd/>
            <a:tailEnd/>
          </a:ln>
          <a:effectLst/>
        </p:spPr>
        <p:txBody>
          <a:bodyPr wrap="square">
            <a:spAutoFit/>
          </a:bodyPr>
          <a:lstStyle>
            <a:defPPr>
              <a:defRPr lang="es-ES_tradnl"/>
            </a:defPPr>
            <a:lvl1pPr>
              <a:spcBef>
                <a:spcPts val="0"/>
              </a:spcBef>
              <a:defRPr sz="1200">
                <a:solidFill>
                  <a:srgbClr val="0070C0"/>
                </a:solidFill>
                <a:latin typeface="Comic Sans MS" pitchFamily="66" charset="0"/>
              </a:defRPr>
            </a:lvl1pPr>
          </a:lstStyle>
          <a:p>
            <a:r>
              <a:rPr lang="es-ES" b="1" dirty="0"/>
              <a:t>Intuitivamente</a:t>
            </a:r>
          </a:p>
          <a:p>
            <a:r>
              <a:rPr lang="es-ES" dirty="0"/>
              <a:t>Si dividimos SCR entre el nº de datos obtenemos “otra forma” de obtener la varianza muestral S</a:t>
            </a:r>
            <a:r>
              <a:rPr lang="es-ES" baseline="30000" dirty="0"/>
              <a:t>2</a:t>
            </a:r>
            <a:r>
              <a:rPr lang="es-ES" dirty="0"/>
              <a:t>, pero que NO depende de las medias del </a:t>
            </a:r>
            <a:r>
              <a:rPr lang="es-ES" dirty="0" err="1"/>
              <a:t>eq</a:t>
            </a:r>
            <a:r>
              <a:rPr lang="es-ES" dirty="0"/>
              <a:t>. </a:t>
            </a:r>
            <a:r>
              <a:rPr lang="es-ES" dirty="0" err="1"/>
              <a:t>din</a:t>
            </a:r>
            <a:r>
              <a:rPr lang="es-ES" dirty="0"/>
              <a:t>. de cada proveedor. </a:t>
            </a:r>
          </a:p>
        </p:txBody>
      </p:sp>
    </p:spTree>
    <p:extLst>
      <p:ext uri="{BB962C8B-B14F-4D97-AF65-F5344CB8AC3E}">
        <p14:creationId xmlns:p14="http://schemas.microsoft.com/office/powerpoint/2010/main" val="377047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2000"/>
                                        <p:tgtEl>
                                          <p:spTgt spid="2"/>
                                        </p:tgtEl>
                                      </p:cBhvr>
                                    </p:animEffec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2000"/>
                                        <p:tgtEl>
                                          <p:spTgt spid="3"/>
                                        </p:tgtEl>
                                      </p:cBhvr>
                                    </p:animEffect>
                                  </p:childTnLst>
                                </p:cTn>
                              </p:par>
                            </p:childTnLst>
                          </p:cTn>
                        </p:par>
                        <p:par>
                          <p:cTn id="12" fill="hold">
                            <p:stCondLst>
                              <p:cond delay="4000"/>
                            </p:stCondLst>
                            <p:childTnLst>
                              <p:par>
                                <p:cTn id="13" presetID="49" presetClass="entr" presetSubtype="0" decel="100000" fill="hold" grpId="0" nodeType="afterEffect">
                                  <p:stCondLst>
                                    <p:cond delay="3000"/>
                                  </p:stCondLst>
                                  <p:childTnLst>
                                    <p:set>
                                      <p:cBhvr>
                                        <p:cTn id="14" dur="1" fill="hold">
                                          <p:stCondLst>
                                            <p:cond delay="0"/>
                                          </p:stCondLst>
                                        </p:cTn>
                                        <p:tgtEl>
                                          <p:spTgt spid="20"/>
                                        </p:tgtEl>
                                        <p:attrNameLst>
                                          <p:attrName>style.visibility</p:attrName>
                                        </p:attrNameLst>
                                      </p:cBhvr>
                                      <p:to>
                                        <p:strVal val="visible"/>
                                      </p:to>
                                    </p:set>
                                    <p:anim calcmode="lin" valueType="num">
                                      <p:cBhvr>
                                        <p:cTn id="15" dur="1000" fill="hold"/>
                                        <p:tgtEl>
                                          <p:spTgt spid="20"/>
                                        </p:tgtEl>
                                        <p:attrNameLst>
                                          <p:attrName>ppt_w</p:attrName>
                                        </p:attrNameLst>
                                      </p:cBhvr>
                                      <p:tavLst>
                                        <p:tav tm="0">
                                          <p:val>
                                            <p:fltVal val="0"/>
                                          </p:val>
                                        </p:tav>
                                        <p:tav tm="100000">
                                          <p:val>
                                            <p:strVal val="#ppt_w"/>
                                          </p:val>
                                        </p:tav>
                                      </p:tavLst>
                                    </p:anim>
                                    <p:anim calcmode="lin" valueType="num">
                                      <p:cBhvr>
                                        <p:cTn id="16" dur="1000" fill="hold"/>
                                        <p:tgtEl>
                                          <p:spTgt spid="20"/>
                                        </p:tgtEl>
                                        <p:attrNameLst>
                                          <p:attrName>ppt_h</p:attrName>
                                        </p:attrNameLst>
                                      </p:cBhvr>
                                      <p:tavLst>
                                        <p:tav tm="0">
                                          <p:val>
                                            <p:fltVal val="0"/>
                                          </p:val>
                                        </p:tav>
                                        <p:tav tm="100000">
                                          <p:val>
                                            <p:strVal val="#ppt_h"/>
                                          </p:val>
                                        </p:tav>
                                      </p:tavLst>
                                    </p:anim>
                                    <p:anim calcmode="lin" valueType="num">
                                      <p:cBhvr>
                                        <p:cTn id="17" dur="1000" fill="hold"/>
                                        <p:tgtEl>
                                          <p:spTgt spid="20"/>
                                        </p:tgtEl>
                                        <p:attrNameLst>
                                          <p:attrName>style.rotation</p:attrName>
                                        </p:attrNameLst>
                                      </p:cBhvr>
                                      <p:tavLst>
                                        <p:tav tm="0">
                                          <p:val>
                                            <p:fltVal val="360"/>
                                          </p:val>
                                        </p:tav>
                                        <p:tav tm="100000">
                                          <p:val>
                                            <p:fltVal val="0"/>
                                          </p:val>
                                        </p:tav>
                                      </p:tavLst>
                                    </p:anim>
                                    <p:animEffect transition="in" filter="fade">
                                      <p:cBhvr>
                                        <p:cTn id="18" dur="1000"/>
                                        <p:tgtEl>
                                          <p:spTgt spid="20"/>
                                        </p:tgtEl>
                                      </p:cBhvr>
                                    </p:animEffect>
                                  </p:childTnLst>
                                </p:cTn>
                              </p:par>
                            </p:childTnLst>
                          </p:cTn>
                        </p:par>
                        <p:par>
                          <p:cTn id="19" fill="hold">
                            <p:stCondLst>
                              <p:cond delay="8000"/>
                            </p:stCondLst>
                            <p:childTnLst>
                              <p:par>
                                <p:cTn id="20" presetID="35"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000"/>
                                        <p:tgtEl>
                                          <p:spTgt spid="21"/>
                                        </p:tgtEl>
                                      </p:cBhvr>
                                    </p:animEffect>
                                    <p:anim calcmode="lin" valueType="num">
                                      <p:cBhvr>
                                        <p:cTn id="23" dur="2000" fill="hold"/>
                                        <p:tgtEl>
                                          <p:spTgt spid="21"/>
                                        </p:tgtEl>
                                        <p:attrNameLst>
                                          <p:attrName>style.rotation</p:attrName>
                                        </p:attrNameLst>
                                      </p:cBhvr>
                                      <p:tavLst>
                                        <p:tav tm="0">
                                          <p:val>
                                            <p:fltVal val="720"/>
                                          </p:val>
                                        </p:tav>
                                        <p:tav tm="100000">
                                          <p:val>
                                            <p:fltVal val="0"/>
                                          </p:val>
                                        </p:tav>
                                      </p:tavLst>
                                    </p:anim>
                                    <p:anim calcmode="lin" valueType="num">
                                      <p:cBhvr>
                                        <p:cTn id="24" dur="2000" fill="hold"/>
                                        <p:tgtEl>
                                          <p:spTgt spid="21"/>
                                        </p:tgtEl>
                                        <p:attrNameLst>
                                          <p:attrName>ppt_h</p:attrName>
                                        </p:attrNameLst>
                                      </p:cBhvr>
                                      <p:tavLst>
                                        <p:tav tm="0">
                                          <p:val>
                                            <p:fltVal val="0"/>
                                          </p:val>
                                        </p:tav>
                                        <p:tav tm="100000">
                                          <p:val>
                                            <p:strVal val="#ppt_h"/>
                                          </p:val>
                                        </p:tav>
                                      </p:tavLst>
                                    </p:anim>
                                    <p:anim calcmode="lin" valueType="num">
                                      <p:cBhvr>
                                        <p:cTn id="25" dur="2000" fill="hold"/>
                                        <p:tgtEl>
                                          <p:spTgt spid="21"/>
                                        </p:tgtEl>
                                        <p:attrNameLst>
                                          <p:attrName>ppt_w</p:attrName>
                                        </p:attrNameLst>
                                      </p:cBhvr>
                                      <p:tavLst>
                                        <p:tav tm="0">
                                          <p:val>
                                            <p:fltVal val="0"/>
                                          </p:val>
                                        </p:tav>
                                        <p:tav tm="100000">
                                          <p:val>
                                            <p:strVal val="#ppt_w"/>
                                          </p:val>
                                        </p:tav>
                                      </p:tavLst>
                                    </p:anim>
                                  </p:childTnLst>
                                </p:cTn>
                              </p:par>
                              <p:par>
                                <p:cTn id="26" presetID="35"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000"/>
                                        <p:tgtEl>
                                          <p:spTgt spid="22"/>
                                        </p:tgtEl>
                                      </p:cBhvr>
                                    </p:animEffect>
                                    <p:anim calcmode="lin" valueType="num">
                                      <p:cBhvr>
                                        <p:cTn id="29" dur="2000" fill="hold"/>
                                        <p:tgtEl>
                                          <p:spTgt spid="22"/>
                                        </p:tgtEl>
                                        <p:attrNameLst>
                                          <p:attrName>style.rotation</p:attrName>
                                        </p:attrNameLst>
                                      </p:cBhvr>
                                      <p:tavLst>
                                        <p:tav tm="0">
                                          <p:val>
                                            <p:fltVal val="720"/>
                                          </p:val>
                                        </p:tav>
                                        <p:tav tm="100000">
                                          <p:val>
                                            <p:fltVal val="0"/>
                                          </p:val>
                                        </p:tav>
                                      </p:tavLst>
                                    </p:anim>
                                    <p:anim calcmode="lin" valueType="num">
                                      <p:cBhvr>
                                        <p:cTn id="30" dur="2000" fill="hold"/>
                                        <p:tgtEl>
                                          <p:spTgt spid="22"/>
                                        </p:tgtEl>
                                        <p:attrNameLst>
                                          <p:attrName>ppt_h</p:attrName>
                                        </p:attrNameLst>
                                      </p:cBhvr>
                                      <p:tavLst>
                                        <p:tav tm="0">
                                          <p:val>
                                            <p:fltVal val="0"/>
                                          </p:val>
                                        </p:tav>
                                        <p:tav tm="100000">
                                          <p:val>
                                            <p:strVal val="#ppt_h"/>
                                          </p:val>
                                        </p:tav>
                                      </p:tavLst>
                                    </p:anim>
                                    <p:anim calcmode="lin" valueType="num">
                                      <p:cBhvr>
                                        <p:cTn id="31" dur="2000" fill="hold"/>
                                        <p:tgtEl>
                                          <p:spTgt spid="2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F3EAC4B7-6372-6043-90CC-D872057EE870}"/>
              </a:ext>
            </a:extLst>
          </p:cNvPr>
          <p:cNvSpPr>
            <a:spLocks noGrp="1" noChangeArrowheads="1"/>
          </p:cNvSpPr>
          <p:nvPr>
            <p:ph type="title"/>
          </p:nvPr>
        </p:nvSpPr>
        <p:spPr/>
        <p:txBody>
          <a:bodyPr/>
          <a:lstStyle/>
          <a:p>
            <a:pPr eaLnBrk="1" hangingPunct="1"/>
            <a:r>
              <a:rPr lang="es-ES_tradnl" altLang="es-ES" dirty="0" err="1">
                <a:solidFill>
                  <a:srgbClr val="CC3300"/>
                </a:solidFill>
              </a:rPr>
              <a:t>Homocedasticidad</a:t>
            </a:r>
            <a:r>
              <a:rPr lang="es-ES_tradnl" altLang="es-ES" dirty="0">
                <a:solidFill>
                  <a:srgbClr val="CC3300"/>
                </a:solidFill>
              </a:rPr>
              <a:t> (igualdad de varianzas)</a:t>
            </a:r>
            <a:endParaRPr lang="es-ES" altLang="es-ES" dirty="0">
              <a:solidFill>
                <a:srgbClr val="CC3300"/>
              </a:solidFill>
            </a:endParaRPr>
          </a:p>
        </p:txBody>
      </p:sp>
      <p:sp>
        <p:nvSpPr>
          <p:cNvPr id="519171" name="Rectangle 3">
            <a:extLst>
              <a:ext uri="{FF2B5EF4-FFF2-40B4-BE49-F238E27FC236}">
                <a16:creationId xmlns:a16="http://schemas.microsoft.com/office/drawing/2014/main" id="{5A376295-3190-D34C-A6BE-F479C6D9842B}"/>
              </a:ext>
            </a:extLst>
          </p:cNvPr>
          <p:cNvSpPr>
            <a:spLocks noGrp="1" noChangeArrowheads="1"/>
          </p:cNvSpPr>
          <p:nvPr>
            <p:ph type="body" idx="1"/>
          </p:nvPr>
        </p:nvSpPr>
        <p:spPr>
          <a:xfrm>
            <a:off x="252264" y="2708920"/>
            <a:ext cx="8534400" cy="3672408"/>
          </a:xfrm>
        </p:spPr>
        <p:txBody>
          <a:bodyPr>
            <a:noAutofit/>
          </a:bodyPr>
          <a:lstStyle/>
          <a:p>
            <a:r>
              <a:rPr lang="es-ES_tradnl" altLang="es-ES" sz="2400" u="sng" dirty="0"/>
              <a:t>Robustez del ANOVA ante Incumplimiento </a:t>
            </a:r>
            <a:r>
              <a:rPr lang="es-ES_tradnl" altLang="es-ES" sz="2400" dirty="0"/>
              <a:t>: es </a:t>
            </a:r>
            <a:r>
              <a:rPr lang="es-ES_tradnl" altLang="es-ES" sz="2400" u="sng" dirty="0"/>
              <a:t>moderadamente robusto</a:t>
            </a:r>
            <a:r>
              <a:rPr lang="es-ES_tradnl" altLang="es-ES" sz="2400" dirty="0"/>
              <a:t> frente a éste incumplimiento, especialmente si el diseño es equilibrado</a:t>
            </a:r>
          </a:p>
          <a:p>
            <a:pPr eaLnBrk="1" hangingPunct="1">
              <a:lnSpc>
                <a:spcPct val="90000"/>
              </a:lnSpc>
            </a:pPr>
            <a:r>
              <a:rPr lang="es-ES_tradnl" altLang="es-ES" sz="2400" u="sng" dirty="0"/>
              <a:t>Detección</a:t>
            </a:r>
            <a:r>
              <a:rPr lang="es-ES_tradnl" altLang="es-ES" sz="2400" dirty="0"/>
              <a:t>:</a:t>
            </a:r>
          </a:p>
          <a:p>
            <a:pPr lvl="1" eaLnBrk="1" hangingPunct="1">
              <a:lnSpc>
                <a:spcPct val="90000"/>
              </a:lnSpc>
            </a:pPr>
            <a:r>
              <a:rPr lang="es-ES_tradnl" altLang="es-ES" sz="2400" b="1" dirty="0"/>
              <a:t>Gráficos de residuos frente</a:t>
            </a:r>
            <a:r>
              <a:rPr lang="es-ES_tradnl" altLang="es-ES" sz="2400" dirty="0"/>
              <a:t> a los </a:t>
            </a:r>
            <a:r>
              <a:rPr lang="es-ES_tradnl" altLang="es-ES" sz="2400" b="1" dirty="0"/>
              <a:t>niveles</a:t>
            </a:r>
            <a:r>
              <a:rPr lang="es-ES_tradnl" altLang="es-ES" sz="2400" dirty="0"/>
              <a:t> de los </a:t>
            </a:r>
            <a:r>
              <a:rPr lang="es-ES_tradnl" altLang="es-ES" sz="2400" b="1" dirty="0"/>
              <a:t>factores</a:t>
            </a:r>
          </a:p>
          <a:p>
            <a:pPr lvl="1"/>
            <a:r>
              <a:rPr lang="es-ES_tradnl" altLang="es-ES" sz="2400" dirty="0"/>
              <a:t>Existencia de efectos significativos sobre la dispersión </a:t>
            </a:r>
            <a:r>
              <a:rPr lang="es-ES_tradnl" altLang="es-ES" sz="2400" dirty="0">
                <a:sym typeface="Wingdings" pitchFamily="2" charset="2"/>
              </a:rPr>
              <a:t> sobre la variabilidad de </a:t>
            </a:r>
            <a:r>
              <a:rPr lang="es-ES_tradnl" altLang="es-ES" sz="2400" b="1" dirty="0">
                <a:sym typeface="Wingdings" pitchFamily="2" charset="2"/>
              </a:rPr>
              <a:t>X </a:t>
            </a:r>
            <a:r>
              <a:rPr lang="es-ES_tradnl" altLang="es-ES" sz="2400" b="1" dirty="0"/>
              <a:t>ANOVA sobre el cuadrado de los residuos</a:t>
            </a:r>
          </a:p>
          <a:p>
            <a:pPr eaLnBrk="1" hangingPunct="1">
              <a:lnSpc>
                <a:spcPct val="90000"/>
              </a:lnSpc>
            </a:pPr>
            <a:r>
              <a:rPr lang="es-ES_tradnl" altLang="es-ES" sz="2400" u="sng" dirty="0"/>
              <a:t>Solución</a:t>
            </a:r>
            <a:r>
              <a:rPr lang="es-ES_tradnl" altLang="es-ES" sz="2400" dirty="0"/>
              <a:t>: </a:t>
            </a:r>
            <a:r>
              <a:rPr lang="es-ES_tradnl" altLang="es-ES" sz="2400" u="sng" dirty="0"/>
              <a:t>en algunos casos</a:t>
            </a:r>
            <a:r>
              <a:rPr lang="es-ES_tradnl" altLang="es-ES" sz="2400" dirty="0"/>
              <a:t> (</a:t>
            </a:r>
            <a:r>
              <a:rPr lang="es-ES_tradnl" altLang="es-ES" sz="2400" dirty="0" err="1"/>
              <a:t>heterocedasticidad</a:t>
            </a:r>
            <a:r>
              <a:rPr lang="es-ES_tradnl" altLang="es-ES" sz="2400" dirty="0"/>
              <a:t> por fenómenos de escala) </a:t>
            </a:r>
            <a:r>
              <a:rPr lang="es-ES_tradnl" altLang="es-ES" sz="2400" dirty="0">
                <a:sym typeface="Wingdings" pitchFamily="2" charset="2"/>
              </a:rPr>
              <a:t> </a:t>
            </a:r>
            <a:r>
              <a:rPr lang="es-ES_tradnl" altLang="es-ES" sz="2400" u="sng" dirty="0">
                <a:sym typeface="Wingdings" pitchFamily="2" charset="2"/>
              </a:rPr>
              <a:t>transformación logarítmica</a:t>
            </a:r>
            <a:r>
              <a:rPr lang="es-ES_tradnl" altLang="es-ES" sz="2400" dirty="0">
                <a:sym typeface="Wingdings" pitchFamily="2" charset="2"/>
              </a:rPr>
              <a:t> de la variable respuesta.</a:t>
            </a:r>
            <a:endParaRPr lang="es-ES_tradnl" altLang="es-ES" sz="2400" dirty="0"/>
          </a:p>
        </p:txBody>
      </p:sp>
      <p:sp>
        <p:nvSpPr>
          <p:cNvPr id="173060" name="Text Box 4">
            <a:extLst>
              <a:ext uri="{FF2B5EF4-FFF2-40B4-BE49-F238E27FC236}">
                <a16:creationId xmlns:a16="http://schemas.microsoft.com/office/drawing/2014/main" id="{4133F606-3B47-664D-835B-C7B8B2212DD5}"/>
              </a:ext>
            </a:extLst>
          </p:cNvPr>
          <p:cNvSpPr txBox="1">
            <a:spLocks noChangeArrowheads="1"/>
          </p:cNvSpPr>
          <p:nvPr/>
        </p:nvSpPr>
        <p:spPr bwMode="auto">
          <a:xfrm>
            <a:off x="252264" y="620688"/>
            <a:ext cx="8458200" cy="1865126"/>
          </a:xfrm>
          <a:prstGeom prst="rect">
            <a:avLst/>
          </a:prstGeom>
          <a:noFill/>
          <a:ln w="9525" cap="flat" cmpd="sng" algn="ctr">
            <a:solidFill>
              <a:schemeClr val="accent3"/>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3"/>
          </a:fontRef>
        </p:style>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marL="342900" indent="-342900" eaLnBrk="1" hangingPunct="1">
              <a:spcBef>
                <a:spcPct val="20000"/>
              </a:spcBef>
              <a:buClr>
                <a:srgbClr val="006600"/>
              </a:buClr>
              <a:buSzPct val="115000"/>
              <a:buFont typeface="Arial" panose="020B0604020202020204" pitchFamily="34" charset="0"/>
              <a:buChar char="•"/>
            </a:pPr>
            <a:r>
              <a:rPr lang="es-ES_tradnl" altLang="es-ES" dirty="0">
                <a:latin typeface="+mn-lt"/>
              </a:rPr>
              <a:t>La </a:t>
            </a:r>
            <a:r>
              <a:rPr lang="es-ES_tradnl" altLang="es-ES" dirty="0" err="1">
                <a:latin typeface="+mn-lt"/>
              </a:rPr>
              <a:t>homocedasticidad</a:t>
            </a:r>
            <a:r>
              <a:rPr lang="es-ES_tradnl" altLang="es-ES" dirty="0">
                <a:latin typeface="+mn-lt"/>
              </a:rPr>
              <a:t> implica:</a:t>
            </a:r>
          </a:p>
          <a:p>
            <a:pPr marL="342900" indent="-342900" eaLnBrk="1" hangingPunct="1">
              <a:spcBef>
                <a:spcPct val="20000"/>
              </a:spcBef>
              <a:buClr>
                <a:srgbClr val="006600"/>
              </a:buClr>
              <a:buSzPct val="115000"/>
              <a:buFont typeface="Arial" panose="020B0604020202020204" pitchFamily="34" charset="0"/>
              <a:buChar char="•"/>
            </a:pPr>
            <a:r>
              <a:rPr lang="es-ES_tradnl" altLang="es-ES" dirty="0">
                <a:latin typeface="+mn-lt"/>
              </a:rPr>
              <a:t> Las </a:t>
            </a:r>
            <a:r>
              <a:rPr lang="es-ES_tradnl" altLang="es-ES" b="1" u="sng" dirty="0" err="1">
                <a:latin typeface="+mn-lt"/>
              </a:rPr>
              <a:t>IxJ</a:t>
            </a:r>
            <a:r>
              <a:rPr lang="es-ES_tradnl" altLang="es-ES" u="sng" dirty="0">
                <a:latin typeface="+mn-lt"/>
              </a:rPr>
              <a:t> poblaciones</a:t>
            </a:r>
            <a:r>
              <a:rPr lang="es-ES_tradnl" altLang="es-ES" dirty="0">
                <a:latin typeface="+mn-lt"/>
              </a:rPr>
              <a:t> estudiadas tienen la </a:t>
            </a:r>
            <a:r>
              <a:rPr lang="es-ES_tradnl" altLang="es-ES" u="sng" dirty="0">
                <a:latin typeface="+mn-lt"/>
              </a:rPr>
              <a:t>misma </a:t>
            </a:r>
            <a:r>
              <a:rPr lang="es-ES_tradnl" altLang="es-ES" sz="2800" u="sng" dirty="0">
                <a:latin typeface="+mn-lt"/>
                <a:sym typeface="Symbol" pitchFamily="2" charset="2"/>
              </a:rPr>
              <a:t></a:t>
            </a:r>
            <a:r>
              <a:rPr lang="es-ES_tradnl" altLang="es-ES" sz="2800" u="sng" baseline="30000" dirty="0">
                <a:latin typeface="+mn-lt"/>
                <a:sym typeface="Symbol" pitchFamily="2" charset="2"/>
              </a:rPr>
              <a:t>2</a:t>
            </a:r>
            <a:r>
              <a:rPr lang="es-ES_tradnl" altLang="es-ES" dirty="0">
                <a:latin typeface="+mn-lt"/>
                <a:sym typeface="Symbol" pitchFamily="2" charset="2"/>
              </a:rPr>
              <a:t> </a:t>
            </a:r>
            <a:endParaRPr lang="es-ES_tradnl" altLang="es-ES" dirty="0">
              <a:latin typeface="+mn-lt"/>
            </a:endParaRPr>
          </a:p>
          <a:p>
            <a:pPr marL="342900" indent="-342900" eaLnBrk="1" hangingPunct="1">
              <a:spcBef>
                <a:spcPct val="20000"/>
              </a:spcBef>
              <a:buClr>
                <a:srgbClr val="006600"/>
              </a:buClr>
              <a:buSzPct val="115000"/>
              <a:buFont typeface="Arial" panose="020B0604020202020204" pitchFamily="34" charset="0"/>
              <a:buChar char="•"/>
            </a:pPr>
            <a:r>
              <a:rPr lang="es-ES_tradnl" altLang="es-ES" dirty="0">
                <a:latin typeface="+mn-lt"/>
              </a:rPr>
              <a:t> Una </a:t>
            </a:r>
            <a:r>
              <a:rPr lang="es-ES_tradnl" altLang="es-ES" u="sng" dirty="0">
                <a:latin typeface="+mn-lt"/>
              </a:rPr>
              <a:t>estimación de la </a:t>
            </a:r>
            <a:r>
              <a:rPr lang="es-ES_tradnl" altLang="es-ES" sz="2800" u="sng" dirty="0">
                <a:latin typeface="+mn-lt"/>
                <a:sym typeface="Symbol" pitchFamily="2" charset="2"/>
              </a:rPr>
              <a:t></a:t>
            </a:r>
            <a:r>
              <a:rPr lang="es-ES_tradnl" altLang="es-ES" sz="2800" u="sng" baseline="30000" dirty="0">
                <a:latin typeface="+mn-lt"/>
                <a:sym typeface="Symbol" pitchFamily="2" charset="2"/>
              </a:rPr>
              <a:t>2</a:t>
            </a:r>
            <a:r>
              <a:rPr lang="es-ES_tradnl" altLang="es-ES" u="sng" dirty="0">
                <a:latin typeface="+mn-lt"/>
                <a:sym typeface="Symbol" pitchFamily="2" charset="2"/>
              </a:rPr>
              <a:t> común</a:t>
            </a:r>
            <a:r>
              <a:rPr lang="es-ES_tradnl" altLang="es-ES" dirty="0">
                <a:latin typeface="+mn-lt"/>
                <a:sym typeface="Symbol" pitchFamily="2" charset="2"/>
              </a:rPr>
              <a:t> en las poblaciones es el </a:t>
            </a:r>
            <a:r>
              <a:rPr lang="es-ES_tradnl" altLang="es-ES" u="sng" dirty="0">
                <a:latin typeface="+mn-lt"/>
                <a:sym typeface="Symbol" pitchFamily="2" charset="2"/>
              </a:rPr>
              <a:t>Cuadrado Medio Residual</a:t>
            </a:r>
            <a:r>
              <a:rPr lang="es-ES_tradnl" altLang="es-ES" dirty="0">
                <a:latin typeface="+mn-lt"/>
                <a:sym typeface="Symbol" pitchFamily="2" charset="2"/>
              </a:rPr>
              <a:t> (CMR)</a:t>
            </a:r>
            <a:endParaRPr lang="es-ES" altLang="es-ES" dirty="0">
              <a:latin typeface="+mn-lt"/>
              <a:sym typeface="Symbol" pitchFamily="2" charset="2"/>
            </a:endParaRPr>
          </a:p>
        </p:txBody>
      </p:sp>
    </p:spTree>
    <p:extLst>
      <p:ext uri="{BB962C8B-B14F-4D97-AF65-F5344CB8AC3E}">
        <p14:creationId xmlns:p14="http://schemas.microsoft.com/office/powerpoint/2010/main" val="3450252286"/>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9171">
                                            <p:txEl>
                                              <p:pRg st="0" end="0"/>
                                            </p:txEl>
                                          </p:spTgt>
                                        </p:tgtEl>
                                        <p:attrNameLst>
                                          <p:attrName>style.visibility</p:attrName>
                                        </p:attrNameLst>
                                      </p:cBhvr>
                                      <p:to>
                                        <p:strVal val="visible"/>
                                      </p:to>
                                    </p:set>
                                    <p:anim calcmode="lin" valueType="num">
                                      <p:cBhvr additive="base">
                                        <p:cTn id="7" dur="500" fill="hold"/>
                                        <p:tgtEl>
                                          <p:spTgt spid="519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9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9171">
                                            <p:txEl>
                                              <p:pRg st="1" end="1"/>
                                            </p:txEl>
                                          </p:spTgt>
                                        </p:tgtEl>
                                        <p:attrNameLst>
                                          <p:attrName>style.visibility</p:attrName>
                                        </p:attrNameLst>
                                      </p:cBhvr>
                                      <p:to>
                                        <p:strVal val="visible"/>
                                      </p:to>
                                    </p:set>
                                    <p:anim calcmode="lin" valueType="num">
                                      <p:cBhvr additive="base">
                                        <p:cTn id="13" dur="500" fill="hold"/>
                                        <p:tgtEl>
                                          <p:spTgt spid="5191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91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19171">
                                            <p:txEl>
                                              <p:pRg st="2" end="2"/>
                                            </p:txEl>
                                          </p:spTgt>
                                        </p:tgtEl>
                                        <p:attrNameLst>
                                          <p:attrName>style.visibility</p:attrName>
                                        </p:attrNameLst>
                                      </p:cBhvr>
                                      <p:to>
                                        <p:strVal val="visible"/>
                                      </p:to>
                                    </p:set>
                                    <p:anim calcmode="lin" valueType="num">
                                      <p:cBhvr additive="base">
                                        <p:cTn id="19" dur="500" fill="hold"/>
                                        <p:tgtEl>
                                          <p:spTgt spid="5191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191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19171">
                                            <p:txEl>
                                              <p:pRg st="3" end="3"/>
                                            </p:txEl>
                                          </p:spTgt>
                                        </p:tgtEl>
                                        <p:attrNameLst>
                                          <p:attrName>style.visibility</p:attrName>
                                        </p:attrNameLst>
                                      </p:cBhvr>
                                      <p:to>
                                        <p:strVal val="visible"/>
                                      </p:to>
                                    </p:set>
                                    <p:anim calcmode="lin" valueType="num">
                                      <p:cBhvr additive="base">
                                        <p:cTn id="25" dur="500" fill="hold"/>
                                        <p:tgtEl>
                                          <p:spTgt spid="5191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191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19171">
                                            <p:txEl>
                                              <p:pRg st="4" end="4"/>
                                            </p:txEl>
                                          </p:spTgt>
                                        </p:tgtEl>
                                        <p:attrNameLst>
                                          <p:attrName>style.visibility</p:attrName>
                                        </p:attrNameLst>
                                      </p:cBhvr>
                                      <p:to>
                                        <p:strVal val="visible"/>
                                      </p:to>
                                    </p:set>
                                    <p:anim calcmode="lin" valueType="num">
                                      <p:cBhvr additive="base">
                                        <p:cTn id="31" dur="500" fill="hold"/>
                                        <p:tgtEl>
                                          <p:spTgt spid="5191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1917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1" grpId="0" build="p" bldLvl="2" autoUpdateAnimBg="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27777799-5EF6-AD4A-BCA1-41314F689F27}"/>
              </a:ext>
            </a:extLst>
          </p:cNvPr>
          <p:cNvSpPr>
            <a:spLocks noGrp="1" noChangeArrowheads="1"/>
          </p:cNvSpPr>
          <p:nvPr>
            <p:ph type="title"/>
          </p:nvPr>
        </p:nvSpPr>
        <p:spPr/>
        <p:txBody>
          <a:bodyPr/>
          <a:lstStyle/>
          <a:p>
            <a:pPr eaLnBrk="1" hangingPunct="1"/>
            <a:r>
              <a:rPr lang="es-ES_tradnl" altLang="es-ES">
                <a:solidFill>
                  <a:srgbClr val="CC3300"/>
                </a:solidFill>
              </a:rPr>
              <a:t>Homocedasticidad</a:t>
            </a:r>
            <a:endParaRPr lang="es-ES" altLang="es-ES">
              <a:solidFill>
                <a:srgbClr val="CC3300"/>
              </a:solidFill>
            </a:endParaRPr>
          </a:p>
        </p:txBody>
      </p:sp>
      <p:graphicFrame>
        <p:nvGraphicFramePr>
          <p:cNvPr id="175107" name="Object 4">
            <a:extLst>
              <a:ext uri="{FF2B5EF4-FFF2-40B4-BE49-F238E27FC236}">
                <a16:creationId xmlns:a16="http://schemas.microsoft.com/office/drawing/2014/main" id="{6C75E1FF-D63B-1B41-9609-17AA73262B94}"/>
              </a:ext>
            </a:extLst>
          </p:cNvPr>
          <p:cNvGraphicFramePr>
            <a:graphicFrameLocks noChangeAspect="1"/>
          </p:cNvGraphicFramePr>
          <p:nvPr/>
        </p:nvGraphicFramePr>
        <p:xfrm>
          <a:off x="490538" y="914400"/>
          <a:ext cx="4465637" cy="2846388"/>
        </p:xfrm>
        <a:graphic>
          <a:graphicData uri="http://schemas.openxmlformats.org/presentationml/2006/ole">
            <mc:AlternateContent xmlns:mc="http://schemas.openxmlformats.org/markup-compatibility/2006">
              <mc:Choice xmlns:v="urn:schemas-microsoft-com:vml" Requires="v">
                <p:oleObj spid="_x0000_s1379357" name="SGWIN StatFolios" r:id="rId4" imgW="9258300" imgH="5448300" progId="SGStatFolio">
                  <p:embed/>
                </p:oleObj>
              </mc:Choice>
              <mc:Fallback>
                <p:oleObj name="SGWIN StatFolios" r:id="rId4" imgW="9258300" imgH="5448300" progId="SGStatFolio">
                  <p:embed/>
                  <p:pic>
                    <p:nvPicPr>
                      <p:cNvPr id="175107" name="Object 4">
                        <a:extLst>
                          <a:ext uri="{FF2B5EF4-FFF2-40B4-BE49-F238E27FC236}">
                            <a16:creationId xmlns:a16="http://schemas.microsoft.com/office/drawing/2014/main" id="{6C75E1FF-D63B-1B41-9609-17AA73262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8" y="914400"/>
                        <a:ext cx="4465637" cy="28463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graphicFrame>
        <p:nvGraphicFramePr>
          <p:cNvPr id="521221" name="Object 5">
            <a:extLst>
              <a:ext uri="{FF2B5EF4-FFF2-40B4-BE49-F238E27FC236}">
                <a16:creationId xmlns:a16="http://schemas.microsoft.com/office/drawing/2014/main" id="{C046D2E8-5834-264C-B6E3-D43D1C7FF8F6}"/>
              </a:ext>
            </a:extLst>
          </p:cNvPr>
          <p:cNvGraphicFramePr>
            <a:graphicFrameLocks noChangeAspect="1"/>
          </p:cNvGraphicFramePr>
          <p:nvPr/>
        </p:nvGraphicFramePr>
        <p:xfrm>
          <a:off x="3843338" y="3581400"/>
          <a:ext cx="4465637" cy="2846388"/>
        </p:xfrm>
        <a:graphic>
          <a:graphicData uri="http://schemas.openxmlformats.org/presentationml/2006/ole">
            <mc:AlternateContent xmlns:mc="http://schemas.openxmlformats.org/markup-compatibility/2006">
              <mc:Choice xmlns:v="urn:schemas-microsoft-com:vml" Requires="v">
                <p:oleObj spid="_x0000_s1379358" name="SGWIN StatFolios" r:id="rId6" imgW="9258300" imgH="5448300" progId="SGStatFolio">
                  <p:embed/>
                </p:oleObj>
              </mc:Choice>
              <mc:Fallback>
                <p:oleObj name="SGWIN StatFolios" r:id="rId6" imgW="9258300" imgH="5448300" progId="SGStatFolio">
                  <p:embed/>
                  <p:pic>
                    <p:nvPicPr>
                      <p:cNvPr id="521221" name="Object 5">
                        <a:extLst>
                          <a:ext uri="{FF2B5EF4-FFF2-40B4-BE49-F238E27FC236}">
                            <a16:creationId xmlns:a16="http://schemas.microsoft.com/office/drawing/2014/main" id="{C046D2E8-5834-264C-B6E3-D43D1C7FF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3338" y="3581400"/>
                        <a:ext cx="4465637" cy="2846388"/>
                      </a:xfrm>
                      <a:prstGeom prst="rect">
                        <a:avLst/>
                      </a:prstGeom>
                      <a:noFill/>
                      <a:ln>
                        <a:noFill/>
                      </a:ln>
                      <a:effectLst>
                        <a:outerShdw dist="107763" dir="189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Lst>
                    </p:spPr>
                  </p:pic>
                </p:oleObj>
              </mc:Fallback>
            </mc:AlternateContent>
          </a:graphicData>
        </a:graphic>
      </p:graphicFrame>
      <p:sp>
        <p:nvSpPr>
          <p:cNvPr id="521222" name="AutoShape 6">
            <a:extLst>
              <a:ext uri="{FF2B5EF4-FFF2-40B4-BE49-F238E27FC236}">
                <a16:creationId xmlns:a16="http://schemas.microsoft.com/office/drawing/2014/main" id="{BD019419-DA52-784F-9F51-7FE32F45075E}"/>
              </a:ext>
            </a:extLst>
          </p:cNvPr>
          <p:cNvSpPr>
            <a:spLocks/>
          </p:cNvSpPr>
          <p:nvPr/>
        </p:nvSpPr>
        <p:spPr bwMode="auto">
          <a:xfrm>
            <a:off x="5448300" y="1778000"/>
            <a:ext cx="2870200" cy="609600"/>
          </a:xfrm>
          <a:prstGeom prst="borderCallout2">
            <a:avLst>
              <a:gd name="adj1" fmla="val 18750"/>
              <a:gd name="adj2" fmla="val -2653"/>
              <a:gd name="adj3" fmla="val 18750"/>
              <a:gd name="adj4" fmla="val -2653"/>
              <a:gd name="adj5" fmla="val 20833"/>
              <a:gd name="adj6" fmla="val -38940"/>
            </a:avLst>
          </a:prstGeom>
          <a:noFill/>
          <a:ln w="28575"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eaLnBrk="1" hangingPunct="1"/>
            <a:r>
              <a:rPr lang="es-ES_tradnl" altLang="es-ES" sz="2000"/>
              <a:t>Homocedasticidad</a:t>
            </a:r>
            <a:endParaRPr lang="es-ES" altLang="es-ES" sz="2000"/>
          </a:p>
        </p:txBody>
      </p:sp>
      <p:sp>
        <p:nvSpPr>
          <p:cNvPr id="521223" name="AutoShape 7">
            <a:extLst>
              <a:ext uri="{FF2B5EF4-FFF2-40B4-BE49-F238E27FC236}">
                <a16:creationId xmlns:a16="http://schemas.microsoft.com/office/drawing/2014/main" id="{56489863-A248-6E4E-8D3A-CC2A7FEA53A1}"/>
              </a:ext>
            </a:extLst>
          </p:cNvPr>
          <p:cNvSpPr>
            <a:spLocks/>
          </p:cNvSpPr>
          <p:nvPr/>
        </p:nvSpPr>
        <p:spPr bwMode="auto">
          <a:xfrm>
            <a:off x="495300" y="4394200"/>
            <a:ext cx="2870200" cy="609600"/>
          </a:xfrm>
          <a:prstGeom prst="borderCallout2">
            <a:avLst>
              <a:gd name="adj1" fmla="val 18750"/>
              <a:gd name="adj2" fmla="val 102653"/>
              <a:gd name="adj3" fmla="val 18750"/>
              <a:gd name="adj4" fmla="val 102653"/>
              <a:gd name="adj5" fmla="val 20833"/>
              <a:gd name="adj6" fmla="val 123449"/>
            </a:avLst>
          </a:prstGeom>
          <a:noFill/>
          <a:ln w="28575"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eaLnBrk="1" hangingPunct="1"/>
            <a:r>
              <a:rPr lang="es-ES_tradnl" altLang="es-ES" sz="2000"/>
              <a:t>Heterocedasticidad</a:t>
            </a:r>
            <a:endParaRPr lang="es-ES" altLang="es-ES" sz="2000"/>
          </a:p>
        </p:txBody>
      </p:sp>
    </p:spTree>
    <p:extLst>
      <p:ext uri="{BB962C8B-B14F-4D97-AF65-F5344CB8AC3E}">
        <p14:creationId xmlns:p14="http://schemas.microsoft.com/office/powerpoint/2010/main" val="379426149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3000"/>
                                  </p:stCondLst>
                                  <p:childTnLst>
                                    <p:set>
                                      <p:cBhvr>
                                        <p:cTn id="6" dur="1" fill="hold">
                                          <p:stCondLst>
                                            <p:cond delay="0"/>
                                          </p:stCondLst>
                                        </p:cTn>
                                        <p:tgtEl>
                                          <p:spTgt spid="521222"/>
                                        </p:tgtEl>
                                        <p:attrNameLst>
                                          <p:attrName>style.visibility</p:attrName>
                                        </p:attrNameLst>
                                      </p:cBhvr>
                                      <p:to>
                                        <p:strVal val="visible"/>
                                      </p:to>
                                    </p:set>
                                    <p:animEffect transition="in" filter="wipe(left)">
                                      <p:cBhvr>
                                        <p:cTn id="7" dur="500"/>
                                        <p:tgtEl>
                                          <p:spTgt spid="5212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21221"/>
                                        </p:tgtEl>
                                        <p:attrNameLst>
                                          <p:attrName>style.visibility</p:attrName>
                                        </p:attrNameLst>
                                      </p:cBhvr>
                                      <p:to>
                                        <p:strVal val="visible"/>
                                      </p:to>
                                    </p:set>
                                    <p:animEffect transition="in" filter="dissolve">
                                      <p:cBhvr>
                                        <p:cTn id="12" dur="500"/>
                                        <p:tgtEl>
                                          <p:spTgt spid="521221"/>
                                        </p:tgtEl>
                                      </p:cBhvr>
                                    </p:animEffect>
                                  </p:childTnLst>
                                </p:cTn>
                              </p:par>
                            </p:childTnLst>
                          </p:cTn>
                        </p:par>
                        <p:par>
                          <p:cTn id="13" fill="hold" nodeType="afterGroup">
                            <p:stCondLst>
                              <p:cond delay="500"/>
                            </p:stCondLst>
                            <p:childTnLst>
                              <p:par>
                                <p:cTn id="14" presetID="22" presetClass="entr" presetSubtype="2" fill="hold" grpId="0" nodeType="afterEffect">
                                  <p:stCondLst>
                                    <p:cond delay="2000"/>
                                  </p:stCondLst>
                                  <p:childTnLst>
                                    <p:set>
                                      <p:cBhvr>
                                        <p:cTn id="15" dur="1" fill="hold">
                                          <p:stCondLst>
                                            <p:cond delay="0"/>
                                          </p:stCondLst>
                                        </p:cTn>
                                        <p:tgtEl>
                                          <p:spTgt spid="521223"/>
                                        </p:tgtEl>
                                        <p:attrNameLst>
                                          <p:attrName>style.visibility</p:attrName>
                                        </p:attrNameLst>
                                      </p:cBhvr>
                                      <p:to>
                                        <p:strVal val="visible"/>
                                      </p:to>
                                    </p:set>
                                    <p:animEffect transition="in" filter="wipe(right)">
                                      <p:cBhvr>
                                        <p:cTn id="16" dur="500"/>
                                        <p:tgtEl>
                                          <p:spTgt spid="521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2" grpId="0" animBg="1" autoUpdateAnimBg="0"/>
      <p:bldP spid="521223" grpId="0" animBg="1"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C193C29-2267-9E4A-91BE-E800065F2BD1}"/>
              </a:ext>
            </a:extLst>
          </p:cNvPr>
          <p:cNvSpPr>
            <a:spLocks noGrp="1" noChangeArrowheads="1"/>
          </p:cNvSpPr>
          <p:nvPr>
            <p:ph type="title"/>
          </p:nvPr>
        </p:nvSpPr>
        <p:spPr/>
        <p:txBody>
          <a:bodyPr/>
          <a:lstStyle/>
          <a:p>
            <a:pPr eaLnBrk="1" hangingPunct="1"/>
            <a:r>
              <a:rPr lang="es-ES_tradnl" altLang="es-ES">
                <a:solidFill>
                  <a:srgbClr val="CC3300"/>
                </a:solidFill>
              </a:rPr>
              <a:t>Normalidad</a:t>
            </a:r>
            <a:endParaRPr lang="es-ES" altLang="es-ES">
              <a:solidFill>
                <a:srgbClr val="CC3300"/>
              </a:solidFill>
            </a:endParaRPr>
          </a:p>
        </p:txBody>
      </p:sp>
      <p:sp>
        <p:nvSpPr>
          <p:cNvPr id="523267" name="Rectangle 3">
            <a:extLst>
              <a:ext uri="{FF2B5EF4-FFF2-40B4-BE49-F238E27FC236}">
                <a16:creationId xmlns:a16="http://schemas.microsoft.com/office/drawing/2014/main" id="{5CE98B8E-1F8B-1B4D-8C43-0D2A95F8C5C8}"/>
              </a:ext>
            </a:extLst>
          </p:cNvPr>
          <p:cNvSpPr>
            <a:spLocks noGrp="1" noChangeArrowheads="1"/>
          </p:cNvSpPr>
          <p:nvPr>
            <p:ph type="body" idx="1"/>
          </p:nvPr>
        </p:nvSpPr>
        <p:spPr>
          <a:xfrm>
            <a:off x="381000" y="2286000"/>
            <a:ext cx="8534400" cy="3886200"/>
          </a:xfrm>
        </p:spPr>
        <p:txBody>
          <a:bodyPr>
            <a:normAutofit/>
          </a:bodyPr>
          <a:lstStyle/>
          <a:p>
            <a:r>
              <a:rPr lang="es-ES_tradnl" altLang="es-ES" sz="2400" u="sng" dirty="0"/>
              <a:t>Robustez del ANOVA ante Incumplimiento </a:t>
            </a:r>
            <a:r>
              <a:rPr lang="es-ES_tradnl" altLang="es-ES" sz="2400" dirty="0"/>
              <a:t>: </a:t>
            </a:r>
            <a:r>
              <a:rPr lang="es-ES_tradnl" altLang="es-ES" sz="2400" u="sng" dirty="0"/>
              <a:t>bastante robusto</a:t>
            </a:r>
            <a:r>
              <a:rPr lang="es-ES_tradnl" altLang="es-ES" sz="2400" dirty="0"/>
              <a:t> frente a éste, especialmente si el diseño es equilibrado.</a:t>
            </a:r>
          </a:p>
          <a:p>
            <a:pPr eaLnBrk="1" hangingPunct="1"/>
            <a:r>
              <a:rPr lang="es-ES_tradnl" altLang="es-ES" sz="2400" u="sng" dirty="0"/>
              <a:t>Detección</a:t>
            </a:r>
            <a:r>
              <a:rPr lang="es-ES_tradnl" altLang="es-ES" sz="2400" dirty="0"/>
              <a:t>:</a:t>
            </a:r>
          </a:p>
          <a:p>
            <a:pPr lvl="1" eaLnBrk="1" hangingPunct="1"/>
            <a:r>
              <a:rPr lang="es-ES_tradnl" altLang="es-ES" sz="2400" dirty="0"/>
              <a:t>Gráficos de residuos en Papel Probabilístico Normal</a:t>
            </a:r>
          </a:p>
          <a:p>
            <a:pPr lvl="1" eaLnBrk="1" hangingPunct="1"/>
            <a:r>
              <a:rPr lang="es-ES_tradnl" altLang="es-ES" sz="2400" dirty="0"/>
              <a:t>…</a:t>
            </a:r>
          </a:p>
          <a:p>
            <a:pPr eaLnBrk="1" hangingPunct="1"/>
            <a:r>
              <a:rPr lang="es-ES_tradnl" altLang="es-ES" sz="2400" u="sng" dirty="0"/>
              <a:t>Solución</a:t>
            </a:r>
            <a:r>
              <a:rPr lang="es-ES_tradnl" altLang="es-ES" sz="2400" dirty="0"/>
              <a:t>: en casos de distribuciones con asimetría positiva </a:t>
            </a:r>
            <a:r>
              <a:rPr lang="es-ES_tradnl" altLang="es-ES" sz="2400" dirty="0">
                <a:sym typeface="Wingdings" pitchFamily="2" charset="2"/>
              </a:rPr>
              <a:t> </a:t>
            </a:r>
            <a:r>
              <a:rPr lang="es-ES_tradnl" altLang="es-ES" sz="2400" u="sng" dirty="0">
                <a:sym typeface="Wingdings" pitchFamily="2" charset="2"/>
              </a:rPr>
              <a:t>transformación logarítmica</a:t>
            </a:r>
            <a:r>
              <a:rPr lang="es-ES_tradnl" altLang="es-ES" sz="2400" dirty="0">
                <a:sym typeface="Wingdings" pitchFamily="2" charset="2"/>
              </a:rPr>
              <a:t> de la variable respuesta.</a:t>
            </a:r>
            <a:endParaRPr lang="es-ES_tradnl" altLang="es-ES" sz="2400" dirty="0"/>
          </a:p>
          <a:p>
            <a:pPr eaLnBrk="1" hangingPunct="1"/>
            <a:endParaRPr lang="es-ES_tradnl" altLang="es-ES" sz="2400" b="1" dirty="0"/>
          </a:p>
          <a:p>
            <a:pPr eaLnBrk="1" hangingPunct="1">
              <a:buFont typeface="Wingdings" pitchFamily="2" charset="2"/>
              <a:buNone/>
            </a:pPr>
            <a:endParaRPr lang="es-ES" altLang="es-ES" sz="2400" dirty="0"/>
          </a:p>
        </p:txBody>
      </p:sp>
      <p:sp>
        <p:nvSpPr>
          <p:cNvPr id="177156" name="Text Box 4">
            <a:extLst>
              <a:ext uri="{FF2B5EF4-FFF2-40B4-BE49-F238E27FC236}">
                <a16:creationId xmlns:a16="http://schemas.microsoft.com/office/drawing/2014/main" id="{C0652502-23A1-3E4C-B643-D6BF0F174EE2}"/>
              </a:ext>
            </a:extLst>
          </p:cNvPr>
          <p:cNvSpPr txBox="1">
            <a:spLocks noChangeArrowheads="1"/>
          </p:cNvSpPr>
          <p:nvPr/>
        </p:nvSpPr>
        <p:spPr bwMode="auto">
          <a:xfrm>
            <a:off x="381000" y="762000"/>
            <a:ext cx="8458200" cy="1335088"/>
          </a:xfrm>
          <a:prstGeom prst="rect">
            <a:avLst/>
          </a:prstGeom>
          <a:noFill/>
          <a:ln w="9525" cap="flat" cmpd="sng" algn="ctr">
            <a:solidFill>
              <a:schemeClr val="accent3"/>
            </a:solidFill>
            <a:prstDash val="solid"/>
            <a:round/>
            <a:headEnd type="none" w="med" len="med"/>
            <a:tailEnd type="none"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3"/>
          </a:fontRef>
        </p:style>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marL="342900" indent="-342900" eaLnBrk="1" hangingPunct="1">
              <a:spcBef>
                <a:spcPct val="20000"/>
              </a:spcBef>
              <a:buClr>
                <a:srgbClr val="006600"/>
              </a:buClr>
              <a:buSzPct val="115000"/>
              <a:buFont typeface="Arial" panose="020B0604020202020204" pitchFamily="34" charset="0"/>
              <a:buChar char="•"/>
            </a:pPr>
            <a:r>
              <a:rPr lang="es-ES_tradnl" altLang="es-ES">
                <a:latin typeface="+mn-lt"/>
              </a:rPr>
              <a:t> Las </a:t>
            </a:r>
            <a:r>
              <a:rPr lang="es-ES_tradnl" altLang="es-ES" b="1" u="sng">
                <a:latin typeface="+mn-lt"/>
              </a:rPr>
              <a:t>IxJ</a:t>
            </a:r>
            <a:r>
              <a:rPr lang="es-ES_tradnl" altLang="es-ES" u="sng">
                <a:latin typeface="+mn-lt"/>
              </a:rPr>
              <a:t> poblaciones</a:t>
            </a:r>
            <a:r>
              <a:rPr lang="es-ES_tradnl" altLang="es-ES">
                <a:latin typeface="+mn-lt"/>
              </a:rPr>
              <a:t> estudiadas son </a:t>
            </a:r>
            <a:r>
              <a:rPr lang="es-ES_tradnl" altLang="es-ES" u="sng">
                <a:latin typeface="+mn-lt"/>
              </a:rPr>
              <a:t>Normales</a:t>
            </a:r>
            <a:endParaRPr lang="es-ES_tradnl" altLang="es-ES">
              <a:latin typeface="+mn-lt"/>
            </a:endParaRPr>
          </a:p>
          <a:p>
            <a:pPr marL="342900" indent="-342900" eaLnBrk="1" hangingPunct="1">
              <a:spcBef>
                <a:spcPct val="20000"/>
              </a:spcBef>
              <a:buClr>
                <a:srgbClr val="006600"/>
              </a:buClr>
              <a:buSzPct val="115000"/>
              <a:buFont typeface="Arial" panose="020B0604020202020204" pitchFamily="34" charset="0"/>
              <a:buChar char="•"/>
            </a:pPr>
            <a:r>
              <a:rPr lang="es-ES_tradnl" altLang="es-ES">
                <a:latin typeface="+mn-lt"/>
              </a:rPr>
              <a:t> Una </a:t>
            </a:r>
            <a:r>
              <a:rPr lang="es-ES_tradnl" altLang="es-ES" u="sng">
                <a:latin typeface="+mn-lt"/>
              </a:rPr>
              <a:t>estimación de la </a:t>
            </a:r>
            <a:r>
              <a:rPr lang="es-ES_tradnl" altLang="es-ES" sz="2800" u="sng">
                <a:latin typeface="+mn-lt"/>
                <a:sym typeface="Symbol" pitchFamily="2" charset="2"/>
              </a:rPr>
              <a:t></a:t>
            </a:r>
            <a:r>
              <a:rPr lang="es-ES_tradnl" altLang="es-ES" sz="2800" u="sng" baseline="30000">
                <a:latin typeface="+mn-lt"/>
                <a:sym typeface="Symbol" pitchFamily="2" charset="2"/>
              </a:rPr>
              <a:t>2</a:t>
            </a:r>
            <a:r>
              <a:rPr lang="es-ES_tradnl" altLang="es-ES" u="sng">
                <a:latin typeface="+mn-lt"/>
                <a:sym typeface="Symbol" pitchFamily="2" charset="2"/>
              </a:rPr>
              <a:t> común</a:t>
            </a:r>
            <a:r>
              <a:rPr lang="es-ES_tradnl" altLang="es-ES">
                <a:latin typeface="+mn-lt"/>
                <a:sym typeface="Symbol" pitchFamily="2" charset="2"/>
              </a:rPr>
              <a:t> en las poblaciones es el </a:t>
            </a:r>
            <a:r>
              <a:rPr lang="es-ES_tradnl" altLang="es-ES" u="sng">
                <a:latin typeface="+mn-lt"/>
                <a:sym typeface="Symbol" pitchFamily="2" charset="2"/>
              </a:rPr>
              <a:t>Cuadrado Medio Residual</a:t>
            </a:r>
            <a:r>
              <a:rPr lang="es-ES_tradnl" altLang="es-ES">
                <a:latin typeface="+mn-lt"/>
                <a:sym typeface="Symbol" pitchFamily="2" charset="2"/>
              </a:rPr>
              <a:t> (CMR)</a:t>
            </a:r>
            <a:endParaRPr lang="es-ES" altLang="es-ES">
              <a:latin typeface="+mn-lt"/>
              <a:sym typeface="Symbol" pitchFamily="2" charset="2"/>
            </a:endParaRPr>
          </a:p>
        </p:txBody>
      </p:sp>
    </p:spTree>
    <p:extLst>
      <p:ext uri="{BB962C8B-B14F-4D97-AF65-F5344CB8AC3E}">
        <p14:creationId xmlns:p14="http://schemas.microsoft.com/office/powerpoint/2010/main" val="1731672690"/>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23267">
                                            <p:txEl>
                                              <p:pRg st="0" end="0"/>
                                            </p:txEl>
                                          </p:spTgt>
                                        </p:tgtEl>
                                        <p:attrNameLst>
                                          <p:attrName>style.visibility</p:attrName>
                                        </p:attrNameLst>
                                      </p:cBhvr>
                                      <p:to>
                                        <p:strVal val="visible"/>
                                      </p:to>
                                    </p:set>
                                    <p:anim calcmode="lin" valueType="num">
                                      <p:cBhvr additive="base">
                                        <p:cTn id="7" dur="500" fill="hold"/>
                                        <p:tgtEl>
                                          <p:spTgt spid="5232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23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23267">
                                            <p:txEl>
                                              <p:pRg st="1" end="1"/>
                                            </p:txEl>
                                          </p:spTgt>
                                        </p:tgtEl>
                                        <p:attrNameLst>
                                          <p:attrName>style.visibility</p:attrName>
                                        </p:attrNameLst>
                                      </p:cBhvr>
                                      <p:to>
                                        <p:strVal val="visible"/>
                                      </p:to>
                                    </p:set>
                                    <p:anim calcmode="lin" valueType="num">
                                      <p:cBhvr additive="base">
                                        <p:cTn id="13" dur="500" fill="hold"/>
                                        <p:tgtEl>
                                          <p:spTgt spid="5232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2326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523267">
                                            <p:txEl>
                                              <p:pRg st="2" end="2"/>
                                            </p:txEl>
                                          </p:spTgt>
                                        </p:tgtEl>
                                        <p:attrNameLst>
                                          <p:attrName>style.visibility</p:attrName>
                                        </p:attrNameLst>
                                      </p:cBhvr>
                                      <p:to>
                                        <p:strVal val="visible"/>
                                      </p:to>
                                    </p:set>
                                    <p:anim calcmode="lin" valueType="num">
                                      <p:cBhvr additive="base">
                                        <p:cTn id="17" dur="500" fill="hold"/>
                                        <p:tgtEl>
                                          <p:spTgt spid="52326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2326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523267">
                                            <p:txEl>
                                              <p:pRg st="3" end="3"/>
                                            </p:txEl>
                                          </p:spTgt>
                                        </p:tgtEl>
                                        <p:attrNameLst>
                                          <p:attrName>style.visibility</p:attrName>
                                        </p:attrNameLst>
                                      </p:cBhvr>
                                      <p:to>
                                        <p:strVal val="visible"/>
                                      </p:to>
                                    </p:set>
                                    <p:anim calcmode="lin" valueType="num">
                                      <p:cBhvr additive="base">
                                        <p:cTn id="21" dur="500" fill="hold"/>
                                        <p:tgtEl>
                                          <p:spTgt spid="52326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2326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523267">
                                            <p:txEl>
                                              <p:pRg st="4" end="4"/>
                                            </p:txEl>
                                          </p:spTgt>
                                        </p:tgtEl>
                                        <p:attrNameLst>
                                          <p:attrName>style.visibility</p:attrName>
                                        </p:attrNameLst>
                                      </p:cBhvr>
                                      <p:to>
                                        <p:strVal val="visible"/>
                                      </p:to>
                                    </p:set>
                                    <p:anim calcmode="lin" valueType="num">
                                      <p:cBhvr additive="base">
                                        <p:cTn id="27" dur="500" fill="hold"/>
                                        <p:tgtEl>
                                          <p:spTgt spid="52326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52326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2CDD4018-AB9E-E747-9B49-E4959E6138BC}"/>
              </a:ext>
            </a:extLst>
          </p:cNvPr>
          <p:cNvSpPr>
            <a:spLocks noGrp="1" noChangeArrowheads="1"/>
          </p:cNvSpPr>
          <p:nvPr>
            <p:ph type="title"/>
          </p:nvPr>
        </p:nvSpPr>
        <p:spPr/>
        <p:txBody>
          <a:bodyPr/>
          <a:lstStyle/>
          <a:p>
            <a:pPr eaLnBrk="1" hangingPunct="1"/>
            <a:r>
              <a:rPr lang="es-ES_tradnl" altLang="es-ES">
                <a:solidFill>
                  <a:srgbClr val="CC3300"/>
                </a:solidFill>
              </a:rPr>
              <a:t>Normalidad</a:t>
            </a:r>
            <a:endParaRPr lang="es-ES" altLang="es-ES">
              <a:solidFill>
                <a:srgbClr val="CC3300"/>
              </a:solidFill>
            </a:endParaRPr>
          </a:p>
        </p:txBody>
      </p:sp>
      <p:sp>
        <p:nvSpPr>
          <p:cNvPr id="179204" name="Text Box 5">
            <a:extLst>
              <a:ext uri="{FF2B5EF4-FFF2-40B4-BE49-F238E27FC236}">
                <a16:creationId xmlns:a16="http://schemas.microsoft.com/office/drawing/2014/main" id="{41185CB9-BDB1-2A45-8A90-73BB0152F2B4}"/>
              </a:ext>
            </a:extLst>
          </p:cNvPr>
          <p:cNvSpPr txBox="1">
            <a:spLocks noChangeArrowheads="1"/>
          </p:cNvSpPr>
          <p:nvPr/>
        </p:nvSpPr>
        <p:spPr bwMode="auto">
          <a:xfrm>
            <a:off x="685800" y="5301208"/>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dirty="0"/>
              <a:t>Los residuos NO se alinean siguiendo una recta</a:t>
            </a:r>
            <a:endParaRPr lang="es-ES" altLang="es-ES" dirty="0"/>
          </a:p>
        </p:txBody>
      </p:sp>
      <p:pic>
        <p:nvPicPr>
          <p:cNvPr id="2" name="Imagen 1">
            <a:extLst>
              <a:ext uri="{FF2B5EF4-FFF2-40B4-BE49-F238E27FC236}">
                <a16:creationId xmlns:a16="http://schemas.microsoft.com/office/drawing/2014/main" id="{6375EEC9-B3F5-4641-B334-35D85EC2F27C}"/>
              </a:ext>
            </a:extLst>
          </p:cNvPr>
          <p:cNvPicPr>
            <a:picLocks noChangeAspect="1"/>
          </p:cNvPicPr>
          <p:nvPr/>
        </p:nvPicPr>
        <p:blipFill rotWithShape="1">
          <a:blip r:embed="rId3"/>
          <a:srcRect l="7476" t="8027" r="20075" b="3230"/>
          <a:stretch/>
        </p:blipFill>
        <p:spPr>
          <a:xfrm>
            <a:off x="1763688" y="728341"/>
            <a:ext cx="5328592" cy="4286040"/>
          </a:xfrm>
          <a:prstGeom prst="rect">
            <a:avLst/>
          </a:prstGeom>
        </p:spPr>
      </p:pic>
    </p:spTree>
    <p:extLst>
      <p:ext uri="{BB962C8B-B14F-4D97-AF65-F5344CB8AC3E}">
        <p14:creationId xmlns:p14="http://schemas.microsoft.com/office/powerpoint/2010/main" val="1921532842"/>
      </p:ext>
    </p:extLst>
  </p:cSld>
  <p:clrMapOvr>
    <a:masterClrMapping/>
  </p:clrMapOvr>
  <p:transition>
    <p:zoom/>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F2F55CC-3912-C045-ACC9-9F26B7557761}"/>
              </a:ext>
            </a:extLst>
          </p:cNvPr>
          <p:cNvPicPr>
            <a:picLocks noChangeAspect="1"/>
          </p:cNvPicPr>
          <p:nvPr/>
        </p:nvPicPr>
        <p:blipFill rotWithShape="1">
          <a:blip r:embed="rId3"/>
          <a:srcRect l="6688" t="8027" r="20075" b="3230"/>
          <a:stretch/>
        </p:blipFill>
        <p:spPr>
          <a:xfrm>
            <a:off x="1498848" y="711201"/>
            <a:ext cx="5809456" cy="4622578"/>
          </a:xfrm>
          <a:prstGeom prst="rect">
            <a:avLst/>
          </a:prstGeom>
        </p:spPr>
      </p:pic>
      <p:sp>
        <p:nvSpPr>
          <p:cNvPr id="181250" name="Rectangle 2">
            <a:extLst>
              <a:ext uri="{FF2B5EF4-FFF2-40B4-BE49-F238E27FC236}">
                <a16:creationId xmlns:a16="http://schemas.microsoft.com/office/drawing/2014/main" id="{C285FE4D-634B-8E46-AD2E-CCEBB9E52548}"/>
              </a:ext>
            </a:extLst>
          </p:cNvPr>
          <p:cNvSpPr>
            <a:spLocks noGrp="1" noChangeArrowheads="1"/>
          </p:cNvSpPr>
          <p:nvPr>
            <p:ph type="title"/>
          </p:nvPr>
        </p:nvSpPr>
        <p:spPr/>
        <p:txBody>
          <a:bodyPr/>
          <a:lstStyle/>
          <a:p>
            <a:pPr eaLnBrk="1" hangingPunct="1"/>
            <a:r>
              <a:rPr lang="es-ES_tradnl" altLang="es-ES">
                <a:solidFill>
                  <a:srgbClr val="CC3300"/>
                </a:solidFill>
              </a:rPr>
              <a:t>Normalidad</a:t>
            </a:r>
            <a:endParaRPr lang="es-ES" altLang="es-ES">
              <a:solidFill>
                <a:srgbClr val="CC3300"/>
              </a:solidFill>
            </a:endParaRPr>
          </a:p>
        </p:txBody>
      </p:sp>
      <p:sp>
        <p:nvSpPr>
          <p:cNvPr id="181251" name="Text Box 4">
            <a:extLst>
              <a:ext uri="{FF2B5EF4-FFF2-40B4-BE49-F238E27FC236}">
                <a16:creationId xmlns:a16="http://schemas.microsoft.com/office/drawing/2014/main" id="{B37ADB05-2D68-384E-9B79-79FB4C1605FD}"/>
              </a:ext>
            </a:extLst>
          </p:cNvPr>
          <p:cNvSpPr txBox="1">
            <a:spLocks noChangeArrowheads="1"/>
          </p:cNvSpPr>
          <p:nvPr/>
        </p:nvSpPr>
        <p:spPr bwMode="auto">
          <a:xfrm>
            <a:off x="1524000" y="5562600"/>
            <a:ext cx="670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a:t>Variable respuesta transformada</a:t>
            </a:r>
            <a:endParaRPr lang="es-ES" altLang="es-ES"/>
          </a:p>
        </p:txBody>
      </p:sp>
      <p:sp>
        <p:nvSpPr>
          <p:cNvPr id="527366" name="Line 6">
            <a:extLst>
              <a:ext uri="{FF2B5EF4-FFF2-40B4-BE49-F238E27FC236}">
                <a16:creationId xmlns:a16="http://schemas.microsoft.com/office/drawing/2014/main" id="{87A7470F-C1C6-8142-942C-490D92BDD732}"/>
              </a:ext>
            </a:extLst>
          </p:cNvPr>
          <p:cNvSpPr>
            <a:spLocks noChangeShapeType="1"/>
          </p:cNvSpPr>
          <p:nvPr/>
        </p:nvSpPr>
        <p:spPr bwMode="auto">
          <a:xfrm flipV="1">
            <a:off x="4382616" y="2132856"/>
            <a:ext cx="2133600" cy="1676400"/>
          </a:xfrm>
          <a:prstGeom prst="line">
            <a:avLst/>
          </a:prstGeom>
          <a:noFill/>
          <a:ln w="28575" cap="sq">
            <a:solidFill>
              <a:srgbClr val="FF00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Tree>
    <p:extLst>
      <p:ext uri="{BB962C8B-B14F-4D97-AF65-F5344CB8AC3E}">
        <p14:creationId xmlns:p14="http://schemas.microsoft.com/office/powerpoint/2010/main" val="300509415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3" fill="hold" nodeType="afterEffect">
                                  <p:stCondLst>
                                    <p:cond delay="3000"/>
                                  </p:stCondLst>
                                  <p:childTnLst>
                                    <p:set>
                                      <p:cBhvr>
                                        <p:cTn id="6" dur="1" fill="hold">
                                          <p:stCondLst>
                                            <p:cond delay="0"/>
                                          </p:stCondLst>
                                        </p:cTn>
                                        <p:tgtEl>
                                          <p:spTgt spid="527366"/>
                                        </p:tgtEl>
                                        <p:attrNameLst>
                                          <p:attrName>style.visibility</p:attrName>
                                        </p:attrNameLst>
                                      </p:cBhvr>
                                      <p:to>
                                        <p:strVal val="visible"/>
                                      </p:to>
                                    </p:set>
                                    <p:animEffect transition="in" filter="strips(upRight)">
                                      <p:cBhvr>
                                        <p:cTn id="7" dur="500"/>
                                        <p:tgtEl>
                                          <p:spTgt spid="5273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2800" dirty="0">
                <a:solidFill>
                  <a:srgbClr val="FF0000"/>
                </a:solidFill>
              </a:rPr>
              <a:t>Objetivos competenciales</a:t>
            </a:r>
            <a:endParaRPr lang="es-ES" sz="3000" dirty="0">
              <a:solidFill>
                <a:srgbClr val="FF0000"/>
              </a:solidFill>
              <a:cs typeface="Times New Roman" pitchFamily="18" charset="0"/>
            </a:endParaRPr>
          </a:p>
        </p:txBody>
      </p:sp>
      <p:sp>
        <p:nvSpPr>
          <p:cNvPr id="1273857" name="Rectangle 1"/>
          <p:cNvSpPr>
            <a:spLocks noChangeArrowheads="1"/>
          </p:cNvSpPr>
          <p:nvPr/>
        </p:nvSpPr>
        <p:spPr bwMode="auto">
          <a:xfrm>
            <a:off x="107504" y="394792"/>
            <a:ext cx="8784976"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Dar una idea intuitiva del fundamento del ANOVA</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Enseñar cómo se calcula una tabla de Análisis de la Varianza y cómo se interpreta su contenido para el caso de un solo factor. </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Dar una idea intuitiva del fundamento estadístico del TEST F</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Dar una técnica gráfica sencilla para comparar varias medias, si el ANOVA resulta significativo (Intervalos LSD) </a:t>
            </a: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Dar una técnica para analizar si existen diferencias de varianza entre diversos tratamientos.</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Dar una idea intuitiva y gráfica del concepto de Efecto Simple y de Interacción Doble. Cálculo y COO</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Enseñar cómo se calcula una tabla de Análisis de la Varianza y cómo se interpreta su contenido para 2 factores y su interacción.</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Indicar la necesidad de utilizar los Contrastes Ortogonales cuando un factor es cuantitativo y enseñar a describir gráficamente, y a nivel puramente descriptivo, la naturaleza de un factor cuantitativo, sin la realización de Contrastes.</a:t>
            </a:r>
            <a:endParaRPr kumimoji="0" lang="es-ES" sz="2000" b="0" i="0" u="none" strike="noStrike" cap="none" normalizeH="0" baseline="0" dirty="0">
              <a:ln>
                <a:noFill/>
              </a:ln>
              <a:solidFill>
                <a:schemeClr val="tx1"/>
              </a:solidFill>
              <a:effectLst/>
              <a:latin typeface="Arial" pitchFamily="34" charset="0"/>
              <a:cs typeface="Arial" pitchFamily="34" charset="0"/>
            </a:endParaRPr>
          </a:p>
          <a:p>
            <a:pPr marL="457200" marR="0" lvl="0" indent="-457200" algn="l" defTabSz="914400" rtl="0" eaLnBrk="0" fontAlgn="base" latinLnBrk="0" hangingPunct="0">
              <a:lnSpc>
                <a:spcPct val="100000"/>
              </a:lnSpc>
              <a:spcBef>
                <a:spcPct val="0"/>
              </a:spcBef>
              <a:spcAft>
                <a:spcPct val="0"/>
              </a:spcAft>
              <a:buClr>
                <a:srgbClr val="FF0000"/>
              </a:buClr>
              <a:buSzTx/>
              <a:buFont typeface="+mj-lt"/>
              <a:buAutoNum type="arabicPeriod"/>
              <a:tabLst/>
            </a:pPr>
            <a:r>
              <a:rPr kumimoji="0" lang="es-ES" sz="2000" b="0" i="0" u="none" strike="noStrike" cap="none" normalizeH="0" baseline="0" dirty="0">
                <a:ln>
                  <a:noFill/>
                </a:ln>
                <a:solidFill>
                  <a:schemeClr val="tx1"/>
                </a:solidFill>
                <a:effectLst/>
                <a:latin typeface="Calibri" pitchFamily="34" charset="0"/>
                <a:ea typeface="Calibri" pitchFamily="34" charset="0"/>
                <a:cs typeface="Times New Roman" pitchFamily="18" charset="0"/>
              </a:rPr>
              <a:t> Enseñar los 7 puntos anteriores con el </a:t>
            </a:r>
            <a:r>
              <a:rPr kumimoji="0" lang="es-ES" sz="2000" b="0" i="0" u="none" strike="noStrike" cap="none" normalizeH="0" baseline="0" dirty="0" err="1">
                <a:ln>
                  <a:noFill/>
                </a:ln>
                <a:solidFill>
                  <a:schemeClr val="tx1"/>
                </a:solidFill>
                <a:effectLst/>
                <a:latin typeface="Calibri" pitchFamily="34" charset="0"/>
                <a:ea typeface="Calibri" pitchFamily="34" charset="0"/>
                <a:cs typeface="Times New Roman" pitchFamily="18" charset="0"/>
              </a:rPr>
              <a:t>Statgraphics</a:t>
            </a:r>
            <a:endParaRPr kumimoji="0" lang="es-ES" sz="20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739768616"/>
      </p:ext>
    </p:extLst>
  </p:cSld>
  <p:clrMapOvr>
    <a:masterClrMapping/>
  </p:clrMapOvr>
  <p:transition>
    <p:zoom/>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Glosario UD 5.3</a:t>
            </a:r>
          </a:p>
        </p:txBody>
      </p:sp>
      <p:pic>
        <p:nvPicPr>
          <p:cNvPr id="5" name="Picture 30" descr="MCj02991330000[1]"/>
          <p:cNvPicPr>
            <a:picLocks noChangeAspect="1" noChangeArrowheads="1"/>
          </p:cNvPicPr>
          <p:nvPr/>
        </p:nvPicPr>
        <p:blipFill>
          <a:blip r:embed="rId2" cstate="print"/>
          <a:srcRect/>
          <a:stretch>
            <a:fillRect/>
          </a:stretch>
        </p:blipFill>
        <p:spPr bwMode="auto">
          <a:xfrm>
            <a:off x="8571305" y="140178"/>
            <a:ext cx="354318" cy="498577"/>
          </a:xfrm>
          <a:prstGeom prst="rect">
            <a:avLst/>
          </a:prstGeom>
          <a:noFill/>
          <a:ln w="9525">
            <a:noFill/>
            <a:miter lim="800000"/>
            <a:headEnd/>
            <a:tailEnd/>
          </a:ln>
        </p:spPr>
      </p:pic>
      <p:graphicFrame>
        <p:nvGraphicFramePr>
          <p:cNvPr id="3" name="Tabla 2"/>
          <p:cNvGraphicFramePr>
            <a:graphicFrameLocks noGrp="1"/>
          </p:cNvGraphicFramePr>
          <p:nvPr>
            <p:extLst>
              <p:ext uri="{D42A27DB-BD31-4B8C-83A1-F6EECF244321}">
                <p14:modId xmlns:p14="http://schemas.microsoft.com/office/powerpoint/2010/main" val="1777025790"/>
              </p:ext>
            </p:extLst>
          </p:nvPr>
        </p:nvGraphicFramePr>
        <p:xfrm>
          <a:off x="251520" y="890483"/>
          <a:ext cx="8496944" cy="4373880"/>
        </p:xfrm>
        <a:graphic>
          <a:graphicData uri="http://schemas.openxmlformats.org/drawingml/2006/table">
            <a:tbl>
              <a:tblPr>
                <a:tableStyleId>{BDBED569-4797-4DF1-A0F4-6AAB3CD982D8}</a:tableStyleId>
              </a:tblPr>
              <a:tblGrid>
                <a:gridCol w="4199357">
                  <a:extLst>
                    <a:ext uri="{9D8B030D-6E8A-4147-A177-3AD203B41FA5}">
                      <a16:colId xmlns:a16="http://schemas.microsoft.com/office/drawing/2014/main" val="20000"/>
                    </a:ext>
                  </a:extLst>
                </a:gridCol>
                <a:gridCol w="4297587">
                  <a:extLst>
                    <a:ext uri="{9D8B030D-6E8A-4147-A177-3AD203B41FA5}">
                      <a16:colId xmlns:a16="http://schemas.microsoft.com/office/drawing/2014/main" val="20001"/>
                    </a:ext>
                  </a:extLst>
                </a:gridCol>
              </a:tblGrid>
              <a:tr h="272808">
                <a:tc>
                  <a:txBody>
                    <a:bodyPr/>
                    <a:lstStyle/>
                    <a:p>
                      <a:pPr marL="0" indent="457200" algn="l" defTabSz="742950" rtl="0" eaLnBrk="1" fontAlgn="b" latinLnBrk="0" hangingPunct="1"/>
                      <a:r>
                        <a:rPr lang="es-ES" sz="2000" u="none" strike="noStrike" kern="1200" dirty="0" err="1">
                          <a:solidFill>
                            <a:schemeClr val="tx1"/>
                          </a:solidFill>
                          <a:latin typeface="+mn-lt"/>
                          <a:ea typeface="+mn-ea"/>
                          <a:cs typeface="+mn-cs"/>
                        </a:rPr>
                        <a:t>Analisis</a:t>
                      </a:r>
                      <a:r>
                        <a:rPr lang="es-ES" sz="2000" u="none" strike="noStrike" kern="1200" dirty="0">
                          <a:solidFill>
                            <a:schemeClr val="tx1"/>
                          </a:solidFill>
                          <a:latin typeface="+mn-lt"/>
                          <a:ea typeface="+mn-ea"/>
                          <a:cs typeface="+mn-cs"/>
                        </a:rPr>
                        <a:t> de la varianza (ANOVA)</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Interacción</a:t>
                      </a:r>
                    </a:p>
                  </a:txBody>
                  <a:tcPr marL="7620" marR="7620" marT="7620" marB="0" anchor="b"/>
                </a:tc>
                <a:extLst>
                  <a:ext uri="{0D108BD9-81ED-4DB2-BD59-A6C34878D82A}">
                    <a16:rowId xmlns:a16="http://schemas.microsoft.com/office/drawing/2014/main" val="10000"/>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ANOVA</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Interacción</a:t>
                      </a:r>
                    </a:p>
                  </a:txBody>
                  <a:tcPr marL="7620" marR="7620" marT="7620" marB="0" anchor="b"/>
                </a:tc>
                <a:extLst>
                  <a:ext uri="{0D108BD9-81ED-4DB2-BD59-A6C34878D82A}">
                    <a16:rowId xmlns:a16="http://schemas.microsoft.com/office/drawing/2014/main" val="10001"/>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Cuadrado Medio (CM)</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Intervalo LSD</a:t>
                      </a:r>
                    </a:p>
                  </a:txBody>
                  <a:tcPr marL="7620" marR="7620" marT="7620" marB="0" anchor="b"/>
                </a:tc>
                <a:extLst>
                  <a:ext uri="{0D108BD9-81ED-4DB2-BD59-A6C34878D82A}">
                    <a16:rowId xmlns:a16="http://schemas.microsoft.com/office/drawing/2014/main" val="10002"/>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Cuadrado Medio del Factor (CMF)</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Niveles</a:t>
                      </a:r>
                    </a:p>
                  </a:txBody>
                  <a:tcPr marL="7620" marR="7620" marT="7620" marB="0" anchor="b"/>
                </a:tc>
                <a:extLst>
                  <a:ext uri="{0D108BD9-81ED-4DB2-BD59-A6C34878D82A}">
                    <a16:rowId xmlns:a16="http://schemas.microsoft.com/office/drawing/2014/main" val="10003"/>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Cuadrado Medio Residual (CMR)</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Suma de Cuadrados (SC)</a:t>
                      </a:r>
                    </a:p>
                  </a:txBody>
                  <a:tcPr marL="7620" marR="7620" marT="7620" marB="0" anchor="b"/>
                </a:tc>
                <a:extLst>
                  <a:ext uri="{0D108BD9-81ED-4DB2-BD59-A6C34878D82A}">
                    <a16:rowId xmlns:a16="http://schemas.microsoft.com/office/drawing/2014/main" val="10004"/>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Cuadrado Medio Total (CMT)</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Suma de Cuadrados del Factor (SCF)</a:t>
                      </a:r>
                    </a:p>
                  </a:txBody>
                  <a:tcPr marL="7620" marR="7620" marT="7620" marB="0" anchor="b"/>
                </a:tc>
                <a:extLst>
                  <a:ext uri="{0D108BD9-81ED-4DB2-BD59-A6C34878D82A}">
                    <a16:rowId xmlns:a16="http://schemas.microsoft.com/office/drawing/2014/main" val="10005"/>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Cualitativos (factores)</a:t>
                      </a:r>
                    </a:p>
                  </a:txBody>
                  <a:tcPr marL="7620" marR="7620" marT="7620" marB="0" anchor="b"/>
                </a:tc>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Suma de Cuadrados Residual (SCR)</a:t>
                      </a:r>
                    </a:p>
                  </a:txBody>
                  <a:tcPr marL="7620" marR="7620" marT="7620" marB="0" anchor="b"/>
                </a:tc>
                <a:extLst>
                  <a:ext uri="{0D108BD9-81ED-4DB2-BD59-A6C34878D82A}">
                    <a16:rowId xmlns:a16="http://schemas.microsoft.com/office/drawing/2014/main" val="10006"/>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Cuantitativos (factores)</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Suma de Cuadrados Total (SCT)</a:t>
                      </a:r>
                    </a:p>
                  </a:txBody>
                  <a:tcPr marL="7620" marR="7620" marT="7620" marB="0" anchor="b"/>
                </a:tc>
                <a:extLst>
                  <a:ext uri="{0D108BD9-81ED-4DB2-BD59-A6C34878D82A}">
                    <a16:rowId xmlns:a16="http://schemas.microsoft.com/office/drawing/2014/main" val="10007"/>
                  </a:ext>
                </a:extLst>
              </a:tr>
              <a:tr h="272808">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Diseño de Experimentos</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Tabla ANOVA</a:t>
                      </a:r>
                    </a:p>
                  </a:txBody>
                  <a:tcPr marL="7620" marR="7620" marT="7620" marB="0" anchor="b"/>
                </a:tc>
                <a:extLst>
                  <a:ext uri="{0D108BD9-81ED-4DB2-BD59-A6C34878D82A}">
                    <a16:rowId xmlns:a16="http://schemas.microsoft.com/office/drawing/2014/main" val="10008"/>
                  </a:ext>
                </a:extLst>
              </a:tr>
              <a:tr h="272808">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Efecto</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Test F</a:t>
                      </a:r>
                    </a:p>
                  </a:txBody>
                  <a:tcPr marL="7620" marR="7620" marT="7620" marB="0" anchor="b"/>
                </a:tc>
                <a:extLst>
                  <a:ext uri="{0D108BD9-81ED-4DB2-BD59-A6C34878D82A}">
                    <a16:rowId xmlns:a16="http://schemas.microsoft.com/office/drawing/2014/main" val="10009"/>
                  </a:ext>
                </a:extLst>
              </a:tr>
              <a:tr h="272808">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F calculada</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Tratamiento</a:t>
                      </a:r>
                    </a:p>
                  </a:txBody>
                  <a:tcPr marL="7620" marR="7620" marT="7620" marB="0" anchor="b"/>
                </a:tc>
                <a:extLst>
                  <a:ext uri="{0D108BD9-81ED-4DB2-BD59-A6C34878D82A}">
                    <a16:rowId xmlns:a16="http://schemas.microsoft.com/office/drawing/2014/main" val="10010"/>
                  </a:ext>
                </a:extLst>
              </a:tr>
              <a:tr h="272808">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F ratio</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Variabilidad</a:t>
                      </a:r>
                    </a:p>
                  </a:txBody>
                  <a:tcPr marL="7620" marR="7620" marT="7620" marB="0" anchor="b"/>
                </a:tc>
                <a:extLst>
                  <a:ext uri="{0D108BD9-81ED-4DB2-BD59-A6C34878D82A}">
                    <a16:rowId xmlns:a16="http://schemas.microsoft.com/office/drawing/2014/main" val="10011"/>
                  </a:ext>
                </a:extLst>
              </a:tr>
              <a:tr h="272808">
                <a:tc>
                  <a:txBody>
                    <a:bodyPr/>
                    <a:lstStyle/>
                    <a:p>
                      <a:pPr marL="0" indent="457200" algn="l" defTabSz="742950" rtl="0" eaLnBrk="1" fontAlgn="b" latinLnBrk="0" hangingPunct="1"/>
                      <a:r>
                        <a:rPr lang="es-ES" sz="2000" u="none" strike="noStrike" kern="1200">
                          <a:solidFill>
                            <a:schemeClr val="tx1"/>
                          </a:solidFill>
                          <a:latin typeface="+mn-lt"/>
                          <a:ea typeface="+mn-ea"/>
                          <a:cs typeface="+mn-cs"/>
                        </a:rPr>
                        <a:t>Factores</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Variable respuesta</a:t>
                      </a:r>
                    </a:p>
                  </a:txBody>
                  <a:tcPr marL="7620" marR="7620" marT="7620" marB="0" anchor="b"/>
                </a:tc>
                <a:extLst>
                  <a:ext uri="{0D108BD9-81ED-4DB2-BD59-A6C34878D82A}">
                    <a16:rowId xmlns:a16="http://schemas.microsoft.com/office/drawing/2014/main" val="10012"/>
                  </a:ext>
                </a:extLst>
              </a:tr>
              <a:tr h="272808">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Grados de Libertad (</a:t>
                      </a:r>
                      <a:r>
                        <a:rPr lang="es-ES" sz="2000" u="none" strike="noStrike" kern="1200" dirty="0" err="1">
                          <a:solidFill>
                            <a:schemeClr val="tx1"/>
                          </a:solidFill>
                          <a:latin typeface="+mn-lt"/>
                          <a:ea typeface="+mn-ea"/>
                          <a:cs typeface="+mn-cs"/>
                        </a:rPr>
                        <a:t>g.l</a:t>
                      </a:r>
                      <a:r>
                        <a:rPr lang="es-ES" sz="2000" u="none" strike="noStrike" kern="1200" dirty="0">
                          <a:solidFill>
                            <a:schemeClr val="tx1"/>
                          </a:solidFill>
                          <a:latin typeface="+mn-lt"/>
                          <a:ea typeface="+mn-ea"/>
                          <a:cs typeface="+mn-cs"/>
                        </a:rPr>
                        <a:t>. o </a:t>
                      </a:r>
                      <a:r>
                        <a:rPr lang="es-ES" sz="2000" u="none" strike="noStrike" kern="1200" dirty="0" err="1">
                          <a:solidFill>
                            <a:schemeClr val="tx1"/>
                          </a:solidFill>
                          <a:latin typeface="+mn-lt"/>
                          <a:ea typeface="+mn-ea"/>
                          <a:cs typeface="+mn-cs"/>
                        </a:rPr>
                        <a:t>d.f.</a:t>
                      </a:r>
                      <a:r>
                        <a:rPr lang="es-ES" sz="2000" u="none" strike="noStrike" kern="1200" dirty="0">
                          <a:solidFill>
                            <a:schemeClr val="tx1"/>
                          </a:solidFill>
                          <a:latin typeface="+mn-lt"/>
                          <a:ea typeface="+mn-ea"/>
                          <a:cs typeface="+mn-cs"/>
                        </a:rPr>
                        <a:t>)</a:t>
                      </a:r>
                    </a:p>
                  </a:txBody>
                  <a:tcPr marL="7620" marR="7620" marT="7620" marB="0" anchor="b"/>
                </a:tc>
                <a:tc>
                  <a:txBody>
                    <a:bodyPr/>
                    <a:lstStyle/>
                    <a:p>
                      <a:pPr marL="0" indent="457200" algn="l" defTabSz="742950" rtl="0" eaLnBrk="1" fontAlgn="b" latinLnBrk="0" hangingPunct="1"/>
                      <a:r>
                        <a:rPr lang="es-ES" sz="2000" u="none" strike="noStrike" kern="1200" dirty="0">
                          <a:solidFill>
                            <a:schemeClr val="tx1"/>
                          </a:solidFill>
                          <a:latin typeface="+mn-lt"/>
                          <a:ea typeface="+mn-ea"/>
                          <a:cs typeface="+mn-cs"/>
                        </a:rPr>
                        <a:t>Variantes</a:t>
                      </a:r>
                    </a:p>
                  </a:txBody>
                  <a:tcPr marL="7620" marR="7620" marT="7620" marB="0" anchor="b"/>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224707059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0-#ppt_w/2"/>
                                          </p:val>
                                        </p:tav>
                                        <p:tav tm="100000">
                                          <p:val>
                                            <p:strVal val="#ppt_x"/>
                                          </p:val>
                                        </p:tav>
                                      </p:tavLst>
                                    </p:anim>
                                    <p:anim calcmode="lin" valueType="num">
                                      <p:cBhvr additive="base">
                                        <p:cTn id="8" dur="2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1" name="Rectangle 2"/>
          <p:cNvSpPr>
            <a:spLocks noGrp="1" noChangeArrowheads="1"/>
          </p:cNvSpPr>
          <p:nvPr>
            <p:ph type="ctrTitle"/>
          </p:nvPr>
        </p:nvSpPr>
        <p:spPr>
          <a:xfrm>
            <a:off x="1459022" y="1932843"/>
            <a:ext cx="7391902" cy="2094034"/>
          </a:xfrm>
        </p:spPr>
        <p:txBody>
          <a:bodyPr/>
          <a:lstStyle/>
          <a:p>
            <a:pPr algn="l" eaLnBrk="1" hangingPunct="1"/>
            <a:r>
              <a:rPr lang="es-ES_tradnl" sz="3692" dirty="0"/>
              <a:t>Ejercicios</a:t>
            </a:r>
            <a:endParaRPr lang="es-ES" sz="3692" dirty="0"/>
          </a:p>
        </p:txBody>
      </p:sp>
      <p:sp>
        <p:nvSpPr>
          <p:cNvPr id="92162" name="Rectangle 3"/>
          <p:cNvSpPr>
            <a:spLocks noGrp="1" noChangeArrowheads="1"/>
          </p:cNvSpPr>
          <p:nvPr>
            <p:ph type="subTitle" idx="1"/>
          </p:nvPr>
        </p:nvSpPr>
        <p:spPr>
          <a:xfrm>
            <a:off x="4566138" y="4202723"/>
            <a:ext cx="4495800" cy="1617785"/>
          </a:xfrm>
        </p:spPr>
        <p:txBody>
          <a:bodyPr/>
          <a:lstStyle/>
          <a:p>
            <a:pPr eaLnBrk="1" hangingPunct="1"/>
            <a:endParaRPr lang="es-ES" dirty="0"/>
          </a:p>
        </p:txBody>
      </p:sp>
      <p:pic>
        <p:nvPicPr>
          <p:cNvPr id="297986" name="Picture 2" descr="http://dibuixos.estaticos.net/dibuixos/pintar/pissarra.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7169" y="4026877"/>
            <a:ext cx="2206524" cy="2053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9449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4393C-8A97-E643-A6F0-A49150BD1AD3}"/>
              </a:ext>
            </a:extLst>
          </p:cNvPr>
          <p:cNvSpPr>
            <a:spLocks noGrp="1"/>
          </p:cNvSpPr>
          <p:nvPr>
            <p:ph type="title"/>
          </p:nvPr>
        </p:nvSpPr>
        <p:spPr/>
        <p:txBody>
          <a:bodyPr/>
          <a:lstStyle/>
          <a:p>
            <a:r>
              <a:rPr lang="es-ES_tradnl" dirty="0"/>
              <a:t>Ejercicio 1: Tiempo medio de transmisión</a:t>
            </a:r>
            <a:endParaRPr lang="es-ES" dirty="0"/>
          </a:p>
        </p:txBody>
      </p:sp>
      <p:sp>
        <p:nvSpPr>
          <p:cNvPr id="4" name="Marcador de texto 3">
            <a:extLst>
              <a:ext uri="{FF2B5EF4-FFF2-40B4-BE49-F238E27FC236}">
                <a16:creationId xmlns:a16="http://schemas.microsoft.com/office/drawing/2014/main" id="{1678AD80-37F5-B742-9991-58C259E6413B}"/>
              </a:ext>
            </a:extLst>
          </p:cNvPr>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756270876"/>
      </p:ext>
    </p:extLst>
  </p:cSld>
  <p:clrMapOvr>
    <a:masterClrMapping/>
  </p:clrMapOvr>
  <p:transition>
    <p:zoom/>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
        <p:nvSpPr>
          <p:cNvPr id="11" name="10 Rectángulo"/>
          <p:cNvSpPr/>
          <p:nvPr/>
        </p:nvSpPr>
        <p:spPr>
          <a:xfrm>
            <a:off x="317990" y="1011503"/>
            <a:ext cx="8364560" cy="4462760"/>
          </a:xfrm>
          <a:prstGeom prst="rect">
            <a:avLst/>
          </a:prstGeom>
        </p:spPr>
        <p:txBody>
          <a:bodyPr wrap="square">
            <a:spAutoFit/>
          </a:bodyPr>
          <a:lstStyle/>
          <a:p>
            <a:pPr>
              <a:spcBef>
                <a:spcPts val="1200"/>
              </a:spcBef>
            </a:pPr>
            <a:r>
              <a:rPr lang="es-ES" dirty="0">
                <a:solidFill>
                  <a:srgbClr val="000000"/>
                </a:solidFill>
                <a:latin typeface="Arial"/>
                <a:ea typeface="Times New Roman"/>
                <a:cs typeface="Times New Roman"/>
              </a:rPr>
              <a:t>Con el objeto de analizar el comportamiento de los sistemas de memoria caché en un tipo de </a:t>
            </a:r>
            <a:r>
              <a:rPr lang="es-ES" u="sng" dirty="0">
                <a:solidFill>
                  <a:srgbClr val="000000"/>
                </a:solidFill>
                <a:latin typeface="Arial"/>
                <a:ea typeface="Times New Roman"/>
                <a:cs typeface="Times New Roman"/>
              </a:rPr>
              <a:t>multiprocesador</a:t>
            </a:r>
            <a:r>
              <a:rPr lang="es-ES" dirty="0">
                <a:solidFill>
                  <a:srgbClr val="000000"/>
                </a:solidFill>
                <a:latin typeface="Arial"/>
                <a:ea typeface="Times New Roman"/>
                <a:cs typeface="Times New Roman"/>
              </a:rPr>
              <a:t> se plantea llevar a cabo un </a:t>
            </a:r>
            <a:r>
              <a:rPr lang="es-ES" u="sng" dirty="0">
                <a:solidFill>
                  <a:srgbClr val="000000"/>
                </a:solidFill>
                <a:latin typeface="Arial"/>
                <a:ea typeface="Times New Roman"/>
                <a:cs typeface="Times New Roman"/>
              </a:rPr>
              <a:t>estudio de la influencia </a:t>
            </a:r>
            <a:r>
              <a:rPr lang="es-ES" dirty="0">
                <a:solidFill>
                  <a:srgbClr val="000000"/>
                </a:solidFill>
                <a:latin typeface="Arial"/>
                <a:ea typeface="Times New Roman"/>
                <a:cs typeface="Times New Roman"/>
              </a:rPr>
              <a:t>de dos de las características (</a:t>
            </a:r>
            <a:r>
              <a:rPr lang="es-ES" dirty="0">
                <a:solidFill>
                  <a:srgbClr val="FF0000"/>
                </a:solidFill>
                <a:latin typeface="Arial"/>
                <a:ea typeface="Times New Roman"/>
                <a:cs typeface="Times New Roman"/>
              </a:rPr>
              <a:t>factores</a:t>
            </a:r>
            <a:r>
              <a:rPr lang="es-ES" dirty="0">
                <a:solidFill>
                  <a:srgbClr val="000000"/>
                </a:solidFill>
                <a:latin typeface="Arial"/>
                <a:ea typeface="Times New Roman"/>
                <a:cs typeface="Times New Roman"/>
              </a:rPr>
              <a:t>) más importantes de estos sistemas (</a:t>
            </a:r>
            <a:r>
              <a:rPr lang="es-ES" u="sng" dirty="0">
                <a:solidFill>
                  <a:srgbClr val="000000"/>
                </a:solidFill>
                <a:latin typeface="Arial"/>
                <a:ea typeface="Times New Roman"/>
                <a:cs typeface="Times New Roman"/>
              </a:rPr>
              <a:t>Nº de procesadores y protocolo) sobre las prestaciones </a:t>
            </a:r>
            <a:r>
              <a:rPr lang="es-ES" dirty="0">
                <a:solidFill>
                  <a:srgbClr val="000000"/>
                </a:solidFill>
                <a:latin typeface="Arial"/>
                <a:ea typeface="Times New Roman"/>
                <a:cs typeface="Times New Roman"/>
              </a:rPr>
              <a:t>de los mismos (3 </a:t>
            </a:r>
            <a:r>
              <a:rPr lang="es-ES" dirty="0">
                <a:solidFill>
                  <a:srgbClr val="FF0000"/>
                </a:solidFill>
                <a:latin typeface="Arial"/>
                <a:ea typeface="Times New Roman"/>
                <a:cs typeface="Times New Roman"/>
              </a:rPr>
              <a:t>niveles</a:t>
            </a:r>
            <a:r>
              <a:rPr lang="es-ES" dirty="0">
                <a:solidFill>
                  <a:srgbClr val="000000"/>
                </a:solidFill>
                <a:latin typeface="Arial"/>
                <a:ea typeface="Times New Roman"/>
                <a:cs typeface="Times New Roman"/>
              </a:rPr>
              <a:t> y 3 </a:t>
            </a:r>
            <a:r>
              <a:rPr lang="es-ES" dirty="0">
                <a:solidFill>
                  <a:srgbClr val="FF0000"/>
                </a:solidFill>
                <a:latin typeface="Arial"/>
                <a:ea typeface="Times New Roman"/>
                <a:cs typeface="Times New Roman"/>
              </a:rPr>
              <a:t>variantes</a:t>
            </a:r>
            <a:r>
              <a:rPr lang="es-ES" dirty="0">
                <a:solidFill>
                  <a:srgbClr val="000000"/>
                </a:solidFill>
                <a:latin typeface="Arial"/>
                <a:ea typeface="Times New Roman"/>
                <a:cs typeface="Times New Roman"/>
              </a:rPr>
              <a:t>)</a:t>
            </a:r>
          </a:p>
          <a:p>
            <a:pPr>
              <a:spcBef>
                <a:spcPts val="1200"/>
              </a:spcBef>
            </a:pPr>
            <a:r>
              <a:rPr lang="es-ES" dirty="0">
                <a:solidFill>
                  <a:srgbClr val="000000"/>
                </a:solidFill>
                <a:latin typeface="Arial"/>
                <a:ea typeface="Times New Roman"/>
                <a:cs typeface="Times New Roman"/>
              </a:rPr>
              <a:t>Cada uno de los </a:t>
            </a:r>
            <a:r>
              <a:rPr lang="es-ES" u="sng" dirty="0">
                <a:solidFill>
                  <a:srgbClr val="000000"/>
                </a:solidFill>
                <a:latin typeface="Arial"/>
                <a:ea typeface="Times New Roman"/>
                <a:cs typeface="Times New Roman"/>
              </a:rPr>
              <a:t>9 </a:t>
            </a:r>
            <a:r>
              <a:rPr lang="es-ES" u="sng" dirty="0">
                <a:solidFill>
                  <a:srgbClr val="FF0000"/>
                </a:solidFill>
                <a:latin typeface="Arial"/>
                <a:ea typeface="Times New Roman"/>
                <a:cs typeface="Times New Roman"/>
              </a:rPr>
              <a:t>tratamientos</a:t>
            </a:r>
            <a:r>
              <a:rPr lang="es-ES" dirty="0">
                <a:solidFill>
                  <a:srgbClr val="FF0000"/>
                </a:solidFill>
                <a:latin typeface="Arial"/>
                <a:ea typeface="Times New Roman"/>
                <a:cs typeface="Times New Roman"/>
              </a:rPr>
              <a:t> </a:t>
            </a:r>
            <a:r>
              <a:rPr lang="es-ES" dirty="0">
                <a:solidFill>
                  <a:srgbClr val="000000"/>
                </a:solidFill>
                <a:latin typeface="Arial"/>
                <a:ea typeface="Times New Roman"/>
                <a:cs typeface="Times New Roman"/>
              </a:rPr>
              <a:t>se </a:t>
            </a:r>
            <a:r>
              <a:rPr lang="es-ES" u="sng" dirty="0">
                <a:solidFill>
                  <a:srgbClr val="000000"/>
                </a:solidFill>
                <a:latin typeface="Arial"/>
                <a:ea typeface="Times New Roman"/>
                <a:cs typeface="Times New Roman"/>
              </a:rPr>
              <a:t>ensayó 3 veces</a:t>
            </a:r>
            <a:r>
              <a:rPr lang="es-ES" dirty="0">
                <a:solidFill>
                  <a:srgbClr val="000000"/>
                </a:solidFill>
                <a:latin typeface="Arial"/>
                <a:ea typeface="Times New Roman"/>
                <a:cs typeface="Times New Roman"/>
              </a:rPr>
              <a:t>, midiéndose en </a:t>
            </a:r>
            <a:r>
              <a:rPr lang="es-ES" u="sng" dirty="0">
                <a:solidFill>
                  <a:srgbClr val="000000"/>
                </a:solidFill>
                <a:latin typeface="Arial"/>
                <a:ea typeface="Times New Roman"/>
                <a:cs typeface="Times New Roman"/>
              </a:rPr>
              <a:t>cada prueba la tasa de fallos (%) </a:t>
            </a:r>
            <a:r>
              <a:rPr lang="es-ES" dirty="0">
                <a:solidFill>
                  <a:srgbClr val="000000"/>
                </a:solidFill>
                <a:latin typeface="Arial"/>
                <a:ea typeface="Times New Roman"/>
                <a:cs typeface="Times New Roman"/>
              </a:rPr>
              <a:t>de los sistemas de memoria producida por la ejecución de un determinado programa tipo.</a:t>
            </a:r>
          </a:p>
          <a:p>
            <a:pPr>
              <a:spcBef>
                <a:spcPts val="1200"/>
              </a:spcBef>
            </a:pPr>
            <a:r>
              <a:rPr lang="es-ES" dirty="0">
                <a:solidFill>
                  <a:srgbClr val="000000"/>
                </a:solidFill>
                <a:latin typeface="Arial"/>
                <a:ea typeface="Times New Roman"/>
                <a:cs typeface="Times New Roman"/>
              </a:rPr>
              <a:t>Los </a:t>
            </a:r>
            <a:r>
              <a:rPr lang="es-ES" u="sng" dirty="0">
                <a:solidFill>
                  <a:srgbClr val="000000"/>
                </a:solidFill>
                <a:latin typeface="Arial"/>
                <a:ea typeface="Times New Roman"/>
                <a:cs typeface="Times New Roman"/>
              </a:rPr>
              <a:t>datos obtenidos </a:t>
            </a:r>
            <a:r>
              <a:rPr lang="es-ES" dirty="0">
                <a:solidFill>
                  <a:srgbClr val="000000"/>
                </a:solidFill>
                <a:latin typeface="Arial"/>
                <a:ea typeface="Times New Roman"/>
                <a:cs typeface="Times New Roman"/>
              </a:rPr>
              <a:t>se recogen en la siguiente tabla: </a:t>
            </a:r>
          </a:p>
        </p:txBody>
      </p:sp>
    </p:spTree>
    <p:extLst>
      <p:ext uri="{BB962C8B-B14F-4D97-AF65-F5344CB8AC3E}">
        <p14:creationId xmlns:p14="http://schemas.microsoft.com/office/powerpoint/2010/main" val="919018252"/>
      </p:ext>
    </p:extLst>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s-ES" b="1" dirty="0"/>
              <a:t>Idea básica del ANOVA</a:t>
            </a:r>
          </a:p>
        </p:txBody>
      </p:sp>
      <p:sp>
        <p:nvSpPr>
          <p:cNvPr id="73731" name="Rectangle 3"/>
          <p:cNvSpPr>
            <a:spLocks noGrp="1" noChangeArrowheads="1"/>
          </p:cNvSpPr>
          <p:nvPr>
            <p:ph idx="1"/>
          </p:nvPr>
        </p:nvSpPr>
        <p:spPr>
          <a:xfrm>
            <a:off x="154914" y="620792"/>
            <a:ext cx="8734180" cy="1158172"/>
          </a:xfrm>
        </p:spPr>
        <p:txBody>
          <a:bodyPr/>
          <a:lstStyle/>
          <a:p>
            <a:pPr marL="0" indent="0" algn="just">
              <a:buNone/>
            </a:pPr>
            <a:r>
              <a:rPr lang="es-ES_tradnl" b="1" dirty="0"/>
              <a:t>Descomponer</a:t>
            </a:r>
            <a:r>
              <a:rPr lang="es-ES_tradnl" dirty="0"/>
              <a:t> la variabilidad total (</a:t>
            </a:r>
            <a:r>
              <a:rPr lang="es-ES_tradnl" b="1" dirty="0"/>
              <a:t>“VARIANZA”</a:t>
            </a:r>
            <a:r>
              <a:rPr lang="es-ES_tradnl" dirty="0"/>
              <a:t>) observada en unos datos en las partes asociadas a cada factor estudiado más una parte residual:</a:t>
            </a:r>
          </a:p>
        </p:txBody>
      </p:sp>
      <p:graphicFrame>
        <p:nvGraphicFramePr>
          <p:cNvPr id="8" name="Group 4"/>
          <p:cNvGraphicFramePr>
            <a:graphicFrameLocks noGrp="1"/>
          </p:cNvGraphicFramePr>
          <p:nvPr>
            <p:extLst>
              <p:ext uri="{D42A27DB-BD31-4B8C-83A1-F6EECF244321}">
                <p14:modId xmlns:p14="http://schemas.microsoft.com/office/powerpoint/2010/main" val="3715069792"/>
              </p:ext>
            </p:extLst>
          </p:nvPr>
        </p:nvGraphicFramePr>
        <p:xfrm>
          <a:off x="347341" y="1861592"/>
          <a:ext cx="8686800" cy="1676400"/>
        </p:xfrm>
        <a:graphic>
          <a:graphicData uri="http://schemas.openxmlformats.org/drawingml/2006/table">
            <a:tbl>
              <a:tblPr/>
              <a:tblGrid>
                <a:gridCol w="1673225">
                  <a:extLst>
                    <a:ext uri="{9D8B030D-6E8A-4147-A177-3AD203B41FA5}">
                      <a16:colId xmlns:a16="http://schemas.microsoft.com/office/drawing/2014/main" val="20000"/>
                    </a:ext>
                  </a:extLst>
                </a:gridCol>
                <a:gridCol w="477838">
                  <a:extLst>
                    <a:ext uri="{9D8B030D-6E8A-4147-A177-3AD203B41FA5}">
                      <a16:colId xmlns:a16="http://schemas.microsoft.com/office/drawing/2014/main" val="20001"/>
                    </a:ext>
                  </a:extLst>
                </a:gridCol>
                <a:gridCol w="3060700">
                  <a:extLst>
                    <a:ext uri="{9D8B030D-6E8A-4147-A177-3AD203B41FA5}">
                      <a16:colId xmlns:a16="http://schemas.microsoft.com/office/drawing/2014/main" val="20002"/>
                    </a:ext>
                  </a:extLst>
                </a:gridCol>
                <a:gridCol w="434975">
                  <a:extLst>
                    <a:ext uri="{9D8B030D-6E8A-4147-A177-3AD203B41FA5}">
                      <a16:colId xmlns:a16="http://schemas.microsoft.com/office/drawing/2014/main" val="20003"/>
                    </a:ext>
                  </a:extLst>
                </a:gridCol>
                <a:gridCol w="3040062">
                  <a:extLst>
                    <a:ext uri="{9D8B030D-6E8A-4147-A177-3AD203B41FA5}">
                      <a16:colId xmlns:a16="http://schemas.microsoft.com/office/drawing/2014/main" val="20004"/>
                    </a:ext>
                  </a:extLst>
                </a:gridCol>
              </a:tblGrid>
              <a:tr h="1676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0" i="0" u="none" strike="noStrike" cap="none" normalizeH="0" baseline="0" dirty="0">
                          <a:ln>
                            <a:noFill/>
                          </a:ln>
                          <a:solidFill>
                            <a:srgbClr val="FF0000"/>
                          </a:solidFill>
                          <a:effectLst/>
                          <a:latin typeface="Verdana" pitchFamily="34" charset="0"/>
                          <a:cs typeface="Times New Roman" pitchFamily="18" charset="0"/>
                        </a:rPr>
                        <a:t>Variabilidad Total </a:t>
                      </a:r>
                      <a:r>
                        <a:rPr kumimoji="0" lang="es-ES_tradnl" sz="1800" b="0" i="0" u="none" strike="noStrike" cap="none" normalizeH="0" baseline="0" dirty="0">
                          <a:ln>
                            <a:noFill/>
                          </a:ln>
                          <a:solidFill>
                            <a:schemeClr val="tx1"/>
                          </a:solidFill>
                          <a:effectLst/>
                          <a:latin typeface="Verdana" pitchFamily="34" charset="0"/>
                          <a:cs typeface="Times New Roman" pitchFamily="18" charset="0"/>
                        </a:rPr>
                        <a:t>en los datos</a:t>
                      </a:r>
                      <a:r>
                        <a:rPr kumimoji="0" lang="es-ES_tradnl" sz="1800" b="0" i="0" u="none" strike="noStrike" cap="none" normalizeH="0" baseline="0" dirty="0">
                          <a:ln>
                            <a:noFill/>
                          </a:ln>
                          <a:solidFill>
                            <a:schemeClr val="tx1"/>
                          </a:solidFill>
                          <a:effectLst/>
                          <a:latin typeface="Verdana" pitchFamily="34" charset="0"/>
                        </a:rPr>
                        <a:t> </a:t>
                      </a:r>
                    </a:p>
                  </a:txBody>
                  <a:tcPr horzOverflow="overflow">
                    <a:lnL w="28575" cap="flat" cmpd="sng" algn="ctr">
                      <a:solidFill>
                        <a:schemeClr val="tx1"/>
                      </a:solidFill>
                      <a:prstDash val="solid"/>
                      <a:miter lim="800000"/>
                      <a:headEnd type="none" w="sm" len="sm"/>
                      <a:tailEnd type="none" w="sm" len="sm"/>
                    </a:lnL>
                    <a:lnR>
                      <a:noFill/>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800" b="1" i="0" u="none" strike="noStrike" cap="none" normalizeH="0" baseline="0" dirty="0">
                          <a:ln>
                            <a:noFill/>
                          </a:ln>
                          <a:solidFill>
                            <a:schemeClr val="tx1"/>
                          </a:solidFill>
                          <a:effectLst/>
                          <a:latin typeface="Verdana" pitchFamily="34" charset="0"/>
                        </a:rPr>
                        <a:t>=</a:t>
                      </a:r>
                    </a:p>
                  </a:txBody>
                  <a:tcPr horzOverflow="overflow">
                    <a:lnL>
                      <a:noFill/>
                    </a:lnL>
                    <a:lnR>
                      <a:noFill/>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0" i="0" u="none" strike="noStrike" cap="none" normalizeH="0" baseline="0" dirty="0">
                          <a:ln>
                            <a:noFill/>
                          </a:ln>
                          <a:solidFill>
                            <a:srgbClr val="FF0000"/>
                          </a:solidFill>
                          <a:effectLst/>
                          <a:latin typeface="Verdana" pitchFamily="34" charset="0"/>
                          <a:cs typeface="Times New Roman" pitchFamily="18" charset="0"/>
                        </a:rPr>
                        <a:t>Variabilidad </a:t>
                      </a:r>
                      <a:r>
                        <a:rPr kumimoji="0" lang="es-ES_tradnl" sz="1800" b="0" i="0" u="none" strike="noStrike" cap="none" normalizeH="0" baseline="0" dirty="0">
                          <a:ln>
                            <a:noFill/>
                          </a:ln>
                          <a:solidFill>
                            <a:schemeClr val="tx1"/>
                          </a:solidFill>
                          <a:effectLst/>
                          <a:latin typeface="Verdana" pitchFamily="34" charset="0"/>
                          <a:cs typeface="Times New Roman" pitchFamily="18" charset="0"/>
                        </a:rPr>
                        <a:t>debida a diferencias </a:t>
                      </a:r>
                      <a:r>
                        <a:rPr kumimoji="0" lang="es-ES_tradnl" sz="1800" b="0" i="0" u="none" strike="noStrike" cap="none" normalizeH="0" baseline="0" dirty="0">
                          <a:ln>
                            <a:noFill/>
                          </a:ln>
                          <a:solidFill>
                            <a:srgbClr val="FF0000"/>
                          </a:solidFill>
                          <a:effectLst/>
                          <a:latin typeface="Verdana" pitchFamily="34" charset="0"/>
                          <a:cs typeface="Times New Roman" pitchFamily="18" charset="0"/>
                        </a:rPr>
                        <a:t>entre tratamientos</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0" i="0" u="none" strike="noStrike" cap="none" normalizeH="0" baseline="0" dirty="0">
                          <a:ln>
                            <a:noFill/>
                          </a:ln>
                          <a:solidFill>
                            <a:schemeClr val="tx1"/>
                          </a:solidFill>
                          <a:effectLst/>
                          <a:latin typeface="Verdana" pitchFamily="34" charset="0"/>
                          <a:cs typeface="Times New Roman" pitchFamily="18" charset="0"/>
                        </a:rPr>
                        <a:t>(efecto del factor proveedor)</a:t>
                      </a:r>
                      <a:r>
                        <a:rPr kumimoji="0" lang="es-ES_tradnl" sz="1800" b="0" i="0" u="none" strike="noStrike" cap="none" normalizeH="0" baseline="0" dirty="0">
                          <a:ln>
                            <a:noFill/>
                          </a:ln>
                          <a:solidFill>
                            <a:schemeClr val="tx1"/>
                          </a:solidFill>
                          <a:effectLst/>
                          <a:latin typeface="Verdana" pitchFamily="34" charset="0"/>
                        </a:rPr>
                        <a:t> </a:t>
                      </a:r>
                    </a:p>
                  </a:txBody>
                  <a:tcPr horzOverflow="overflow">
                    <a:lnL>
                      <a:noFill/>
                    </a:lnL>
                    <a:lnR>
                      <a:noFill/>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800" b="1" i="0" u="none" strike="noStrike" cap="none" normalizeH="0" baseline="0" dirty="0">
                          <a:ln>
                            <a:noFill/>
                          </a:ln>
                          <a:solidFill>
                            <a:schemeClr val="tx1"/>
                          </a:solidFill>
                          <a:effectLst/>
                          <a:latin typeface="Verdana" pitchFamily="34" charset="0"/>
                        </a:rPr>
                        <a:t>+</a:t>
                      </a:r>
                    </a:p>
                  </a:txBody>
                  <a:tcPr horzOverflow="overflow">
                    <a:lnL>
                      <a:noFill/>
                    </a:lnL>
                    <a:lnR>
                      <a:noFill/>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1800" b="0" i="0" u="none" strike="noStrike" cap="none" normalizeH="0" baseline="0" dirty="0">
                        <a:ln>
                          <a:noFill/>
                        </a:ln>
                        <a:solidFill>
                          <a:schemeClr val="tx2"/>
                        </a:solidFill>
                        <a:effectLst/>
                        <a:latin typeface="Verdana" pitchFamily="34" charset="0"/>
                        <a:cs typeface="Times New Roman"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0" i="0" u="none" strike="noStrike" cap="none" normalizeH="0" baseline="0" dirty="0">
                          <a:ln>
                            <a:noFill/>
                          </a:ln>
                          <a:solidFill>
                            <a:srgbClr val="FF0000"/>
                          </a:solidFill>
                          <a:effectLst/>
                          <a:latin typeface="Verdana" pitchFamily="34" charset="0"/>
                          <a:cs typeface="Times New Roman" pitchFamily="18" charset="0"/>
                        </a:rPr>
                        <a:t>Variabilidad residual </a:t>
                      </a:r>
                      <a:r>
                        <a:rPr kumimoji="0" lang="es-ES_tradnl" sz="1800" b="0" i="0" u="none" strike="noStrike" cap="none" normalizeH="0" baseline="0" dirty="0">
                          <a:ln>
                            <a:noFill/>
                          </a:ln>
                          <a:solidFill>
                            <a:schemeClr val="tx1"/>
                          </a:solidFill>
                          <a:effectLst/>
                          <a:latin typeface="Verdana" pitchFamily="34" charset="0"/>
                          <a:cs typeface="Times New Roman" pitchFamily="18" charset="0"/>
                        </a:rPr>
                        <a:t>(diferencias dentro de cada tratamiento)</a:t>
                      </a:r>
                      <a:r>
                        <a:rPr kumimoji="0" lang="es-ES_tradnl" sz="1800" b="0" i="0" u="none" strike="noStrike" cap="none" normalizeH="0" baseline="0" dirty="0">
                          <a:ln>
                            <a:noFill/>
                          </a:ln>
                          <a:solidFill>
                            <a:schemeClr val="tx1"/>
                          </a:solidFill>
                          <a:effectLst/>
                          <a:latin typeface="Verdana" pitchFamily="34" charset="0"/>
                        </a:rPr>
                        <a:t> </a:t>
                      </a:r>
                    </a:p>
                  </a:txBody>
                  <a:tcPr horzOverflow="overflow">
                    <a:lnL>
                      <a:noFill/>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0000"/>
                  </a:ext>
                </a:extLst>
              </a:tr>
            </a:tbl>
          </a:graphicData>
        </a:graphic>
      </p:graphicFrame>
      <p:grpSp>
        <p:nvGrpSpPr>
          <p:cNvPr id="9" name="Group 23"/>
          <p:cNvGrpSpPr>
            <a:grpSpLocks/>
          </p:cNvGrpSpPr>
          <p:nvPr/>
        </p:nvGrpSpPr>
        <p:grpSpPr bwMode="auto">
          <a:xfrm>
            <a:off x="347342" y="1937792"/>
            <a:ext cx="2816225" cy="2857500"/>
            <a:chOff x="144" y="1344"/>
            <a:chExt cx="1774" cy="1800"/>
          </a:xfrm>
        </p:grpSpPr>
        <p:sp>
          <p:nvSpPr>
            <p:cNvPr id="10" name="Oval 17"/>
            <p:cNvSpPr>
              <a:spLocks noChangeArrowheads="1"/>
            </p:cNvSpPr>
            <p:nvPr/>
          </p:nvSpPr>
          <p:spPr bwMode="auto">
            <a:xfrm>
              <a:off x="144" y="1344"/>
              <a:ext cx="1152" cy="816"/>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 name="AutoShape 18"/>
            <p:cNvSpPr>
              <a:spLocks/>
            </p:cNvSpPr>
            <p:nvPr/>
          </p:nvSpPr>
          <p:spPr bwMode="auto">
            <a:xfrm>
              <a:off x="500" y="2493"/>
              <a:ext cx="1418" cy="651"/>
            </a:xfrm>
            <a:prstGeom prst="borderCallout2">
              <a:avLst>
                <a:gd name="adj1" fmla="val 8824"/>
                <a:gd name="adj2" fmla="val -3384"/>
                <a:gd name="adj3" fmla="val 8824"/>
                <a:gd name="adj4" fmla="val -3384"/>
                <a:gd name="adj5" fmla="val -65565"/>
                <a:gd name="adj6" fmla="val -12130"/>
              </a:avLst>
            </a:prstGeom>
            <a:noFill/>
            <a:ln w="28575" cap="sq">
              <a:solidFill>
                <a:srgbClr val="FF3300"/>
              </a:solidFill>
              <a:miter lim="800000"/>
              <a:headEnd type="none" w="sm" len="sm"/>
              <a:tailEnd type="none" w="sm" len="sm"/>
            </a:ln>
            <a:effectLst/>
          </p:spPr>
          <p:txBody>
            <a:bodyPr/>
            <a:lstStyle/>
            <a:p>
              <a:pPr algn="ctr"/>
              <a:r>
                <a:rPr lang="es-ES_tradnl" sz="2000" dirty="0"/>
                <a:t>Suma de Cuadrados Total</a:t>
              </a:r>
            </a:p>
            <a:p>
              <a:pPr algn="ctr"/>
              <a:r>
                <a:rPr lang="es-ES_tradnl" sz="2000" b="1" dirty="0">
                  <a:solidFill>
                    <a:srgbClr val="FF0000"/>
                  </a:solidFill>
                </a:rPr>
                <a:t>SCT</a:t>
              </a:r>
              <a:endParaRPr lang="es-ES" sz="2000" b="1" dirty="0">
                <a:solidFill>
                  <a:srgbClr val="FF0000"/>
                </a:solidFill>
              </a:endParaRPr>
            </a:p>
          </p:txBody>
        </p:sp>
      </p:grpSp>
      <p:grpSp>
        <p:nvGrpSpPr>
          <p:cNvPr id="12" name="Group 24"/>
          <p:cNvGrpSpPr>
            <a:grpSpLocks/>
          </p:cNvGrpSpPr>
          <p:nvPr/>
        </p:nvGrpSpPr>
        <p:grpSpPr bwMode="auto">
          <a:xfrm>
            <a:off x="2455541" y="1667917"/>
            <a:ext cx="3781425" cy="3116263"/>
            <a:chOff x="1472" y="1174"/>
            <a:chExt cx="2382" cy="1963"/>
          </a:xfrm>
        </p:grpSpPr>
        <p:sp>
          <p:nvSpPr>
            <p:cNvPr id="13" name="Oval 19"/>
            <p:cNvSpPr>
              <a:spLocks noChangeArrowheads="1"/>
            </p:cNvSpPr>
            <p:nvPr/>
          </p:nvSpPr>
          <p:spPr bwMode="auto">
            <a:xfrm>
              <a:off x="1472" y="1174"/>
              <a:ext cx="1968" cy="1109"/>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4" name="AutoShape 21"/>
            <p:cNvSpPr>
              <a:spLocks/>
            </p:cNvSpPr>
            <p:nvPr/>
          </p:nvSpPr>
          <p:spPr bwMode="auto">
            <a:xfrm>
              <a:off x="2049" y="2493"/>
              <a:ext cx="1805" cy="644"/>
            </a:xfrm>
            <a:prstGeom prst="borderCallout2">
              <a:avLst>
                <a:gd name="adj1" fmla="val 6523"/>
                <a:gd name="adj2" fmla="val -3384"/>
                <a:gd name="adj3" fmla="val 6523"/>
                <a:gd name="adj4" fmla="val -3384"/>
                <a:gd name="adj5" fmla="val -60789"/>
                <a:gd name="adj6" fmla="val -18262"/>
              </a:avLst>
            </a:prstGeom>
            <a:noFill/>
            <a:ln w="28575" cap="sq">
              <a:solidFill>
                <a:srgbClr val="FF3300"/>
              </a:solidFill>
              <a:miter lim="800000"/>
              <a:headEnd type="none" w="sm" len="sm"/>
              <a:tailEnd type="none" w="sm" len="sm"/>
            </a:ln>
            <a:effectLst/>
          </p:spPr>
          <p:txBody>
            <a:bodyPr/>
            <a:lstStyle/>
            <a:p>
              <a:pPr algn="ctr"/>
              <a:r>
                <a:rPr lang="es-ES_tradnl" sz="2000" dirty="0"/>
                <a:t>Suma de Cuadrados Tratamiento o Factor</a:t>
              </a:r>
            </a:p>
            <a:p>
              <a:pPr algn="ctr"/>
              <a:r>
                <a:rPr lang="es-ES_tradnl" sz="2000" b="1" dirty="0">
                  <a:solidFill>
                    <a:srgbClr val="FF0000"/>
                  </a:solidFill>
                </a:rPr>
                <a:t>SCF</a:t>
              </a:r>
              <a:endParaRPr lang="es-ES" sz="2000" b="1" dirty="0">
                <a:solidFill>
                  <a:srgbClr val="FF0000"/>
                </a:solidFill>
              </a:endParaRPr>
            </a:p>
          </p:txBody>
        </p:sp>
      </p:grpSp>
      <p:grpSp>
        <p:nvGrpSpPr>
          <p:cNvPr id="15" name="Group 25"/>
          <p:cNvGrpSpPr>
            <a:grpSpLocks/>
          </p:cNvGrpSpPr>
          <p:nvPr/>
        </p:nvGrpSpPr>
        <p:grpSpPr bwMode="auto">
          <a:xfrm>
            <a:off x="5909941" y="1785392"/>
            <a:ext cx="3124200" cy="3082925"/>
            <a:chOff x="3648" y="1248"/>
            <a:chExt cx="1968" cy="1942"/>
          </a:xfrm>
        </p:grpSpPr>
        <p:sp>
          <p:nvSpPr>
            <p:cNvPr id="16" name="Oval 20"/>
            <p:cNvSpPr>
              <a:spLocks noChangeArrowheads="1"/>
            </p:cNvSpPr>
            <p:nvPr/>
          </p:nvSpPr>
          <p:spPr bwMode="auto">
            <a:xfrm>
              <a:off x="3648" y="1248"/>
              <a:ext cx="1968" cy="100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7" name="AutoShape 22"/>
            <p:cNvSpPr>
              <a:spLocks/>
            </p:cNvSpPr>
            <p:nvPr/>
          </p:nvSpPr>
          <p:spPr bwMode="auto">
            <a:xfrm>
              <a:off x="3985" y="2374"/>
              <a:ext cx="1418" cy="816"/>
            </a:xfrm>
            <a:prstGeom prst="borderCallout2">
              <a:avLst>
                <a:gd name="adj1" fmla="val 8824"/>
                <a:gd name="adj2" fmla="val -3384"/>
                <a:gd name="adj3" fmla="val 8824"/>
                <a:gd name="adj4" fmla="val -3384"/>
                <a:gd name="adj5" fmla="val -61330"/>
                <a:gd name="adj6" fmla="val -21879"/>
              </a:avLst>
            </a:prstGeom>
            <a:noFill/>
            <a:ln w="28575" cap="sq">
              <a:solidFill>
                <a:srgbClr val="FF3300"/>
              </a:solidFill>
              <a:miter lim="800000"/>
              <a:headEnd type="none" w="sm" len="sm"/>
              <a:tailEnd type="none" w="sm" len="sm"/>
            </a:ln>
            <a:effectLst/>
          </p:spPr>
          <p:txBody>
            <a:bodyPr/>
            <a:lstStyle/>
            <a:p>
              <a:pPr algn="ctr"/>
              <a:r>
                <a:rPr lang="es-ES_tradnl" sz="2000" dirty="0"/>
                <a:t>Suma de Cuadrados Residual</a:t>
              </a:r>
            </a:p>
            <a:p>
              <a:pPr algn="ctr"/>
              <a:r>
                <a:rPr lang="es-ES_tradnl" sz="2000" b="1" dirty="0">
                  <a:solidFill>
                    <a:srgbClr val="FF0000"/>
                  </a:solidFill>
                </a:rPr>
                <a:t>SCR</a:t>
              </a:r>
              <a:endParaRPr lang="es-ES" sz="2000" b="1" dirty="0">
                <a:solidFill>
                  <a:srgbClr val="FF0000"/>
                </a:solidFill>
              </a:endParaRPr>
            </a:p>
          </p:txBody>
        </p:sp>
      </p:grpSp>
      <p:sp>
        <p:nvSpPr>
          <p:cNvPr id="19" name="Rectangle 3"/>
          <p:cNvSpPr txBox="1">
            <a:spLocks noChangeArrowheads="1"/>
          </p:cNvSpPr>
          <p:nvPr/>
        </p:nvSpPr>
        <p:spPr>
          <a:xfrm>
            <a:off x="296529" y="5301208"/>
            <a:ext cx="8734180" cy="713109"/>
          </a:xfrm>
          <a:prstGeom prst="rect">
            <a:avLst/>
          </a:prstGeom>
        </p:spPr>
        <p:txBody>
          <a:bodyPr vert="horz" lIns="91440" tIns="45720" rIns="91440" bIns="45720" rtlCol="0">
            <a:normAutofit/>
          </a:bodyPr>
          <a:lst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fontAlgn="auto">
              <a:spcAft>
                <a:spcPts val="0"/>
              </a:spcAft>
              <a:buFont typeface="Arial" panose="020B0604020202020204" pitchFamily="34" charset="0"/>
              <a:buNone/>
            </a:pPr>
            <a:r>
              <a:rPr lang="es-ES_tradnl" b="1" dirty="0"/>
              <a:t>Comparar </a:t>
            </a:r>
            <a:r>
              <a:rPr lang="es-ES_tradnl" dirty="0"/>
              <a:t>la variabilidad observada a cada factor estudiado con la variabilidad residual</a:t>
            </a:r>
          </a:p>
        </p:txBody>
      </p:sp>
      <p:pic>
        <p:nvPicPr>
          <p:cNvPr id="21"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607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wipe(up)">
                                      <p:cBhvr>
                                        <p:cTn id="7" dur="500"/>
                                        <p:tgtEl>
                                          <p:spTgt spid="73731">
                                            <p:txEl>
                                              <p:pRg st="0" end="0"/>
                                            </p:txEl>
                                          </p:spTgt>
                                        </p:tgtEl>
                                      </p:cBhvr>
                                    </p:animEffect>
                                  </p:childTnLst>
                                </p:cTn>
                              </p:par>
                            </p:childTnLst>
                          </p:cTn>
                        </p:par>
                        <p:par>
                          <p:cTn id="8" fill="hold">
                            <p:stCondLst>
                              <p:cond delay="500"/>
                            </p:stCondLst>
                            <p:childTnLst>
                              <p:par>
                                <p:cTn id="9" presetID="5" presetClass="entr" presetSubtype="5" fill="hold" nodeType="after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checkerboard(down)">
                                      <p:cBhvr>
                                        <p:cTn id="11" dur="2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ppt_h/2"/>
                                          </p:val>
                                        </p:tav>
                                        <p:tav tm="100000">
                                          <p:val>
                                            <p:strVal val="#ppt_y"/>
                                          </p:val>
                                        </p:tav>
                                      </p:tavLst>
                                    </p:anim>
                                    <p:anim calcmode="lin" valueType="num">
                                      <p:cBhvr>
                                        <p:cTn id="18" dur="1000" fill="hold"/>
                                        <p:tgtEl>
                                          <p:spTgt spid="9"/>
                                        </p:tgtEl>
                                        <p:attrNameLst>
                                          <p:attrName>ppt_w</p:attrName>
                                        </p:attrNameLst>
                                      </p:cBhvr>
                                      <p:tavLst>
                                        <p:tav tm="0">
                                          <p:val>
                                            <p:strVal val="#ppt_w"/>
                                          </p:val>
                                        </p:tav>
                                        <p:tav tm="100000">
                                          <p:val>
                                            <p:strVal val="#ppt_w"/>
                                          </p:val>
                                        </p:tav>
                                      </p:tavLst>
                                    </p:anim>
                                    <p:anim calcmode="lin" valueType="num">
                                      <p:cBhvr>
                                        <p:cTn id="19" dur="1000" fill="hold"/>
                                        <p:tgtEl>
                                          <p:spTgt spid="9"/>
                                        </p:tgtEl>
                                        <p:attrNameLst>
                                          <p:attrName>ppt_h</p:attrName>
                                        </p:attrNameLst>
                                      </p:cBhvr>
                                      <p:tavLst>
                                        <p:tav tm="0">
                                          <p:val>
                                            <p:fltVal val="0"/>
                                          </p:val>
                                        </p:tav>
                                        <p:tav tm="100000">
                                          <p:val>
                                            <p:strVal val="#ppt_h"/>
                                          </p:val>
                                        </p:tav>
                                      </p:tavLst>
                                    </p:anim>
                                  </p:childTnLst>
                                </p:cTn>
                              </p:par>
                            </p:childTnLst>
                          </p:cTn>
                        </p:par>
                        <p:par>
                          <p:cTn id="20" fill="hold">
                            <p:stCondLst>
                              <p:cond delay="1000"/>
                            </p:stCondLst>
                            <p:childTnLst>
                              <p:par>
                                <p:cTn id="21" presetID="17" presetClass="entr" presetSubtype="1"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ppt_h/2"/>
                                          </p:val>
                                        </p:tav>
                                        <p:tav tm="100000">
                                          <p:val>
                                            <p:strVal val="#ppt_y"/>
                                          </p:val>
                                        </p:tav>
                                      </p:tavLst>
                                    </p:anim>
                                    <p:anim calcmode="lin" valueType="num">
                                      <p:cBhvr>
                                        <p:cTn id="25" dur="1000" fill="hold"/>
                                        <p:tgtEl>
                                          <p:spTgt spid="12"/>
                                        </p:tgtEl>
                                        <p:attrNameLst>
                                          <p:attrName>ppt_w</p:attrName>
                                        </p:attrNameLst>
                                      </p:cBhvr>
                                      <p:tavLst>
                                        <p:tav tm="0">
                                          <p:val>
                                            <p:strVal val="#ppt_w"/>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childTnLst>
                                </p:cTn>
                              </p:par>
                            </p:childTnLst>
                          </p:cTn>
                        </p:par>
                        <p:par>
                          <p:cTn id="27" fill="hold">
                            <p:stCondLst>
                              <p:cond delay="2000"/>
                            </p:stCondLst>
                            <p:childTnLst>
                              <p:par>
                                <p:cTn id="28" presetID="17" presetClass="entr" presetSubtype="1"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ppt_h/2"/>
                                          </p:val>
                                        </p:tav>
                                        <p:tav tm="100000">
                                          <p:val>
                                            <p:strVal val="#ppt_y"/>
                                          </p:val>
                                        </p:tav>
                                      </p:tavLst>
                                    </p:anim>
                                    <p:anim calcmode="lin" valueType="num">
                                      <p:cBhvr>
                                        <p:cTn id="32" dur="1000" fill="hold"/>
                                        <p:tgtEl>
                                          <p:spTgt spid="15"/>
                                        </p:tgtEl>
                                        <p:attrNameLst>
                                          <p:attrName>ppt_w</p:attrName>
                                        </p:attrNameLst>
                                      </p:cBhvr>
                                      <p:tavLst>
                                        <p:tav tm="0">
                                          <p:val>
                                            <p:strVal val="#ppt_w"/>
                                          </p:val>
                                        </p:tav>
                                        <p:tav tm="100000">
                                          <p:val>
                                            <p:strVal val="#ppt_w"/>
                                          </p:val>
                                        </p:tav>
                                      </p:tavLst>
                                    </p:anim>
                                    <p:anim calcmode="lin" valueType="num">
                                      <p:cBhvr>
                                        <p:cTn id="33" dur="1000" fill="hold"/>
                                        <p:tgtEl>
                                          <p:spTgt spid="15"/>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Effect transition="in" filter="wipe(up)">
                                      <p:cBhvr>
                                        <p:cTn id="37" dur="500"/>
                                        <p:tgtEl>
                                          <p:spTgt spid="19">
                                            <p:txEl>
                                              <p:pRg st="0" end="0"/>
                                            </p:txEl>
                                          </p:spTgt>
                                        </p:tgtEl>
                                      </p:cBhvr>
                                    </p:animEffect>
                                  </p:childTnLst>
                                </p:cTn>
                              </p:par>
                            </p:childTnLst>
                          </p:cTn>
                        </p:par>
                        <p:par>
                          <p:cTn id="38" fill="hold">
                            <p:stCondLst>
                              <p:cond delay="3500"/>
                            </p:stCondLst>
                            <p:childTnLst>
                              <p:par>
                                <p:cTn id="39" presetID="51"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770" decel="100000"/>
                                        <p:tgtEl>
                                          <p:spTgt spid="21"/>
                                        </p:tgtEl>
                                      </p:cBhvr>
                                    </p:animEffect>
                                    <p:animScale>
                                      <p:cBhvr>
                                        <p:cTn id="42" dur="770" decel="100000"/>
                                        <p:tgtEl>
                                          <p:spTgt spid="21"/>
                                        </p:tgtEl>
                                      </p:cBhvr>
                                      <p:from x="10000" y="10000"/>
                                      <p:to x="200000" y="450000"/>
                                    </p:animScale>
                                    <p:animScale>
                                      <p:cBhvr>
                                        <p:cTn id="43" dur="1230" accel="100000" fill="hold">
                                          <p:stCondLst>
                                            <p:cond delay="770"/>
                                          </p:stCondLst>
                                        </p:cTn>
                                        <p:tgtEl>
                                          <p:spTgt spid="21"/>
                                        </p:tgtEl>
                                      </p:cBhvr>
                                      <p:from x="200000" y="450000"/>
                                      <p:to x="100000" y="100000"/>
                                    </p:animScale>
                                    <p:set>
                                      <p:cBhvr>
                                        <p:cTn id="44" dur="770" fill="hold"/>
                                        <p:tgtEl>
                                          <p:spTgt spid="21"/>
                                        </p:tgtEl>
                                        <p:attrNameLst>
                                          <p:attrName>ppt_x</p:attrName>
                                        </p:attrNameLst>
                                      </p:cBhvr>
                                      <p:to>
                                        <p:strVal val="(0.5)"/>
                                      </p:to>
                                    </p:set>
                                    <p:anim from="(0.5)" to="(#ppt_x)" calcmode="lin" valueType="num">
                                      <p:cBhvr>
                                        <p:cTn id="45" dur="1230" accel="100000" fill="hold">
                                          <p:stCondLst>
                                            <p:cond delay="770"/>
                                          </p:stCondLst>
                                        </p:cTn>
                                        <p:tgtEl>
                                          <p:spTgt spid="21"/>
                                        </p:tgtEl>
                                        <p:attrNameLst>
                                          <p:attrName>ppt_x</p:attrName>
                                        </p:attrNameLst>
                                      </p:cBhvr>
                                    </p:anim>
                                    <p:set>
                                      <p:cBhvr>
                                        <p:cTn id="46" dur="770" fill="hold"/>
                                        <p:tgtEl>
                                          <p:spTgt spid="21"/>
                                        </p:tgtEl>
                                        <p:attrNameLst>
                                          <p:attrName>ppt_y</p:attrName>
                                        </p:attrNameLst>
                                      </p:cBhvr>
                                      <p:to>
                                        <p:strVal val="(#ppt_y+0.4)"/>
                                      </p:to>
                                    </p:set>
                                    <p:anim from="(#ppt_y+0.4)" to="(#ppt_y)" calcmode="lin" valueType="num">
                                      <p:cBhvr>
                                        <p:cTn id="47" dur="1230" accel="100000" fill="hold">
                                          <p:stCondLst>
                                            <p:cond delay="770"/>
                                          </p:stCondLst>
                                        </p:cTn>
                                        <p:tgtEl>
                                          <p:spTgt spid="2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P spid="19" grpId="0"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1260546" name="Picture 2"/>
          <p:cNvPicPr>
            <a:picLocks noChangeAspect="1" noChangeArrowheads="1"/>
          </p:cNvPicPr>
          <p:nvPr/>
        </p:nvPicPr>
        <p:blipFill>
          <a:blip r:embed="rId3" cstate="print"/>
          <a:srcRect/>
          <a:stretch>
            <a:fillRect/>
          </a:stretch>
        </p:blipFill>
        <p:spPr bwMode="auto">
          <a:xfrm>
            <a:off x="467544" y="908720"/>
            <a:ext cx="5472608" cy="4803885"/>
          </a:xfrm>
          <a:prstGeom prst="rect">
            <a:avLst/>
          </a:prstGeom>
          <a:noFill/>
          <a:ln w="9525">
            <a:noFill/>
            <a:miter lim="800000"/>
            <a:headEnd/>
            <a:tailEnd/>
          </a:ln>
          <a:effectLst/>
        </p:spPr>
      </p:pic>
      <p:sp>
        <p:nvSpPr>
          <p:cNvPr id="6" name="5 CuadroTexto"/>
          <p:cNvSpPr txBox="1"/>
          <p:nvPr/>
        </p:nvSpPr>
        <p:spPr>
          <a:xfrm>
            <a:off x="6012160" y="1844824"/>
            <a:ext cx="1224136" cy="461665"/>
          </a:xfrm>
          <a:prstGeom prst="rect">
            <a:avLst/>
          </a:prstGeom>
          <a:noFill/>
        </p:spPr>
        <p:txBody>
          <a:bodyPr wrap="square" rtlCol="0">
            <a:spAutoFit/>
          </a:bodyPr>
          <a:lstStyle/>
          <a:p>
            <a:r>
              <a:rPr lang="es-ES" b="1" dirty="0" err="1">
                <a:solidFill>
                  <a:srgbClr val="FF0000"/>
                </a:solidFill>
              </a:rPr>
              <a:t>CPU’s</a:t>
            </a:r>
            <a:endParaRPr lang="es-ES" b="1" dirty="0">
              <a:solidFill>
                <a:srgbClr val="FF0000"/>
              </a:solidFill>
            </a:endParaRPr>
          </a:p>
        </p:txBody>
      </p:sp>
      <p:sp>
        <p:nvSpPr>
          <p:cNvPr id="7" name="6 Llamada con línea 1"/>
          <p:cNvSpPr/>
          <p:nvPr/>
        </p:nvSpPr>
        <p:spPr bwMode="auto">
          <a:xfrm>
            <a:off x="5796136" y="3933056"/>
            <a:ext cx="2952328" cy="1368152"/>
          </a:xfrm>
          <a:prstGeom prst="borderCallout1">
            <a:avLst>
              <a:gd name="adj1" fmla="val 50121"/>
              <a:gd name="adj2" fmla="val 200"/>
              <a:gd name="adj3" fmla="val 42937"/>
              <a:gd name="adj4" fmla="val -81947"/>
            </a:avLst>
          </a:prstGeom>
          <a:solidFill>
            <a:srgbClr val="92D050"/>
          </a:solidFill>
          <a:ln w="2857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r>
              <a:rPr kumimoji="0" lang="es-ES" sz="2000" b="0" i="0" u="none" strike="noStrike" cap="none" normalizeH="0" baseline="0" dirty="0">
                <a:ln>
                  <a:noFill/>
                </a:ln>
                <a:effectLst/>
                <a:latin typeface="Arial" pitchFamily="34" charset="0"/>
              </a:rPr>
              <a:t>Para mantener la </a:t>
            </a:r>
            <a:r>
              <a:rPr kumimoji="0" lang="es-ES" sz="2000" b="0" i="1" u="none" strike="noStrike" cap="none" normalizeH="0" baseline="0" dirty="0">
                <a:ln>
                  <a:noFill/>
                </a:ln>
                <a:effectLst/>
                <a:latin typeface="Arial" pitchFamily="34" charset="0"/>
              </a:rPr>
              <a:t>coherencia</a:t>
            </a:r>
            <a:r>
              <a:rPr kumimoji="0" lang="es-ES" sz="2000" b="0" u="none" strike="noStrike" cap="none" normalizeH="0" baseline="0" dirty="0">
                <a:ln>
                  <a:noFill/>
                </a:ln>
                <a:effectLst/>
                <a:latin typeface="Arial" pitchFamily="34" charset="0"/>
              </a:rPr>
              <a:t> entre las</a:t>
            </a:r>
            <a:r>
              <a:rPr kumimoji="0" lang="es-ES" sz="2000" b="0" u="none" strike="noStrike" cap="none" normalizeH="0" dirty="0">
                <a:ln>
                  <a:noFill/>
                </a:ln>
                <a:effectLst/>
                <a:latin typeface="Arial" pitchFamily="34" charset="0"/>
              </a:rPr>
              <a:t> memorias necesitamos un </a:t>
            </a:r>
            <a:r>
              <a:rPr kumimoji="0" lang="es-ES" sz="2000" b="0" i="1" u="none" strike="noStrike" cap="none" normalizeH="0" dirty="0">
                <a:ln>
                  <a:noFill/>
                </a:ln>
                <a:effectLst/>
                <a:latin typeface="Arial" pitchFamily="34" charset="0"/>
              </a:rPr>
              <a:t>protocolo</a:t>
            </a:r>
            <a:endParaRPr kumimoji="0" lang="es-ES" sz="2000" b="0" i="0" u="none" strike="noStrike" cap="none" normalizeH="0" baseline="0" dirty="0">
              <a:ln>
                <a:noFill/>
              </a:ln>
              <a:effectLst/>
              <a:latin typeface="Arial" pitchFamily="34" charset="0"/>
            </a:endParaRPr>
          </a:p>
        </p:txBody>
      </p:sp>
    </p:spTree>
    <p:extLst>
      <p:ext uri="{BB962C8B-B14F-4D97-AF65-F5344CB8AC3E}">
        <p14:creationId xmlns:p14="http://schemas.microsoft.com/office/powerpoint/2010/main" val="2689429619"/>
      </p:ext>
    </p:extLst>
  </p:cSld>
  <p:clrMapOvr>
    <a:masterClrMapping/>
  </p:clrMapOvr>
  <p:transition>
    <p:zoom/>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graphicFrame>
        <p:nvGraphicFramePr>
          <p:cNvPr id="5" name="4 Tabla"/>
          <p:cNvGraphicFramePr>
            <a:graphicFrameLocks noGrp="1"/>
          </p:cNvGraphicFramePr>
          <p:nvPr/>
        </p:nvGraphicFramePr>
        <p:xfrm>
          <a:off x="251520" y="908720"/>
          <a:ext cx="5472608" cy="4047243"/>
        </p:xfrm>
        <a:graphic>
          <a:graphicData uri="http://schemas.openxmlformats.org/drawingml/2006/table">
            <a:tbl>
              <a:tblPr/>
              <a:tblGrid>
                <a:gridCol w="889298">
                  <a:extLst>
                    <a:ext uri="{9D8B030D-6E8A-4147-A177-3AD203B41FA5}">
                      <a16:colId xmlns:a16="http://schemas.microsoft.com/office/drawing/2014/main" val="20000"/>
                    </a:ext>
                  </a:extLst>
                </a:gridCol>
                <a:gridCol w="410446">
                  <a:extLst>
                    <a:ext uri="{9D8B030D-6E8A-4147-A177-3AD203B41FA5}">
                      <a16:colId xmlns:a16="http://schemas.microsoft.com/office/drawing/2014/main" val="20001"/>
                    </a:ext>
                  </a:extLst>
                </a:gridCol>
                <a:gridCol w="1271795">
                  <a:extLst>
                    <a:ext uri="{9D8B030D-6E8A-4147-A177-3AD203B41FA5}">
                      <a16:colId xmlns:a16="http://schemas.microsoft.com/office/drawing/2014/main" val="20002"/>
                    </a:ext>
                  </a:extLst>
                </a:gridCol>
                <a:gridCol w="1428632">
                  <a:extLst>
                    <a:ext uri="{9D8B030D-6E8A-4147-A177-3AD203B41FA5}">
                      <a16:colId xmlns:a16="http://schemas.microsoft.com/office/drawing/2014/main" val="20003"/>
                    </a:ext>
                  </a:extLst>
                </a:gridCol>
                <a:gridCol w="1472437">
                  <a:extLst>
                    <a:ext uri="{9D8B030D-6E8A-4147-A177-3AD203B41FA5}">
                      <a16:colId xmlns:a16="http://schemas.microsoft.com/office/drawing/2014/main" val="20004"/>
                    </a:ext>
                  </a:extLst>
                </a:gridCol>
              </a:tblGrid>
              <a:tr h="418213">
                <a:tc>
                  <a:txBody>
                    <a:bodyPr/>
                    <a:lstStyle/>
                    <a:p>
                      <a:pPr algn="ctr">
                        <a:lnSpc>
                          <a:spcPct val="115000"/>
                        </a:lnSpc>
                        <a:spcAft>
                          <a:spcPts val="0"/>
                        </a:spcAft>
                      </a:pPr>
                      <a:endParaRPr lang="es-ES" sz="2200" dirty="0">
                        <a:latin typeface="Calibri"/>
                        <a:ea typeface="Calibri"/>
                        <a:cs typeface="Times New Roman"/>
                      </a:endParaRPr>
                    </a:p>
                  </a:txBody>
                  <a:tcPr marL="19050" marR="19050" marT="0" marB="0" anchor="ctr">
                    <a:lnL>
                      <a:noFill/>
                    </a:lnL>
                    <a:lnR>
                      <a:noFill/>
                    </a:lnR>
                    <a:lnT>
                      <a:noFill/>
                    </a:lnT>
                    <a:lnB>
                      <a:noFill/>
                    </a:lnB>
                  </a:tcPr>
                </a:tc>
                <a:tc>
                  <a:txBody>
                    <a:bodyPr/>
                    <a:lstStyle/>
                    <a:p>
                      <a:pPr algn="ctr">
                        <a:lnSpc>
                          <a:spcPct val="115000"/>
                        </a:lnSpc>
                        <a:spcAft>
                          <a:spcPts val="0"/>
                        </a:spcAft>
                      </a:pPr>
                      <a:endParaRPr lang="es-ES" sz="2200">
                        <a:latin typeface="Calibri"/>
                        <a:ea typeface="Calibri"/>
                        <a:cs typeface="Times New Roman"/>
                      </a:endParaRPr>
                    </a:p>
                  </a:txBody>
                  <a:tcPr marL="19050" marR="19050" marT="0" marB="0" anchor="ctr">
                    <a:lnL>
                      <a:noFill/>
                    </a:lnL>
                    <a:lnR w="19050" cap="flat" cmpd="sng" algn="ctr">
                      <a:solidFill>
                        <a:srgbClr val="000000"/>
                      </a:solidFill>
                      <a:prstDash val="solid"/>
                      <a:round/>
                      <a:headEnd type="none" w="med" len="med"/>
                      <a:tailEnd type="none" w="med" len="med"/>
                    </a:lnR>
                    <a:lnT>
                      <a:noFill/>
                    </a:lnT>
                    <a:lnB>
                      <a:noFill/>
                    </a:lnB>
                  </a:tcPr>
                </a:tc>
                <a:tc gridSpan="3">
                  <a:txBody>
                    <a:bodyPr/>
                    <a:lstStyle/>
                    <a:p>
                      <a:pPr algn="ctr">
                        <a:lnSpc>
                          <a:spcPct val="115000"/>
                        </a:lnSpc>
                        <a:spcAft>
                          <a:spcPts val="0"/>
                        </a:spcAft>
                      </a:pPr>
                      <a:r>
                        <a:rPr lang="es-ES" sz="2200" b="1">
                          <a:latin typeface="Calibri"/>
                          <a:ea typeface="Calibri"/>
                          <a:cs typeface="Times New Roman"/>
                        </a:rPr>
                        <a:t>PROTOCOLO (PROT)</a:t>
                      </a:r>
                      <a:endParaRPr lang="es-ES" sz="2200">
                        <a:latin typeface="Calibri"/>
                        <a:ea typeface="Calibri"/>
                        <a:cs typeface="Times New Roman"/>
                      </a:endParaRPr>
                    </a:p>
                  </a:txBody>
                  <a:tcPr marL="19050" marR="1905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6E6E6"/>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18218">
                <a:tc>
                  <a:txBody>
                    <a:bodyPr/>
                    <a:lstStyle/>
                    <a:p>
                      <a:pPr algn="ctr">
                        <a:lnSpc>
                          <a:spcPct val="115000"/>
                        </a:lnSpc>
                        <a:spcAft>
                          <a:spcPts val="0"/>
                        </a:spcAft>
                      </a:pPr>
                      <a:endParaRPr lang="es-ES" sz="2200">
                        <a:latin typeface="Calibri"/>
                        <a:ea typeface="Calibri"/>
                        <a:cs typeface="Times New Roman"/>
                      </a:endParaRPr>
                    </a:p>
                  </a:txBody>
                  <a:tcPr marL="19050" marR="1905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endParaRPr lang="es-ES" sz="2200">
                        <a:latin typeface="Calibri"/>
                        <a:ea typeface="Calibri"/>
                        <a:cs typeface="Times New Roman"/>
                      </a:endParaRPr>
                    </a:p>
                  </a:txBody>
                  <a:tcPr marL="19050" marR="19050" marT="0" marB="0" anchor="ctr">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b="1">
                          <a:latin typeface="Calibri"/>
                          <a:ea typeface="Calibri"/>
                          <a:cs typeface="Times New Roman"/>
                        </a:rPr>
                        <a:t>MSI</a:t>
                      </a:r>
                      <a:endParaRPr lang="es-ES" sz="2200">
                        <a:latin typeface="Calibri"/>
                        <a:ea typeface="Calibri"/>
                        <a:cs typeface="Times New Roman"/>
                      </a:endParaRPr>
                    </a:p>
                  </a:txBody>
                  <a:tcPr marL="19050" marR="1905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tc>
                  <a:txBody>
                    <a:bodyPr/>
                    <a:lstStyle/>
                    <a:p>
                      <a:pPr algn="ctr">
                        <a:lnSpc>
                          <a:spcPct val="115000"/>
                        </a:lnSpc>
                        <a:spcAft>
                          <a:spcPts val="0"/>
                        </a:spcAft>
                      </a:pPr>
                      <a:r>
                        <a:rPr lang="es-ES" sz="2200" b="1">
                          <a:latin typeface="Calibri"/>
                          <a:ea typeface="Calibri"/>
                          <a:cs typeface="Times New Roman"/>
                        </a:rPr>
                        <a:t>MESI</a:t>
                      </a:r>
                      <a:endParaRPr lang="es-ES" sz="2200">
                        <a:latin typeface="Calibri"/>
                        <a:ea typeface="Calibri"/>
                        <a:cs typeface="Times New Roman"/>
                      </a:endParaRPr>
                    </a:p>
                  </a:txBody>
                  <a:tcPr marL="19050" marR="1905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tc>
                  <a:txBody>
                    <a:bodyPr/>
                    <a:lstStyle/>
                    <a:p>
                      <a:pPr algn="ctr">
                        <a:lnSpc>
                          <a:spcPct val="115000"/>
                        </a:lnSpc>
                        <a:spcAft>
                          <a:spcPts val="0"/>
                        </a:spcAft>
                      </a:pPr>
                      <a:r>
                        <a:rPr lang="es-ES" sz="2200" b="1">
                          <a:latin typeface="Calibri"/>
                          <a:ea typeface="Calibri"/>
                          <a:cs typeface="Times New Roman"/>
                        </a:rPr>
                        <a:t>DRAGON</a:t>
                      </a:r>
                      <a:endParaRPr lang="es-ES" sz="2200">
                        <a:latin typeface="Calibri"/>
                        <a:ea typeface="Calibri"/>
                        <a:cs typeface="Times New Roman"/>
                      </a:endParaRPr>
                    </a:p>
                  </a:txBody>
                  <a:tcPr marL="19050" marR="19050"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extLst>
                  <a:ext uri="{0D108BD9-81ED-4DB2-BD59-A6C34878D82A}">
                    <a16:rowId xmlns:a16="http://schemas.microsoft.com/office/drawing/2014/main" val="10001"/>
                  </a:ext>
                </a:extLst>
              </a:tr>
              <a:tr h="318218">
                <a:tc rowSpan="9">
                  <a:txBody>
                    <a:bodyPr/>
                    <a:lstStyle/>
                    <a:p>
                      <a:pPr algn="ctr">
                        <a:lnSpc>
                          <a:spcPct val="115000"/>
                        </a:lnSpc>
                        <a:spcAft>
                          <a:spcPts val="0"/>
                        </a:spcAft>
                      </a:pPr>
                      <a:r>
                        <a:rPr lang="es-ES" sz="2200" b="1">
                          <a:latin typeface="Calibri"/>
                          <a:ea typeface="Calibri"/>
                          <a:cs typeface="Times New Roman"/>
                        </a:rPr>
                        <a:t>Nº DE PROCESADORES</a:t>
                      </a:r>
                      <a:endParaRPr lang="es-ES" sz="2200">
                        <a:latin typeface="Calibri"/>
                        <a:ea typeface="Calibri"/>
                        <a:cs typeface="Times New Roman"/>
                      </a:endParaRPr>
                    </a:p>
                    <a:p>
                      <a:pPr algn="ctr">
                        <a:lnSpc>
                          <a:spcPct val="115000"/>
                        </a:lnSpc>
                        <a:spcAft>
                          <a:spcPts val="0"/>
                        </a:spcAft>
                      </a:pPr>
                      <a:r>
                        <a:rPr lang="es-ES" sz="2200" b="1">
                          <a:latin typeface="Calibri"/>
                          <a:ea typeface="Calibri"/>
                          <a:cs typeface="Times New Roman"/>
                        </a:rPr>
                        <a:t>(NPRO)</a:t>
                      </a:r>
                      <a:endParaRPr lang="es-ES" sz="2200">
                        <a:latin typeface="Calibri"/>
                        <a:ea typeface="Calibri"/>
                        <a:cs typeface="Times New Roman"/>
                      </a:endParaRPr>
                    </a:p>
                  </a:txBody>
                  <a:tcPr marL="19050" marR="19050" marT="0" marB="0" vert="vert27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E6E6E6"/>
                    </a:solidFill>
                  </a:tcPr>
                </a:tc>
                <a:tc rowSpan="3">
                  <a:txBody>
                    <a:bodyPr/>
                    <a:lstStyle/>
                    <a:p>
                      <a:pPr algn="ctr">
                        <a:lnSpc>
                          <a:spcPct val="115000"/>
                        </a:lnSpc>
                        <a:spcAft>
                          <a:spcPts val="0"/>
                        </a:spcAft>
                      </a:pPr>
                      <a:endParaRPr lang="es-ES" sz="2200">
                        <a:latin typeface="Calibri"/>
                        <a:ea typeface="Calibri"/>
                        <a:cs typeface="Times New Roman"/>
                      </a:endParaRPr>
                    </a:p>
                    <a:p>
                      <a:pPr algn="ctr">
                        <a:lnSpc>
                          <a:spcPct val="115000"/>
                        </a:lnSpc>
                        <a:spcAft>
                          <a:spcPts val="0"/>
                        </a:spcAft>
                      </a:pPr>
                      <a:r>
                        <a:rPr lang="es-ES" sz="2200" b="1">
                          <a:latin typeface="Calibri"/>
                          <a:ea typeface="Calibri"/>
                          <a:cs typeface="Times New Roman"/>
                        </a:rPr>
                        <a:t>2</a:t>
                      </a:r>
                      <a:endParaRPr lang="es-ES" sz="2200">
                        <a:latin typeface="Calibri"/>
                        <a:ea typeface="Calibri"/>
                        <a:cs typeface="Times New Roman"/>
                      </a:endParaRP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tc>
                  <a:txBody>
                    <a:bodyPr/>
                    <a:lstStyle/>
                    <a:p>
                      <a:pPr algn="ctr">
                        <a:lnSpc>
                          <a:spcPct val="115000"/>
                        </a:lnSpc>
                        <a:spcAft>
                          <a:spcPts val="0"/>
                        </a:spcAft>
                      </a:pPr>
                      <a:r>
                        <a:rPr lang="es-ES" sz="2200" dirty="0">
                          <a:latin typeface="Calibri"/>
                          <a:ea typeface="Calibri"/>
                          <a:cs typeface="Times New Roman"/>
                        </a:rPr>
                        <a:t>25,80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30,00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35,25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dirty="0">
                          <a:latin typeface="Calibri"/>
                          <a:ea typeface="Calibri"/>
                          <a:cs typeface="Times New Roman"/>
                        </a:rPr>
                        <a:t>26,25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32,25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29,10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dirty="0">
                          <a:latin typeface="Calibri"/>
                          <a:ea typeface="Calibri"/>
                          <a:cs typeface="Times New Roman"/>
                        </a:rPr>
                        <a:t>24,60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33,75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41,55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8218">
                <a:tc vMerge="1">
                  <a:txBody>
                    <a:bodyPr/>
                    <a:lstStyle/>
                    <a:p>
                      <a:endParaRPr lang="es-ES"/>
                    </a:p>
                  </a:txBody>
                  <a:tcPr/>
                </a:tc>
                <a:tc rowSpan="3">
                  <a:txBody>
                    <a:bodyPr/>
                    <a:lstStyle/>
                    <a:p>
                      <a:pPr algn="ctr">
                        <a:lnSpc>
                          <a:spcPct val="115000"/>
                        </a:lnSpc>
                        <a:spcAft>
                          <a:spcPts val="0"/>
                        </a:spcAft>
                      </a:pPr>
                      <a:endParaRPr lang="es-ES" sz="2200">
                        <a:latin typeface="Calibri"/>
                        <a:ea typeface="Calibri"/>
                        <a:cs typeface="Times New Roman"/>
                      </a:endParaRPr>
                    </a:p>
                    <a:p>
                      <a:pPr algn="ctr">
                        <a:lnSpc>
                          <a:spcPct val="115000"/>
                        </a:lnSpc>
                        <a:spcAft>
                          <a:spcPts val="0"/>
                        </a:spcAft>
                      </a:pPr>
                      <a:r>
                        <a:rPr lang="es-ES" sz="2200" b="1">
                          <a:latin typeface="Calibri"/>
                          <a:ea typeface="Calibri"/>
                          <a:cs typeface="Times New Roman"/>
                        </a:rPr>
                        <a:t>4</a:t>
                      </a:r>
                      <a:endParaRPr lang="es-ES" sz="2200">
                        <a:latin typeface="Calibri"/>
                        <a:ea typeface="Calibri"/>
                        <a:cs typeface="Times New Roman"/>
                      </a:endParaRP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tc>
                  <a:txBody>
                    <a:bodyPr/>
                    <a:lstStyle/>
                    <a:p>
                      <a:pPr algn="ctr">
                        <a:lnSpc>
                          <a:spcPct val="115000"/>
                        </a:lnSpc>
                        <a:spcAft>
                          <a:spcPts val="0"/>
                        </a:spcAft>
                      </a:pPr>
                      <a:r>
                        <a:rPr lang="es-ES" sz="2200">
                          <a:latin typeface="Calibri"/>
                          <a:ea typeface="Calibri"/>
                          <a:cs typeface="Times New Roman"/>
                        </a:rPr>
                        <a:t>32,40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40,05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48,45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a:latin typeface="Calibri"/>
                          <a:ea typeface="Calibri"/>
                          <a:cs typeface="Times New Roman"/>
                        </a:rPr>
                        <a:t>28,80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37,35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47,70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a:latin typeface="Calibri"/>
                          <a:ea typeface="Calibri"/>
                          <a:cs typeface="Times New Roman"/>
                        </a:rPr>
                        <a:t>30,90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37,05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45,75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8218">
                <a:tc vMerge="1">
                  <a:txBody>
                    <a:bodyPr/>
                    <a:lstStyle/>
                    <a:p>
                      <a:endParaRPr lang="es-ES"/>
                    </a:p>
                  </a:txBody>
                  <a:tcPr/>
                </a:tc>
                <a:tc rowSpan="3">
                  <a:txBody>
                    <a:bodyPr/>
                    <a:lstStyle/>
                    <a:p>
                      <a:pPr algn="ctr">
                        <a:lnSpc>
                          <a:spcPct val="115000"/>
                        </a:lnSpc>
                        <a:spcAft>
                          <a:spcPts val="0"/>
                        </a:spcAft>
                      </a:pPr>
                      <a:endParaRPr lang="es-ES" sz="2200">
                        <a:latin typeface="Calibri"/>
                        <a:ea typeface="Calibri"/>
                        <a:cs typeface="Times New Roman"/>
                      </a:endParaRPr>
                    </a:p>
                    <a:p>
                      <a:pPr algn="ctr">
                        <a:lnSpc>
                          <a:spcPct val="115000"/>
                        </a:lnSpc>
                        <a:spcAft>
                          <a:spcPts val="0"/>
                        </a:spcAft>
                      </a:pPr>
                      <a:r>
                        <a:rPr lang="es-ES" sz="2200" b="1">
                          <a:latin typeface="Calibri"/>
                          <a:ea typeface="Calibri"/>
                          <a:cs typeface="Times New Roman"/>
                        </a:rPr>
                        <a:t>6</a:t>
                      </a:r>
                      <a:endParaRPr lang="es-ES" sz="2200">
                        <a:latin typeface="Calibri"/>
                        <a:ea typeface="Calibri"/>
                        <a:cs typeface="Times New Roman"/>
                      </a:endParaRP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3F3F3"/>
                    </a:solidFill>
                  </a:tcPr>
                </a:tc>
                <a:tc>
                  <a:txBody>
                    <a:bodyPr/>
                    <a:lstStyle/>
                    <a:p>
                      <a:pPr algn="ctr">
                        <a:lnSpc>
                          <a:spcPct val="115000"/>
                        </a:lnSpc>
                        <a:spcAft>
                          <a:spcPts val="0"/>
                        </a:spcAft>
                      </a:pPr>
                      <a:r>
                        <a:rPr lang="es-ES" sz="2200">
                          <a:latin typeface="Calibri"/>
                          <a:ea typeface="Calibri"/>
                          <a:cs typeface="Times New Roman"/>
                        </a:rPr>
                        <a:t>19,05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20,10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14,70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a:latin typeface="Calibri"/>
                          <a:ea typeface="Calibri"/>
                          <a:cs typeface="Times New Roman"/>
                        </a:rPr>
                        <a:t>15,60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19,95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16,65</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18218">
                <a:tc vMerge="1">
                  <a:txBody>
                    <a:bodyPr/>
                    <a:lstStyle/>
                    <a:p>
                      <a:endParaRPr lang="es-ES"/>
                    </a:p>
                  </a:txBody>
                  <a:tcPr/>
                </a:tc>
                <a:tc vMerge="1">
                  <a:txBody>
                    <a:bodyPr/>
                    <a:lstStyle/>
                    <a:p>
                      <a:endParaRPr lang="es-ES"/>
                    </a:p>
                  </a:txBody>
                  <a:tcPr/>
                </a:tc>
                <a:tc>
                  <a:txBody>
                    <a:bodyPr/>
                    <a:lstStyle/>
                    <a:p>
                      <a:pPr algn="ctr">
                        <a:lnSpc>
                          <a:spcPct val="115000"/>
                        </a:lnSpc>
                        <a:spcAft>
                          <a:spcPts val="0"/>
                        </a:spcAft>
                      </a:pPr>
                      <a:r>
                        <a:rPr lang="es-ES" sz="2200">
                          <a:latin typeface="Calibri"/>
                          <a:ea typeface="Calibri"/>
                          <a:cs typeface="Times New Roman"/>
                        </a:rPr>
                        <a:t>14,70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a:latin typeface="Calibri"/>
                          <a:ea typeface="Calibri"/>
                          <a:cs typeface="Times New Roman"/>
                        </a:rPr>
                        <a:t>21,90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 sz="2200" dirty="0">
                          <a:latin typeface="Calibri"/>
                          <a:ea typeface="Calibri"/>
                          <a:cs typeface="Times New Roman"/>
                        </a:rPr>
                        <a:t>20,10</a:t>
                      </a:r>
                    </a:p>
                  </a:txBody>
                  <a:tcPr marL="19050" marR="1905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6" name="5 Tabla"/>
          <p:cNvGraphicFramePr>
            <a:graphicFrameLocks noGrp="1"/>
          </p:cNvGraphicFramePr>
          <p:nvPr>
            <p:extLst/>
          </p:nvPr>
        </p:nvGraphicFramePr>
        <p:xfrm>
          <a:off x="6084168" y="1268760"/>
          <a:ext cx="2736304" cy="1814515"/>
        </p:xfrm>
        <a:graphic>
          <a:graphicData uri="http://schemas.openxmlformats.org/drawingml/2006/table">
            <a:tbl>
              <a:tblPr/>
              <a:tblGrid>
                <a:gridCol w="2736304">
                  <a:extLst>
                    <a:ext uri="{9D8B030D-6E8A-4147-A177-3AD203B41FA5}">
                      <a16:colId xmlns:a16="http://schemas.microsoft.com/office/drawing/2014/main" val="20000"/>
                    </a:ext>
                  </a:extLst>
                </a:gridCol>
              </a:tblGrid>
              <a:tr h="0">
                <a:tc>
                  <a:txBody>
                    <a:bodyPr/>
                    <a:lstStyle/>
                    <a:p>
                      <a:pPr algn="ctr">
                        <a:lnSpc>
                          <a:spcPct val="115000"/>
                        </a:lnSpc>
                        <a:spcAft>
                          <a:spcPts val="0"/>
                        </a:spcAft>
                      </a:pPr>
                      <a:r>
                        <a:rPr lang="es-ES" sz="2200" b="1" dirty="0">
                          <a:latin typeface="Calibri"/>
                          <a:ea typeface="Calibri"/>
                          <a:cs typeface="Times New Roman"/>
                        </a:rPr>
                        <a:t>DATOS ADICIONALES</a:t>
                      </a:r>
                      <a:endParaRPr lang="es-ES" sz="2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0">
                <a:tc>
                  <a:txBody>
                    <a:bodyPr/>
                    <a:lstStyle/>
                    <a:p>
                      <a:pPr>
                        <a:lnSpc>
                          <a:spcPct val="115000"/>
                        </a:lnSpc>
                        <a:spcAft>
                          <a:spcPts val="0"/>
                        </a:spcAft>
                      </a:pPr>
                      <a:r>
                        <a:rPr lang="es-ES" sz="2200">
                          <a:latin typeface="Calibri"/>
                          <a:ea typeface="Calibri"/>
                          <a:cs typeface="Times New Roman"/>
                        </a:rPr>
                        <a:t>SCT = 2.677,36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nSpc>
                          <a:spcPct val="115000"/>
                        </a:lnSpc>
                        <a:spcAft>
                          <a:spcPts val="0"/>
                        </a:spcAft>
                      </a:pPr>
                      <a:r>
                        <a:rPr lang="es-ES" sz="2200">
                          <a:latin typeface="Calibri"/>
                          <a:ea typeface="Calibri"/>
                          <a:cs typeface="Times New Roman"/>
                        </a:rPr>
                        <a:t>SC</a:t>
                      </a:r>
                      <a:r>
                        <a:rPr lang="es-ES" sz="2200" baseline="-25000">
                          <a:latin typeface="Calibri"/>
                          <a:ea typeface="Calibri"/>
                          <a:cs typeface="Times New Roman"/>
                        </a:rPr>
                        <a:t>PROT</a:t>
                      </a:r>
                      <a:r>
                        <a:rPr lang="es-ES" sz="2200">
                          <a:latin typeface="Calibri"/>
                          <a:ea typeface="Calibri"/>
                          <a:cs typeface="Times New Roman"/>
                        </a:rPr>
                        <a:t> = 379,8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nSpc>
                          <a:spcPct val="115000"/>
                        </a:lnSpc>
                        <a:spcAft>
                          <a:spcPts val="0"/>
                        </a:spcAft>
                      </a:pPr>
                      <a:r>
                        <a:rPr lang="es-ES" sz="2200">
                          <a:latin typeface="Calibri"/>
                          <a:ea typeface="Calibri"/>
                          <a:cs typeface="Times New Roman"/>
                        </a:rPr>
                        <a:t>SC</a:t>
                      </a:r>
                      <a:r>
                        <a:rPr lang="es-ES" sz="2200" baseline="-25000">
                          <a:latin typeface="Calibri"/>
                          <a:ea typeface="Calibri"/>
                          <a:cs typeface="Times New Roman"/>
                        </a:rPr>
                        <a:t>PROTxNPRO</a:t>
                      </a:r>
                      <a:r>
                        <a:rPr lang="es-ES" sz="2200">
                          <a:latin typeface="Calibri"/>
                          <a:ea typeface="Calibri"/>
                          <a:cs typeface="Times New Roman"/>
                        </a:rPr>
                        <a:t> = 212,92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nSpc>
                          <a:spcPct val="115000"/>
                        </a:lnSpc>
                        <a:spcAft>
                          <a:spcPts val="0"/>
                        </a:spcAft>
                      </a:pPr>
                      <a:r>
                        <a:rPr lang="es-ES" sz="2200" dirty="0">
                          <a:latin typeface="Calibri"/>
                          <a:ea typeface="Calibri"/>
                          <a:cs typeface="Times New Roman"/>
                        </a:rPr>
                        <a:t>CM</a:t>
                      </a:r>
                      <a:r>
                        <a:rPr lang="es-ES" sz="2200" baseline="-25000" dirty="0">
                          <a:latin typeface="Calibri"/>
                          <a:ea typeface="Calibri"/>
                          <a:cs typeface="Times New Roman"/>
                        </a:rPr>
                        <a:t>NPRO</a:t>
                      </a:r>
                      <a:r>
                        <a:rPr lang="es-ES" sz="2200" dirty="0">
                          <a:latin typeface="Calibri"/>
                          <a:ea typeface="Calibri"/>
                          <a:cs typeface="Times New Roman"/>
                        </a:rPr>
                        <a:t> </a:t>
                      </a:r>
                      <a:r>
                        <a:rPr lang="es-ES" sz="2200">
                          <a:latin typeface="Calibri"/>
                          <a:ea typeface="Calibri"/>
                          <a:cs typeface="Times New Roman"/>
                        </a:rPr>
                        <a:t>= 977,41</a:t>
                      </a:r>
                      <a:endParaRPr lang="es-ES" sz="22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64332484"/>
      </p:ext>
    </p:extLst>
  </p:cSld>
  <p:clrMapOvr>
    <a:masterClrMapping/>
  </p:clrMapOvr>
  <p:transition>
    <p:zoom/>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a:t>
            </a:r>
            <a:endParaRPr lang="es-ES" b="1" dirty="0">
              <a:solidFill>
                <a:srgbClr val="008000"/>
              </a:solidFill>
            </a:endParaRPr>
          </a:p>
        </p:txBody>
      </p:sp>
      <p:sp>
        <p:nvSpPr>
          <p:cNvPr id="7" name="6 Marcador de contenido"/>
          <p:cNvSpPr>
            <a:spLocks noGrp="1"/>
          </p:cNvSpPr>
          <p:nvPr>
            <p:ph idx="1"/>
          </p:nvPr>
        </p:nvSpPr>
        <p:spPr/>
        <p:txBody>
          <a:bodyPr>
            <a:normAutofit/>
          </a:bodyPr>
          <a:lstStyle/>
          <a:p>
            <a:pPr marL="457200" lvl="0" indent="-457200">
              <a:spcBef>
                <a:spcPts val="1200"/>
              </a:spcBef>
              <a:spcAft>
                <a:spcPts val="600"/>
              </a:spcAft>
              <a:buSzPct val="100000"/>
              <a:buFont typeface="+mj-lt"/>
              <a:buAutoNum type="alphaLcParenR"/>
            </a:pPr>
            <a:r>
              <a:rPr lang="es-ES_tradnl" sz="2400" dirty="0"/>
              <a:t>¿Cuál es la variable respuesta?, ¿cuáles son los factores?, indica de qué tipo son</a:t>
            </a:r>
            <a:r>
              <a:rPr lang="es-ES" sz="2400" dirty="0"/>
              <a:t>. </a:t>
            </a:r>
          </a:p>
          <a:p>
            <a:pPr marL="457200" lvl="0" indent="-457200">
              <a:spcBef>
                <a:spcPts val="1200"/>
              </a:spcBef>
              <a:spcAft>
                <a:spcPts val="600"/>
              </a:spcAft>
              <a:buSzPct val="100000"/>
              <a:buFont typeface="+mj-lt"/>
              <a:buAutoNum type="alphaLcParenR"/>
            </a:pPr>
            <a:r>
              <a:rPr lang="es-ES_tradnl" sz="2400" dirty="0"/>
              <a:t>Construye la tabla resumen del ANOVA e indica qué efectos han resultado significativos y por qué (</a:t>
            </a:r>
            <a:r>
              <a:rPr lang="es-ES_tradnl" sz="2400" dirty="0">
                <a:sym typeface="Symbol"/>
              </a:rPr>
              <a:t></a:t>
            </a:r>
            <a:r>
              <a:rPr lang="es-ES_tradnl" sz="2400" dirty="0"/>
              <a:t>=0,05). Explica los cálculos realizados.</a:t>
            </a:r>
            <a:endParaRPr lang="es-ES" sz="2400" dirty="0"/>
          </a:p>
          <a:p>
            <a:pPr marL="457200" lvl="0" indent="-457200">
              <a:spcBef>
                <a:spcPts val="1200"/>
              </a:spcBef>
              <a:spcAft>
                <a:spcPts val="600"/>
              </a:spcAft>
              <a:buSzPct val="100000"/>
              <a:buFont typeface="+mj-lt"/>
              <a:buAutoNum type="alphaLcParenR"/>
            </a:pPr>
            <a:r>
              <a:rPr lang="es-ES_tradnl" sz="2400" dirty="0"/>
              <a:t>Analiza el efecto del tipo de protocolo utilizado mediante los intervalos LSD que se acompañan, e indica qué porcentaje de fallos se ha obtenido, en promedio, para cada variante.</a:t>
            </a:r>
            <a:endParaRPr lang="es-ES" sz="2400" dirty="0"/>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Tree>
    <p:extLst>
      <p:ext uri="{BB962C8B-B14F-4D97-AF65-F5344CB8AC3E}">
        <p14:creationId xmlns:p14="http://schemas.microsoft.com/office/powerpoint/2010/main" val="1309387735"/>
      </p:ext>
    </p:extLst>
  </p:cSld>
  <p:clrMapOvr>
    <a:masterClrMapping/>
  </p:clrMapOvr>
  <p:transition>
    <p:zoom/>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a:t>
            </a:r>
            <a:endParaRPr lang="es-ES" b="1" dirty="0">
              <a:solidFill>
                <a:srgbClr val="008000"/>
              </a:solidFill>
            </a:endParaRPr>
          </a:p>
        </p:txBody>
      </p:sp>
      <p:sp>
        <p:nvSpPr>
          <p:cNvPr id="7" name="6 Marcador de contenido"/>
          <p:cNvSpPr>
            <a:spLocks noGrp="1"/>
          </p:cNvSpPr>
          <p:nvPr>
            <p:ph idx="1"/>
          </p:nvPr>
        </p:nvSpPr>
        <p:spPr>
          <a:noFill/>
          <a:ln w="9525">
            <a:noFill/>
            <a:miter lim="800000"/>
            <a:headEnd/>
            <a:tailEnd/>
          </a:ln>
        </p:spPr>
        <p:txBody>
          <a:bodyPr vert="horz" wrap="square" lIns="91440" tIns="45720" rIns="91440" bIns="45720" numCol="1" anchor="t" anchorCtr="0" compatLnSpc="1">
            <a:prstTxWarp prst="textNoShape">
              <a:avLst/>
            </a:prstTxWarp>
          </a:bodyPr>
          <a:lstStyle/>
          <a:p>
            <a:pPr marL="457200" indent="-457200">
              <a:spcBef>
                <a:spcPts val="1200"/>
              </a:spcBef>
              <a:spcAft>
                <a:spcPts val="600"/>
              </a:spcAft>
              <a:buSzPct val="100000"/>
              <a:buFont typeface="+mj-lt"/>
              <a:buAutoNum type="alphaLcParenR" startAt="4"/>
            </a:pPr>
            <a:r>
              <a:rPr lang="es-ES_tradnl" dirty="0"/>
              <a:t>Estudia la naturaleza del efecto del número de procesadores a nivel descriptivo mediante los correspondientes gráficos de medias. ¿Existen indicios de una posible relación lineal o cuadrática (positiva o negativa) entre el porcentaje de fallos de los sistemas de memoria y el número de procesadores? Justifica la respuesta.</a:t>
            </a:r>
            <a:endParaRPr lang="es-ES" dirty="0"/>
          </a:p>
          <a:p>
            <a:pPr marL="457200" indent="-457200">
              <a:spcBef>
                <a:spcPts val="1200"/>
              </a:spcBef>
              <a:spcAft>
                <a:spcPts val="600"/>
              </a:spcAft>
              <a:buSzPct val="100000"/>
              <a:buFont typeface="+mj-lt"/>
              <a:buAutoNum type="alphaLcParenR" startAt="4"/>
            </a:pPr>
            <a:r>
              <a:rPr lang="es-ES_tradnl" dirty="0"/>
              <a:t> Interpreta gráficamente los gráficos de la interacción entre el tipo de protocolo y el número de procesadores.</a:t>
            </a:r>
            <a:endParaRPr lang="es-ES" dirty="0"/>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Tree>
    <p:extLst>
      <p:ext uri="{BB962C8B-B14F-4D97-AF65-F5344CB8AC3E}">
        <p14:creationId xmlns:p14="http://schemas.microsoft.com/office/powerpoint/2010/main" val="161457122"/>
      </p:ext>
    </p:extLst>
  </p:cSld>
  <p:clrMapOvr>
    <a:masterClrMapping/>
  </p:clrMapOvr>
  <p:transition>
    <p:zoom/>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srgbClr val="008000"/>
                </a:solidFill>
              </a:rPr>
              <a:t>Ejercicio 1: Tabla Resumen del ANOVA</a:t>
            </a:r>
            <a:endParaRPr lang="ca-ES-Valencia" dirty="0"/>
          </a:p>
        </p:txBody>
      </p:sp>
      <p:graphicFrame>
        <p:nvGraphicFramePr>
          <p:cNvPr id="14" name="Tabla 13"/>
          <p:cNvGraphicFramePr>
            <a:graphicFrameLocks noGrp="1"/>
          </p:cNvGraphicFramePr>
          <p:nvPr>
            <p:extLst/>
          </p:nvPr>
        </p:nvGraphicFramePr>
        <p:xfrm>
          <a:off x="404447" y="1202214"/>
          <a:ext cx="7839961" cy="2545080"/>
        </p:xfrm>
        <a:graphic>
          <a:graphicData uri="http://schemas.openxmlformats.org/drawingml/2006/table">
            <a:tbl>
              <a:tblPr/>
              <a:tblGrid>
                <a:gridCol w="1791290">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551885">
                  <a:extLst>
                    <a:ext uri="{9D8B030D-6E8A-4147-A177-3AD203B41FA5}">
                      <a16:colId xmlns:a16="http://schemas.microsoft.com/office/drawing/2014/main" val="20002"/>
                    </a:ext>
                  </a:extLst>
                </a:gridCol>
                <a:gridCol w="1381125">
                  <a:extLst>
                    <a:ext uri="{9D8B030D-6E8A-4147-A177-3AD203B41FA5}">
                      <a16:colId xmlns:a16="http://schemas.microsoft.com/office/drawing/2014/main" val="20003"/>
                    </a:ext>
                  </a:extLst>
                </a:gridCol>
                <a:gridCol w="1381125">
                  <a:extLst>
                    <a:ext uri="{9D8B030D-6E8A-4147-A177-3AD203B41FA5}">
                      <a16:colId xmlns:a16="http://schemas.microsoft.com/office/drawing/2014/main" val="20004"/>
                    </a:ext>
                  </a:extLst>
                </a:gridCol>
                <a:gridCol w="934336">
                  <a:extLst>
                    <a:ext uri="{9D8B030D-6E8A-4147-A177-3AD203B41FA5}">
                      <a16:colId xmlns:a16="http://schemas.microsoft.com/office/drawing/2014/main" val="20005"/>
                    </a:ext>
                  </a:extLst>
                </a:gridCol>
              </a:tblGrid>
              <a:tr h="190500">
                <a:tc>
                  <a:txBody>
                    <a:bodyPr/>
                    <a:lstStyle/>
                    <a:p>
                      <a:pPr algn="l" fontAlgn="b"/>
                      <a:r>
                        <a:rPr lang="ca-ES-Valencia" sz="1800" b="1" i="0" u="none" strike="noStrike" dirty="0" err="1">
                          <a:solidFill>
                            <a:srgbClr val="000000"/>
                          </a:solidFill>
                          <a:effectLst/>
                          <a:latin typeface="Calibri" panose="020F0502020204030204" pitchFamily="34" charset="0"/>
                        </a:rPr>
                        <a:t>Source</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1" i="0" u="none" strike="noStrike" dirty="0" err="1">
                          <a:solidFill>
                            <a:srgbClr val="000000"/>
                          </a:solidFill>
                          <a:effectLst/>
                          <a:latin typeface="Calibri" panose="020F0502020204030204" pitchFamily="34" charset="0"/>
                        </a:rPr>
                        <a:t>Sum</a:t>
                      </a:r>
                      <a:r>
                        <a:rPr lang="ca-ES-Valencia" sz="1800" b="1" i="0" u="none" strike="noStrike" dirty="0">
                          <a:solidFill>
                            <a:srgbClr val="000000"/>
                          </a:solidFill>
                          <a:effectLst/>
                          <a:latin typeface="Calibri" panose="020F0502020204030204" pitchFamily="34" charset="0"/>
                        </a:rPr>
                        <a:t> of </a:t>
                      </a:r>
                      <a:r>
                        <a:rPr lang="ca-ES-Valencia" sz="1800" b="1" i="0" u="none" strike="noStrike" dirty="0" err="1">
                          <a:solidFill>
                            <a:srgbClr val="000000"/>
                          </a:solidFill>
                          <a:effectLst/>
                          <a:latin typeface="Calibri" panose="020F0502020204030204" pitchFamily="34" charset="0"/>
                        </a:rPr>
                        <a:t>Squares</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1" i="0" u="none" strike="noStrike" dirty="0" err="1">
                          <a:solidFill>
                            <a:srgbClr val="000000"/>
                          </a:solidFill>
                          <a:effectLst/>
                          <a:latin typeface="Calibri" panose="020F0502020204030204" pitchFamily="34" charset="0"/>
                        </a:rPr>
                        <a:t>Df</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1" i="0" u="none" strike="noStrike" dirty="0" err="1">
                          <a:solidFill>
                            <a:srgbClr val="000000"/>
                          </a:solidFill>
                          <a:effectLst/>
                          <a:latin typeface="Calibri" panose="020F0502020204030204" pitchFamily="34" charset="0"/>
                        </a:rPr>
                        <a:t>Mean</a:t>
                      </a:r>
                      <a:r>
                        <a:rPr lang="ca-ES-Valencia" sz="1800" b="1" i="0" u="none" strike="noStrike" dirty="0">
                          <a:solidFill>
                            <a:srgbClr val="000000"/>
                          </a:solidFill>
                          <a:effectLst/>
                          <a:latin typeface="Calibri" panose="020F0502020204030204" pitchFamily="34" charset="0"/>
                        </a:rPr>
                        <a:t> </a:t>
                      </a:r>
                      <a:r>
                        <a:rPr lang="ca-ES-Valencia" sz="1800" b="1" i="0" u="none" strike="noStrike" dirty="0" err="1">
                          <a:solidFill>
                            <a:srgbClr val="000000"/>
                          </a:solidFill>
                          <a:effectLst/>
                          <a:latin typeface="Calibri" panose="020F0502020204030204" pitchFamily="34" charset="0"/>
                        </a:rPr>
                        <a:t>Square</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1" i="0" u="none" strike="noStrike" dirty="0">
                          <a:solidFill>
                            <a:srgbClr val="000000"/>
                          </a:solidFill>
                          <a:effectLst/>
                          <a:latin typeface="Calibri" panose="020F0502020204030204" pitchFamily="34" charset="0"/>
                        </a:rPr>
                        <a:t>F-</a:t>
                      </a:r>
                      <a:r>
                        <a:rPr lang="ca-ES-Valencia" sz="1800" b="1" i="0" u="none" strike="noStrike" dirty="0" err="1">
                          <a:solidFill>
                            <a:srgbClr val="000000"/>
                          </a:solidFill>
                          <a:effectLst/>
                          <a:latin typeface="Calibri" panose="020F0502020204030204" pitchFamily="34" charset="0"/>
                        </a:rPr>
                        <a:t>Ratio</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1" i="0" u="none" strike="noStrike" dirty="0">
                          <a:solidFill>
                            <a:srgbClr val="000000"/>
                          </a:solidFill>
                          <a:effectLst/>
                          <a:latin typeface="Calibri" panose="020F0502020204030204" pitchFamily="34" charset="0"/>
                        </a:rPr>
                        <a:t>P-</a:t>
                      </a:r>
                      <a:r>
                        <a:rPr lang="ca-ES-Valencia" sz="1800" b="1" i="0" u="none" strike="noStrike" dirty="0" err="1">
                          <a:solidFill>
                            <a:srgbClr val="000000"/>
                          </a:solidFill>
                          <a:effectLst/>
                          <a:latin typeface="Calibri" panose="020F0502020204030204" pitchFamily="34" charset="0"/>
                        </a:rPr>
                        <a:t>Value</a:t>
                      </a:r>
                      <a:endParaRPr lang="ca-ES-Valencia"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l" fontAlgn="b"/>
                      <a:r>
                        <a:rPr lang="ca-ES-Valencia" sz="1800" b="0" i="0" u="none" strike="noStrike">
                          <a:solidFill>
                            <a:srgbClr val="000000"/>
                          </a:solidFill>
                          <a:effectLst/>
                          <a:latin typeface="Calibri" panose="020F0502020204030204" pitchFamily="34" charset="0"/>
                        </a:rPr>
                        <a:t>MAIN EFFECTS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l" fontAlgn="b"/>
                      <a:r>
                        <a:rPr lang="ca-ES-Valencia" sz="1800" b="0" i="0" u="none" strike="noStrike" dirty="0">
                          <a:solidFill>
                            <a:srgbClr val="000000"/>
                          </a:solidFill>
                          <a:effectLst/>
                          <a:latin typeface="Calibri" panose="020F0502020204030204" pitchFamily="34" charset="0"/>
                        </a:rPr>
                        <a:t> A:NPRO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1954,82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977,41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135,52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l" fontAlgn="b"/>
                      <a:r>
                        <a:rPr lang="ca-ES-Valencia" sz="1800" b="0" i="0" u="none" strike="noStrike">
                          <a:solidFill>
                            <a:srgbClr val="000000"/>
                          </a:solidFill>
                          <a:effectLst/>
                          <a:latin typeface="Calibri" panose="020F0502020204030204" pitchFamily="34" charset="0"/>
                        </a:rPr>
                        <a:t> B:PROT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379,805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189,902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26,33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l" fontAlgn="b"/>
                      <a:r>
                        <a:rPr lang="ca-ES-Valencia" sz="1800" b="0" i="0" u="none" strike="noStrike">
                          <a:solidFill>
                            <a:srgbClr val="000000"/>
                          </a:solidFill>
                          <a:effectLst/>
                          <a:latin typeface="Calibri" panose="020F0502020204030204" pitchFamily="34" charset="0"/>
                        </a:rPr>
                        <a:t>INTERACTIONS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l" fontAlgn="b"/>
                      <a:r>
                        <a:rPr lang="ca-ES-Valencia" sz="1800" b="0" i="0" u="none" strike="noStrike">
                          <a:solidFill>
                            <a:srgbClr val="000000"/>
                          </a:solidFill>
                          <a:effectLst/>
                          <a:latin typeface="Calibri" panose="020F0502020204030204" pitchFamily="34" charset="0"/>
                        </a:rPr>
                        <a:t> AB</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212,915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53,2287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7,38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0,0011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l" fontAlgn="b"/>
                      <a:r>
                        <a:rPr lang="ca-ES-Valencia" sz="1800" b="0" i="0" u="none" strike="noStrike">
                          <a:solidFill>
                            <a:srgbClr val="000000"/>
                          </a:solidFill>
                          <a:effectLst/>
                          <a:latin typeface="Calibri" panose="020F0502020204030204" pitchFamily="34" charset="0"/>
                        </a:rPr>
                        <a:t>RESIDUAL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129,825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7,2125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l" fontAlgn="b"/>
                      <a:r>
                        <a:rPr lang="ca-ES-Valencia" sz="1800" b="0" i="0" u="none" strike="noStrike">
                          <a:solidFill>
                            <a:srgbClr val="000000"/>
                          </a:solidFill>
                          <a:effectLst/>
                          <a:latin typeface="Calibri" panose="020F0502020204030204" pitchFamily="34" charset="0"/>
                        </a:rPr>
                        <a:t>TOTAL (CORRECTED)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2677,37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ca-ES-Valencia" sz="1800" b="0" i="0" u="none" strike="noStrike">
                          <a:solidFill>
                            <a:srgbClr val="000000"/>
                          </a:solidFill>
                          <a:effectLst/>
                          <a:latin typeface="Calibri" panose="020F0502020204030204" pitchFamily="34" charset="0"/>
                        </a:rPr>
                        <a:t>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ca-ES-Valencia" sz="1800" b="0" i="0" u="none" strike="noStrike" dirty="0">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085494196"/>
      </p:ext>
    </p:extLst>
  </p:cSld>
  <p:clrMapOvr>
    <a:masterClrMapping/>
  </p:clrMapOvr>
  <p:transition>
    <p:zoom/>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srgbClr val="008000"/>
                </a:solidFill>
              </a:rPr>
              <a:t>Ejercicio 1: Intervalos LSD</a:t>
            </a:r>
            <a:endParaRPr lang="ca-ES-Valencia" dirty="0"/>
          </a:p>
        </p:txBody>
      </p:sp>
      <p:sp>
        <p:nvSpPr>
          <p:cNvPr id="4" name="Marcador de número de diapositiva 3"/>
          <p:cNvSpPr>
            <a:spLocks noGrp="1"/>
          </p:cNvSpPr>
          <p:nvPr>
            <p:ph type="sldNum" sz="quarter" idx="4294967295"/>
          </p:nvPr>
        </p:nvSpPr>
        <p:spPr>
          <a:xfrm>
            <a:off x="6457950" y="6356352"/>
            <a:ext cx="2057400" cy="365125"/>
          </a:xfrm>
          <a:prstGeom prst="rect">
            <a:avLst/>
          </a:prstGeom>
        </p:spPr>
        <p:txBody>
          <a:bodyPr/>
          <a:lstStyle/>
          <a:p>
            <a:pPr>
              <a:defRPr/>
            </a:pPr>
            <a:fld id="{0BD47C08-7047-4F54-95E7-BE8D2B83F360}" type="slidenum">
              <a:rPr lang="es-ES" smtClean="0">
                <a:solidFill>
                  <a:srgbClr val="000000"/>
                </a:solidFill>
              </a:rPr>
              <a:pPr>
                <a:defRPr/>
              </a:pPr>
              <a:t>195</a:t>
            </a:fld>
            <a:endParaRPr lang="es-ES">
              <a:solidFill>
                <a:srgbClr val="000000"/>
              </a:solidFill>
            </a:endParaRPr>
          </a:p>
        </p:txBody>
      </p:sp>
      <p:pic>
        <p:nvPicPr>
          <p:cNvPr id="3" name="Imagen 2"/>
          <p:cNvPicPr>
            <a:picLocks noChangeAspect="1"/>
          </p:cNvPicPr>
          <p:nvPr/>
        </p:nvPicPr>
        <p:blipFill rotWithShape="1">
          <a:blip r:embed="rId2"/>
          <a:srcRect l="14182" t="14937" r="20067" b="11622"/>
          <a:stretch/>
        </p:blipFill>
        <p:spPr>
          <a:xfrm>
            <a:off x="404446" y="1052736"/>
            <a:ext cx="7344816" cy="4248472"/>
          </a:xfrm>
          <a:prstGeom prst="rect">
            <a:avLst/>
          </a:prstGeom>
        </p:spPr>
      </p:pic>
    </p:spTree>
    <p:extLst>
      <p:ext uri="{BB962C8B-B14F-4D97-AF65-F5344CB8AC3E}">
        <p14:creationId xmlns:p14="http://schemas.microsoft.com/office/powerpoint/2010/main" val="760112544"/>
      </p:ext>
    </p:extLst>
  </p:cSld>
  <p:clrMapOvr>
    <a:masterClrMapping/>
  </p:clrMapOvr>
  <p:transition>
    <p:zoom/>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srgbClr val="008000"/>
                </a:solidFill>
              </a:rPr>
              <a:t>Ejercicio 1: Intervalos LSD</a:t>
            </a:r>
            <a:endParaRPr lang="ca-ES-Valencia" dirty="0"/>
          </a:p>
        </p:txBody>
      </p:sp>
      <p:pic>
        <p:nvPicPr>
          <p:cNvPr id="5" name="Imagen 4"/>
          <p:cNvPicPr>
            <a:picLocks noChangeAspect="1"/>
          </p:cNvPicPr>
          <p:nvPr/>
        </p:nvPicPr>
        <p:blipFill rotWithShape="1">
          <a:blip r:embed="rId2"/>
          <a:srcRect l="13455" t="14619" r="19782" b="10404"/>
          <a:stretch/>
        </p:blipFill>
        <p:spPr>
          <a:xfrm>
            <a:off x="611560" y="1052736"/>
            <a:ext cx="7457701" cy="4337280"/>
          </a:xfrm>
          <a:prstGeom prst="rect">
            <a:avLst/>
          </a:prstGeom>
        </p:spPr>
      </p:pic>
    </p:spTree>
    <p:extLst>
      <p:ext uri="{BB962C8B-B14F-4D97-AF65-F5344CB8AC3E}">
        <p14:creationId xmlns:p14="http://schemas.microsoft.com/office/powerpoint/2010/main" val="548970461"/>
      </p:ext>
    </p:extLst>
  </p:cSld>
  <p:clrMapOvr>
    <a:masterClrMapping/>
  </p:clrMapOvr>
  <p:transition>
    <p:zoom/>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solidFill>
                  <a:srgbClr val="008000"/>
                </a:solidFill>
              </a:rPr>
              <a:t>Ejercicio 1: Interacción doble</a:t>
            </a:r>
            <a:endParaRPr lang="ca-ES-Valencia" dirty="0"/>
          </a:p>
        </p:txBody>
      </p:sp>
      <p:pic>
        <p:nvPicPr>
          <p:cNvPr id="4" name="Imagen 3"/>
          <p:cNvPicPr>
            <a:picLocks noChangeAspect="1"/>
          </p:cNvPicPr>
          <p:nvPr/>
        </p:nvPicPr>
        <p:blipFill rotWithShape="1">
          <a:blip r:embed="rId2"/>
          <a:srcRect l="13309" t="14867" r="19384" b="9868"/>
          <a:stretch/>
        </p:blipFill>
        <p:spPr>
          <a:xfrm>
            <a:off x="683568" y="914200"/>
            <a:ext cx="7518430" cy="4320480"/>
          </a:xfrm>
          <a:prstGeom prst="rect">
            <a:avLst/>
          </a:prstGeom>
        </p:spPr>
      </p:pic>
    </p:spTree>
    <p:extLst>
      <p:ext uri="{BB962C8B-B14F-4D97-AF65-F5344CB8AC3E}">
        <p14:creationId xmlns:p14="http://schemas.microsoft.com/office/powerpoint/2010/main" val="575757182"/>
      </p:ext>
    </p:extLst>
  </p:cSld>
  <p:clrMapOvr>
    <a:masterClrMapping/>
  </p:clrMapOvr>
  <p:transition>
    <p:zoom/>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1: Interacción doble</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7" name="6 Imagen"/>
          <p:cNvPicPr/>
          <p:nvPr/>
        </p:nvPicPr>
        <p:blipFill>
          <a:blip r:embed="rId3" cstate="print"/>
          <a:srcRect l="8149" t="10753" r="4131" b="3226"/>
          <a:stretch>
            <a:fillRect/>
          </a:stretch>
        </p:blipFill>
        <p:spPr bwMode="auto">
          <a:xfrm>
            <a:off x="323528" y="1412776"/>
            <a:ext cx="4212000" cy="3276000"/>
          </a:xfrm>
          <a:prstGeom prst="rect">
            <a:avLst/>
          </a:prstGeom>
          <a:noFill/>
          <a:ln w="9525">
            <a:noFill/>
            <a:miter lim="800000"/>
            <a:headEnd/>
            <a:tailEnd/>
          </a:ln>
        </p:spPr>
      </p:pic>
      <p:pic>
        <p:nvPicPr>
          <p:cNvPr id="9" name="8 Imagen"/>
          <p:cNvPicPr/>
          <p:nvPr/>
        </p:nvPicPr>
        <p:blipFill>
          <a:blip r:embed="rId4" cstate="print"/>
          <a:srcRect l="8149" t="11111" b="3763"/>
          <a:stretch>
            <a:fillRect/>
          </a:stretch>
        </p:blipFill>
        <p:spPr bwMode="auto">
          <a:xfrm>
            <a:off x="4608448" y="1412776"/>
            <a:ext cx="4212000" cy="3276000"/>
          </a:xfrm>
          <a:prstGeom prst="rect">
            <a:avLst/>
          </a:prstGeom>
          <a:noFill/>
          <a:ln w="9525">
            <a:noFill/>
            <a:miter lim="800000"/>
            <a:headEnd/>
            <a:tailEnd/>
          </a:ln>
        </p:spPr>
      </p:pic>
    </p:spTree>
    <p:extLst>
      <p:ext uri="{BB962C8B-B14F-4D97-AF65-F5344CB8AC3E}">
        <p14:creationId xmlns:p14="http://schemas.microsoft.com/office/powerpoint/2010/main" val="2980256690"/>
      </p:ext>
    </p:extLst>
  </p:cSld>
  <p:clrMapOvr>
    <a:masterClrMapping/>
  </p:clrMapOvr>
  <p:transition>
    <p:zoom/>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4393C-8A97-E643-A6F0-A49150BD1AD3}"/>
              </a:ext>
            </a:extLst>
          </p:cNvPr>
          <p:cNvSpPr>
            <a:spLocks noGrp="1"/>
          </p:cNvSpPr>
          <p:nvPr>
            <p:ph type="title"/>
          </p:nvPr>
        </p:nvSpPr>
        <p:spPr/>
        <p:txBody>
          <a:bodyPr/>
          <a:lstStyle/>
          <a:p>
            <a:r>
              <a:rPr lang="es-ES_tradnl" dirty="0"/>
              <a:t>Ejercicio 2: Tiempo medio de transmisión</a:t>
            </a:r>
            <a:endParaRPr lang="es-ES" dirty="0"/>
          </a:p>
        </p:txBody>
      </p:sp>
      <p:sp>
        <p:nvSpPr>
          <p:cNvPr id="4" name="Marcador de texto 3">
            <a:extLst>
              <a:ext uri="{FF2B5EF4-FFF2-40B4-BE49-F238E27FC236}">
                <a16:creationId xmlns:a16="http://schemas.microsoft.com/office/drawing/2014/main" id="{1678AD80-37F5-B742-9991-58C259E6413B}"/>
              </a:ext>
            </a:extLst>
          </p:cNvPr>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655662039"/>
      </p:ext>
    </p:extLst>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25" name="AutoShape 17"/>
          <p:cNvSpPr>
            <a:spLocks noChangeArrowheads="1"/>
          </p:cNvSpPr>
          <p:nvPr/>
        </p:nvSpPr>
        <p:spPr bwMode="auto">
          <a:xfrm>
            <a:off x="2337290" y="883627"/>
            <a:ext cx="5417526" cy="930519"/>
          </a:xfrm>
          <a:prstGeom prst="curvedDownArrow">
            <a:avLst>
              <a:gd name="adj1" fmla="val 138328"/>
              <a:gd name="adj2" fmla="val 232882"/>
              <a:gd name="adj3" fmla="val 33269"/>
            </a:avLst>
          </a:prstGeom>
          <a:solidFill>
            <a:schemeClr val="tx1">
              <a:lumMod val="50000"/>
              <a:lumOff val="50000"/>
            </a:schemeClr>
          </a:solidFill>
          <a:ln w="12700">
            <a:solidFill>
              <a:schemeClr val="tx1"/>
            </a:solidFill>
            <a:miter lim="800000"/>
            <a:headEnd/>
            <a:tailEnd/>
          </a:ln>
        </p:spPr>
        <p:txBody>
          <a:bodyPr wrap="none" anchor="ctr"/>
          <a:lstStyle/>
          <a:p>
            <a:endParaRPr lang="es-ES" sz="1662" b="1">
              <a:solidFill>
                <a:prstClr val="black"/>
              </a:solidFill>
              <a:latin typeface="Arial" charset="0"/>
            </a:endParaRPr>
          </a:p>
        </p:txBody>
      </p:sp>
      <p:sp>
        <p:nvSpPr>
          <p:cNvPr id="18435" name="Rectangle 2"/>
          <p:cNvSpPr>
            <a:spLocks noGrp="1" noChangeArrowheads="1"/>
          </p:cNvSpPr>
          <p:nvPr>
            <p:ph type="title"/>
          </p:nvPr>
        </p:nvSpPr>
        <p:spPr>
          <a:xfrm>
            <a:off x="140974" y="360467"/>
            <a:ext cx="8229600" cy="545123"/>
          </a:xfrm>
        </p:spPr>
        <p:txBody>
          <a:bodyPr/>
          <a:lstStyle/>
          <a:p>
            <a:r>
              <a:rPr lang="es-ES_tradnl" dirty="0"/>
              <a:t>¿Por dónde vamos?</a:t>
            </a:r>
            <a:endParaRPr lang="es-ES" dirty="0"/>
          </a:p>
        </p:txBody>
      </p:sp>
      <p:sp>
        <p:nvSpPr>
          <p:cNvPr id="427014" name="Oval 6"/>
          <p:cNvSpPr>
            <a:spLocks noChangeArrowheads="1"/>
          </p:cNvSpPr>
          <p:nvPr/>
        </p:nvSpPr>
        <p:spPr bwMode="auto">
          <a:xfrm>
            <a:off x="495301" y="1456592"/>
            <a:ext cx="3361592" cy="2819400"/>
          </a:xfrm>
          <a:prstGeom prst="ellipse">
            <a:avLst/>
          </a:prstGeom>
          <a:solidFill>
            <a:schemeClr val="tx1">
              <a:lumMod val="50000"/>
              <a:lumOff val="50000"/>
            </a:schemeClr>
          </a:solidFill>
          <a:ln w="9525">
            <a:noFill/>
            <a:round/>
            <a:headEnd/>
            <a:tailEnd/>
          </a:ln>
          <a:effectLst/>
        </p:spPr>
        <p:txBody>
          <a:bodyPr wrap="none" anchor="ctr"/>
          <a:lstStyle/>
          <a:p>
            <a:pPr>
              <a:defRPr/>
            </a:pPr>
            <a:endParaRPr lang="es-ES" sz="1662" b="1">
              <a:solidFill>
                <a:prstClr val="black"/>
              </a:solidFill>
              <a:latin typeface="Arial" pitchFamily="34" charset="0"/>
            </a:endParaRPr>
          </a:p>
        </p:txBody>
      </p:sp>
      <p:sp>
        <p:nvSpPr>
          <p:cNvPr id="18438" name="Rectangle 8"/>
          <p:cNvSpPr>
            <a:spLocks noChangeArrowheads="1"/>
          </p:cNvSpPr>
          <p:nvPr/>
        </p:nvSpPr>
        <p:spPr bwMode="auto">
          <a:xfrm>
            <a:off x="892420" y="3071446"/>
            <a:ext cx="2532185" cy="483625"/>
          </a:xfrm>
          <a:prstGeom prst="rect">
            <a:avLst/>
          </a:prstGeom>
          <a:noFill/>
          <a:ln w="9525">
            <a:noFill/>
            <a:miter lim="800000"/>
            <a:headEnd/>
            <a:tailEnd/>
          </a:ln>
        </p:spPr>
        <p:txBody>
          <a:bodyPr lIns="84992" tIns="42497" rIns="84992" bIns="42497">
            <a:spAutoFit/>
          </a:bodyPr>
          <a:lstStyle/>
          <a:p>
            <a:pPr algn="ctr">
              <a:spcBef>
                <a:spcPct val="50000"/>
              </a:spcBef>
            </a:pPr>
            <a:r>
              <a:rPr lang="es-ES" sz="2585" b="1">
                <a:solidFill>
                  <a:prstClr val="white"/>
                </a:solidFill>
                <a:latin typeface="Franklin Gothic Medium" pitchFamily="34" charset="0"/>
              </a:rPr>
              <a:t>Población</a:t>
            </a:r>
          </a:p>
        </p:txBody>
      </p:sp>
      <p:sp>
        <p:nvSpPr>
          <p:cNvPr id="427017" name="Oval 9"/>
          <p:cNvSpPr>
            <a:spLocks noChangeArrowheads="1"/>
          </p:cNvSpPr>
          <p:nvPr/>
        </p:nvSpPr>
        <p:spPr bwMode="auto">
          <a:xfrm>
            <a:off x="1655885" y="1648559"/>
            <a:ext cx="1550377" cy="1093177"/>
          </a:xfrm>
          <a:prstGeom prst="ellipse">
            <a:avLst/>
          </a:prstGeom>
          <a:solidFill>
            <a:schemeClr val="bg1">
              <a:lumMod val="75000"/>
            </a:schemeClr>
          </a:solidFill>
          <a:ln w="9525">
            <a:solidFill>
              <a:schemeClr val="bg1">
                <a:lumMod val="50000"/>
              </a:schemeClr>
            </a:solidFill>
            <a:round/>
            <a:headEnd/>
            <a:tailEnd/>
          </a:ln>
          <a:effectLst/>
        </p:spPr>
        <p:txBody>
          <a:bodyPr wrap="none" anchor="ctr"/>
          <a:lstStyle/>
          <a:p>
            <a:pPr>
              <a:defRPr/>
            </a:pPr>
            <a:endParaRPr lang="es-ES" sz="1662">
              <a:ln w="0"/>
              <a:solidFill>
                <a:sysClr val="windowText" lastClr="000000"/>
              </a:solidFill>
              <a:effectLst>
                <a:outerShdw blurRad="38100" dist="19050" dir="2700000" algn="tl" rotWithShape="0">
                  <a:prstClr val="black">
                    <a:alpha val="40000"/>
                  </a:prstClr>
                </a:outerShdw>
              </a:effectLst>
              <a:latin typeface="Arial" pitchFamily="34" charset="0"/>
            </a:endParaRPr>
          </a:p>
        </p:txBody>
      </p:sp>
      <p:sp>
        <p:nvSpPr>
          <p:cNvPr id="427020" name="Rectangle 12"/>
          <p:cNvSpPr>
            <a:spLocks noChangeArrowheads="1"/>
          </p:cNvSpPr>
          <p:nvPr/>
        </p:nvSpPr>
        <p:spPr bwMode="auto">
          <a:xfrm>
            <a:off x="6110654" y="2819400"/>
            <a:ext cx="2870689" cy="1364059"/>
          </a:xfrm>
          <a:prstGeom prst="rect">
            <a:avLst/>
          </a:prstGeom>
          <a:noFill/>
          <a:ln w="9525">
            <a:noFill/>
            <a:miter lim="800000"/>
            <a:headEnd/>
            <a:tailEnd/>
          </a:ln>
        </p:spPr>
        <p:txBody>
          <a:bodyPr lIns="84992" tIns="42497" rIns="84992" bIns="42497">
            <a:spAutoFit/>
          </a:bodyPr>
          <a:lstStyle/>
          <a:p>
            <a:pPr>
              <a:spcBef>
                <a:spcPct val="50000"/>
              </a:spcBef>
            </a:pPr>
            <a:r>
              <a:rPr lang="es-ES" sz="2215" dirty="0">
                <a:solidFill>
                  <a:prstClr val="black"/>
                </a:solidFill>
                <a:latin typeface="Franklin Gothic Medium" pitchFamily="34" charset="0"/>
              </a:rPr>
              <a:t>Estadística descriptiva</a:t>
            </a:r>
          </a:p>
          <a:p>
            <a:pPr marL="738572" lvl="1" indent="-316531">
              <a:lnSpc>
                <a:spcPct val="60000"/>
              </a:lnSpc>
              <a:spcBef>
                <a:spcPct val="50000"/>
              </a:spcBef>
              <a:buFont typeface="Wingdings" panose="05000000000000000000" pitchFamily="2" charset="2"/>
              <a:buChar char="§"/>
            </a:pPr>
            <a:r>
              <a:rPr lang="es-ES" sz="1846" dirty="0">
                <a:solidFill>
                  <a:prstClr val="black"/>
                </a:solidFill>
                <a:latin typeface="Franklin Gothic Medium" pitchFamily="34" charset="0"/>
              </a:rPr>
              <a:t> gráficos</a:t>
            </a:r>
          </a:p>
          <a:p>
            <a:pPr marL="738572" lvl="1" indent="-316531">
              <a:lnSpc>
                <a:spcPct val="60000"/>
              </a:lnSpc>
              <a:spcBef>
                <a:spcPct val="50000"/>
              </a:spcBef>
              <a:buFont typeface="Wingdings" panose="05000000000000000000" pitchFamily="2" charset="2"/>
              <a:buChar char="§"/>
            </a:pPr>
            <a:r>
              <a:rPr lang="es-ES" sz="1846" dirty="0">
                <a:solidFill>
                  <a:prstClr val="black"/>
                </a:solidFill>
                <a:latin typeface="Franklin Gothic Medium" pitchFamily="34" charset="0"/>
              </a:rPr>
              <a:t> parámetros</a:t>
            </a:r>
          </a:p>
          <a:p>
            <a:pPr marL="738572" lvl="1" indent="-316531">
              <a:lnSpc>
                <a:spcPct val="60000"/>
              </a:lnSpc>
              <a:spcBef>
                <a:spcPct val="50000"/>
              </a:spcBef>
              <a:buFont typeface="Wingdings" panose="05000000000000000000" pitchFamily="2" charset="2"/>
              <a:buChar char="§"/>
            </a:pPr>
            <a:r>
              <a:rPr lang="es-ES" sz="1846" dirty="0">
                <a:solidFill>
                  <a:prstClr val="black"/>
                </a:solidFill>
                <a:latin typeface="Franklin Gothic Medium" pitchFamily="34" charset="0"/>
              </a:rPr>
              <a:t> tablas</a:t>
            </a:r>
          </a:p>
        </p:txBody>
      </p:sp>
      <p:sp>
        <p:nvSpPr>
          <p:cNvPr id="427021" name="Text Box 13"/>
          <p:cNvSpPr txBox="1">
            <a:spLocks noChangeArrowheads="1"/>
          </p:cNvSpPr>
          <p:nvPr/>
        </p:nvSpPr>
        <p:spPr bwMode="auto">
          <a:xfrm>
            <a:off x="3960935" y="1169377"/>
            <a:ext cx="1503485" cy="433196"/>
          </a:xfrm>
          <a:prstGeom prst="rect">
            <a:avLst/>
          </a:prstGeom>
          <a:noFill/>
          <a:ln w="9525">
            <a:noFill/>
            <a:miter lim="800000"/>
            <a:headEnd/>
            <a:tailEnd/>
          </a:ln>
        </p:spPr>
        <p:txBody>
          <a:bodyPr>
            <a:spAutoFit/>
          </a:bodyPr>
          <a:lstStyle/>
          <a:p>
            <a:pPr algn="ctr">
              <a:spcBef>
                <a:spcPct val="50000"/>
              </a:spcBef>
            </a:pPr>
            <a:r>
              <a:rPr lang="es-ES" sz="2215" b="1" dirty="0">
                <a:solidFill>
                  <a:sysClr val="windowText" lastClr="000000"/>
                </a:solidFill>
                <a:latin typeface="Franklin Gothic Medium" pitchFamily="34" charset="0"/>
              </a:rPr>
              <a:t>muestreo</a:t>
            </a:r>
          </a:p>
        </p:txBody>
      </p:sp>
      <p:sp>
        <p:nvSpPr>
          <p:cNvPr id="427022" name="Text Box 14"/>
          <p:cNvSpPr txBox="1">
            <a:spLocks noChangeArrowheads="1"/>
          </p:cNvSpPr>
          <p:nvPr/>
        </p:nvSpPr>
        <p:spPr bwMode="auto">
          <a:xfrm>
            <a:off x="3355731" y="5767754"/>
            <a:ext cx="3166697" cy="433196"/>
          </a:xfrm>
          <a:prstGeom prst="rect">
            <a:avLst/>
          </a:prstGeom>
          <a:noFill/>
          <a:ln w="9525">
            <a:noFill/>
            <a:miter lim="800000"/>
            <a:headEnd/>
            <a:tailEnd/>
          </a:ln>
        </p:spPr>
        <p:txBody>
          <a:bodyPr>
            <a:spAutoFit/>
          </a:bodyPr>
          <a:lstStyle/>
          <a:p>
            <a:pPr algn="ctr">
              <a:spcBef>
                <a:spcPct val="50000"/>
              </a:spcBef>
            </a:pPr>
            <a:r>
              <a:rPr lang="es-ES" sz="2215" b="1">
                <a:solidFill>
                  <a:sysClr val="windowText" lastClr="000000"/>
                </a:solidFill>
                <a:latin typeface="Franklin Gothic Medium" pitchFamily="34" charset="0"/>
              </a:rPr>
              <a:t>Inferencia estadística</a:t>
            </a:r>
          </a:p>
        </p:txBody>
      </p:sp>
      <p:sp>
        <p:nvSpPr>
          <p:cNvPr id="427024" name="Oval 16"/>
          <p:cNvSpPr>
            <a:spLocks noChangeArrowheads="1"/>
          </p:cNvSpPr>
          <p:nvPr/>
        </p:nvSpPr>
        <p:spPr bwMode="auto">
          <a:xfrm>
            <a:off x="6503377" y="1693985"/>
            <a:ext cx="1639766" cy="1207477"/>
          </a:xfrm>
          <a:prstGeom prst="ellipse">
            <a:avLst/>
          </a:prstGeom>
          <a:solidFill>
            <a:schemeClr val="bg1">
              <a:lumMod val="65000"/>
            </a:schemeClr>
          </a:solidFill>
          <a:ln w="9525">
            <a:solidFill>
              <a:schemeClr val="bg1">
                <a:lumMod val="50000"/>
              </a:schemeClr>
            </a:solidFill>
            <a:round/>
            <a:headEnd/>
            <a:tailEnd/>
          </a:ln>
          <a:effectLst/>
        </p:spPr>
        <p:txBody>
          <a:bodyPr wrap="none" anchor="ctr"/>
          <a:lstStyle/>
          <a:p>
            <a:pPr>
              <a:defRPr/>
            </a:pPr>
            <a:endParaRPr lang="es-ES" sz="1662" b="1">
              <a:solidFill>
                <a:prstClr val="black"/>
              </a:solidFill>
              <a:latin typeface="Arial" pitchFamily="34" charset="0"/>
            </a:endParaRPr>
          </a:p>
        </p:txBody>
      </p:sp>
      <p:sp>
        <p:nvSpPr>
          <p:cNvPr id="18444" name="Rectangle 11"/>
          <p:cNvSpPr>
            <a:spLocks noChangeArrowheads="1"/>
          </p:cNvSpPr>
          <p:nvPr/>
        </p:nvSpPr>
        <p:spPr bwMode="auto">
          <a:xfrm>
            <a:off x="6671897" y="2025162"/>
            <a:ext cx="1356946" cy="483625"/>
          </a:xfrm>
          <a:prstGeom prst="rect">
            <a:avLst/>
          </a:prstGeom>
          <a:noFill/>
          <a:ln w="9525">
            <a:noFill/>
            <a:miter lim="800000"/>
            <a:headEnd/>
            <a:tailEnd/>
          </a:ln>
        </p:spPr>
        <p:txBody>
          <a:bodyPr lIns="84992" tIns="42497" rIns="84992" bIns="42497">
            <a:spAutoFit/>
          </a:bodyPr>
          <a:lstStyle/>
          <a:p>
            <a:pPr>
              <a:spcBef>
                <a:spcPct val="50000"/>
              </a:spcBef>
            </a:pPr>
            <a:r>
              <a:rPr lang="es-ES" sz="2585" b="1">
                <a:solidFill>
                  <a:prstClr val="white"/>
                </a:solidFill>
                <a:latin typeface="Franklin Gothic Medium" pitchFamily="34" charset="0"/>
              </a:rPr>
              <a:t>Muestra</a:t>
            </a:r>
          </a:p>
        </p:txBody>
      </p:sp>
      <p:sp>
        <p:nvSpPr>
          <p:cNvPr id="427026" name="AutoShape 18"/>
          <p:cNvSpPr>
            <a:spLocks noChangeArrowheads="1"/>
          </p:cNvSpPr>
          <p:nvPr/>
        </p:nvSpPr>
        <p:spPr bwMode="auto">
          <a:xfrm flipH="1" flipV="1">
            <a:off x="2076451" y="4167555"/>
            <a:ext cx="5921619" cy="1620715"/>
          </a:xfrm>
          <a:prstGeom prst="curvedDownArrow">
            <a:avLst>
              <a:gd name="adj1" fmla="val 75730"/>
              <a:gd name="adj2" fmla="val 135069"/>
              <a:gd name="adj3" fmla="val 26296"/>
            </a:avLst>
          </a:prstGeom>
          <a:solidFill>
            <a:schemeClr val="tx1">
              <a:lumMod val="50000"/>
              <a:lumOff val="50000"/>
            </a:schemeClr>
          </a:solidFill>
          <a:ln w="12700">
            <a:solidFill>
              <a:schemeClr val="tx1"/>
            </a:solidFill>
            <a:miter lim="800000"/>
            <a:headEnd/>
            <a:tailEnd/>
          </a:ln>
        </p:spPr>
        <p:txBody>
          <a:bodyPr wrap="none" anchor="ctr"/>
          <a:lstStyle/>
          <a:p>
            <a:endParaRPr lang="es-ES" sz="1662" b="1">
              <a:solidFill>
                <a:prstClr val="black"/>
              </a:solidFill>
              <a:latin typeface="Arial" charset="0"/>
            </a:endParaRPr>
          </a:p>
        </p:txBody>
      </p:sp>
      <p:sp>
        <p:nvSpPr>
          <p:cNvPr id="427027" name="Rectangle 19"/>
          <p:cNvSpPr>
            <a:spLocks noChangeArrowheads="1"/>
          </p:cNvSpPr>
          <p:nvPr/>
        </p:nvSpPr>
        <p:spPr bwMode="auto">
          <a:xfrm>
            <a:off x="322385" y="4324351"/>
            <a:ext cx="3074377" cy="653928"/>
          </a:xfrm>
          <a:prstGeom prst="rect">
            <a:avLst/>
          </a:prstGeom>
          <a:noFill/>
          <a:ln w="9525">
            <a:noFill/>
            <a:miter lim="800000"/>
            <a:headEnd/>
            <a:tailEnd/>
          </a:ln>
        </p:spPr>
        <p:txBody>
          <a:bodyPr lIns="84992" tIns="42497" rIns="84992" bIns="42497">
            <a:spAutoFit/>
          </a:bodyPr>
          <a:lstStyle/>
          <a:p>
            <a:pPr algn="ctr"/>
            <a:r>
              <a:rPr lang="es-ES_tradnl" sz="1846" b="1" dirty="0">
                <a:solidFill>
                  <a:sysClr val="windowText" lastClr="000000"/>
                </a:solidFill>
                <a:latin typeface="Arial" charset="0"/>
              </a:rPr>
              <a:t>Conclusiones válidas con razonable seguridad</a:t>
            </a:r>
            <a:endParaRPr lang="es-ES" sz="1846" b="1" dirty="0">
              <a:solidFill>
                <a:sysClr val="windowText" lastClr="000000"/>
              </a:solidFill>
              <a:latin typeface="Arial" charset="0"/>
            </a:endParaRPr>
          </a:p>
        </p:txBody>
      </p:sp>
      <p:pic>
        <p:nvPicPr>
          <p:cNvPr id="427028" name="Picture 20" descr="MCj03341080000[1]"/>
          <p:cNvPicPr>
            <a:picLocks noChangeAspect="1" noChangeArrowheads="1"/>
          </p:cNvPicPr>
          <p:nvPr/>
        </p:nvPicPr>
        <p:blipFill>
          <a:blip r:embed="rId3" cstate="print"/>
          <a:srcRect/>
          <a:stretch>
            <a:fillRect/>
          </a:stretch>
        </p:blipFill>
        <p:spPr bwMode="auto">
          <a:xfrm>
            <a:off x="3603381" y="3011366"/>
            <a:ext cx="2719754" cy="2488223"/>
          </a:xfrm>
          <a:prstGeom prst="rect">
            <a:avLst/>
          </a:prstGeom>
          <a:noFill/>
          <a:ln w="9525">
            <a:noFill/>
            <a:miter lim="800000"/>
            <a:headEnd/>
            <a:tailEnd/>
          </a:ln>
        </p:spPr>
      </p:pic>
      <p:sp>
        <p:nvSpPr>
          <p:cNvPr id="427031" name="Text Box 23"/>
          <p:cNvSpPr txBox="1">
            <a:spLocks noChangeArrowheads="1"/>
          </p:cNvSpPr>
          <p:nvPr/>
        </p:nvSpPr>
        <p:spPr bwMode="auto">
          <a:xfrm>
            <a:off x="3500805" y="4034496"/>
            <a:ext cx="1965080" cy="433196"/>
          </a:xfrm>
          <a:prstGeom prst="rect">
            <a:avLst/>
          </a:prstGeom>
          <a:noFill/>
          <a:ln w="12700">
            <a:noFill/>
            <a:miter lim="800000"/>
            <a:headEnd/>
            <a:tailEnd/>
          </a:ln>
          <a:effectLst/>
        </p:spPr>
        <p:txBody>
          <a:bodyPr>
            <a:spAutoFit/>
          </a:bodyPr>
          <a:lstStyle/>
          <a:p>
            <a:pPr>
              <a:spcBef>
                <a:spcPct val="50000"/>
              </a:spcBef>
              <a:defRPr/>
            </a:pPr>
            <a:r>
              <a:rPr lang="es-ES" sz="2215" b="1" dirty="0">
                <a:solidFill>
                  <a:prstClr val="black"/>
                </a:solidFill>
                <a:effectLst>
                  <a:outerShdw blurRad="38100" dist="38100" dir="2700000" algn="tl">
                    <a:srgbClr val="C0C0C0"/>
                  </a:outerShdw>
                </a:effectLst>
                <a:latin typeface="Arial" pitchFamily="34" charset="0"/>
              </a:rPr>
              <a:t>Probabilidad</a:t>
            </a:r>
          </a:p>
        </p:txBody>
      </p:sp>
      <p:sp>
        <p:nvSpPr>
          <p:cNvPr id="18450" name="Text Box 18"/>
          <p:cNvSpPr txBox="1">
            <a:spLocks noChangeArrowheads="1"/>
          </p:cNvSpPr>
          <p:nvPr/>
        </p:nvSpPr>
        <p:spPr bwMode="auto">
          <a:xfrm>
            <a:off x="7916741" y="3664097"/>
            <a:ext cx="1145931" cy="603691"/>
          </a:xfrm>
          <a:prstGeom prst="rect">
            <a:avLst/>
          </a:prstGeom>
          <a:noFill/>
          <a:ln w="12700">
            <a:noFill/>
            <a:miter lim="800000"/>
            <a:headEnd/>
            <a:tailEnd/>
          </a:ln>
          <a:effectLst/>
        </p:spPr>
        <p:txBody>
          <a:bodyPr wrap="square">
            <a:spAutoFit/>
          </a:bodyPr>
          <a:lstStyle/>
          <a:p>
            <a:pPr>
              <a:spcBef>
                <a:spcPct val="50000"/>
              </a:spcBef>
            </a:pPr>
            <a:r>
              <a:rPr lang="es-ES" sz="3323" b="1" dirty="0">
                <a:solidFill>
                  <a:prstClr val="black"/>
                </a:solidFill>
                <a:latin typeface="Arial" charset="0"/>
              </a:rPr>
              <a:t>UD2</a:t>
            </a:r>
          </a:p>
        </p:txBody>
      </p:sp>
      <p:sp>
        <p:nvSpPr>
          <p:cNvPr id="19" name="Text Box 18"/>
          <p:cNvSpPr txBox="1">
            <a:spLocks noChangeArrowheads="1"/>
          </p:cNvSpPr>
          <p:nvPr/>
        </p:nvSpPr>
        <p:spPr bwMode="auto">
          <a:xfrm>
            <a:off x="1248782" y="5022167"/>
            <a:ext cx="1258491" cy="603691"/>
          </a:xfrm>
          <a:prstGeom prst="rect">
            <a:avLst/>
          </a:prstGeom>
          <a:noFill/>
          <a:ln w="12700">
            <a:noFill/>
            <a:miter lim="800000"/>
            <a:headEnd/>
            <a:tailEnd/>
          </a:ln>
          <a:effectLst/>
        </p:spPr>
        <p:txBody>
          <a:bodyPr wrap="square">
            <a:spAutoFit/>
          </a:bodyPr>
          <a:lstStyle/>
          <a:p>
            <a:pPr>
              <a:spcBef>
                <a:spcPct val="50000"/>
              </a:spcBef>
            </a:pPr>
            <a:r>
              <a:rPr lang="es-ES" sz="3323" b="1" dirty="0">
                <a:solidFill>
                  <a:prstClr val="black"/>
                </a:solidFill>
                <a:latin typeface="Arial" charset="0"/>
              </a:rPr>
              <a:t>UD5</a:t>
            </a:r>
          </a:p>
        </p:txBody>
      </p:sp>
      <p:sp>
        <p:nvSpPr>
          <p:cNvPr id="20" name="Text Box 18"/>
          <p:cNvSpPr txBox="1">
            <a:spLocks noChangeArrowheads="1"/>
          </p:cNvSpPr>
          <p:nvPr/>
        </p:nvSpPr>
        <p:spPr bwMode="auto">
          <a:xfrm>
            <a:off x="3817327" y="2204602"/>
            <a:ext cx="3401306" cy="1115049"/>
          </a:xfrm>
          <a:prstGeom prst="rect">
            <a:avLst/>
          </a:prstGeom>
          <a:noFill/>
          <a:ln w="12700">
            <a:noFill/>
            <a:miter lim="800000"/>
            <a:headEnd/>
            <a:tailEnd/>
          </a:ln>
          <a:effectLst/>
        </p:spPr>
        <p:txBody>
          <a:bodyPr wrap="square">
            <a:spAutoFit/>
          </a:bodyPr>
          <a:lstStyle/>
          <a:p>
            <a:pPr>
              <a:spcBef>
                <a:spcPts val="0"/>
              </a:spcBef>
            </a:pPr>
            <a:r>
              <a:rPr lang="es-ES" sz="3323" b="1" dirty="0">
                <a:solidFill>
                  <a:prstClr val="black"/>
                </a:solidFill>
                <a:latin typeface="Arial" charset="0"/>
              </a:rPr>
              <a:t>Distribuciones</a:t>
            </a:r>
          </a:p>
          <a:p>
            <a:pPr>
              <a:spcBef>
                <a:spcPts val="0"/>
              </a:spcBef>
            </a:pPr>
            <a:r>
              <a:rPr lang="es-ES" sz="3323" b="1" dirty="0">
                <a:solidFill>
                  <a:prstClr val="black"/>
                </a:solidFill>
                <a:latin typeface="Arial" charset="0"/>
              </a:rPr>
              <a:t>UD4</a:t>
            </a:r>
          </a:p>
        </p:txBody>
      </p:sp>
      <p:sp>
        <p:nvSpPr>
          <p:cNvPr id="21" name="Text Box 18"/>
          <p:cNvSpPr txBox="1">
            <a:spLocks noChangeArrowheads="1"/>
          </p:cNvSpPr>
          <p:nvPr/>
        </p:nvSpPr>
        <p:spPr bwMode="auto">
          <a:xfrm>
            <a:off x="3960935" y="3611431"/>
            <a:ext cx="1192744" cy="603691"/>
          </a:xfrm>
          <a:prstGeom prst="rect">
            <a:avLst/>
          </a:prstGeom>
          <a:noFill/>
          <a:ln w="12700">
            <a:noFill/>
            <a:miter lim="800000"/>
            <a:headEnd/>
            <a:tailEnd/>
          </a:ln>
          <a:effectLst/>
        </p:spPr>
        <p:txBody>
          <a:bodyPr wrap="square">
            <a:spAutoFit/>
          </a:bodyPr>
          <a:lstStyle/>
          <a:p>
            <a:pPr>
              <a:spcBef>
                <a:spcPct val="50000"/>
              </a:spcBef>
            </a:pPr>
            <a:r>
              <a:rPr lang="es-ES" sz="3323" b="1" dirty="0">
                <a:solidFill>
                  <a:prstClr val="black"/>
                </a:solidFill>
                <a:effectLst>
                  <a:outerShdw blurRad="38100" dist="38100" dir="2700000" algn="tl">
                    <a:srgbClr val="000000">
                      <a:alpha val="43137"/>
                    </a:srgbClr>
                  </a:outerShdw>
                </a:effectLst>
                <a:latin typeface="Arial" charset="0"/>
              </a:rPr>
              <a:t>UD3</a:t>
            </a:r>
          </a:p>
        </p:txBody>
      </p:sp>
      <p:sp>
        <p:nvSpPr>
          <p:cNvPr id="2" name="Rectángulo redondeado 1"/>
          <p:cNvSpPr/>
          <p:nvPr/>
        </p:nvSpPr>
        <p:spPr bwMode="auto">
          <a:xfrm>
            <a:off x="140974" y="4161114"/>
            <a:ext cx="3307809" cy="1435247"/>
          </a:xfrm>
          <a:prstGeom prst="roundRect">
            <a:avLst/>
          </a:prstGeom>
          <a:solidFill>
            <a:schemeClr val="accent1">
              <a:alpha val="32000"/>
            </a:schemeClr>
          </a:solidFill>
          <a:ln w="28575" cap="flat" cmpd="sng" algn="ctr">
            <a:solidFill>
              <a:srgbClr val="FF6600"/>
            </a:solidFill>
            <a:prstDash val="solid"/>
            <a:round/>
            <a:headEnd type="none" w="med" len="med"/>
            <a:tailEnd type="none" w="med" len="med"/>
          </a:ln>
          <a:effectLst/>
        </p:spPr>
        <p:txBody>
          <a:bodyPr vert="horz" wrap="square" lIns="84406" tIns="42203" rIns="84406" bIns="42203" numCol="1" rtlCol="0" anchor="t" anchorCtr="0" compatLnSpc="1">
            <a:prstTxWarp prst="textNoShape">
              <a:avLst/>
            </a:prstTxWarp>
          </a:bodyPr>
          <a:lstStyle/>
          <a:p>
            <a:endParaRPr lang="en-GB" sz="1662" b="1">
              <a:solidFill>
                <a:prstClr val="black"/>
              </a:solidFill>
              <a:latin typeface="Arial" charset="0"/>
            </a:endParaRPr>
          </a:p>
        </p:txBody>
      </p:sp>
    </p:spTree>
    <p:extLst>
      <p:ext uri="{BB962C8B-B14F-4D97-AF65-F5344CB8AC3E}">
        <p14:creationId xmlns:p14="http://schemas.microsoft.com/office/powerpoint/2010/main" val="3483007114"/>
      </p:ext>
    </p:extLst>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p:txBody>
          <a:bodyPr/>
          <a:lstStyle/>
          <a:p>
            <a:r>
              <a:rPr lang="es-ES" sz="2900" dirty="0"/>
              <a:t>Cuadrado Medio (</a:t>
            </a:r>
            <a:r>
              <a:rPr lang="es-ES" sz="2900" b="1" dirty="0"/>
              <a:t>CM</a:t>
            </a:r>
            <a:r>
              <a:rPr lang="es-ES" sz="2900" dirty="0"/>
              <a:t>)</a:t>
            </a:r>
          </a:p>
        </p:txBody>
      </p:sp>
      <p:sp>
        <p:nvSpPr>
          <p:cNvPr id="121859" name="Rectangle 1027"/>
          <p:cNvSpPr>
            <a:spLocks noGrp="1" noChangeArrowheads="1"/>
          </p:cNvSpPr>
          <p:nvPr>
            <p:ph idx="1"/>
          </p:nvPr>
        </p:nvSpPr>
        <p:spPr>
          <a:xfrm>
            <a:off x="237881" y="970493"/>
            <a:ext cx="8734180" cy="1882444"/>
          </a:xfrm>
        </p:spPr>
        <p:txBody>
          <a:bodyPr/>
          <a:lstStyle/>
          <a:p>
            <a:r>
              <a:rPr lang="es-ES_tradnl" dirty="0"/>
              <a:t>Es un </a:t>
            </a:r>
            <a:r>
              <a:rPr lang="es-ES_tradnl" b="1" dirty="0"/>
              <a:t>estadístico</a:t>
            </a:r>
            <a:r>
              <a:rPr lang="es-ES_tradnl" dirty="0"/>
              <a:t> que se obtiene </a:t>
            </a:r>
            <a:r>
              <a:rPr lang="es-ES_tradnl" b="1" dirty="0"/>
              <a:t>dividiendo</a:t>
            </a:r>
            <a:r>
              <a:rPr lang="es-ES_tradnl" dirty="0"/>
              <a:t> cada </a:t>
            </a:r>
            <a:r>
              <a:rPr lang="es-ES_tradnl" b="1" dirty="0">
                <a:solidFill>
                  <a:srgbClr val="00B0F0"/>
                </a:solidFill>
              </a:rPr>
              <a:t>suma de cuadrados </a:t>
            </a:r>
            <a:r>
              <a:rPr lang="es-ES_tradnl" b="1" dirty="0"/>
              <a:t>por</a:t>
            </a:r>
            <a:r>
              <a:rPr lang="es-ES_tradnl" dirty="0"/>
              <a:t> sus </a:t>
            </a:r>
            <a:r>
              <a:rPr lang="es-ES_tradnl" b="1" dirty="0">
                <a:solidFill>
                  <a:srgbClr val="008000"/>
                </a:solidFill>
              </a:rPr>
              <a:t>grados de libertad</a:t>
            </a:r>
            <a:r>
              <a:rPr lang="es-ES_tradnl" dirty="0"/>
              <a:t>, que intuitivamente representan el número de datos a partir de los que se ha obtenido  la estimación.</a:t>
            </a:r>
          </a:p>
          <a:p>
            <a:endParaRPr lang="es-ES_tradnl" dirty="0"/>
          </a:p>
          <a:p>
            <a:r>
              <a:rPr lang="es-ES_tradnl" dirty="0"/>
              <a:t>Representa las </a:t>
            </a:r>
            <a:r>
              <a:rPr lang="es-ES_tradnl" b="1" dirty="0"/>
              <a:t>estimación</a:t>
            </a:r>
            <a:r>
              <a:rPr lang="es-ES_tradnl" dirty="0"/>
              <a:t> de la </a:t>
            </a:r>
            <a:r>
              <a:rPr lang="es-ES_tradnl" b="1" dirty="0">
                <a:sym typeface="Symbol" pitchFamily="18" charset="2"/>
              </a:rPr>
              <a:t></a:t>
            </a:r>
            <a:r>
              <a:rPr lang="es-ES_tradnl" b="1" baseline="30000" dirty="0">
                <a:sym typeface="Symbol" pitchFamily="18" charset="2"/>
              </a:rPr>
              <a:t>2</a:t>
            </a:r>
            <a:r>
              <a:rPr lang="es-ES_tradnl" b="1" dirty="0">
                <a:sym typeface="Symbol" pitchFamily="18" charset="2"/>
              </a:rPr>
              <a:t> </a:t>
            </a:r>
            <a:r>
              <a:rPr lang="es-ES_tradnl" dirty="0">
                <a:sym typeface="Symbol" pitchFamily="18" charset="2"/>
              </a:rPr>
              <a:t>de las poblaciones muestreadas.</a:t>
            </a:r>
            <a:endParaRPr lang="es-ES_tradnl" dirty="0"/>
          </a:p>
        </p:txBody>
      </p:sp>
      <p:graphicFrame>
        <p:nvGraphicFramePr>
          <p:cNvPr id="121860" name="Object 1028"/>
          <p:cNvGraphicFramePr>
            <a:graphicFrameLocks noChangeAspect="1"/>
          </p:cNvGraphicFramePr>
          <p:nvPr>
            <p:extLst>
              <p:ext uri="{D42A27DB-BD31-4B8C-83A1-F6EECF244321}">
                <p14:modId xmlns:p14="http://schemas.microsoft.com/office/powerpoint/2010/main" val="1045807677"/>
              </p:ext>
            </p:extLst>
          </p:nvPr>
        </p:nvGraphicFramePr>
        <p:xfrm>
          <a:off x="3059832" y="3356992"/>
          <a:ext cx="2209800" cy="1249363"/>
        </p:xfrm>
        <a:graphic>
          <a:graphicData uri="http://schemas.openxmlformats.org/presentationml/2006/ole">
            <mc:AlternateContent xmlns:mc="http://schemas.openxmlformats.org/markup-compatibility/2006">
              <mc:Choice xmlns:v="urn:schemas-microsoft-com:vml" Requires="v">
                <p:oleObj spid="_x0000_s1131712" name="Equation" r:id="rId4" imgW="660240" imgH="419040" progId="Equation.DSMT4">
                  <p:embed/>
                </p:oleObj>
              </mc:Choice>
              <mc:Fallback>
                <p:oleObj name="Equation" r:id="rId4" imgW="66024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832" y="3356992"/>
                        <a:ext cx="2209800" cy="1249363"/>
                      </a:xfrm>
                      <a:prstGeom prst="rect">
                        <a:avLst/>
                      </a:prstGeom>
                      <a:solidFill>
                        <a:schemeClr val="bg1">
                          <a:lumMod val="95000"/>
                        </a:schemeClr>
                      </a:solidFill>
                      <a:ln w="19050">
                        <a:solidFill>
                          <a:srgbClr val="0070C0"/>
                        </a:solidFill>
                        <a:miter lim="800000"/>
                        <a:headEnd/>
                        <a:tailEnd/>
                      </a:ln>
                    </p:spPr>
                  </p:pic>
                </p:oleObj>
              </mc:Fallback>
            </mc:AlternateContent>
          </a:graphicData>
        </a:graphic>
      </p:graphicFrame>
      <p:pic>
        <p:nvPicPr>
          <p:cNvPr id="121861" name="Picture 1029" descr="MCj02991330000[1]"/>
          <p:cNvPicPr>
            <a:picLocks noChangeAspect="1" noChangeArrowheads="1"/>
          </p:cNvPicPr>
          <p:nvPr/>
        </p:nvPicPr>
        <p:blipFill>
          <a:blip r:embed="rId6" cstate="print"/>
          <a:srcRect/>
          <a:stretch>
            <a:fillRect/>
          </a:stretch>
        </p:blipFill>
        <p:spPr bwMode="auto">
          <a:xfrm>
            <a:off x="8243888" y="260352"/>
            <a:ext cx="530225" cy="746125"/>
          </a:xfrm>
          <a:prstGeom prst="rect">
            <a:avLst/>
          </a:prstGeom>
          <a:noFill/>
        </p:spPr>
      </p:pic>
    </p:spTree>
    <p:extLst>
      <p:ext uri="{BB962C8B-B14F-4D97-AF65-F5344CB8AC3E}">
        <p14:creationId xmlns:p14="http://schemas.microsoft.com/office/powerpoint/2010/main" val="299071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wipe(up)">
                                      <p:cBhvr>
                                        <p:cTn id="7" dur="2000"/>
                                        <p:tgtEl>
                                          <p:spTgt spid="121859">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1859">
                                            <p:txEl>
                                              <p:pRg st="2" end="2"/>
                                            </p:txEl>
                                          </p:spTgt>
                                        </p:tgtEl>
                                        <p:attrNameLst>
                                          <p:attrName>style.visibility</p:attrName>
                                        </p:attrNameLst>
                                      </p:cBhvr>
                                      <p:to>
                                        <p:strVal val="visible"/>
                                      </p:to>
                                    </p:set>
                                    <p:animEffect transition="in" filter="wipe(up)">
                                      <p:cBhvr>
                                        <p:cTn id="10" dur="2000"/>
                                        <p:tgtEl>
                                          <p:spTgt spid="121859">
                                            <p:txEl>
                                              <p:pRg st="2" end="2"/>
                                            </p:txEl>
                                          </p:spTgt>
                                        </p:tgtEl>
                                      </p:cBhvr>
                                    </p:animEffect>
                                  </p:childTnLst>
                                </p:cTn>
                              </p:par>
                            </p:childTnLst>
                          </p:cTn>
                        </p:par>
                        <p:par>
                          <p:cTn id="11" fill="hold">
                            <p:stCondLst>
                              <p:cond delay="2000"/>
                            </p:stCondLst>
                            <p:childTnLst>
                              <p:par>
                                <p:cTn id="12" presetID="49" presetClass="entr" presetSubtype="0" decel="100000" fill="hold" nodeType="afterEffect">
                                  <p:stCondLst>
                                    <p:cond delay="0"/>
                                  </p:stCondLst>
                                  <p:childTnLst>
                                    <p:set>
                                      <p:cBhvr>
                                        <p:cTn id="13" dur="1" fill="hold">
                                          <p:stCondLst>
                                            <p:cond delay="0"/>
                                          </p:stCondLst>
                                        </p:cTn>
                                        <p:tgtEl>
                                          <p:spTgt spid="121860"/>
                                        </p:tgtEl>
                                        <p:attrNameLst>
                                          <p:attrName>style.visibility</p:attrName>
                                        </p:attrNameLst>
                                      </p:cBhvr>
                                      <p:to>
                                        <p:strVal val="visible"/>
                                      </p:to>
                                    </p:set>
                                    <p:anim calcmode="lin" valueType="num">
                                      <p:cBhvr>
                                        <p:cTn id="14" dur="2000" fill="hold"/>
                                        <p:tgtEl>
                                          <p:spTgt spid="121860"/>
                                        </p:tgtEl>
                                        <p:attrNameLst>
                                          <p:attrName>ppt_w</p:attrName>
                                        </p:attrNameLst>
                                      </p:cBhvr>
                                      <p:tavLst>
                                        <p:tav tm="0">
                                          <p:val>
                                            <p:fltVal val="0"/>
                                          </p:val>
                                        </p:tav>
                                        <p:tav tm="100000">
                                          <p:val>
                                            <p:strVal val="#ppt_w"/>
                                          </p:val>
                                        </p:tav>
                                      </p:tavLst>
                                    </p:anim>
                                    <p:anim calcmode="lin" valueType="num">
                                      <p:cBhvr>
                                        <p:cTn id="15" dur="2000" fill="hold"/>
                                        <p:tgtEl>
                                          <p:spTgt spid="121860"/>
                                        </p:tgtEl>
                                        <p:attrNameLst>
                                          <p:attrName>ppt_h</p:attrName>
                                        </p:attrNameLst>
                                      </p:cBhvr>
                                      <p:tavLst>
                                        <p:tav tm="0">
                                          <p:val>
                                            <p:fltVal val="0"/>
                                          </p:val>
                                        </p:tav>
                                        <p:tav tm="100000">
                                          <p:val>
                                            <p:strVal val="#ppt_h"/>
                                          </p:val>
                                        </p:tav>
                                      </p:tavLst>
                                    </p:anim>
                                    <p:anim calcmode="lin" valueType="num">
                                      <p:cBhvr>
                                        <p:cTn id="16" dur="2000" fill="hold"/>
                                        <p:tgtEl>
                                          <p:spTgt spid="121860"/>
                                        </p:tgtEl>
                                        <p:attrNameLst>
                                          <p:attrName>style.rotation</p:attrName>
                                        </p:attrNameLst>
                                      </p:cBhvr>
                                      <p:tavLst>
                                        <p:tav tm="0">
                                          <p:val>
                                            <p:fltVal val="360"/>
                                          </p:val>
                                        </p:tav>
                                        <p:tav tm="100000">
                                          <p:val>
                                            <p:fltVal val="0"/>
                                          </p:val>
                                        </p:tav>
                                      </p:tavLst>
                                    </p:anim>
                                    <p:animEffect transition="in" filter="fade">
                                      <p:cBhvr>
                                        <p:cTn id="17" dur="2000"/>
                                        <p:tgtEl>
                                          <p:spTgt spid="121860"/>
                                        </p:tgtEl>
                                      </p:cBhvr>
                                    </p:animEffect>
                                  </p:childTnLst>
                                </p:cTn>
                              </p:par>
                            </p:childTnLst>
                          </p:cTn>
                        </p:par>
                        <p:par>
                          <p:cTn id="18" fill="hold">
                            <p:stCondLst>
                              <p:cond delay="4000"/>
                            </p:stCondLst>
                            <p:childTnLst>
                              <p:par>
                                <p:cTn id="19" presetID="51" presetClass="entr" presetSubtype="0" fill="hold" nodeType="afterEffect">
                                  <p:stCondLst>
                                    <p:cond delay="0"/>
                                  </p:stCondLst>
                                  <p:childTnLst>
                                    <p:set>
                                      <p:cBhvr>
                                        <p:cTn id="20" dur="1" fill="hold">
                                          <p:stCondLst>
                                            <p:cond delay="0"/>
                                          </p:stCondLst>
                                        </p:cTn>
                                        <p:tgtEl>
                                          <p:spTgt spid="121861"/>
                                        </p:tgtEl>
                                        <p:attrNameLst>
                                          <p:attrName>style.visibility</p:attrName>
                                        </p:attrNameLst>
                                      </p:cBhvr>
                                      <p:to>
                                        <p:strVal val="visible"/>
                                      </p:to>
                                    </p:set>
                                    <p:animEffect transition="in" filter="fade">
                                      <p:cBhvr>
                                        <p:cTn id="21" dur="770" decel="100000"/>
                                        <p:tgtEl>
                                          <p:spTgt spid="121861"/>
                                        </p:tgtEl>
                                      </p:cBhvr>
                                    </p:animEffect>
                                    <p:animScale>
                                      <p:cBhvr>
                                        <p:cTn id="22" dur="770" decel="100000"/>
                                        <p:tgtEl>
                                          <p:spTgt spid="121861"/>
                                        </p:tgtEl>
                                      </p:cBhvr>
                                      <p:from x="10000" y="10000"/>
                                      <p:to x="200000" y="450000"/>
                                    </p:animScale>
                                    <p:animScale>
                                      <p:cBhvr>
                                        <p:cTn id="23" dur="1230" accel="100000" fill="hold">
                                          <p:stCondLst>
                                            <p:cond delay="770"/>
                                          </p:stCondLst>
                                        </p:cTn>
                                        <p:tgtEl>
                                          <p:spTgt spid="121861"/>
                                        </p:tgtEl>
                                      </p:cBhvr>
                                      <p:from x="200000" y="450000"/>
                                      <p:to x="100000" y="100000"/>
                                    </p:animScale>
                                    <p:set>
                                      <p:cBhvr>
                                        <p:cTn id="24" dur="770" fill="hold"/>
                                        <p:tgtEl>
                                          <p:spTgt spid="121861"/>
                                        </p:tgtEl>
                                        <p:attrNameLst>
                                          <p:attrName>ppt_x</p:attrName>
                                        </p:attrNameLst>
                                      </p:cBhvr>
                                      <p:to>
                                        <p:strVal val="(0.5)"/>
                                      </p:to>
                                    </p:set>
                                    <p:anim from="(0.5)" to="(#ppt_x)" calcmode="lin" valueType="num">
                                      <p:cBhvr>
                                        <p:cTn id="25" dur="1230" accel="100000" fill="hold">
                                          <p:stCondLst>
                                            <p:cond delay="770"/>
                                          </p:stCondLst>
                                        </p:cTn>
                                        <p:tgtEl>
                                          <p:spTgt spid="121861"/>
                                        </p:tgtEl>
                                        <p:attrNameLst>
                                          <p:attrName>ppt_x</p:attrName>
                                        </p:attrNameLst>
                                      </p:cBhvr>
                                    </p:anim>
                                    <p:set>
                                      <p:cBhvr>
                                        <p:cTn id="26" dur="770" fill="hold"/>
                                        <p:tgtEl>
                                          <p:spTgt spid="121861"/>
                                        </p:tgtEl>
                                        <p:attrNameLst>
                                          <p:attrName>ppt_y</p:attrName>
                                        </p:attrNameLst>
                                      </p:cBhvr>
                                      <p:to>
                                        <p:strVal val="(#ppt_y+0.4)"/>
                                      </p:to>
                                    </p:set>
                                    <p:anim from="(#ppt_y+0.4)" to="(#ppt_y)" calcmode="lin" valueType="num">
                                      <p:cBhvr>
                                        <p:cTn id="27" dur="1230" accel="100000" fill="hold">
                                          <p:stCondLst>
                                            <p:cond delay="770"/>
                                          </p:stCondLst>
                                        </p:cTn>
                                        <p:tgtEl>
                                          <p:spTgt spid="12186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allAtOnce"/>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
        <p:nvSpPr>
          <p:cNvPr id="11" name="10 Rectángulo"/>
          <p:cNvSpPr/>
          <p:nvPr/>
        </p:nvSpPr>
        <p:spPr>
          <a:xfrm>
            <a:off x="317990" y="764704"/>
            <a:ext cx="8364560" cy="2677656"/>
          </a:xfrm>
          <a:prstGeom prst="rect">
            <a:avLst/>
          </a:prstGeom>
        </p:spPr>
        <p:txBody>
          <a:bodyPr wrap="square">
            <a:spAutoFit/>
          </a:bodyPr>
          <a:lstStyle/>
          <a:p>
            <a:pPr>
              <a:spcBef>
                <a:spcPts val="1200"/>
              </a:spcBef>
            </a:pPr>
            <a:r>
              <a:rPr lang="es-ES" dirty="0">
                <a:solidFill>
                  <a:srgbClr val="000000"/>
                </a:solidFill>
                <a:latin typeface="Arial"/>
                <a:ea typeface="Times New Roman"/>
                <a:cs typeface="Times New Roman"/>
              </a:rPr>
              <a:t>Se ha llevado a cabo un diseño de experimentos con el objeto de </a:t>
            </a:r>
            <a:r>
              <a:rPr lang="es-ES" u="sng" dirty="0">
                <a:solidFill>
                  <a:srgbClr val="000000"/>
                </a:solidFill>
                <a:latin typeface="Arial"/>
                <a:ea typeface="Times New Roman"/>
                <a:cs typeface="Times New Roman"/>
              </a:rPr>
              <a:t>conocer</a:t>
            </a:r>
            <a:r>
              <a:rPr lang="es-ES" dirty="0">
                <a:solidFill>
                  <a:srgbClr val="000000"/>
                </a:solidFill>
                <a:latin typeface="Arial"/>
                <a:ea typeface="Times New Roman"/>
                <a:cs typeface="Times New Roman"/>
              </a:rPr>
              <a:t> la posible </a:t>
            </a:r>
            <a:r>
              <a:rPr lang="es-ES" u="sng" dirty="0">
                <a:solidFill>
                  <a:srgbClr val="000000"/>
                </a:solidFill>
                <a:latin typeface="Arial"/>
                <a:ea typeface="Times New Roman"/>
                <a:cs typeface="Times New Roman"/>
              </a:rPr>
              <a:t>influencia</a:t>
            </a:r>
            <a:r>
              <a:rPr lang="es-ES" dirty="0">
                <a:solidFill>
                  <a:srgbClr val="000000"/>
                </a:solidFill>
                <a:latin typeface="Arial"/>
                <a:ea typeface="Times New Roman"/>
                <a:cs typeface="Times New Roman"/>
              </a:rPr>
              <a:t> de </a:t>
            </a:r>
            <a:r>
              <a:rPr lang="es-ES" u="sng" dirty="0">
                <a:solidFill>
                  <a:srgbClr val="000000"/>
                </a:solidFill>
                <a:latin typeface="Arial"/>
                <a:ea typeface="Times New Roman"/>
                <a:cs typeface="Times New Roman"/>
              </a:rPr>
              <a:t>dos tipos de puerto de conexión</a:t>
            </a:r>
            <a:r>
              <a:rPr lang="es-ES" dirty="0">
                <a:solidFill>
                  <a:srgbClr val="000000"/>
                </a:solidFill>
                <a:latin typeface="Arial"/>
                <a:ea typeface="Times New Roman"/>
                <a:cs typeface="Times New Roman"/>
              </a:rPr>
              <a:t> (codificados como A y B) </a:t>
            </a:r>
            <a:r>
              <a:rPr lang="es-ES" u="sng" dirty="0">
                <a:solidFill>
                  <a:srgbClr val="000000"/>
                </a:solidFill>
                <a:latin typeface="Arial"/>
                <a:ea typeface="Times New Roman"/>
                <a:cs typeface="Times New Roman"/>
              </a:rPr>
              <a:t>y de tres niveles de memoria RAM </a:t>
            </a:r>
            <a:r>
              <a:rPr lang="es-ES" dirty="0">
                <a:solidFill>
                  <a:srgbClr val="000000"/>
                </a:solidFill>
                <a:latin typeface="Arial"/>
                <a:ea typeface="Times New Roman"/>
                <a:cs typeface="Times New Roman"/>
              </a:rPr>
              <a:t>(64, 128 y 192), </a:t>
            </a:r>
            <a:r>
              <a:rPr lang="es-ES" u="sng" dirty="0">
                <a:solidFill>
                  <a:srgbClr val="000000"/>
                </a:solidFill>
                <a:latin typeface="Arial"/>
                <a:ea typeface="Times New Roman"/>
                <a:cs typeface="Times New Roman"/>
              </a:rPr>
              <a:t>sobre</a:t>
            </a:r>
            <a:r>
              <a:rPr lang="es-ES" dirty="0">
                <a:solidFill>
                  <a:srgbClr val="000000"/>
                </a:solidFill>
                <a:latin typeface="Arial"/>
                <a:ea typeface="Times New Roman"/>
                <a:cs typeface="Times New Roman"/>
              </a:rPr>
              <a:t> los </a:t>
            </a:r>
            <a:r>
              <a:rPr lang="es-ES" u="sng" dirty="0">
                <a:solidFill>
                  <a:srgbClr val="000000"/>
                </a:solidFill>
                <a:latin typeface="Arial"/>
                <a:ea typeface="Times New Roman"/>
                <a:cs typeface="Times New Roman"/>
              </a:rPr>
              <a:t>tiempos medios de transmisión</a:t>
            </a:r>
            <a:r>
              <a:rPr lang="es-ES" dirty="0">
                <a:solidFill>
                  <a:srgbClr val="000000"/>
                </a:solidFill>
                <a:latin typeface="Arial"/>
                <a:ea typeface="Times New Roman"/>
                <a:cs typeface="Times New Roman"/>
              </a:rPr>
              <a:t> de un servidor. Los resultados del experimento, expresados en segundos por Mb de información, son los que se indican a continuación:</a:t>
            </a:r>
          </a:p>
        </p:txBody>
      </p:sp>
      <p:graphicFrame>
        <p:nvGraphicFramePr>
          <p:cNvPr id="5" name="4 Tabla"/>
          <p:cNvGraphicFramePr>
            <a:graphicFrameLocks noGrp="1"/>
          </p:cNvGraphicFramePr>
          <p:nvPr/>
        </p:nvGraphicFramePr>
        <p:xfrm>
          <a:off x="1187624" y="3501008"/>
          <a:ext cx="6096000" cy="2721864"/>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71286">
                <a:tc rowSpan="2" gridSpan="2">
                  <a:txBody>
                    <a:bodyPr/>
                    <a:lstStyle/>
                    <a:p>
                      <a:pPr algn="ctr">
                        <a:lnSpc>
                          <a:spcPct val="115000"/>
                        </a:lnSpc>
                        <a:spcAft>
                          <a:spcPts val="0"/>
                        </a:spcAft>
                      </a:pPr>
                      <a:endParaRPr lang="es-ES" sz="2000" dirty="0">
                        <a:latin typeface="Calibri"/>
                        <a:ea typeface="Calibri"/>
                        <a:cs typeface="Times New Roman"/>
                      </a:endParaRPr>
                    </a:p>
                  </a:txBody>
                  <a:tcPr marL="39493" marR="39493"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rowSpan="2" hMerge="1">
                  <a:txBody>
                    <a:bodyPr/>
                    <a:lstStyle/>
                    <a:p>
                      <a:endParaRPr lang="es-ES"/>
                    </a:p>
                  </a:txBody>
                  <a:tcPr/>
                </a:tc>
                <a:tc gridSpan="3">
                  <a:txBody>
                    <a:bodyPr/>
                    <a:lstStyle/>
                    <a:p>
                      <a:pPr algn="ctr">
                        <a:lnSpc>
                          <a:spcPct val="115000"/>
                        </a:lnSpc>
                        <a:spcAft>
                          <a:spcPts val="0"/>
                        </a:spcAft>
                      </a:pPr>
                      <a:r>
                        <a:rPr lang="es-ES_tradnl" sz="2000" b="1" spc="-15" dirty="0">
                          <a:latin typeface="Calibri"/>
                          <a:ea typeface="Calibri"/>
                          <a:cs typeface="Times New Roman"/>
                        </a:rPr>
                        <a:t>RAM</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171286">
                <a:tc gridSpan="2" vMerge="1">
                  <a:txBody>
                    <a:bodyPr/>
                    <a:lstStyle/>
                    <a:p>
                      <a:endParaRPr lang="es-ES"/>
                    </a:p>
                  </a:txBody>
                  <a:tcPr/>
                </a:tc>
                <a:tc hMerge="1" vMerge="1">
                  <a:txBody>
                    <a:bodyPr/>
                    <a:lstStyle/>
                    <a:p>
                      <a:endParaRPr lang="es-ES"/>
                    </a:p>
                  </a:txBody>
                  <a:tcPr/>
                </a:tc>
                <a:tc>
                  <a:txBody>
                    <a:bodyPr/>
                    <a:lstStyle/>
                    <a:p>
                      <a:pPr algn="ctr">
                        <a:lnSpc>
                          <a:spcPct val="115000"/>
                        </a:lnSpc>
                        <a:spcAft>
                          <a:spcPts val="0"/>
                        </a:spcAft>
                      </a:pPr>
                      <a:r>
                        <a:rPr lang="es-ES_tradnl" sz="2000" b="1" spc="-15">
                          <a:latin typeface="Calibri"/>
                          <a:ea typeface="Calibri"/>
                          <a:cs typeface="Times New Roman"/>
                        </a:rPr>
                        <a:t>64</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b="1" spc="-15">
                          <a:latin typeface="Calibri"/>
                          <a:ea typeface="Calibri"/>
                          <a:cs typeface="Times New Roman"/>
                        </a:rPr>
                        <a:t>128</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b="1" spc="-15">
                          <a:latin typeface="Calibri"/>
                          <a:ea typeface="Calibri"/>
                          <a:cs typeface="Times New Roman"/>
                        </a:rPr>
                        <a:t>192</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513858">
                <a:tc rowSpan="2">
                  <a:txBody>
                    <a:bodyPr/>
                    <a:lstStyle/>
                    <a:p>
                      <a:pPr algn="ctr">
                        <a:lnSpc>
                          <a:spcPct val="115000"/>
                        </a:lnSpc>
                        <a:spcAft>
                          <a:spcPts val="0"/>
                        </a:spcAft>
                      </a:pPr>
                      <a:r>
                        <a:rPr lang="es-ES_tradnl" sz="2000" b="1" spc="-15">
                          <a:latin typeface="Calibri"/>
                          <a:ea typeface="Calibri"/>
                          <a:cs typeface="Times New Roman"/>
                        </a:rPr>
                        <a:t>Conexión</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s-ES_tradnl" sz="2000" b="1" spc="-15">
                          <a:latin typeface="Calibri"/>
                          <a:ea typeface="Calibri"/>
                          <a:cs typeface="Times New Roman"/>
                        </a:rPr>
                        <a:t>A</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spc="-15">
                          <a:latin typeface="Calibri"/>
                          <a:ea typeface="Calibri"/>
                          <a:cs typeface="Times New Roman"/>
                        </a:rPr>
                        <a:t>5,462</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5,769</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5,615</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a:latin typeface="Calibri"/>
                          <a:ea typeface="Calibri"/>
                          <a:cs typeface="Times New Roman"/>
                        </a:rPr>
                        <a:t>3,308</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3,923</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4,231</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a:latin typeface="Calibri"/>
                          <a:ea typeface="Calibri"/>
                          <a:cs typeface="Times New Roman"/>
                        </a:rPr>
                        <a:t>2,692</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2,923</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3,077</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3858">
                <a:tc vMerge="1">
                  <a:txBody>
                    <a:bodyPr/>
                    <a:lstStyle/>
                    <a:p>
                      <a:endParaRPr lang="es-ES"/>
                    </a:p>
                  </a:txBody>
                  <a:tcPr/>
                </a:tc>
                <a:tc>
                  <a:txBody>
                    <a:bodyPr/>
                    <a:lstStyle/>
                    <a:p>
                      <a:pPr algn="ctr">
                        <a:lnSpc>
                          <a:spcPct val="115000"/>
                        </a:lnSpc>
                        <a:spcAft>
                          <a:spcPts val="0"/>
                        </a:spcAft>
                      </a:pPr>
                      <a:r>
                        <a:rPr lang="es-ES_tradnl" sz="2000" b="1" spc="-15">
                          <a:latin typeface="Calibri"/>
                          <a:ea typeface="Calibri"/>
                          <a:cs typeface="Times New Roman"/>
                        </a:rPr>
                        <a:t>B</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spc="-15">
                          <a:latin typeface="Calibri"/>
                          <a:ea typeface="Calibri"/>
                          <a:cs typeface="Times New Roman"/>
                        </a:rPr>
                        <a:t>6,154</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6,538</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6,077</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a:latin typeface="Calibri"/>
                          <a:ea typeface="Calibri"/>
                          <a:cs typeface="Times New Roman"/>
                        </a:rPr>
                        <a:t>5,231</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5,307</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5,538</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dirty="0">
                          <a:latin typeface="Calibri"/>
                          <a:ea typeface="Calibri"/>
                          <a:cs typeface="Times New Roman"/>
                        </a:rPr>
                        <a:t>4,307</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4,615</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4,692</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1197896"/>
      </p:ext>
    </p:extLst>
  </p:cSld>
  <p:clrMapOvr>
    <a:masterClrMapping/>
  </p:clrMapOvr>
  <p:transition>
    <p:zoom/>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
        <p:nvSpPr>
          <p:cNvPr id="11" name="10 Rectángulo"/>
          <p:cNvSpPr/>
          <p:nvPr/>
        </p:nvSpPr>
        <p:spPr>
          <a:xfrm>
            <a:off x="317990" y="764704"/>
            <a:ext cx="8364560" cy="2677656"/>
          </a:xfrm>
          <a:prstGeom prst="rect">
            <a:avLst/>
          </a:prstGeom>
        </p:spPr>
        <p:txBody>
          <a:bodyPr wrap="square">
            <a:spAutoFit/>
          </a:bodyPr>
          <a:lstStyle/>
          <a:p>
            <a:pPr>
              <a:spcBef>
                <a:spcPts val="1200"/>
              </a:spcBef>
            </a:pPr>
            <a:r>
              <a:rPr lang="es-ES" dirty="0">
                <a:solidFill>
                  <a:srgbClr val="000000"/>
                </a:solidFill>
                <a:latin typeface="Arial"/>
                <a:ea typeface="Times New Roman"/>
                <a:cs typeface="Times New Roman"/>
              </a:rPr>
              <a:t>Se ha llevado a cabo un diseño de experimentos con el objeto de </a:t>
            </a:r>
            <a:r>
              <a:rPr lang="es-ES" u="sng" dirty="0">
                <a:solidFill>
                  <a:srgbClr val="000000"/>
                </a:solidFill>
                <a:latin typeface="Arial"/>
                <a:ea typeface="Times New Roman"/>
                <a:cs typeface="Times New Roman"/>
              </a:rPr>
              <a:t>conocer</a:t>
            </a:r>
            <a:r>
              <a:rPr lang="es-ES" dirty="0">
                <a:solidFill>
                  <a:srgbClr val="000000"/>
                </a:solidFill>
                <a:latin typeface="Arial"/>
                <a:ea typeface="Times New Roman"/>
                <a:cs typeface="Times New Roman"/>
              </a:rPr>
              <a:t> la posible </a:t>
            </a:r>
            <a:r>
              <a:rPr lang="es-ES" u="sng" dirty="0">
                <a:solidFill>
                  <a:srgbClr val="000000"/>
                </a:solidFill>
                <a:latin typeface="Arial"/>
                <a:ea typeface="Times New Roman"/>
                <a:cs typeface="Times New Roman"/>
              </a:rPr>
              <a:t>influencia</a:t>
            </a:r>
            <a:r>
              <a:rPr lang="es-ES" dirty="0">
                <a:solidFill>
                  <a:srgbClr val="000000"/>
                </a:solidFill>
                <a:latin typeface="Arial"/>
                <a:ea typeface="Times New Roman"/>
                <a:cs typeface="Times New Roman"/>
              </a:rPr>
              <a:t> de </a:t>
            </a:r>
            <a:r>
              <a:rPr lang="es-ES" u="sng" dirty="0">
                <a:solidFill>
                  <a:srgbClr val="000000"/>
                </a:solidFill>
                <a:latin typeface="Arial"/>
                <a:ea typeface="Times New Roman"/>
                <a:cs typeface="Times New Roman"/>
              </a:rPr>
              <a:t>dos tipos de puerto de conexión</a:t>
            </a:r>
            <a:r>
              <a:rPr lang="es-ES" dirty="0">
                <a:solidFill>
                  <a:srgbClr val="000000"/>
                </a:solidFill>
                <a:latin typeface="Arial"/>
                <a:ea typeface="Times New Roman"/>
                <a:cs typeface="Times New Roman"/>
              </a:rPr>
              <a:t> (codificados como A y B) </a:t>
            </a:r>
            <a:r>
              <a:rPr lang="es-ES" u="sng" dirty="0">
                <a:solidFill>
                  <a:srgbClr val="000000"/>
                </a:solidFill>
                <a:latin typeface="Arial"/>
                <a:ea typeface="Times New Roman"/>
                <a:cs typeface="Times New Roman"/>
              </a:rPr>
              <a:t>y de tres niveles de memoria RAM </a:t>
            </a:r>
            <a:r>
              <a:rPr lang="es-ES" dirty="0">
                <a:solidFill>
                  <a:srgbClr val="000000"/>
                </a:solidFill>
                <a:latin typeface="Arial"/>
                <a:ea typeface="Times New Roman"/>
                <a:cs typeface="Times New Roman"/>
              </a:rPr>
              <a:t>(64, 128 y 192), </a:t>
            </a:r>
            <a:r>
              <a:rPr lang="es-ES" u="sng" dirty="0">
                <a:solidFill>
                  <a:srgbClr val="000000"/>
                </a:solidFill>
                <a:latin typeface="Arial"/>
                <a:ea typeface="Times New Roman"/>
                <a:cs typeface="Times New Roman"/>
              </a:rPr>
              <a:t>sobre</a:t>
            </a:r>
            <a:r>
              <a:rPr lang="es-ES" dirty="0">
                <a:solidFill>
                  <a:srgbClr val="000000"/>
                </a:solidFill>
                <a:latin typeface="Arial"/>
                <a:ea typeface="Times New Roman"/>
                <a:cs typeface="Times New Roman"/>
              </a:rPr>
              <a:t> los </a:t>
            </a:r>
            <a:r>
              <a:rPr lang="es-ES" u="sng" dirty="0">
                <a:solidFill>
                  <a:srgbClr val="000000"/>
                </a:solidFill>
                <a:latin typeface="Arial"/>
                <a:ea typeface="Times New Roman"/>
                <a:cs typeface="Times New Roman"/>
              </a:rPr>
              <a:t>tiempos medios de transmisión</a:t>
            </a:r>
            <a:r>
              <a:rPr lang="es-ES" dirty="0">
                <a:solidFill>
                  <a:srgbClr val="000000"/>
                </a:solidFill>
                <a:latin typeface="Arial"/>
                <a:ea typeface="Times New Roman"/>
                <a:cs typeface="Times New Roman"/>
              </a:rPr>
              <a:t> de un servidor. Los resultados del experimento, expresados en segundos por Mb de información, son los que se indican a continuación:</a:t>
            </a:r>
          </a:p>
        </p:txBody>
      </p:sp>
      <p:graphicFrame>
        <p:nvGraphicFramePr>
          <p:cNvPr id="5" name="4 Tabla"/>
          <p:cNvGraphicFramePr>
            <a:graphicFrameLocks noGrp="1"/>
          </p:cNvGraphicFramePr>
          <p:nvPr/>
        </p:nvGraphicFramePr>
        <p:xfrm>
          <a:off x="1187624" y="3501008"/>
          <a:ext cx="6096000" cy="2721864"/>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171286">
                <a:tc rowSpan="2" gridSpan="2">
                  <a:txBody>
                    <a:bodyPr/>
                    <a:lstStyle/>
                    <a:p>
                      <a:pPr algn="ctr">
                        <a:lnSpc>
                          <a:spcPct val="115000"/>
                        </a:lnSpc>
                        <a:spcAft>
                          <a:spcPts val="0"/>
                        </a:spcAft>
                      </a:pPr>
                      <a:endParaRPr lang="es-ES" sz="2000" dirty="0">
                        <a:latin typeface="Calibri"/>
                        <a:ea typeface="Calibri"/>
                        <a:cs typeface="Times New Roman"/>
                      </a:endParaRPr>
                    </a:p>
                  </a:txBody>
                  <a:tcPr marL="39493" marR="39493"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rowSpan="2" hMerge="1">
                  <a:txBody>
                    <a:bodyPr/>
                    <a:lstStyle/>
                    <a:p>
                      <a:endParaRPr lang="es-ES"/>
                    </a:p>
                  </a:txBody>
                  <a:tcPr/>
                </a:tc>
                <a:tc gridSpan="3">
                  <a:txBody>
                    <a:bodyPr/>
                    <a:lstStyle/>
                    <a:p>
                      <a:pPr algn="ctr">
                        <a:lnSpc>
                          <a:spcPct val="115000"/>
                        </a:lnSpc>
                        <a:spcAft>
                          <a:spcPts val="0"/>
                        </a:spcAft>
                      </a:pPr>
                      <a:r>
                        <a:rPr lang="es-ES_tradnl" sz="2000" b="1" spc="-15" dirty="0">
                          <a:latin typeface="Calibri"/>
                          <a:ea typeface="Calibri"/>
                          <a:cs typeface="Times New Roman"/>
                        </a:rPr>
                        <a:t>RAM</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171286">
                <a:tc gridSpan="2" vMerge="1">
                  <a:txBody>
                    <a:bodyPr/>
                    <a:lstStyle/>
                    <a:p>
                      <a:endParaRPr lang="es-ES"/>
                    </a:p>
                  </a:txBody>
                  <a:tcPr/>
                </a:tc>
                <a:tc hMerge="1" vMerge="1">
                  <a:txBody>
                    <a:bodyPr/>
                    <a:lstStyle/>
                    <a:p>
                      <a:endParaRPr lang="es-ES"/>
                    </a:p>
                  </a:txBody>
                  <a:tcPr/>
                </a:tc>
                <a:tc>
                  <a:txBody>
                    <a:bodyPr/>
                    <a:lstStyle/>
                    <a:p>
                      <a:pPr algn="ctr">
                        <a:lnSpc>
                          <a:spcPct val="115000"/>
                        </a:lnSpc>
                        <a:spcAft>
                          <a:spcPts val="0"/>
                        </a:spcAft>
                      </a:pPr>
                      <a:r>
                        <a:rPr lang="es-ES_tradnl" sz="2000" b="1" spc="-15">
                          <a:latin typeface="Calibri"/>
                          <a:ea typeface="Calibri"/>
                          <a:cs typeface="Times New Roman"/>
                        </a:rPr>
                        <a:t>64</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b="1" spc="-15">
                          <a:latin typeface="Calibri"/>
                          <a:ea typeface="Calibri"/>
                          <a:cs typeface="Times New Roman"/>
                        </a:rPr>
                        <a:t>128</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b="1" spc="-15">
                          <a:latin typeface="Calibri"/>
                          <a:ea typeface="Calibri"/>
                          <a:cs typeface="Times New Roman"/>
                        </a:rPr>
                        <a:t>192</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1"/>
                  </a:ext>
                </a:extLst>
              </a:tr>
              <a:tr h="513858">
                <a:tc rowSpan="2">
                  <a:txBody>
                    <a:bodyPr/>
                    <a:lstStyle/>
                    <a:p>
                      <a:pPr algn="ctr">
                        <a:lnSpc>
                          <a:spcPct val="115000"/>
                        </a:lnSpc>
                        <a:spcAft>
                          <a:spcPts val="0"/>
                        </a:spcAft>
                      </a:pPr>
                      <a:r>
                        <a:rPr lang="es-ES_tradnl" sz="2000" b="1" spc="-15">
                          <a:latin typeface="Calibri"/>
                          <a:ea typeface="Calibri"/>
                          <a:cs typeface="Times New Roman"/>
                        </a:rPr>
                        <a:t>Conexión</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15000"/>
                        </a:lnSpc>
                        <a:spcAft>
                          <a:spcPts val="0"/>
                        </a:spcAft>
                      </a:pPr>
                      <a:r>
                        <a:rPr lang="es-ES_tradnl" sz="2000" b="1" spc="-15">
                          <a:latin typeface="Calibri"/>
                          <a:ea typeface="Calibri"/>
                          <a:cs typeface="Times New Roman"/>
                        </a:rPr>
                        <a:t>A</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spc="-15">
                          <a:latin typeface="Calibri"/>
                          <a:ea typeface="Calibri"/>
                          <a:cs typeface="Times New Roman"/>
                        </a:rPr>
                        <a:t>5,462</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5,769</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5,615</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a:latin typeface="Calibri"/>
                          <a:ea typeface="Calibri"/>
                          <a:cs typeface="Times New Roman"/>
                        </a:rPr>
                        <a:t>3,308</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3,923</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4,231</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a:latin typeface="Calibri"/>
                          <a:ea typeface="Calibri"/>
                          <a:cs typeface="Times New Roman"/>
                        </a:rPr>
                        <a:t>2,692</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2,923</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3,077</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3858">
                <a:tc vMerge="1">
                  <a:txBody>
                    <a:bodyPr/>
                    <a:lstStyle/>
                    <a:p>
                      <a:endParaRPr lang="es-ES"/>
                    </a:p>
                  </a:txBody>
                  <a:tcPr/>
                </a:tc>
                <a:tc>
                  <a:txBody>
                    <a:bodyPr/>
                    <a:lstStyle/>
                    <a:p>
                      <a:pPr algn="ctr">
                        <a:lnSpc>
                          <a:spcPct val="115000"/>
                        </a:lnSpc>
                        <a:spcAft>
                          <a:spcPts val="0"/>
                        </a:spcAft>
                      </a:pPr>
                      <a:r>
                        <a:rPr lang="es-ES_tradnl" sz="2000" b="1" spc="-15" dirty="0">
                          <a:latin typeface="Calibri"/>
                          <a:ea typeface="Calibri"/>
                          <a:cs typeface="Times New Roman"/>
                        </a:rPr>
                        <a:t>B</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15000"/>
                        </a:lnSpc>
                        <a:spcAft>
                          <a:spcPts val="0"/>
                        </a:spcAft>
                      </a:pPr>
                      <a:r>
                        <a:rPr lang="es-ES_tradnl" sz="2000" spc="-15">
                          <a:latin typeface="Calibri"/>
                          <a:ea typeface="Calibri"/>
                          <a:cs typeface="Times New Roman"/>
                        </a:rPr>
                        <a:t>6,154</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6,538</a:t>
                      </a:r>
                      <a:endParaRPr lang="es-ES" sz="2000">
                        <a:latin typeface="Calibri"/>
                        <a:ea typeface="Calibri"/>
                        <a:cs typeface="Times New Roman"/>
                      </a:endParaRPr>
                    </a:p>
                    <a:p>
                      <a:pPr algn="ctr">
                        <a:lnSpc>
                          <a:spcPct val="115000"/>
                        </a:lnSpc>
                        <a:spcAft>
                          <a:spcPts val="0"/>
                        </a:spcAft>
                      </a:pPr>
                      <a:r>
                        <a:rPr lang="es-ES_tradnl" sz="2000" spc="-15">
                          <a:latin typeface="Calibri"/>
                          <a:ea typeface="Calibri"/>
                          <a:cs typeface="Times New Roman"/>
                        </a:rPr>
                        <a:t>6,077</a:t>
                      </a:r>
                      <a:endParaRPr lang="es-ES" sz="200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dirty="0">
                          <a:latin typeface="Calibri"/>
                          <a:ea typeface="Calibri"/>
                          <a:cs typeface="Times New Roman"/>
                        </a:rPr>
                        <a:t>5,231</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5,307</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5,538</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s-ES_tradnl" sz="2000" spc="-15" dirty="0">
                          <a:latin typeface="Calibri"/>
                          <a:ea typeface="Calibri"/>
                          <a:cs typeface="Times New Roman"/>
                        </a:rPr>
                        <a:t>4,307</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4,615</a:t>
                      </a:r>
                      <a:endParaRPr lang="es-ES" sz="2000" dirty="0">
                        <a:latin typeface="Calibri"/>
                        <a:ea typeface="Calibri"/>
                        <a:cs typeface="Times New Roman"/>
                      </a:endParaRPr>
                    </a:p>
                    <a:p>
                      <a:pPr algn="ctr">
                        <a:lnSpc>
                          <a:spcPct val="115000"/>
                        </a:lnSpc>
                        <a:spcAft>
                          <a:spcPts val="0"/>
                        </a:spcAft>
                      </a:pPr>
                      <a:r>
                        <a:rPr lang="es-ES_tradnl" sz="2000" spc="-15" dirty="0">
                          <a:latin typeface="Calibri"/>
                          <a:ea typeface="Calibri"/>
                          <a:cs typeface="Times New Roman"/>
                        </a:rPr>
                        <a:t>4,692</a:t>
                      </a:r>
                      <a:endParaRPr lang="es-ES" sz="2000" dirty="0">
                        <a:latin typeface="Calibri"/>
                        <a:ea typeface="Calibri"/>
                        <a:cs typeface="Times New Roman"/>
                      </a:endParaRPr>
                    </a:p>
                  </a:txBody>
                  <a:tcPr marL="39493" marR="3949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53011192"/>
      </p:ext>
    </p:extLst>
  </p:cSld>
  <p:clrMapOvr>
    <a:masterClrMapping/>
  </p:clrMapOvr>
  <p:transition>
    <p:zoom/>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7" name="6 Marcador de contenido"/>
          <p:cNvSpPr>
            <a:spLocks noGrp="1"/>
          </p:cNvSpPr>
          <p:nvPr>
            <p:ph idx="1"/>
          </p:nvPr>
        </p:nvSpPr>
        <p:spPr/>
        <p:txBody>
          <a:bodyPr/>
          <a:lstStyle/>
          <a:p>
            <a:pPr marL="457200" indent="-457200">
              <a:spcBef>
                <a:spcPts val="1200"/>
              </a:spcBef>
              <a:spcAft>
                <a:spcPts val="600"/>
              </a:spcAft>
              <a:buSzPct val="100000"/>
              <a:buFont typeface="+mj-lt"/>
              <a:buAutoNum type="alphaLcParenR"/>
            </a:pPr>
            <a:r>
              <a:rPr lang="es-ES_tradnl" dirty="0"/>
              <a:t>Realizar un ANOVA para estudiar qué efectos resultan significativos sobre el tiempo medio de transmisión del servidor, teniendo en cuenta los dos factores en estudio y su interacción (</a:t>
            </a:r>
            <a:r>
              <a:rPr lang="es-ES_tradnl" dirty="0">
                <a:sym typeface="Symbol"/>
              </a:rPr>
              <a:t></a:t>
            </a:r>
            <a:r>
              <a:rPr lang="es-ES_tradnl" dirty="0"/>
              <a:t>=0,1).</a:t>
            </a:r>
            <a:endParaRPr lang="es-ES" dirty="0"/>
          </a:p>
          <a:p>
            <a:pPr marL="457200" indent="-457200">
              <a:spcBef>
                <a:spcPts val="1200"/>
              </a:spcBef>
              <a:spcAft>
                <a:spcPts val="600"/>
              </a:spcAft>
              <a:buSzPct val="100000"/>
              <a:buNone/>
            </a:pPr>
            <a:r>
              <a:rPr lang="es-ES_tradnl" b="1" dirty="0"/>
              <a:t>     NOTA</a:t>
            </a:r>
            <a:r>
              <a:rPr lang="es-ES_tradnl" dirty="0"/>
              <a:t>: SCT= 24,0078; SC</a:t>
            </a:r>
            <a:r>
              <a:rPr lang="es-ES_tradnl" baseline="-25000" dirty="0"/>
              <a:t>CONX</a:t>
            </a:r>
            <a:r>
              <a:rPr lang="es-ES_tradnl" dirty="0"/>
              <a:t>=7,295; CM</a:t>
            </a:r>
            <a:r>
              <a:rPr lang="es-ES_tradnl" baseline="-25000" dirty="0"/>
              <a:t>RAM</a:t>
            </a:r>
            <a:r>
              <a:rPr lang="es-ES_tradnl" dirty="0"/>
              <a:t>=7,493; CMR=0,0683</a:t>
            </a:r>
            <a:r>
              <a:rPr lang="es-ES" dirty="0"/>
              <a:t>. </a:t>
            </a:r>
          </a:p>
          <a:p>
            <a:pPr marL="457200" indent="-457200">
              <a:spcBef>
                <a:spcPts val="1200"/>
              </a:spcBef>
              <a:spcAft>
                <a:spcPts val="600"/>
              </a:spcAft>
              <a:buSzPct val="100000"/>
              <a:buNone/>
            </a:pPr>
            <a:r>
              <a:rPr lang="es-ES" dirty="0"/>
              <a:t>¿Qué representa el CMR?</a:t>
            </a:r>
          </a:p>
          <a:p>
            <a:pPr marL="457200" lvl="0" indent="-457200">
              <a:spcBef>
                <a:spcPts val="1200"/>
              </a:spcBef>
              <a:spcAft>
                <a:spcPts val="600"/>
              </a:spcAft>
              <a:buSzPct val="100000"/>
              <a:buFont typeface="+mj-lt"/>
              <a:buAutoNum type="alphaLcParenR" startAt="2"/>
            </a:pPr>
            <a:r>
              <a:rPr lang="es-ES_tradnl" dirty="0"/>
              <a:t>Indica cuál de los dos tipos de puerto resulta más interesante. Justifica el procedimiento utilizado para llegar a la decisión adoptada. </a:t>
            </a:r>
          </a:p>
          <a:p>
            <a:pPr marL="0" lvl="0" indent="0">
              <a:spcBef>
                <a:spcPts val="1200"/>
              </a:spcBef>
              <a:spcAft>
                <a:spcPts val="600"/>
              </a:spcAft>
              <a:buSzPct val="100000"/>
              <a:buNone/>
            </a:pPr>
            <a:r>
              <a:rPr lang="es-ES_tradnl" dirty="0"/>
              <a:t>¿Cómo se llaman los 2 primeros gráficos anteriores?</a:t>
            </a:r>
            <a:endParaRPr lang="es-ES" dirty="0"/>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Tree>
    <p:extLst>
      <p:ext uri="{BB962C8B-B14F-4D97-AF65-F5344CB8AC3E}">
        <p14:creationId xmlns:p14="http://schemas.microsoft.com/office/powerpoint/2010/main" val="1577352833"/>
      </p:ext>
    </p:extLst>
  </p:cSld>
  <p:clrMapOvr>
    <a:masterClrMapping/>
  </p:clrMapOvr>
  <p:transition>
    <p:zoom/>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7" name="6 Marcador de contenido"/>
          <p:cNvSpPr>
            <a:spLocks noGrp="1"/>
          </p:cNvSpPr>
          <p:nvPr>
            <p:ph idx="1"/>
          </p:nvPr>
        </p:nvSpPr>
        <p:spPr/>
        <p:txBody>
          <a:bodyPr/>
          <a:lstStyle/>
          <a:p>
            <a:pPr marL="457200" indent="-457200">
              <a:spcBef>
                <a:spcPts val="1200"/>
              </a:spcBef>
              <a:spcAft>
                <a:spcPts val="600"/>
              </a:spcAft>
              <a:buSzPct val="100000"/>
              <a:buFont typeface="+mj-lt"/>
              <a:buAutoNum type="alphaLcParenR" startAt="3"/>
            </a:pPr>
            <a:r>
              <a:rPr lang="es-ES_tradnl" dirty="0"/>
              <a:t>Estudia la naturaleza del factor memoria a nivel descriptivo mediante los correspondientes gráficos de medias. ¿Existen indicios de una posible relación lineal o cuadrática (positiva o negativa) entre el tiempo medio de transmisión  y el tamaño de memoria? Justifica la respuesta.</a:t>
            </a:r>
          </a:p>
          <a:p>
            <a:pPr marL="457200" indent="-457200">
              <a:spcBef>
                <a:spcPts val="1200"/>
              </a:spcBef>
              <a:spcAft>
                <a:spcPts val="600"/>
              </a:spcAft>
              <a:buSzPct val="100000"/>
              <a:buFont typeface="+mj-lt"/>
              <a:buAutoNum type="alphaLcParenR" startAt="3"/>
            </a:pPr>
            <a:r>
              <a:rPr lang="es-ES_tradnl" dirty="0"/>
              <a:t>Interpreta gráficamente los gráficos de la interacción entre el tipo de conexión y el tamaño de memoria.</a:t>
            </a:r>
          </a:p>
          <a:p>
            <a:pPr marL="457200" indent="-457200">
              <a:spcBef>
                <a:spcPts val="1200"/>
              </a:spcBef>
              <a:spcAft>
                <a:spcPts val="600"/>
              </a:spcAft>
              <a:buSzPct val="100000"/>
              <a:buFont typeface="+mj-lt"/>
              <a:buAutoNum type="alphaLcParenR" startAt="3"/>
            </a:pPr>
            <a:r>
              <a:rPr lang="es-ES_tradnl" dirty="0"/>
              <a:t>¿Con qué tipo de conexión y cantidad de RAM se debería trabajar con el fin de obtener el menor tiempo medio de transmisión?. Justifica la respuesta.</a:t>
            </a:r>
            <a:endParaRPr lang="es-ES" dirty="0"/>
          </a:p>
          <a:p>
            <a:pPr marL="457200" indent="-457200">
              <a:spcBef>
                <a:spcPts val="1200"/>
              </a:spcBef>
              <a:spcAft>
                <a:spcPts val="600"/>
              </a:spcAft>
              <a:buSzPct val="100000"/>
              <a:buFont typeface="+mj-lt"/>
              <a:buAutoNum type="alphaLcParenR" startAt="3"/>
            </a:pPr>
            <a:endParaRPr lang="es-ES" dirty="0"/>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Tree>
    <p:extLst>
      <p:ext uri="{BB962C8B-B14F-4D97-AF65-F5344CB8AC3E}">
        <p14:creationId xmlns:p14="http://schemas.microsoft.com/office/powerpoint/2010/main" val="1160021072"/>
      </p:ext>
    </p:extLst>
  </p:cSld>
  <p:clrMapOvr>
    <a:masterClrMapping/>
  </p:clrMapOvr>
  <p:transition>
    <p:zoom/>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sp>
        <p:nvSpPr>
          <p:cNvPr id="5" name="Rectángulo 4"/>
          <p:cNvSpPr/>
          <p:nvPr/>
        </p:nvSpPr>
        <p:spPr>
          <a:xfrm>
            <a:off x="184735" y="1052736"/>
            <a:ext cx="8779753" cy="378565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nSpc>
                <a:spcPct val="150000"/>
              </a:lnSpc>
            </a:pPr>
            <a:r>
              <a:rPr lang="en-GB" sz="1600" b="1" dirty="0">
                <a:solidFill>
                  <a:srgbClr val="000000"/>
                </a:solidFill>
                <a:latin typeface="Times New Roman" panose="02020603050405020304" pitchFamily="18" charset="0"/>
              </a:rPr>
              <a:t>Analysis of Variance for TM TRANSM - Type III Sums of Squares</a:t>
            </a:r>
          </a:p>
          <a:p>
            <a:pPr>
              <a:lnSpc>
                <a:spcPct val="150000"/>
              </a:lnSpc>
            </a:pPr>
            <a:r>
              <a:rPr lang="en-GB" sz="1600" i="1" dirty="0">
                <a:solidFill>
                  <a:prstClr val="black"/>
                </a:solidFill>
                <a:latin typeface="Times New Roman" panose="02020603050405020304" pitchFamily="18" charset="0"/>
              </a:rPr>
              <a:t>Source</a:t>
            </a:r>
            <a:r>
              <a:rPr lang="en-GB" sz="1600" dirty="0">
                <a:solidFill>
                  <a:prstClr val="black"/>
                </a:solidFill>
                <a:latin typeface="Times New Roman" panose="02020603050405020304" pitchFamily="18" charset="0"/>
              </a:rPr>
              <a:t>		</a:t>
            </a:r>
            <a:r>
              <a:rPr lang="en-GB" sz="1600" i="1" dirty="0">
                <a:solidFill>
                  <a:prstClr val="black"/>
                </a:solidFill>
                <a:latin typeface="Times New Roman" panose="02020603050405020304" pitchFamily="18" charset="0"/>
              </a:rPr>
              <a:t>Sum of Squares</a:t>
            </a:r>
            <a:r>
              <a:rPr lang="en-GB" sz="1600" dirty="0">
                <a:solidFill>
                  <a:prstClr val="black"/>
                </a:solidFill>
                <a:latin typeface="Times New Roman" panose="02020603050405020304" pitchFamily="18" charset="0"/>
              </a:rPr>
              <a:t>	</a:t>
            </a:r>
            <a:r>
              <a:rPr lang="en-GB" sz="1600" i="1" dirty="0" err="1">
                <a:solidFill>
                  <a:prstClr val="black"/>
                </a:solidFill>
                <a:latin typeface="Times New Roman" panose="02020603050405020304" pitchFamily="18" charset="0"/>
              </a:rPr>
              <a:t>Df</a:t>
            </a:r>
            <a:r>
              <a:rPr lang="en-GB" sz="1600" dirty="0">
                <a:solidFill>
                  <a:prstClr val="black"/>
                </a:solidFill>
                <a:latin typeface="Times New Roman" panose="02020603050405020304" pitchFamily="18" charset="0"/>
              </a:rPr>
              <a:t>	</a:t>
            </a:r>
            <a:r>
              <a:rPr lang="en-GB" sz="1600" i="1" dirty="0">
                <a:solidFill>
                  <a:prstClr val="black"/>
                </a:solidFill>
                <a:latin typeface="Times New Roman" panose="02020603050405020304" pitchFamily="18" charset="0"/>
              </a:rPr>
              <a:t>Mean Square</a:t>
            </a:r>
            <a:r>
              <a:rPr lang="en-GB" sz="1600" dirty="0">
                <a:solidFill>
                  <a:prstClr val="black"/>
                </a:solidFill>
                <a:latin typeface="Times New Roman" panose="02020603050405020304" pitchFamily="18" charset="0"/>
              </a:rPr>
              <a:t>	</a:t>
            </a:r>
            <a:r>
              <a:rPr lang="en-GB" sz="1600" i="1" dirty="0">
                <a:solidFill>
                  <a:prstClr val="black"/>
                </a:solidFill>
                <a:latin typeface="Times New Roman" panose="02020603050405020304" pitchFamily="18" charset="0"/>
              </a:rPr>
              <a:t>F-Ratio</a:t>
            </a:r>
            <a:r>
              <a:rPr lang="en-GB" sz="1600" dirty="0">
                <a:solidFill>
                  <a:prstClr val="black"/>
                </a:solidFill>
                <a:latin typeface="Times New Roman" panose="02020603050405020304" pitchFamily="18" charset="0"/>
              </a:rPr>
              <a:t>	</a:t>
            </a:r>
            <a:r>
              <a:rPr lang="en-GB" sz="1600" i="1" dirty="0">
                <a:solidFill>
                  <a:prstClr val="black"/>
                </a:solidFill>
                <a:latin typeface="Times New Roman" panose="02020603050405020304" pitchFamily="18" charset="0"/>
              </a:rPr>
              <a:t>P-Value</a:t>
            </a:r>
            <a:r>
              <a:rPr lang="en-GB" sz="1600" dirty="0">
                <a:solidFill>
                  <a:prstClr val="black"/>
                </a:solidFill>
                <a:latin typeface="Times New Roman" panose="02020603050405020304" pitchFamily="18" charset="0"/>
              </a:rPr>
              <a:t>	</a:t>
            </a:r>
          </a:p>
          <a:p>
            <a:pPr>
              <a:lnSpc>
                <a:spcPct val="150000"/>
              </a:lnSpc>
            </a:pPr>
            <a:r>
              <a:rPr lang="en-GB" sz="1600" dirty="0">
                <a:solidFill>
                  <a:prstClr val="black"/>
                </a:solidFill>
                <a:latin typeface="Times New Roman" panose="02020603050405020304" pitchFamily="18" charset="0"/>
              </a:rPr>
              <a:t>MAIN EFFECTS						</a:t>
            </a:r>
          </a:p>
          <a:p>
            <a:pPr>
              <a:lnSpc>
                <a:spcPct val="150000"/>
              </a:lnSpc>
            </a:pPr>
            <a:r>
              <a:rPr lang="en-GB" sz="1600" dirty="0">
                <a:solidFill>
                  <a:prstClr val="black"/>
                </a:solidFill>
                <a:latin typeface="Times New Roman" panose="02020603050405020304" pitchFamily="18" charset="0"/>
              </a:rPr>
              <a:t> A:CONX		7,29493		___	_______		______		</a:t>
            </a:r>
          </a:p>
          <a:p>
            <a:pPr>
              <a:lnSpc>
                <a:spcPct val="150000"/>
              </a:lnSpc>
            </a:pPr>
            <a:r>
              <a:rPr lang="en-GB" sz="1600" dirty="0">
                <a:solidFill>
                  <a:prstClr val="black"/>
                </a:solidFill>
                <a:latin typeface="Times New Roman" panose="02020603050405020304" pitchFamily="18" charset="0"/>
              </a:rPr>
              <a:t> B:RAM		______		___	7,49281		______		</a:t>
            </a:r>
          </a:p>
          <a:p>
            <a:pPr>
              <a:lnSpc>
                <a:spcPct val="150000"/>
              </a:lnSpc>
            </a:pPr>
            <a:r>
              <a:rPr lang="en-GB" sz="1600" dirty="0">
                <a:solidFill>
                  <a:prstClr val="black"/>
                </a:solidFill>
                <a:latin typeface="Times New Roman" panose="02020603050405020304" pitchFamily="18" charset="0"/>
              </a:rPr>
              <a:t>INTERACTIONS						</a:t>
            </a:r>
          </a:p>
          <a:p>
            <a:pPr>
              <a:lnSpc>
                <a:spcPct val="150000"/>
              </a:lnSpc>
            </a:pPr>
            <a:r>
              <a:rPr lang="de-DE" sz="1600" dirty="0">
                <a:solidFill>
                  <a:prstClr val="black"/>
                </a:solidFill>
                <a:latin typeface="Times New Roman" panose="02020603050405020304" pitchFamily="18" charset="0"/>
              </a:rPr>
              <a:t> AB		______		___	_______		______	</a:t>
            </a:r>
            <a:r>
              <a:rPr lang="de-DE" sz="1600" dirty="0">
                <a:solidFill>
                  <a:srgbClr val="FF0000"/>
                </a:solidFill>
                <a:latin typeface="Times New Roman" panose="02020603050405020304" pitchFamily="18" charset="0"/>
              </a:rPr>
              <a:t>0,0114</a:t>
            </a:r>
            <a:r>
              <a:rPr lang="de-DE" sz="1600" dirty="0">
                <a:solidFill>
                  <a:prstClr val="black"/>
                </a:solidFill>
                <a:latin typeface="Times New Roman" panose="02020603050405020304" pitchFamily="18" charset="0"/>
              </a:rPr>
              <a:t>	</a:t>
            </a:r>
          </a:p>
          <a:p>
            <a:pPr>
              <a:lnSpc>
                <a:spcPct val="150000"/>
              </a:lnSpc>
            </a:pPr>
            <a:r>
              <a:rPr lang="en-GB" sz="1600" dirty="0">
                <a:solidFill>
                  <a:prstClr val="black"/>
                </a:solidFill>
                <a:latin typeface="Times New Roman" panose="02020603050405020304" pitchFamily="18" charset="0"/>
              </a:rPr>
              <a:t>RESIDUAL	______		___	0,0683334	</a:t>
            </a:r>
          </a:p>
          <a:p>
            <a:pPr>
              <a:lnSpc>
                <a:spcPct val="150000"/>
              </a:lnSpc>
            </a:pPr>
            <a:r>
              <a:rPr lang="en-GB" sz="1600" dirty="0">
                <a:solidFill>
                  <a:prstClr val="black"/>
                </a:solidFill>
                <a:latin typeface="Times New Roman" panose="02020603050405020304" pitchFamily="18" charset="0"/>
              </a:rPr>
              <a:t>TOTAL (CORRECTED)  24,0078	___				</a:t>
            </a:r>
          </a:p>
          <a:p>
            <a:pPr>
              <a:lnSpc>
                <a:spcPct val="150000"/>
              </a:lnSpc>
            </a:pPr>
            <a:r>
              <a:rPr lang="en-GB" sz="1600" dirty="0">
                <a:solidFill>
                  <a:srgbClr val="000000"/>
                </a:solidFill>
                <a:latin typeface="Times New Roman" panose="02020603050405020304" pitchFamily="18" charset="0"/>
              </a:rPr>
              <a:t>All F-ratios are based on the residual mean square error.</a:t>
            </a:r>
          </a:p>
        </p:txBody>
      </p:sp>
    </p:spTree>
    <p:extLst>
      <p:ext uri="{BB962C8B-B14F-4D97-AF65-F5344CB8AC3E}">
        <p14:creationId xmlns:p14="http://schemas.microsoft.com/office/powerpoint/2010/main" val="2865533587"/>
      </p:ext>
    </p:extLst>
  </p:cSld>
  <p:clrMapOvr>
    <a:masterClrMapping/>
  </p:clrMapOvr>
  <p:transition>
    <p:zoom/>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9" name="8 Imagen"/>
          <p:cNvPicPr/>
          <p:nvPr/>
        </p:nvPicPr>
        <p:blipFill>
          <a:blip r:embed="rId3" cstate="print"/>
          <a:srcRect l="7981" t="8333" r="18397"/>
          <a:stretch>
            <a:fillRect/>
          </a:stretch>
        </p:blipFill>
        <p:spPr bwMode="auto">
          <a:xfrm>
            <a:off x="404446" y="883587"/>
            <a:ext cx="3780000" cy="2520000"/>
          </a:xfrm>
          <a:prstGeom prst="rect">
            <a:avLst/>
          </a:prstGeom>
          <a:noFill/>
          <a:ln w="9525">
            <a:noFill/>
            <a:miter lim="800000"/>
            <a:headEnd/>
            <a:tailEnd/>
          </a:ln>
        </p:spPr>
      </p:pic>
      <p:pic>
        <p:nvPicPr>
          <p:cNvPr id="10" name="9 Imagen"/>
          <p:cNvPicPr/>
          <p:nvPr/>
        </p:nvPicPr>
        <p:blipFill>
          <a:blip r:embed="rId4" cstate="print"/>
          <a:srcRect l="8647" t="7292" r="19290" b="4687"/>
          <a:stretch>
            <a:fillRect/>
          </a:stretch>
        </p:blipFill>
        <p:spPr bwMode="auto">
          <a:xfrm>
            <a:off x="4695946" y="764704"/>
            <a:ext cx="3780000" cy="2520000"/>
          </a:xfrm>
          <a:prstGeom prst="rect">
            <a:avLst/>
          </a:prstGeom>
          <a:noFill/>
          <a:ln w="9525">
            <a:noFill/>
            <a:miter lim="800000"/>
            <a:headEnd/>
            <a:tailEnd/>
          </a:ln>
        </p:spPr>
      </p:pic>
      <p:pic>
        <p:nvPicPr>
          <p:cNvPr id="2" name="Imagen 1"/>
          <p:cNvPicPr>
            <a:picLocks noChangeAspect="1"/>
          </p:cNvPicPr>
          <p:nvPr/>
        </p:nvPicPr>
        <p:blipFill rotWithShape="1">
          <a:blip r:embed="rId5"/>
          <a:srcRect l="13579" t="16699" r="13080" b="11442"/>
          <a:stretch/>
        </p:blipFill>
        <p:spPr>
          <a:xfrm>
            <a:off x="2272450" y="3501008"/>
            <a:ext cx="4680520" cy="2610903"/>
          </a:xfrm>
          <a:prstGeom prst="rect">
            <a:avLst/>
          </a:prstGeom>
        </p:spPr>
      </p:pic>
    </p:spTree>
    <p:extLst>
      <p:ext uri="{BB962C8B-B14F-4D97-AF65-F5344CB8AC3E}">
        <p14:creationId xmlns:p14="http://schemas.microsoft.com/office/powerpoint/2010/main" val="1639348486"/>
      </p:ext>
    </p:extLst>
  </p:cSld>
  <p:clrMapOvr>
    <a:masterClrMapping/>
  </p:clrMapOvr>
  <p:transition>
    <p:zoom/>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9" name="8 Imagen"/>
          <p:cNvPicPr/>
          <p:nvPr/>
        </p:nvPicPr>
        <p:blipFill>
          <a:blip r:embed="rId3" cstate="print"/>
          <a:srcRect l="7981" t="8333" r="18397"/>
          <a:stretch>
            <a:fillRect/>
          </a:stretch>
        </p:blipFill>
        <p:spPr bwMode="auto">
          <a:xfrm>
            <a:off x="683568" y="979924"/>
            <a:ext cx="6831850" cy="4777661"/>
          </a:xfrm>
          <a:prstGeom prst="rect">
            <a:avLst/>
          </a:prstGeom>
          <a:noFill/>
          <a:ln w="9525">
            <a:noFill/>
            <a:miter lim="800000"/>
            <a:headEnd/>
            <a:tailEnd/>
          </a:ln>
        </p:spPr>
      </p:pic>
    </p:spTree>
    <p:extLst>
      <p:ext uri="{BB962C8B-B14F-4D97-AF65-F5344CB8AC3E}">
        <p14:creationId xmlns:p14="http://schemas.microsoft.com/office/powerpoint/2010/main" val="1777294010"/>
      </p:ext>
    </p:extLst>
  </p:cSld>
  <p:clrMapOvr>
    <a:masterClrMapping/>
  </p:clrMapOvr>
  <p:transition>
    <p:zoom/>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10" name="9 Imagen"/>
          <p:cNvPicPr/>
          <p:nvPr/>
        </p:nvPicPr>
        <p:blipFill>
          <a:blip r:embed="rId3" cstate="print"/>
          <a:srcRect l="8647" t="7292" r="19290" b="4687"/>
          <a:stretch>
            <a:fillRect/>
          </a:stretch>
        </p:blipFill>
        <p:spPr bwMode="auto">
          <a:xfrm>
            <a:off x="323528" y="711201"/>
            <a:ext cx="7370243" cy="4579473"/>
          </a:xfrm>
          <a:prstGeom prst="rect">
            <a:avLst/>
          </a:prstGeom>
          <a:noFill/>
          <a:ln w="9525">
            <a:noFill/>
            <a:miter lim="800000"/>
            <a:headEnd/>
            <a:tailEnd/>
          </a:ln>
        </p:spPr>
      </p:pic>
    </p:spTree>
    <p:extLst>
      <p:ext uri="{BB962C8B-B14F-4D97-AF65-F5344CB8AC3E}">
        <p14:creationId xmlns:p14="http://schemas.microsoft.com/office/powerpoint/2010/main" val="2323909671"/>
      </p:ext>
    </p:extLst>
  </p:cSld>
  <p:clrMapOvr>
    <a:masterClrMapping/>
  </p:clrMapOvr>
  <p:transition>
    <p:zoom/>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s-ES_tradnl" b="1" dirty="0">
                <a:solidFill>
                  <a:srgbClr val="008000"/>
                </a:solidFill>
              </a:rPr>
              <a:t>Ejercicio 2</a:t>
            </a:r>
            <a:endParaRPr lang="es-ES" b="1" dirty="0">
              <a:solidFill>
                <a:srgbClr val="008000"/>
              </a:solidFill>
            </a:endParaRPr>
          </a:p>
        </p:txBody>
      </p:sp>
      <p:sp>
        <p:nvSpPr>
          <p:cNvPr id="471047" name="Rectangle 7"/>
          <p:cNvSpPr>
            <a:spLocks noChangeArrowheads="1"/>
          </p:cNvSpPr>
          <p:nvPr/>
        </p:nvSpPr>
        <p:spPr bwMode="auto">
          <a:xfrm>
            <a:off x="4" y="-230832"/>
            <a:ext cx="184731"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ES">
              <a:solidFill>
                <a:srgbClr val="FFFF00"/>
              </a:solidFill>
              <a:latin typeface="Arial" charset="0"/>
            </a:endParaRPr>
          </a:p>
        </p:txBody>
      </p:sp>
      <p:pic>
        <p:nvPicPr>
          <p:cNvPr id="2" name="Imagen 1"/>
          <p:cNvPicPr>
            <a:picLocks noChangeAspect="1"/>
          </p:cNvPicPr>
          <p:nvPr/>
        </p:nvPicPr>
        <p:blipFill rotWithShape="1">
          <a:blip r:embed="rId3"/>
          <a:srcRect l="13579" t="12554" r="13080" b="11442"/>
          <a:stretch/>
        </p:blipFill>
        <p:spPr>
          <a:xfrm>
            <a:off x="611560" y="764704"/>
            <a:ext cx="7616161" cy="4493535"/>
          </a:xfrm>
          <a:prstGeom prst="rect">
            <a:avLst/>
          </a:prstGeom>
        </p:spPr>
      </p:pic>
    </p:spTree>
    <p:extLst>
      <p:ext uri="{BB962C8B-B14F-4D97-AF65-F5344CB8AC3E}">
        <p14:creationId xmlns:p14="http://schemas.microsoft.com/office/powerpoint/2010/main" val="1831896823"/>
      </p:ext>
    </p:extLst>
  </p:cSld>
  <p:clrMapOvr>
    <a:masterClrMapping/>
  </p:clrMapOvr>
  <p:transition>
    <p:zoom/>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94393C-8A97-E643-A6F0-A49150BD1AD3}"/>
              </a:ext>
            </a:extLst>
          </p:cNvPr>
          <p:cNvSpPr>
            <a:spLocks noGrp="1"/>
          </p:cNvSpPr>
          <p:nvPr>
            <p:ph type="title"/>
          </p:nvPr>
        </p:nvSpPr>
        <p:spPr/>
        <p:txBody>
          <a:bodyPr/>
          <a:lstStyle/>
          <a:p>
            <a:r>
              <a:rPr lang="es-ES_tradnl" dirty="0"/>
              <a:t>Ejercicio 3: hinchamiento post-extrusión</a:t>
            </a:r>
            <a:endParaRPr lang="es-ES" dirty="0"/>
          </a:p>
        </p:txBody>
      </p:sp>
      <p:sp>
        <p:nvSpPr>
          <p:cNvPr id="4" name="Marcador de texto 3">
            <a:extLst>
              <a:ext uri="{FF2B5EF4-FFF2-40B4-BE49-F238E27FC236}">
                <a16:creationId xmlns:a16="http://schemas.microsoft.com/office/drawing/2014/main" id="{1678AD80-37F5-B742-9991-58C259E6413B}"/>
              </a:ext>
            </a:extLst>
          </p:cNvPr>
          <p:cNvSpPr>
            <a:spLocks noGrp="1"/>
          </p:cNvSpPr>
          <p:nvPr>
            <p:ph type="body" idx="1"/>
          </p:nvPr>
        </p:nvSpPr>
        <p:spPr/>
        <p:txBody>
          <a:bodyPr/>
          <a:lstStyle/>
          <a:p>
            <a:endParaRPr lang="es-ES" dirty="0"/>
          </a:p>
        </p:txBody>
      </p:sp>
    </p:spTree>
    <p:extLst>
      <p:ext uri="{BB962C8B-B14F-4D97-AF65-F5344CB8AC3E}">
        <p14:creationId xmlns:p14="http://schemas.microsoft.com/office/powerpoint/2010/main" val="163580706"/>
      </p:ext>
    </p:extLst>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026"/>
          <p:cNvSpPr>
            <a:spLocks noGrp="1" noChangeArrowheads="1"/>
          </p:cNvSpPr>
          <p:nvPr>
            <p:ph type="title"/>
          </p:nvPr>
        </p:nvSpPr>
        <p:spPr/>
        <p:txBody>
          <a:bodyPr/>
          <a:lstStyle/>
          <a:p>
            <a:r>
              <a:rPr lang="es-ES" sz="2900" dirty="0"/>
              <a:t>Grados de libertad (</a:t>
            </a:r>
            <a:r>
              <a:rPr lang="es-ES" sz="2900" b="1" dirty="0" err="1"/>
              <a:t>gl</a:t>
            </a:r>
            <a:r>
              <a:rPr lang="es-ES" sz="2900" dirty="0"/>
              <a:t>)</a:t>
            </a:r>
          </a:p>
        </p:txBody>
      </p:sp>
      <p:sp>
        <p:nvSpPr>
          <p:cNvPr id="122883" name="Rectangle 1027"/>
          <p:cNvSpPr>
            <a:spLocks noGrp="1" noChangeArrowheads="1"/>
          </p:cNvSpPr>
          <p:nvPr>
            <p:ph idx="1"/>
          </p:nvPr>
        </p:nvSpPr>
        <p:spPr/>
        <p:txBody>
          <a:bodyPr/>
          <a:lstStyle/>
          <a:p>
            <a:pPr algn="just"/>
            <a:r>
              <a:rPr lang="es-ES_tradnl" b="1" dirty="0"/>
              <a:t>SCT</a:t>
            </a:r>
            <a:r>
              <a:rPr lang="es-ES_tradnl" dirty="0"/>
              <a:t> </a:t>
            </a:r>
            <a:r>
              <a:rPr lang="es-ES_tradnl" dirty="0">
                <a:sym typeface="Wingdings" pitchFamily="2" charset="2"/>
              </a:rPr>
              <a:t> (nº de datos – 1)  </a:t>
            </a:r>
            <a:r>
              <a:rPr lang="es-ES_tradnl" dirty="0" err="1">
                <a:sym typeface="Wingdings" pitchFamily="2" charset="2"/>
              </a:rPr>
              <a:t>gl</a:t>
            </a:r>
            <a:r>
              <a:rPr lang="es-ES_tradnl" dirty="0">
                <a:sym typeface="Wingdings" pitchFamily="2" charset="2"/>
              </a:rPr>
              <a:t> =</a:t>
            </a:r>
            <a:r>
              <a:rPr lang="es-ES_tradnl" b="1" dirty="0" err="1">
                <a:solidFill>
                  <a:srgbClr val="00B050"/>
                </a:solidFill>
                <a:sym typeface="Wingdings" pitchFamily="2" charset="2"/>
              </a:rPr>
              <a:t>gl</a:t>
            </a:r>
            <a:r>
              <a:rPr lang="es-ES_tradnl" b="1" baseline="-25000" dirty="0" err="1">
                <a:solidFill>
                  <a:srgbClr val="00B050"/>
                </a:solidFill>
                <a:sym typeface="Wingdings" pitchFamily="2" charset="2"/>
              </a:rPr>
              <a:t>T</a:t>
            </a:r>
            <a:endParaRPr lang="es-ES_tradnl" b="1" baseline="-25000" dirty="0">
              <a:solidFill>
                <a:srgbClr val="00B050"/>
              </a:solidFill>
              <a:sym typeface="Wingdings" pitchFamily="2" charset="2"/>
            </a:endParaRPr>
          </a:p>
          <a:p>
            <a:pPr algn="just"/>
            <a:r>
              <a:rPr lang="es-ES_tradnl" b="1" dirty="0">
                <a:sym typeface="Wingdings" pitchFamily="2" charset="2"/>
              </a:rPr>
              <a:t>SCF</a:t>
            </a:r>
            <a:r>
              <a:rPr lang="es-ES_tradnl" dirty="0">
                <a:sym typeface="Wingdings" pitchFamily="2" charset="2"/>
              </a:rPr>
              <a:t>  (nº de tratamientos –1)  </a:t>
            </a:r>
            <a:r>
              <a:rPr lang="es-ES_tradnl" dirty="0" err="1">
                <a:sym typeface="Wingdings" pitchFamily="2" charset="2"/>
              </a:rPr>
              <a:t>gl</a:t>
            </a:r>
            <a:r>
              <a:rPr lang="es-ES_tradnl" dirty="0">
                <a:sym typeface="Wingdings" pitchFamily="2" charset="2"/>
              </a:rPr>
              <a:t> =</a:t>
            </a:r>
            <a:r>
              <a:rPr lang="es-ES_tradnl" b="1" dirty="0">
                <a:solidFill>
                  <a:schemeClr val="tx2">
                    <a:lumMod val="60000"/>
                    <a:lumOff val="40000"/>
                  </a:schemeClr>
                </a:solidFill>
                <a:sym typeface="Wingdings" pitchFamily="2" charset="2"/>
              </a:rPr>
              <a:t> </a:t>
            </a:r>
            <a:r>
              <a:rPr lang="es-ES_tradnl" b="1" dirty="0" err="1">
                <a:solidFill>
                  <a:srgbClr val="00B050"/>
                </a:solidFill>
                <a:sym typeface="Wingdings" pitchFamily="2" charset="2"/>
              </a:rPr>
              <a:t>gl</a:t>
            </a:r>
            <a:r>
              <a:rPr lang="es-ES_tradnl" b="1" baseline="-25000" dirty="0" err="1">
                <a:solidFill>
                  <a:srgbClr val="00B050"/>
                </a:solidFill>
                <a:sym typeface="Wingdings" pitchFamily="2" charset="2"/>
              </a:rPr>
              <a:t>F</a:t>
            </a:r>
            <a:endParaRPr lang="es-ES_tradnl" dirty="0">
              <a:solidFill>
                <a:srgbClr val="00B050"/>
              </a:solidFill>
              <a:sym typeface="Wingdings" pitchFamily="2" charset="2"/>
            </a:endParaRPr>
          </a:p>
          <a:p>
            <a:pPr algn="just"/>
            <a:r>
              <a:rPr lang="es-ES_tradnl" b="1" dirty="0">
                <a:sym typeface="Wingdings" pitchFamily="2" charset="2"/>
              </a:rPr>
              <a:t>SCR</a:t>
            </a:r>
            <a:r>
              <a:rPr lang="es-ES_tradnl" dirty="0">
                <a:sym typeface="Wingdings" pitchFamily="2" charset="2"/>
              </a:rPr>
              <a:t>   </a:t>
            </a:r>
            <a:r>
              <a:rPr lang="es-ES_tradnl" dirty="0" err="1">
                <a:sym typeface="Wingdings" pitchFamily="2" charset="2"/>
              </a:rPr>
              <a:t>gl</a:t>
            </a:r>
            <a:r>
              <a:rPr lang="es-ES_tradnl" dirty="0">
                <a:sym typeface="Wingdings" pitchFamily="2" charset="2"/>
              </a:rPr>
              <a:t> =</a:t>
            </a:r>
            <a:r>
              <a:rPr lang="es-ES_tradnl" b="1" dirty="0">
                <a:solidFill>
                  <a:schemeClr val="tx2">
                    <a:lumMod val="60000"/>
                    <a:lumOff val="40000"/>
                  </a:schemeClr>
                </a:solidFill>
                <a:sym typeface="Wingdings" pitchFamily="2" charset="2"/>
              </a:rPr>
              <a:t> </a:t>
            </a:r>
            <a:r>
              <a:rPr lang="es-ES_tradnl" dirty="0" err="1">
                <a:sym typeface="Wingdings" pitchFamily="2" charset="2"/>
              </a:rPr>
              <a:t>gl</a:t>
            </a:r>
            <a:r>
              <a:rPr lang="es-ES_tradnl" baseline="-25000" dirty="0" err="1">
                <a:sym typeface="Wingdings" pitchFamily="2" charset="2"/>
              </a:rPr>
              <a:t>SCT</a:t>
            </a:r>
            <a:r>
              <a:rPr lang="es-ES_tradnl" dirty="0">
                <a:sym typeface="Wingdings" pitchFamily="2" charset="2"/>
              </a:rPr>
              <a:t> - </a:t>
            </a:r>
            <a:r>
              <a:rPr lang="es-ES_tradnl" dirty="0" err="1">
                <a:sym typeface="Wingdings" pitchFamily="2" charset="2"/>
              </a:rPr>
              <a:t>gl</a:t>
            </a:r>
            <a:r>
              <a:rPr lang="es-ES_tradnl" baseline="-25000" dirty="0" err="1">
                <a:sym typeface="Wingdings" pitchFamily="2" charset="2"/>
              </a:rPr>
              <a:t>SCF</a:t>
            </a:r>
            <a:r>
              <a:rPr lang="es-ES_tradnl" dirty="0">
                <a:sym typeface="Wingdings" pitchFamily="2" charset="2"/>
              </a:rPr>
              <a:t> = </a:t>
            </a:r>
            <a:r>
              <a:rPr lang="es-ES_tradnl" b="1" dirty="0" err="1">
                <a:solidFill>
                  <a:srgbClr val="00B050"/>
                </a:solidFill>
                <a:sym typeface="Wingdings" pitchFamily="2" charset="2"/>
              </a:rPr>
              <a:t>gl</a:t>
            </a:r>
            <a:r>
              <a:rPr lang="es-ES_tradnl" b="1" baseline="-25000" dirty="0" err="1">
                <a:solidFill>
                  <a:srgbClr val="00B050"/>
                </a:solidFill>
                <a:sym typeface="Wingdings" pitchFamily="2" charset="2"/>
              </a:rPr>
              <a:t>R</a:t>
            </a:r>
            <a:endParaRPr lang="es-ES_tradnl" dirty="0">
              <a:solidFill>
                <a:srgbClr val="00B050"/>
              </a:solidFill>
              <a:sym typeface="Wingdings" pitchFamily="2" charset="2"/>
            </a:endParaRPr>
          </a:p>
        </p:txBody>
      </p:sp>
      <p:sp>
        <p:nvSpPr>
          <p:cNvPr id="122885" name="Text Box 1029"/>
          <p:cNvSpPr txBox="1">
            <a:spLocks noChangeArrowheads="1"/>
          </p:cNvSpPr>
          <p:nvPr/>
        </p:nvSpPr>
        <p:spPr bwMode="auto">
          <a:xfrm>
            <a:off x="323704" y="2412419"/>
            <a:ext cx="5040384" cy="1791260"/>
          </a:xfrm>
          <a:prstGeom prst="rect">
            <a:avLst/>
          </a:prstGeom>
          <a:noFill/>
          <a:ln w="12700" cap="sq">
            <a:noFill/>
            <a:miter lim="800000"/>
            <a:headEnd type="none" w="sm" len="sm"/>
            <a:tailEnd type="none" w="sm" len="sm"/>
          </a:ln>
          <a:effectLst/>
        </p:spPr>
        <p:txBody>
          <a:bodyPr wrap="square">
            <a:spAutoFit/>
          </a:bodyPr>
          <a:lstStyle/>
          <a:p>
            <a:pPr algn="just">
              <a:spcBef>
                <a:spcPct val="20000"/>
              </a:spcBef>
              <a:buClr>
                <a:schemeClr val="folHlink"/>
              </a:buClr>
              <a:buSzPct val="75000"/>
            </a:pPr>
            <a:r>
              <a:rPr lang="es-ES_tradnl" b="1" dirty="0">
                <a:solidFill>
                  <a:srgbClr val="008000"/>
                </a:solidFill>
                <a:latin typeface="+mn-lt"/>
                <a:sym typeface="Wingdings" pitchFamily="2" charset="2"/>
              </a:rPr>
              <a:t>En el ejemplo</a:t>
            </a:r>
            <a:r>
              <a:rPr lang="es-ES_tradnl" dirty="0">
                <a:latin typeface="+mn-lt"/>
                <a:sym typeface="Wingdings" pitchFamily="2" charset="2"/>
              </a:rPr>
              <a:t>:</a:t>
            </a:r>
          </a:p>
          <a:p>
            <a:pPr algn="just">
              <a:spcBef>
                <a:spcPct val="20000"/>
              </a:spcBef>
              <a:buClr>
                <a:schemeClr val="folHlink"/>
              </a:buClr>
              <a:buSzPct val="75000"/>
            </a:pPr>
            <a:r>
              <a:rPr lang="es-ES_tradnl" b="1" dirty="0">
                <a:solidFill>
                  <a:srgbClr val="00B050"/>
                </a:solidFill>
                <a:latin typeface="+mn-lt"/>
                <a:sym typeface="Wingdings" pitchFamily="2" charset="2"/>
              </a:rPr>
              <a:t> </a:t>
            </a:r>
            <a:r>
              <a:rPr lang="es-ES_tradnl" b="1" dirty="0" err="1">
                <a:solidFill>
                  <a:srgbClr val="00B050"/>
                </a:solidFill>
                <a:latin typeface="+mn-lt"/>
                <a:sym typeface="Wingdings" pitchFamily="2" charset="2"/>
              </a:rPr>
              <a:t>gl</a:t>
            </a:r>
            <a:r>
              <a:rPr lang="es-ES_tradnl" b="1" baseline="-25000" dirty="0" err="1">
                <a:solidFill>
                  <a:srgbClr val="00B050"/>
                </a:solidFill>
                <a:latin typeface="+mn-lt"/>
                <a:sym typeface="Wingdings" pitchFamily="2" charset="2"/>
              </a:rPr>
              <a:t>T</a:t>
            </a:r>
            <a:r>
              <a:rPr lang="es-ES_tradnl" dirty="0">
                <a:solidFill>
                  <a:srgbClr val="00B050"/>
                </a:solidFill>
                <a:latin typeface="+mn-lt"/>
                <a:sym typeface="Wingdings" pitchFamily="2" charset="2"/>
              </a:rPr>
              <a:t> </a:t>
            </a:r>
            <a:r>
              <a:rPr lang="es-ES_tradnl" dirty="0">
                <a:latin typeface="+mn-lt"/>
                <a:sym typeface="Wingdings" pitchFamily="2" charset="2"/>
              </a:rPr>
              <a:t> 30 - 1= </a:t>
            </a:r>
            <a:r>
              <a:rPr lang="es-ES_tradnl" b="1" dirty="0">
                <a:latin typeface="+mn-lt"/>
                <a:sym typeface="Wingdings" pitchFamily="2" charset="2"/>
              </a:rPr>
              <a:t>29 </a:t>
            </a:r>
            <a:r>
              <a:rPr lang="es-ES_tradnl" b="1" dirty="0" err="1">
                <a:latin typeface="+mn-lt"/>
                <a:sym typeface="Wingdings" pitchFamily="2" charset="2"/>
              </a:rPr>
              <a:t>gl</a:t>
            </a:r>
            <a:endParaRPr lang="es-ES_tradnl" b="1" dirty="0">
              <a:latin typeface="+mn-lt"/>
              <a:sym typeface="Wingdings" pitchFamily="2" charset="2"/>
            </a:endParaRPr>
          </a:p>
          <a:p>
            <a:pPr algn="just">
              <a:spcBef>
                <a:spcPct val="20000"/>
              </a:spcBef>
              <a:buClr>
                <a:schemeClr val="folHlink"/>
              </a:buClr>
              <a:buSzPct val="75000"/>
            </a:pPr>
            <a:r>
              <a:rPr lang="es-ES_tradnl" b="1" dirty="0">
                <a:latin typeface="+mn-lt"/>
                <a:sym typeface="Wingdings" pitchFamily="2" charset="2"/>
              </a:rPr>
              <a:t> </a:t>
            </a:r>
            <a:r>
              <a:rPr lang="es-ES_tradnl" b="1" dirty="0" err="1">
                <a:solidFill>
                  <a:srgbClr val="00B050"/>
                </a:solidFill>
                <a:latin typeface="+mn-lt"/>
                <a:sym typeface="Wingdings" pitchFamily="2" charset="2"/>
              </a:rPr>
              <a:t>gl</a:t>
            </a:r>
            <a:r>
              <a:rPr lang="es-ES_tradnl" b="1" baseline="-25000" dirty="0" err="1">
                <a:solidFill>
                  <a:srgbClr val="00B050"/>
                </a:solidFill>
                <a:latin typeface="+mn-lt"/>
                <a:sym typeface="Wingdings" pitchFamily="2" charset="2"/>
              </a:rPr>
              <a:t>F</a:t>
            </a:r>
            <a:r>
              <a:rPr lang="es-ES_tradnl" dirty="0">
                <a:solidFill>
                  <a:srgbClr val="00B050"/>
                </a:solidFill>
                <a:latin typeface="+mn-lt"/>
                <a:sym typeface="Wingdings" pitchFamily="2" charset="2"/>
              </a:rPr>
              <a:t> </a:t>
            </a:r>
            <a:r>
              <a:rPr lang="es-ES_tradnl" dirty="0">
                <a:latin typeface="+mn-lt"/>
                <a:sym typeface="Wingdings" pitchFamily="2" charset="2"/>
              </a:rPr>
              <a:t> 3 – 1 = </a:t>
            </a:r>
            <a:r>
              <a:rPr lang="es-ES_tradnl" b="1" dirty="0">
                <a:latin typeface="+mn-lt"/>
                <a:sym typeface="Wingdings" pitchFamily="2" charset="2"/>
              </a:rPr>
              <a:t>2 </a:t>
            </a:r>
            <a:r>
              <a:rPr lang="es-ES_tradnl" b="1" dirty="0" err="1">
                <a:latin typeface="+mn-lt"/>
                <a:sym typeface="Wingdings" pitchFamily="2" charset="2"/>
              </a:rPr>
              <a:t>gl</a:t>
            </a:r>
            <a:endParaRPr lang="es-ES_tradnl" b="1" dirty="0">
              <a:latin typeface="+mn-lt"/>
              <a:sym typeface="Wingdings" pitchFamily="2" charset="2"/>
            </a:endParaRPr>
          </a:p>
          <a:p>
            <a:pPr algn="just">
              <a:spcBef>
                <a:spcPct val="20000"/>
              </a:spcBef>
              <a:buClr>
                <a:schemeClr val="folHlink"/>
              </a:buClr>
              <a:buSzPct val="75000"/>
            </a:pPr>
            <a:r>
              <a:rPr lang="es-ES_tradnl" b="1" dirty="0">
                <a:solidFill>
                  <a:srgbClr val="00B050"/>
                </a:solidFill>
                <a:latin typeface="+mn-lt"/>
                <a:sym typeface="Wingdings" pitchFamily="2" charset="2"/>
              </a:rPr>
              <a:t> </a:t>
            </a:r>
            <a:r>
              <a:rPr lang="es-ES_tradnl" b="1" dirty="0" err="1">
                <a:solidFill>
                  <a:srgbClr val="00B050"/>
                </a:solidFill>
                <a:latin typeface="+mn-lt"/>
                <a:sym typeface="Wingdings" pitchFamily="2" charset="2"/>
              </a:rPr>
              <a:t>gl</a:t>
            </a:r>
            <a:r>
              <a:rPr lang="es-ES_tradnl" b="1" baseline="-25000" dirty="0" err="1">
                <a:solidFill>
                  <a:srgbClr val="00B050"/>
                </a:solidFill>
                <a:latin typeface="+mn-lt"/>
                <a:sym typeface="Wingdings" pitchFamily="2" charset="2"/>
              </a:rPr>
              <a:t>R</a:t>
            </a:r>
            <a:r>
              <a:rPr lang="es-ES_tradnl" dirty="0">
                <a:solidFill>
                  <a:srgbClr val="00B050"/>
                </a:solidFill>
                <a:latin typeface="+mn-lt"/>
                <a:sym typeface="Wingdings" pitchFamily="2" charset="2"/>
              </a:rPr>
              <a:t> </a:t>
            </a:r>
            <a:r>
              <a:rPr lang="es-ES_tradnl" dirty="0">
                <a:latin typeface="+mn-lt"/>
                <a:sym typeface="Wingdings" pitchFamily="2" charset="2"/>
              </a:rPr>
              <a:t> 29 – 2 = </a:t>
            </a:r>
            <a:r>
              <a:rPr lang="es-ES_tradnl" b="1" dirty="0">
                <a:latin typeface="+mn-lt"/>
                <a:sym typeface="Wingdings" pitchFamily="2" charset="2"/>
              </a:rPr>
              <a:t>27 </a:t>
            </a:r>
            <a:r>
              <a:rPr lang="es-ES_tradnl" b="1" dirty="0" err="1">
                <a:latin typeface="+mn-lt"/>
                <a:sym typeface="Wingdings" pitchFamily="2" charset="2"/>
              </a:rPr>
              <a:t>gl</a:t>
            </a:r>
            <a:r>
              <a:rPr lang="es-ES_tradnl" dirty="0">
                <a:latin typeface="+mn-lt"/>
                <a:sym typeface="Wingdings" pitchFamily="2" charset="2"/>
              </a:rPr>
              <a:t> (por diferencia)</a:t>
            </a:r>
            <a:endParaRPr lang="es-ES" dirty="0">
              <a:latin typeface="+mn-lt"/>
              <a:sym typeface="Wingdings" pitchFamily="2" charset="2"/>
            </a:endParaRPr>
          </a:p>
        </p:txBody>
      </p:sp>
      <p:pic>
        <p:nvPicPr>
          <p:cNvPr id="122886" name="Picture 1030" descr="MCj02991330000[1]"/>
          <p:cNvPicPr>
            <a:picLocks noChangeAspect="1" noChangeArrowheads="1"/>
          </p:cNvPicPr>
          <p:nvPr/>
        </p:nvPicPr>
        <p:blipFill>
          <a:blip r:embed="rId4" cstate="print"/>
          <a:srcRect/>
          <a:stretch>
            <a:fillRect/>
          </a:stretch>
        </p:blipFill>
        <p:spPr bwMode="auto">
          <a:xfrm>
            <a:off x="8243888" y="260352"/>
            <a:ext cx="530225" cy="746125"/>
          </a:xfrm>
          <a:prstGeom prst="rect">
            <a:avLst/>
          </a:prstGeom>
          <a:noFill/>
        </p:spPr>
      </p:pic>
      <p:graphicFrame>
        <p:nvGraphicFramePr>
          <p:cNvPr id="7" name="Object 2"/>
          <p:cNvGraphicFramePr>
            <a:graphicFrameLocks noChangeAspect="1"/>
          </p:cNvGraphicFramePr>
          <p:nvPr>
            <p:extLst>
              <p:ext uri="{D42A27DB-BD31-4B8C-83A1-F6EECF244321}">
                <p14:modId xmlns:p14="http://schemas.microsoft.com/office/powerpoint/2010/main" val="891997109"/>
              </p:ext>
            </p:extLst>
          </p:nvPr>
        </p:nvGraphicFramePr>
        <p:xfrm>
          <a:off x="2235972" y="4372934"/>
          <a:ext cx="4176464" cy="567503"/>
        </p:xfrm>
        <a:graphic>
          <a:graphicData uri="http://schemas.openxmlformats.org/presentationml/2006/ole">
            <mc:AlternateContent xmlns:mc="http://schemas.openxmlformats.org/markup-compatibility/2006">
              <mc:Choice xmlns:v="urn:schemas-microsoft-com:vml" Requires="v">
                <p:oleObj spid="_x0000_s1132734" name="Equation" r:id="rId5" imgW="1307880" imgH="177480" progId="Equation.DSMT4">
                  <p:embed/>
                </p:oleObj>
              </mc:Choice>
              <mc:Fallback>
                <p:oleObj name="Equation" r:id="rId5" imgW="1307880" imgH="177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3149" t="-8591" r="-3149" b="-8591"/>
                      <a:stretch>
                        <a:fillRect/>
                      </a:stretch>
                    </p:blipFill>
                    <p:spPr bwMode="auto">
                      <a:xfrm>
                        <a:off x="2235972" y="4372934"/>
                        <a:ext cx="4176464" cy="56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sp>
        <p:nvSpPr>
          <p:cNvPr id="8" name="7 CuadroTexto"/>
          <p:cNvSpPr txBox="1"/>
          <p:nvPr/>
        </p:nvSpPr>
        <p:spPr>
          <a:xfrm>
            <a:off x="356499" y="5109692"/>
            <a:ext cx="8496944" cy="830997"/>
          </a:xfrm>
          <a:prstGeom prst="rect">
            <a:avLst/>
          </a:prstGeom>
          <a:noFill/>
        </p:spPr>
        <p:txBody>
          <a:bodyPr wrap="square" rtlCol="0">
            <a:spAutoFit/>
          </a:bodyPr>
          <a:lstStyle/>
          <a:p>
            <a:r>
              <a:rPr lang="es-ES" dirty="0">
                <a:latin typeface="+mn-lt"/>
              </a:rPr>
              <a:t>Dados los valores de dos de las Sumas de Cuadrados (SC) siempre se puede obtener la tercera.</a:t>
            </a:r>
          </a:p>
        </p:txBody>
      </p:sp>
    </p:spTree>
    <p:extLst>
      <p:ext uri="{BB962C8B-B14F-4D97-AF65-F5344CB8AC3E}">
        <p14:creationId xmlns:p14="http://schemas.microsoft.com/office/powerpoint/2010/main" val="2433956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animEffect transition="in" filter="wipe(up)">
                                      <p:cBhvr>
                                        <p:cTn id="7" dur="500"/>
                                        <p:tgtEl>
                                          <p:spTgt spid="122885"/>
                                        </p:tgtEl>
                                      </p:cBhvr>
                                    </p:animEffect>
                                  </p:childTnLst>
                                </p:cTn>
                              </p:par>
                            </p:childTnLst>
                          </p:cTn>
                        </p:par>
                        <p:par>
                          <p:cTn id="8" fill="hold">
                            <p:stCondLst>
                              <p:cond delay="500"/>
                            </p:stCondLst>
                            <p:childTnLst>
                              <p:par>
                                <p:cTn id="9" presetID="51" presetClass="entr" presetSubtype="0" fill="hold" nodeType="afterEffect">
                                  <p:stCondLst>
                                    <p:cond delay="0"/>
                                  </p:stCondLst>
                                  <p:childTnLst>
                                    <p:set>
                                      <p:cBhvr>
                                        <p:cTn id="10" dur="1" fill="hold">
                                          <p:stCondLst>
                                            <p:cond delay="0"/>
                                          </p:stCondLst>
                                        </p:cTn>
                                        <p:tgtEl>
                                          <p:spTgt spid="122886"/>
                                        </p:tgtEl>
                                        <p:attrNameLst>
                                          <p:attrName>style.visibility</p:attrName>
                                        </p:attrNameLst>
                                      </p:cBhvr>
                                      <p:to>
                                        <p:strVal val="visible"/>
                                      </p:to>
                                    </p:set>
                                    <p:animEffect transition="in" filter="fade">
                                      <p:cBhvr>
                                        <p:cTn id="11" dur="770" decel="100000"/>
                                        <p:tgtEl>
                                          <p:spTgt spid="122886"/>
                                        </p:tgtEl>
                                      </p:cBhvr>
                                    </p:animEffect>
                                    <p:animScale>
                                      <p:cBhvr>
                                        <p:cTn id="12" dur="770" decel="100000"/>
                                        <p:tgtEl>
                                          <p:spTgt spid="122886"/>
                                        </p:tgtEl>
                                      </p:cBhvr>
                                      <p:from x="10000" y="10000"/>
                                      <p:to x="200000" y="450000"/>
                                    </p:animScale>
                                    <p:animScale>
                                      <p:cBhvr>
                                        <p:cTn id="13" dur="1230" accel="100000" fill="hold">
                                          <p:stCondLst>
                                            <p:cond delay="770"/>
                                          </p:stCondLst>
                                        </p:cTn>
                                        <p:tgtEl>
                                          <p:spTgt spid="122886"/>
                                        </p:tgtEl>
                                      </p:cBhvr>
                                      <p:from x="200000" y="450000"/>
                                      <p:to x="100000" y="100000"/>
                                    </p:animScale>
                                    <p:set>
                                      <p:cBhvr>
                                        <p:cTn id="14" dur="770" fill="hold"/>
                                        <p:tgtEl>
                                          <p:spTgt spid="122886"/>
                                        </p:tgtEl>
                                        <p:attrNameLst>
                                          <p:attrName>ppt_x</p:attrName>
                                        </p:attrNameLst>
                                      </p:cBhvr>
                                      <p:to>
                                        <p:strVal val="(0.5)"/>
                                      </p:to>
                                    </p:set>
                                    <p:anim from="(0.5)" to="(#ppt_x)" calcmode="lin" valueType="num">
                                      <p:cBhvr>
                                        <p:cTn id="15" dur="1230" accel="100000" fill="hold">
                                          <p:stCondLst>
                                            <p:cond delay="770"/>
                                          </p:stCondLst>
                                        </p:cTn>
                                        <p:tgtEl>
                                          <p:spTgt spid="122886"/>
                                        </p:tgtEl>
                                        <p:attrNameLst>
                                          <p:attrName>ppt_x</p:attrName>
                                        </p:attrNameLst>
                                      </p:cBhvr>
                                    </p:anim>
                                    <p:set>
                                      <p:cBhvr>
                                        <p:cTn id="16" dur="770" fill="hold"/>
                                        <p:tgtEl>
                                          <p:spTgt spid="122886"/>
                                        </p:tgtEl>
                                        <p:attrNameLst>
                                          <p:attrName>ppt_y</p:attrName>
                                        </p:attrNameLst>
                                      </p:cBhvr>
                                      <p:to>
                                        <p:strVal val="(#ppt_y+0.4)"/>
                                      </p:to>
                                    </p:set>
                                    <p:anim from="(#ppt_y+0.4)" to="(#ppt_y)" calcmode="lin" valueType="num">
                                      <p:cBhvr>
                                        <p:cTn id="17" dur="1230" accel="100000" fill="hold">
                                          <p:stCondLst>
                                            <p:cond delay="770"/>
                                          </p:stCondLst>
                                        </p:cTn>
                                        <p:tgtEl>
                                          <p:spTgt spid="122886"/>
                                        </p:tgtEl>
                                        <p:attrNameLst>
                                          <p:attrName>ppt_y</p:attrName>
                                        </p:attrNameLst>
                                      </p:cBhvr>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utoUpdateAnimBg="0"/>
      <p:bldP spid="8" grpId="0"/>
    </p:bldLst>
  </p:timing>
</p:sld>
</file>

<file path=ppt/slides/slide2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1202" name="Rectangle 2">
            <a:extLst>
              <a:ext uri="{FF2B5EF4-FFF2-40B4-BE49-F238E27FC236}">
                <a16:creationId xmlns:a16="http://schemas.microsoft.com/office/drawing/2014/main" id="{E9CA174E-716B-4A43-958F-86BA9D48B958}"/>
              </a:ext>
            </a:extLst>
          </p:cNvPr>
          <p:cNvSpPr>
            <a:spLocks noGrp="1" noChangeArrowheads="1"/>
          </p:cNvSpPr>
          <p:nvPr>
            <p:ph type="body" idx="1"/>
          </p:nvPr>
        </p:nvSpPr>
        <p:spPr>
          <a:xfrm>
            <a:off x="235322" y="800893"/>
            <a:ext cx="8223250" cy="5256213"/>
          </a:xfrm>
        </p:spPr>
        <p:txBody>
          <a:bodyPr>
            <a:normAutofit/>
          </a:bodyPr>
          <a:lstStyle/>
          <a:p>
            <a:pPr eaLnBrk="1" hangingPunct="1"/>
            <a:r>
              <a:rPr lang="es-ES_tradnl" altLang="es-ES" sz="2400" dirty="0">
                <a:solidFill>
                  <a:schemeClr val="accent5"/>
                </a:solidFill>
                <a:cs typeface="Times New Roman" panose="02020603050405020304" pitchFamily="18" charset="0"/>
              </a:rPr>
              <a:t>Experimento</a:t>
            </a:r>
            <a:r>
              <a:rPr lang="es-ES_tradnl" altLang="es-ES" sz="2400" dirty="0">
                <a:cs typeface="Times New Roman" panose="02020603050405020304" pitchFamily="18" charset="0"/>
              </a:rPr>
              <a:t> para investigar el </a:t>
            </a:r>
            <a:r>
              <a:rPr lang="es-ES_tradnl" altLang="es-ES" sz="2400" u="sng" dirty="0">
                <a:cs typeface="Times New Roman" panose="02020603050405020304" pitchFamily="18" charset="0"/>
              </a:rPr>
              <a:t>efecto sobre el </a:t>
            </a:r>
            <a:r>
              <a:rPr lang="es-ES_tradnl" altLang="es-ES" sz="2400" u="sng" dirty="0">
                <a:solidFill>
                  <a:srgbClr val="FF0000"/>
                </a:solidFill>
                <a:cs typeface="Times New Roman" panose="02020603050405020304" pitchFamily="18" charset="0"/>
              </a:rPr>
              <a:t>hinchamiento</a:t>
            </a:r>
            <a:r>
              <a:rPr lang="es-ES_tradnl" altLang="es-ES" sz="2400" dirty="0">
                <a:solidFill>
                  <a:srgbClr val="FF0000"/>
                </a:solidFill>
                <a:cs typeface="Times New Roman" panose="02020603050405020304" pitchFamily="18" charset="0"/>
              </a:rPr>
              <a:t> post-extrusión</a:t>
            </a:r>
            <a:r>
              <a:rPr lang="es-ES_tradnl" altLang="es-ES" sz="2400" dirty="0">
                <a:cs typeface="Times New Roman" panose="02020603050405020304" pitchFamily="18" charset="0"/>
              </a:rPr>
              <a:t>, en la </a:t>
            </a:r>
            <a:r>
              <a:rPr lang="es-ES_tradnl" altLang="es-ES" sz="2400" u="sng" dirty="0">
                <a:cs typeface="Times New Roman" panose="02020603050405020304" pitchFamily="18" charset="0"/>
              </a:rPr>
              <a:t>fabricación de botellas</a:t>
            </a:r>
            <a:r>
              <a:rPr lang="es-ES_tradnl" altLang="es-ES" sz="2400" dirty="0">
                <a:cs typeface="Times New Roman" panose="02020603050405020304" pitchFamily="18" charset="0"/>
              </a:rPr>
              <a:t> de polietileno de alta densidad, del: </a:t>
            </a:r>
          </a:p>
          <a:p>
            <a:pPr lvl="1" eaLnBrk="1" hangingPunct="1"/>
            <a:r>
              <a:rPr lang="es-ES_tradnl" altLang="es-ES" sz="2400" b="1" dirty="0">
                <a:solidFill>
                  <a:srgbClr val="006600"/>
                </a:solidFill>
                <a:cs typeface="Times New Roman" panose="02020603050405020304" pitchFamily="18" charset="0"/>
              </a:rPr>
              <a:t>catalizador</a:t>
            </a:r>
            <a:r>
              <a:rPr lang="es-ES_tradnl" altLang="es-ES" sz="2400" dirty="0">
                <a:cs typeface="Times New Roman" panose="02020603050405020304" pitchFamily="18" charset="0"/>
              </a:rPr>
              <a:t> utilizado en la obtención de dicho polietileno (Factor 1 con </a:t>
            </a:r>
            <a:r>
              <a:rPr lang="es-ES_tradnl" altLang="es-ES" sz="2400" b="1" dirty="0">
                <a:cs typeface="Times New Roman" panose="02020603050405020304" pitchFamily="18" charset="0"/>
              </a:rPr>
              <a:t>3 variantes</a:t>
            </a:r>
            <a:r>
              <a:rPr lang="es-ES_tradnl" altLang="es-ES" sz="2400" dirty="0">
                <a:cs typeface="Times New Roman" panose="02020603050405020304" pitchFamily="18" charset="0"/>
              </a:rPr>
              <a:t>) </a:t>
            </a:r>
          </a:p>
          <a:p>
            <a:pPr lvl="1" eaLnBrk="1" hangingPunct="1"/>
            <a:r>
              <a:rPr lang="es-ES_tradnl" altLang="es-ES" sz="2400" dirty="0">
                <a:cs typeface="Times New Roman" panose="02020603050405020304" pitchFamily="18" charset="0"/>
              </a:rPr>
              <a:t>y del </a:t>
            </a:r>
            <a:r>
              <a:rPr lang="es-ES_tradnl" altLang="es-ES" sz="2400" b="1" dirty="0">
                <a:solidFill>
                  <a:srgbClr val="006600"/>
                </a:solidFill>
                <a:cs typeface="Times New Roman" panose="02020603050405020304" pitchFamily="18" charset="0"/>
              </a:rPr>
              <a:t>tipo de molde</a:t>
            </a:r>
            <a:r>
              <a:rPr lang="es-ES_tradnl" altLang="es-ES" sz="2400" dirty="0">
                <a:cs typeface="Times New Roman" panose="02020603050405020304" pitchFamily="18" charset="0"/>
              </a:rPr>
              <a:t> empleado </a:t>
            </a:r>
          </a:p>
          <a:p>
            <a:pPr lvl="1" eaLnBrk="1" hangingPunct="1">
              <a:buFont typeface="Wingdings" panose="05000000000000000000" pitchFamily="2" charset="2"/>
              <a:buNone/>
            </a:pPr>
            <a:r>
              <a:rPr lang="es-ES_tradnl" altLang="es-ES" sz="2400" dirty="0">
                <a:cs typeface="Times New Roman" panose="02020603050405020304" pitchFamily="18" charset="0"/>
              </a:rPr>
              <a:t>   (Factor 2 con </a:t>
            </a:r>
            <a:r>
              <a:rPr lang="es-ES_tradnl" altLang="es-ES" sz="2400" b="1" dirty="0">
                <a:cs typeface="Times New Roman" panose="02020603050405020304" pitchFamily="18" charset="0"/>
              </a:rPr>
              <a:t>2 variantes</a:t>
            </a:r>
            <a:r>
              <a:rPr lang="es-ES_tradnl" altLang="es-ES" sz="2400" dirty="0">
                <a:cs typeface="Times New Roman" panose="02020603050405020304" pitchFamily="18" charset="0"/>
              </a:rPr>
              <a:t>). </a:t>
            </a:r>
            <a:endParaRPr lang="es-ES" altLang="es-ES" sz="2400" dirty="0">
              <a:cs typeface="Times New Roman" panose="02020603050405020304" pitchFamily="18" charset="0"/>
            </a:endParaRPr>
          </a:p>
          <a:p>
            <a:pPr eaLnBrk="1" hangingPunct="1">
              <a:buFont typeface="Wingdings" panose="05000000000000000000" pitchFamily="2" charset="2"/>
              <a:buNone/>
            </a:pPr>
            <a:endParaRPr lang="es-ES" altLang="es-ES" sz="2400" dirty="0">
              <a:cs typeface="Times New Roman" panose="02020603050405020304" pitchFamily="18" charset="0"/>
            </a:endParaRPr>
          </a:p>
          <a:p>
            <a:pPr eaLnBrk="1" hangingPunct="1"/>
            <a:r>
              <a:rPr lang="es-ES_tradnl" altLang="es-ES" sz="2400" dirty="0">
                <a:solidFill>
                  <a:schemeClr val="accent5"/>
                </a:solidFill>
                <a:cs typeface="Times New Roman" panose="02020603050405020304" pitchFamily="18" charset="0"/>
              </a:rPr>
              <a:t>Diseño utilizado </a:t>
            </a:r>
            <a:r>
              <a:rPr lang="es-ES_tradnl" altLang="es-ES" sz="2400" b="1" dirty="0">
                <a:solidFill>
                  <a:srgbClr val="CC3300"/>
                </a:solidFill>
                <a:cs typeface="Times New Roman" panose="02020603050405020304" pitchFamily="18" charset="0"/>
                <a:sym typeface="Wingdings" panose="05000000000000000000" pitchFamily="2" charset="2"/>
              </a:rPr>
              <a:t></a:t>
            </a:r>
            <a:r>
              <a:rPr lang="es-ES_tradnl" altLang="es-ES" sz="2400" dirty="0">
                <a:cs typeface="Times New Roman" panose="02020603050405020304" pitchFamily="18" charset="0"/>
              </a:rPr>
              <a:t> </a:t>
            </a:r>
            <a:r>
              <a:rPr lang="es-ES_tradnl" altLang="es-ES" sz="2400" b="1" dirty="0">
                <a:cs typeface="Times New Roman" panose="02020603050405020304" pitchFamily="18" charset="0"/>
              </a:rPr>
              <a:t>Plan Factorial Equilibrado</a:t>
            </a:r>
            <a:r>
              <a:rPr lang="es-ES_tradnl" altLang="es-ES" sz="2400" dirty="0">
                <a:cs typeface="Times New Roman" panose="02020603050405020304" pitchFamily="18" charset="0"/>
              </a:rPr>
              <a:t> con 10 </a:t>
            </a:r>
            <a:r>
              <a:rPr lang="es-ES_tradnl" altLang="es-ES" sz="2400" b="1" dirty="0">
                <a:cs typeface="Times New Roman" panose="02020603050405020304" pitchFamily="18" charset="0"/>
              </a:rPr>
              <a:t>replicaciones</a:t>
            </a:r>
            <a:r>
              <a:rPr lang="es-ES_tradnl" altLang="es-ES" sz="2400" dirty="0">
                <a:cs typeface="Times New Roman" panose="02020603050405020304" pitchFamily="18" charset="0"/>
              </a:rPr>
              <a:t>:</a:t>
            </a:r>
          </a:p>
          <a:p>
            <a:pPr lvl="1" eaLnBrk="1" hangingPunct="1"/>
            <a:r>
              <a:rPr lang="es-ES_tradnl" altLang="es-ES" sz="2400" dirty="0">
                <a:cs typeface="Times New Roman" panose="02020603050405020304" pitchFamily="18" charset="0"/>
              </a:rPr>
              <a:t>3x2 = </a:t>
            </a:r>
            <a:r>
              <a:rPr lang="es-ES_tradnl" altLang="es-ES" sz="2400" dirty="0">
                <a:solidFill>
                  <a:schemeClr val="accent5"/>
                </a:solidFill>
                <a:cs typeface="Times New Roman" panose="02020603050405020304" pitchFamily="18" charset="0"/>
              </a:rPr>
              <a:t>6 tratamientos </a:t>
            </a:r>
            <a:r>
              <a:rPr lang="es-ES_tradnl" altLang="es-ES" sz="2400" dirty="0">
                <a:cs typeface="Times New Roman" panose="02020603050405020304" pitchFamily="18" charset="0"/>
              </a:rPr>
              <a:t>(</a:t>
            </a:r>
            <a:r>
              <a:rPr lang="es-ES_tradnl" altLang="es-ES" sz="2400" dirty="0">
                <a:solidFill>
                  <a:schemeClr val="accent5"/>
                </a:solidFill>
                <a:cs typeface="Times New Roman" panose="02020603050405020304" pitchFamily="18" charset="0"/>
              </a:rPr>
              <a:t>Condiciones Operativas</a:t>
            </a:r>
            <a:r>
              <a:rPr lang="es-ES_tradnl" altLang="es-ES" sz="2400" dirty="0">
                <a:cs typeface="Times New Roman" panose="02020603050405020304" pitchFamily="18" charset="0"/>
              </a:rPr>
              <a:t>)</a:t>
            </a:r>
            <a:endParaRPr lang="es-ES_tradnl" altLang="es-ES" sz="2400" dirty="0">
              <a:solidFill>
                <a:schemeClr val="tx2"/>
              </a:solidFill>
              <a:cs typeface="Times New Roman" panose="02020603050405020304" pitchFamily="18" charset="0"/>
            </a:endParaRPr>
          </a:p>
          <a:p>
            <a:pPr lvl="1" eaLnBrk="1" hangingPunct="1"/>
            <a:r>
              <a:rPr lang="es-ES_tradnl" altLang="es-ES" sz="2400" dirty="0">
                <a:cs typeface="Times New Roman" panose="02020603050405020304" pitchFamily="18" charset="0"/>
              </a:rPr>
              <a:t>6 x 10 </a:t>
            </a:r>
            <a:r>
              <a:rPr lang="es-ES_tradnl" altLang="es-ES" sz="2400" dirty="0">
                <a:solidFill>
                  <a:schemeClr val="accent5"/>
                </a:solidFill>
                <a:cs typeface="Times New Roman" panose="02020603050405020304" pitchFamily="18" charset="0"/>
              </a:rPr>
              <a:t>pruebas</a:t>
            </a:r>
            <a:r>
              <a:rPr lang="es-ES_tradnl" altLang="es-ES" sz="2400" dirty="0">
                <a:cs typeface="Times New Roman" panose="02020603050405020304" pitchFamily="18" charset="0"/>
              </a:rPr>
              <a:t> repetidas = </a:t>
            </a:r>
            <a:r>
              <a:rPr lang="es-ES_tradnl" altLang="es-ES" sz="2400" b="1" dirty="0">
                <a:cs typeface="Times New Roman" panose="02020603050405020304" pitchFamily="18" charset="0"/>
              </a:rPr>
              <a:t>60</a:t>
            </a:r>
            <a:r>
              <a:rPr lang="es-ES_tradnl" altLang="es-ES" sz="2400" dirty="0">
                <a:cs typeface="Times New Roman" panose="02020603050405020304" pitchFamily="18" charset="0"/>
              </a:rPr>
              <a:t> valores observados o datos </a:t>
            </a:r>
            <a:endParaRPr lang="es-ES" altLang="es-ES" sz="2400" dirty="0">
              <a:cs typeface="Times New Roman" panose="02020603050405020304" pitchFamily="18" charset="0"/>
            </a:endParaRPr>
          </a:p>
        </p:txBody>
      </p:sp>
      <p:sp>
        <p:nvSpPr>
          <p:cNvPr id="31747" name="Rectangle 4">
            <a:extLst>
              <a:ext uri="{FF2B5EF4-FFF2-40B4-BE49-F238E27FC236}">
                <a16:creationId xmlns:a16="http://schemas.microsoft.com/office/drawing/2014/main" id="{C1134D54-8A92-4127-84F9-3AD3143C2796}"/>
              </a:ext>
            </a:extLst>
          </p:cNvPr>
          <p:cNvSpPr>
            <a:spLocks noGrp="1" noChangeArrowheads="1"/>
          </p:cNvSpPr>
          <p:nvPr>
            <p:ph type="title"/>
          </p:nvPr>
        </p:nvSpPr>
        <p:spPr>
          <a:xfrm>
            <a:off x="113085" y="0"/>
            <a:ext cx="8467725" cy="1006475"/>
          </a:xfrm>
          <a:noFill/>
        </p:spPr>
        <p:txBody>
          <a:bodyPr/>
          <a:lstStyle/>
          <a:p>
            <a:pPr eaLnBrk="1" hangingPunct="1"/>
            <a:r>
              <a:rPr lang="es-ES_tradnl" altLang="es-ES" sz="2800" dirty="0"/>
              <a:t>Ejemplo Hinchamiento post-extrusión</a:t>
            </a:r>
          </a:p>
        </p:txBody>
      </p:sp>
    </p:spTree>
    <p:extLst>
      <p:ext uri="{BB962C8B-B14F-4D97-AF65-F5344CB8AC3E}">
        <p14:creationId xmlns:p14="http://schemas.microsoft.com/office/powerpoint/2010/main" val="114922850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91202">
                                            <p:txEl>
                                              <p:pRg st="0" end="0"/>
                                            </p:txEl>
                                          </p:spTgt>
                                        </p:tgtEl>
                                        <p:attrNameLst>
                                          <p:attrName>style.visibility</p:attrName>
                                        </p:attrNameLst>
                                      </p:cBhvr>
                                      <p:to>
                                        <p:strVal val="visible"/>
                                      </p:to>
                                    </p:set>
                                    <p:anim calcmode="lin" valueType="num">
                                      <p:cBhvr additive="base">
                                        <p:cTn id="7" dur="500" fill="hold"/>
                                        <p:tgtEl>
                                          <p:spTgt spid="69120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9120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91202">
                                            <p:txEl>
                                              <p:pRg st="1" end="1"/>
                                            </p:txEl>
                                          </p:spTgt>
                                        </p:tgtEl>
                                        <p:attrNameLst>
                                          <p:attrName>style.visibility</p:attrName>
                                        </p:attrNameLst>
                                      </p:cBhvr>
                                      <p:to>
                                        <p:strVal val="visible"/>
                                      </p:to>
                                    </p:set>
                                    <p:anim calcmode="lin" valueType="num">
                                      <p:cBhvr additive="base">
                                        <p:cTn id="13" dur="500" fill="hold"/>
                                        <p:tgtEl>
                                          <p:spTgt spid="69120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9120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91202">
                                            <p:txEl>
                                              <p:pRg st="2" end="2"/>
                                            </p:txEl>
                                          </p:spTgt>
                                        </p:tgtEl>
                                        <p:attrNameLst>
                                          <p:attrName>style.visibility</p:attrName>
                                        </p:attrNameLst>
                                      </p:cBhvr>
                                      <p:to>
                                        <p:strVal val="visible"/>
                                      </p:to>
                                    </p:set>
                                    <p:anim calcmode="lin" valueType="num">
                                      <p:cBhvr additive="base">
                                        <p:cTn id="19" dur="500" fill="hold"/>
                                        <p:tgtEl>
                                          <p:spTgt spid="69120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9120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91202">
                                            <p:txEl>
                                              <p:pRg st="3" end="3"/>
                                            </p:txEl>
                                          </p:spTgt>
                                        </p:tgtEl>
                                        <p:attrNameLst>
                                          <p:attrName>style.visibility</p:attrName>
                                        </p:attrNameLst>
                                      </p:cBhvr>
                                      <p:to>
                                        <p:strVal val="visible"/>
                                      </p:to>
                                    </p:set>
                                    <p:anim calcmode="lin" valueType="num">
                                      <p:cBhvr additive="base">
                                        <p:cTn id="25" dur="500" fill="hold"/>
                                        <p:tgtEl>
                                          <p:spTgt spid="69120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9120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91202">
                                            <p:txEl>
                                              <p:pRg st="5" end="5"/>
                                            </p:txEl>
                                          </p:spTgt>
                                        </p:tgtEl>
                                        <p:attrNameLst>
                                          <p:attrName>style.visibility</p:attrName>
                                        </p:attrNameLst>
                                      </p:cBhvr>
                                      <p:to>
                                        <p:strVal val="visible"/>
                                      </p:to>
                                    </p:set>
                                    <p:anim calcmode="lin" valueType="num">
                                      <p:cBhvr additive="base">
                                        <p:cTn id="31" dur="500" fill="hold"/>
                                        <p:tgtEl>
                                          <p:spTgt spid="691202">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9120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91202">
                                            <p:txEl>
                                              <p:pRg st="6" end="6"/>
                                            </p:txEl>
                                          </p:spTgt>
                                        </p:tgtEl>
                                        <p:attrNameLst>
                                          <p:attrName>style.visibility</p:attrName>
                                        </p:attrNameLst>
                                      </p:cBhvr>
                                      <p:to>
                                        <p:strVal val="visible"/>
                                      </p:to>
                                    </p:set>
                                    <p:anim calcmode="lin" valueType="num">
                                      <p:cBhvr additive="base">
                                        <p:cTn id="37" dur="500" fill="hold"/>
                                        <p:tgtEl>
                                          <p:spTgt spid="691202">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9120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91202">
                                            <p:txEl>
                                              <p:pRg st="7" end="7"/>
                                            </p:txEl>
                                          </p:spTgt>
                                        </p:tgtEl>
                                        <p:attrNameLst>
                                          <p:attrName>style.visibility</p:attrName>
                                        </p:attrNameLst>
                                      </p:cBhvr>
                                      <p:to>
                                        <p:strVal val="visible"/>
                                      </p:to>
                                    </p:set>
                                    <p:anim calcmode="lin" valueType="num">
                                      <p:cBhvr additive="base">
                                        <p:cTn id="43" dur="500" fill="hold"/>
                                        <p:tgtEl>
                                          <p:spTgt spid="691202">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91202">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1202" grpId="0" build="p" bldLvl="2" autoUpdateAnimBg="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865CCE6-ADBD-4F62-9AFD-CE62DAC73B07}"/>
              </a:ext>
            </a:extLst>
          </p:cNvPr>
          <p:cNvSpPr>
            <a:spLocks noGrp="1" noChangeArrowheads="1"/>
          </p:cNvSpPr>
          <p:nvPr>
            <p:ph type="body" idx="1"/>
          </p:nvPr>
        </p:nvSpPr>
        <p:spPr>
          <a:xfrm>
            <a:off x="251520" y="692150"/>
            <a:ext cx="8491538" cy="5473700"/>
          </a:xfrm>
        </p:spPr>
        <p:txBody>
          <a:bodyPr>
            <a:normAutofit/>
          </a:bodyPr>
          <a:lstStyle/>
          <a:p>
            <a:pPr marL="0" indent="0" eaLnBrk="1" hangingPunct="1">
              <a:lnSpc>
                <a:spcPct val="150000"/>
              </a:lnSpc>
              <a:spcBef>
                <a:spcPct val="35000"/>
              </a:spcBef>
              <a:spcAft>
                <a:spcPct val="30000"/>
              </a:spcAft>
            </a:pPr>
            <a:r>
              <a:rPr lang="es-ES_tradnl" altLang="es-ES" sz="2400" dirty="0">
                <a:cs typeface="Times New Roman" panose="02020603050405020304" pitchFamily="18" charset="0"/>
              </a:rPr>
              <a:t> </a:t>
            </a:r>
            <a:r>
              <a:rPr lang="es-ES_tradnl" altLang="es-ES" sz="2400" b="1" dirty="0">
                <a:solidFill>
                  <a:schemeClr val="accent5"/>
                </a:solidFill>
                <a:cs typeface="Times New Roman" panose="02020603050405020304" pitchFamily="18" charset="0"/>
              </a:rPr>
              <a:t>Variable respuesta o dependiente</a:t>
            </a:r>
            <a:r>
              <a:rPr lang="es-ES_tradnl" altLang="es-ES" sz="2400" dirty="0">
                <a:cs typeface="Times New Roman" panose="02020603050405020304" pitchFamily="18" charset="0"/>
              </a:rPr>
              <a:t>:                                            			</a:t>
            </a:r>
            <a:r>
              <a:rPr lang="es-ES_tradnl" altLang="es-ES" sz="2400" b="1" dirty="0">
                <a:solidFill>
                  <a:srgbClr val="FF0000"/>
                </a:solidFill>
                <a:cs typeface="Times New Roman" panose="02020603050405020304" pitchFamily="18" charset="0"/>
              </a:rPr>
              <a:t>hinchamiento</a:t>
            </a:r>
          </a:p>
          <a:p>
            <a:pPr marL="0" indent="0" eaLnBrk="1" hangingPunct="1">
              <a:lnSpc>
                <a:spcPct val="110000"/>
              </a:lnSpc>
              <a:spcBef>
                <a:spcPct val="35000"/>
              </a:spcBef>
              <a:spcAft>
                <a:spcPct val="30000"/>
              </a:spcAft>
              <a:buFont typeface="Wingdings" panose="05000000000000000000" pitchFamily="2" charset="2"/>
              <a:buNone/>
            </a:pPr>
            <a:r>
              <a:rPr lang="es-ES_tradnl" altLang="es-ES" sz="2400" dirty="0">
                <a:cs typeface="Times New Roman" panose="02020603050405020304" pitchFamily="18" charset="0"/>
              </a:rPr>
              <a:t>Ésta se determinó midiendo la longitud del pinzado en la base de cada botella (valores altos indican mayor hinchamiento, lo que es una característica desfavorable) </a:t>
            </a:r>
          </a:p>
          <a:p>
            <a:pPr marL="0" indent="0" algn="ctr" eaLnBrk="1" hangingPunct="1">
              <a:lnSpc>
                <a:spcPct val="80000"/>
              </a:lnSpc>
              <a:spcBef>
                <a:spcPct val="35000"/>
              </a:spcBef>
              <a:spcAft>
                <a:spcPct val="30000"/>
              </a:spcAft>
              <a:buFont typeface="Wingdings" panose="05000000000000000000" pitchFamily="2" charset="2"/>
              <a:buNone/>
            </a:pPr>
            <a:endParaRPr lang="es-ES_tradnl" altLang="es-ES" sz="2400" b="1" dirty="0">
              <a:cs typeface="Times New Roman" panose="02020603050405020304" pitchFamily="18" charset="0"/>
              <a:sym typeface="Wingdings" panose="05000000000000000000" pitchFamily="2" charset="2"/>
            </a:endParaRPr>
          </a:p>
          <a:p>
            <a:pPr marL="0" indent="0" algn="ctr" eaLnBrk="1" hangingPunct="1">
              <a:lnSpc>
                <a:spcPct val="80000"/>
              </a:lnSpc>
              <a:spcBef>
                <a:spcPct val="35000"/>
              </a:spcBef>
              <a:spcAft>
                <a:spcPct val="30000"/>
              </a:spcAft>
              <a:buFont typeface="Wingdings" panose="05000000000000000000" pitchFamily="2" charset="2"/>
              <a:buNone/>
            </a:pPr>
            <a:r>
              <a:rPr lang="es-ES_tradnl" altLang="es-ES" sz="2400" b="1" dirty="0">
                <a:cs typeface="Times New Roman" panose="02020603050405020304" pitchFamily="18" charset="0"/>
                <a:sym typeface="Wingdings" panose="05000000000000000000" pitchFamily="2" charset="2"/>
              </a:rPr>
              <a:t>Minimizar la </a:t>
            </a:r>
            <a:r>
              <a:rPr lang="es-ES_tradnl" altLang="es-ES" sz="2400" b="1" dirty="0" err="1">
                <a:cs typeface="Times New Roman" panose="02020603050405020304" pitchFamily="18" charset="0"/>
                <a:sym typeface="Wingdings" panose="05000000000000000000" pitchFamily="2" charset="2"/>
              </a:rPr>
              <a:t>var</a:t>
            </a:r>
            <a:r>
              <a:rPr lang="es-ES_tradnl" altLang="es-ES" sz="2400" b="1" dirty="0">
                <a:cs typeface="Times New Roman" panose="02020603050405020304" pitchFamily="18" charset="0"/>
                <a:sym typeface="Wingdings" panose="05000000000000000000" pitchFamily="2" charset="2"/>
              </a:rPr>
              <a:t>. </a:t>
            </a:r>
            <a:r>
              <a:rPr lang="es-ES_tradnl" altLang="es-ES" sz="2400" b="1" dirty="0" err="1">
                <a:cs typeface="Times New Roman" panose="02020603050405020304" pitchFamily="18" charset="0"/>
                <a:sym typeface="Wingdings" panose="05000000000000000000" pitchFamily="2" charset="2"/>
              </a:rPr>
              <a:t>resp</a:t>
            </a:r>
            <a:r>
              <a:rPr lang="es-ES_tradnl" altLang="es-ES" sz="2400" b="1" dirty="0">
                <a:cs typeface="Times New Roman" panose="02020603050405020304" pitchFamily="18" charset="0"/>
                <a:sym typeface="Wingdings" panose="05000000000000000000" pitchFamily="2" charset="2"/>
              </a:rPr>
              <a:t>.</a:t>
            </a:r>
            <a:r>
              <a:rPr lang="es-ES_tradnl" altLang="es-ES" sz="2400" dirty="0">
                <a:solidFill>
                  <a:srgbClr val="CC3300"/>
                </a:solidFill>
                <a:cs typeface="Times New Roman" panose="02020603050405020304" pitchFamily="18" charset="0"/>
              </a:rPr>
              <a:t> </a:t>
            </a:r>
            <a:r>
              <a:rPr lang="es-ES_tradnl" altLang="es-ES" sz="2400" b="1" dirty="0">
                <a:solidFill>
                  <a:srgbClr val="CC3300"/>
                </a:solidFill>
                <a:cs typeface="Times New Roman" panose="02020603050405020304" pitchFamily="18" charset="0"/>
                <a:sym typeface="Wingdings" panose="05000000000000000000" pitchFamily="2" charset="2"/>
              </a:rPr>
              <a:t></a:t>
            </a:r>
            <a:r>
              <a:rPr lang="es-ES_tradnl" altLang="es-ES" sz="2400" b="1" dirty="0">
                <a:cs typeface="Times New Roman" panose="02020603050405020304" pitchFamily="18" charset="0"/>
                <a:sym typeface="Wingdings" panose="05000000000000000000" pitchFamily="2" charset="2"/>
              </a:rPr>
              <a:t> Min hinchamiento </a:t>
            </a:r>
            <a:r>
              <a:rPr lang="es-ES_tradnl" altLang="es-ES" sz="2400" b="1" dirty="0">
                <a:solidFill>
                  <a:srgbClr val="CC3300"/>
                </a:solidFill>
                <a:cs typeface="Times New Roman" panose="02020603050405020304" pitchFamily="18" charset="0"/>
                <a:sym typeface="Wingdings" panose="05000000000000000000" pitchFamily="2" charset="2"/>
              </a:rPr>
              <a:t></a:t>
            </a:r>
            <a:r>
              <a:rPr lang="es-ES_tradnl" altLang="es-ES" sz="2400" b="1" dirty="0">
                <a:cs typeface="Times New Roman" panose="02020603050405020304" pitchFamily="18" charset="0"/>
                <a:sym typeface="Wingdings" panose="05000000000000000000" pitchFamily="2" charset="2"/>
              </a:rPr>
              <a:t> </a:t>
            </a:r>
          </a:p>
          <a:p>
            <a:pPr marL="0" indent="0" algn="ctr" eaLnBrk="1" hangingPunct="1">
              <a:lnSpc>
                <a:spcPct val="80000"/>
              </a:lnSpc>
              <a:spcBef>
                <a:spcPct val="35000"/>
              </a:spcBef>
              <a:spcAft>
                <a:spcPct val="30000"/>
              </a:spcAft>
              <a:buFont typeface="Wingdings" panose="05000000000000000000" pitchFamily="2" charset="2"/>
              <a:buNone/>
            </a:pPr>
            <a:r>
              <a:rPr lang="es-ES_tradnl" altLang="es-ES" sz="2400" b="1" dirty="0">
                <a:cs typeface="Times New Roman" panose="02020603050405020304" pitchFamily="18" charset="0"/>
                <a:sym typeface="Wingdings" panose="05000000000000000000" pitchFamily="2" charset="2"/>
              </a:rPr>
              <a:t>Min longitud pinzado</a:t>
            </a:r>
            <a:endParaRPr lang="es-ES_tradnl" altLang="es-ES" sz="2400" b="1" dirty="0">
              <a:cs typeface="Times New Roman" panose="02020603050405020304" pitchFamily="18" charset="0"/>
            </a:endParaRPr>
          </a:p>
          <a:p>
            <a:pPr marL="0" indent="0" eaLnBrk="1" hangingPunct="1">
              <a:lnSpc>
                <a:spcPct val="90000"/>
              </a:lnSpc>
              <a:buFont typeface="Wingdings" panose="05000000000000000000" pitchFamily="2" charset="2"/>
              <a:buNone/>
            </a:pPr>
            <a:endParaRPr lang="es-ES_tradnl" altLang="es-ES" sz="2400" dirty="0">
              <a:cs typeface="Times New Roman" panose="02020603050405020304" pitchFamily="18" charset="0"/>
            </a:endParaRPr>
          </a:p>
          <a:p>
            <a:pPr marL="0" indent="0" eaLnBrk="1" hangingPunct="1">
              <a:lnSpc>
                <a:spcPct val="90000"/>
              </a:lnSpc>
            </a:pPr>
            <a:r>
              <a:rPr lang="es-ES_tradnl" altLang="es-ES" sz="2400" dirty="0">
                <a:cs typeface="Times New Roman" panose="02020603050405020304" pitchFamily="18" charset="0"/>
              </a:rPr>
              <a:t> Los resultados obtenidos se recogen en la tabla siguiente:</a:t>
            </a:r>
            <a:endParaRPr lang="es-ES" altLang="es-ES" sz="2400" dirty="0">
              <a:cs typeface="Times New Roman" panose="02020603050405020304" pitchFamily="18" charset="0"/>
            </a:endParaRPr>
          </a:p>
        </p:txBody>
      </p:sp>
      <p:sp>
        <p:nvSpPr>
          <p:cNvPr id="33795" name="Rectangle 4">
            <a:extLst>
              <a:ext uri="{FF2B5EF4-FFF2-40B4-BE49-F238E27FC236}">
                <a16:creationId xmlns:a16="http://schemas.microsoft.com/office/drawing/2014/main" id="{46A6C0EF-BD7D-49C3-AC9E-A9678DDB0CF6}"/>
              </a:ext>
            </a:extLst>
          </p:cNvPr>
          <p:cNvSpPr>
            <a:spLocks noGrp="1" noChangeArrowheads="1"/>
          </p:cNvSpPr>
          <p:nvPr>
            <p:ph type="title"/>
          </p:nvPr>
        </p:nvSpPr>
        <p:spPr>
          <a:xfrm>
            <a:off x="107950" y="146050"/>
            <a:ext cx="8467725" cy="549275"/>
          </a:xfrm>
          <a:noFill/>
        </p:spPr>
        <p:txBody>
          <a:bodyPr/>
          <a:lstStyle/>
          <a:p>
            <a:pPr eaLnBrk="1" hangingPunct="1"/>
            <a:r>
              <a:rPr lang="es-ES_tradnl" altLang="es-ES">
                <a:solidFill>
                  <a:srgbClr val="008000"/>
                </a:solidFill>
              </a:rPr>
              <a:t>Ejemplo</a:t>
            </a:r>
          </a:p>
        </p:txBody>
      </p:sp>
      <p:sp>
        <p:nvSpPr>
          <p:cNvPr id="33796" name="AutoShape 5">
            <a:extLst>
              <a:ext uri="{FF2B5EF4-FFF2-40B4-BE49-F238E27FC236}">
                <a16:creationId xmlns:a16="http://schemas.microsoft.com/office/drawing/2014/main" id="{8477EDF4-E0A1-4CD3-AE65-D56851809CE8}"/>
              </a:ext>
            </a:extLst>
          </p:cNvPr>
          <p:cNvSpPr>
            <a:spLocks noChangeArrowheads="1"/>
          </p:cNvSpPr>
          <p:nvPr/>
        </p:nvSpPr>
        <p:spPr bwMode="auto">
          <a:xfrm>
            <a:off x="3779838" y="3573463"/>
            <a:ext cx="647700" cy="287337"/>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Tree>
    <p:extLst>
      <p:ext uri="{BB962C8B-B14F-4D97-AF65-F5344CB8AC3E}">
        <p14:creationId xmlns:p14="http://schemas.microsoft.com/office/powerpoint/2010/main" val="803412641"/>
      </p:ext>
    </p:extLst>
  </p:cSld>
  <p:clrMapOvr>
    <a:masterClrMapping/>
  </p:clrMapOvr>
  <p:transition>
    <p:zoom/>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5299" name="Group 3">
            <a:extLst>
              <a:ext uri="{FF2B5EF4-FFF2-40B4-BE49-F238E27FC236}">
                <a16:creationId xmlns:a16="http://schemas.microsoft.com/office/drawing/2014/main" id="{C99A0326-C7A2-4D46-89BA-2B11E8DDCE87}"/>
              </a:ext>
            </a:extLst>
          </p:cNvPr>
          <p:cNvGraphicFramePr>
            <a:graphicFrameLocks noGrp="1"/>
          </p:cNvGraphicFramePr>
          <p:nvPr>
            <p:extLst/>
          </p:nvPr>
        </p:nvGraphicFramePr>
        <p:xfrm>
          <a:off x="1447800" y="914400"/>
          <a:ext cx="5156200" cy="5338763"/>
        </p:xfrm>
        <a:graphic>
          <a:graphicData uri="http://schemas.openxmlformats.org/drawingml/2006/table">
            <a:tbl>
              <a:tblPr/>
              <a:tblGrid>
                <a:gridCol w="741363">
                  <a:extLst>
                    <a:ext uri="{9D8B030D-6E8A-4147-A177-3AD203B41FA5}">
                      <a16:colId xmlns:a16="http://schemas.microsoft.com/office/drawing/2014/main" val="3476367797"/>
                    </a:ext>
                  </a:extLst>
                </a:gridCol>
                <a:gridCol w="709612">
                  <a:extLst>
                    <a:ext uri="{9D8B030D-6E8A-4147-A177-3AD203B41FA5}">
                      <a16:colId xmlns:a16="http://schemas.microsoft.com/office/drawing/2014/main" val="2105779296"/>
                    </a:ext>
                  </a:extLst>
                </a:gridCol>
                <a:gridCol w="1235075">
                  <a:extLst>
                    <a:ext uri="{9D8B030D-6E8A-4147-A177-3AD203B41FA5}">
                      <a16:colId xmlns:a16="http://schemas.microsoft.com/office/drawing/2014/main" val="2914023770"/>
                    </a:ext>
                  </a:extLst>
                </a:gridCol>
                <a:gridCol w="1235075">
                  <a:extLst>
                    <a:ext uri="{9D8B030D-6E8A-4147-A177-3AD203B41FA5}">
                      <a16:colId xmlns:a16="http://schemas.microsoft.com/office/drawing/2014/main" val="428347714"/>
                    </a:ext>
                  </a:extLst>
                </a:gridCol>
                <a:gridCol w="1235075">
                  <a:extLst>
                    <a:ext uri="{9D8B030D-6E8A-4147-A177-3AD203B41FA5}">
                      <a16:colId xmlns:a16="http://schemas.microsoft.com/office/drawing/2014/main" val="3497441749"/>
                    </a:ext>
                  </a:extLst>
                </a:gridCol>
              </a:tblGrid>
              <a:tr h="396297">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7" marB="45727" horzOverflow="overflow">
                    <a:lnL cap="flat">
                      <a:noFill/>
                    </a:lnL>
                    <a:lnR>
                      <a:noFill/>
                    </a:lnR>
                    <a:lnT cap="flat">
                      <a:noFill/>
                    </a:lnT>
                    <a:lnB>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7" marB="45727" horzOverflow="overflow">
                    <a:lnL>
                      <a:noFill/>
                    </a:lnL>
                    <a:lnR w="28575" cap="flat" cmpd="sng" algn="ctr">
                      <a:solidFill>
                        <a:schemeClr val="tx1"/>
                      </a:solidFill>
                      <a:prstDash val="solid"/>
                      <a:miter lim="800000"/>
                      <a:headEnd type="none" w="sm" len="sm"/>
                      <a:tailEnd type="none" w="sm" len="sm"/>
                    </a:lnR>
                    <a:lnT cap="flat">
                      <a:noFill/>
                    </a:lnT>
                    <a:lnB>
                      <a:noFill/>
                    </a:lnB>
                    <a:lnTlToBr>
                      <a:noFill/>
                    </a:lnTlToBr>
                    <a:lnBlToTr>
                      <a:noFill/>
                    </a:lnBlToTr>
                    <a:noFill/>
                  </a:tcPr>
                </a:tc>
                <a:tc gridSpan="3">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CATALIZADOR</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7" marB="45727"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11454766"/>
                  </a:ext>
                </a:extLst>
              </a:tr>
              <a:tr h="442976">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7" marB="45727" horzOverflow="overflow">
                    <a:lnL cap="flat">
                      <a:noFill/>
                    </a:lnL>
                    <a:lnR>
                      <a:noFill/>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7" marB="45727" horzOverflow="overflow">
                    <a:lnL>
                      <a:noFill/>
                    </a:lnL>
                    <a:lnR w="28575" cap="flat" cmpd="sng" algn="ctr">
                      <a:solidFill>
                        <a:schemeClr val="tx1"/>
                      </a:solidFill>
                      <a:prstDash val="solid"/>
                      <a:miter lim="800000"/>
                      <a:headEnd type="none" w="sm" len="sm"/>
                      <a:tailEnd type="none" w="sm" len="sm"/>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A</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7" marB="45727"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B</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C</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extLst>
                  <a:ext uri="{0D108BD9-81ED-4DB2-BD59-A6C34878D82A}">
                    <a16:rowId xmlns:a16="http://schemas.microsoft.com/office/drawing/2014/main" val="762169933"/>
                  </a:ext>
                </a:extLst>
              </a:tr>
              <a:tr h="2249745">
                <a:tc rowSpan="2">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0" i="0" u="none" strike="noStrike" cap="none" normalizeH="0" baseline="0">
                        <a:ln>
                          <a:noFill/>
                        </a:ln>
                        <a:solidFill>
                          <a:schemeClr val="tx1"/>
                        </a:solidFill>
                        <a:effectLst/>
                        <a:latin typeface="Verdan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0" i="0" u="none" strike="noStrike" cap="none" normalizeH="0" baseline="0">
                        <a:ln>
                          <a:noFill/>
                        </a:ln>
                        <a:solidFill>
                          <a:schemeClr val="tx1"/>
                        </a:solidFill>
                        <a:effectLst/>
                        <a:latin typeface="Verdan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0" i="0" u="none" strike="noStrike" cap="none" normalizeH="0" baseline="0">
                        <a:ln>
                          <a:noFill/>
                        </a:ln>
                        <a:solidFill>
                          <a:schemeClr val="tx1"/>
                        </a:solidFill>
                        <a:effectLst/>
                        <a:latin typeface="Verdan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0" i="0" u="none" strike="noStrike" cap="none" normalizeH="0" baseline="0">
                        <a:ln>
                          <a:noFill/>
                        </a:ln>
                        <a:solidFill>
                          <a:schemeClr val="tx1"/>
                        </a:solidFill>
                        <a:effectLst/>
                        <a:latin typeface="Verdan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M</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O</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L</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D</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E</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7" marB="45727"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1</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93</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93</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97</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95</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96</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94</a:t>
                      </a:r>
                      <a:endParaRPr kumimoji="0" lang="es-ES" altLang="es-ES" sz="1200" b="1" i="0" u="none" strike="noStrike" cap="none" normalizeH="0" baseline="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96</a:t>
                      </a:r>
                      <a:endParaRPr kumimoji="0" lang="es-ES" altLang="es-ES" sz="1200" b="1" i="0" u="none" strike="noStrike" cap="none" normalizeH="0" baseline="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2663818178"/>
                  </a:ext>
                </a:extLst>
              </a:tr>
              <a:tr h="2249745">
                <a:tc vMerge="1">
                  <a:txBody>
                    <a:bodyPr/>
                    <a:lstStyle/>
                    <a:p>
                      <a:endParaRPr lang="es-ES"/>
                    </a:p>
                  </a:txBody>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2</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87</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89</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89</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88</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89</a:t>
                      </a:r>
                      <a:endParaRPr kumimoji="0" lang="es-ES" altLang="es-ES" sz="1200" b="1" i="0" u="none" strike="noStrike" cap="none" normalizeH="0" baseline="0" dirty="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92</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89</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90</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Times" pitchFamily="2" charset="0"/>
                        <a:ea typeface="Times New Roman" panose="02020603050405020304" pitchFamily="18" charset="0"/>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1200" b="1"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91</a:t>
                      </a:r>
                      <a:endParaRPr kumimoji="0" lang="es-ES" altLang="es-ES" sz="1200" b="1" i="0" u="none" strike="noStrike" cap="none" normalizeH="0" baseline="0" dirty="0">
                        <a:ln>
                          <a:noFill/>
                        </a:ln>
                        <a:solidFill>
                          <a:schemeClr val="tx1"/>
                        </a:solidFill>
                        <a:effectLst/>
                        <a:latin typeface="Verdana" panose="020B0604030504040204" pitchFamily="34" charset="0"/>
                      </a:endParaRPr>
                    </a:p>
                  </a:txBody>
                  <a:tcPr marT="45727" marB="45727"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854374011"/>
                  </a:ext>
                </a:extLst>
              </a:tr>
            </a:tbl>
          </a:graphicData>
        </a:graphic>
      </p:graphicFrame>
      <p:sp>
        <p:nvSpPr>
          <p:cNvPr id="35873" name="Rectangle 38">
            <a:extLst>
              <a:ext uri="{FF2B5EF4-FFF2-40B4-BE49-F238E27FC236}">
                <a16:creationId xmlns:a16="http://schemas.microsoft.com/office/drawing/2014/main" id="{22E864F5-708E-4F4C-8935-D188CEA4D590}"/>
              </a:ext>
            </a:extLst>
          </p:cNvPr>
          <p:cNvSpPr>
            <a:spLocks noGrp="1" noChangeArrowheads="1"/>
          </p:cNvSpPr>
          <p:nvPr>
            <p:ph type="title"/>
          </p:nvPr>
        </p:nvSpPr>
        <p:spPr>
          <a:xfrm>
            <a:off x="107950" y="219075"/>
            <a:ext cx="8467725" cy="549275"/>
          </a:xfrm>
          <a:noFill/>
        </p:spPr>
        <p:txBody>
          <a:bodyPr/>
          <a:lstStyle/>
          <a:p>
            <a:pPr eaLnBrk="1" hangingPunct="1"/>
            <a:r>
              <a:rPr lang="es-ES_tradnl" altLang="es-ES">
                <a:solidFill>
                  <a:srgbClr val="008000"/>
                </a:solidFill>
              </a:rPr>
              <a:t>Resultados</a:t>
            </a:r>
          </a:p>
        </p:txBody>
      </p:sp>
    </p:spTree>
    <p:extLst>
      <p:ext uri="{BB962C8B-B14F-4D97-AF65-F5344CB8AC3E}">
        <p14:creationId xmlns:p14="http://schemas.microsoft.com/office/powerpoint/2010/main" val="3794888739"/>
      </p:ext>
    </p:extLst>
  </p:cSld>
  <p:clrMapOvr>
    <a:masterClrMapping/>
  </p:clrMapOvr>
  <p:transition>
    <p:zoom/>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7348" name="Group 4">
            <a:extLst>
              <a:ext uri="{FF2B5EF4-FFF2-40B4-BE49-F238E27FC236}">
                <a16:creationId xmlns:a16="http://schemas.microsoft.com/office/drawing/2014/main" id="{9E1C93A9-581F-8A4A-8599-F8759E347642}"/>
              </a:ext>
            </a:extLst>
          </p:cNvPr>
          <p:cNvGraphicFramePr>
            <a:graphicFrameLocks noGrp="1"/>
          </p:cNvGraphicFramePr>
          <p:nvPr>
            <p:extLst/>
          </p:nvPr>
        </p:nvGraphicFramePr>
        <p:xfrm>
          <a:off x="1905000" y="1724025"/>
          <a:ext cx="4241800" cy="3538539"/>
        </p:xfrm>
        <a:graphic>
          <a:graphicData uri="http://schemas.openxmlformats.org/drawingml/2006/table">
            <a:tbl>
              <a:tblPr/>
              <a:tblGrid>
                <a:gridCol w="609600">
                  <a:extLst>
                    <a:ext uri="{9D8B030D-6E8A-4147-A177-3AD203B41FA5}">
                      <a16:colId xmlns:a16="http://schemas.microsoft.com/office/drawing/2014/main" val="398984978"/>
                    </a:ext>
                  </a:extLst>
                </a:gridCol>
                <a:gridCol w="584200">
                  <a:extLst>
                    <a:ext uri="{9D8B030D-6E8A-4147-A177-3AD203B41FA5}">
                      <a16:colId xmlns:a16="http://schemas.microsoft.com/office/drawing/2014/main" val="2268508529"/>
                    </a:ext>
                  </a:extLst>
                </a:gridCol>
                <a:gridCol w="1016000">
                  <a:extLst>
                    <a:ext uri="{9D8B030D-6E8A-4147-A177-3AD203B41FA5}">
                      <a16:colId xmlns:a16="http://schemas.microsoft.com/office/drawing/2014/main" val="3274718225"/>
                    </a:ext>
                  </a:extLst>
                </a:gridCol>
                <a:gridCol w="1016000">
                  <a:extLst>
                    <a:ext uri="{9D8B030D-6E8A-4147-A177-3AD203B41FA5}">
                      <a16:colId xmlns:a16="http://schemas.microsoft.com/office/drawing/2014/main" val="3553974021"/>
                    </a:ext>
                  </a:extLst>
                </a:gridCol>
                <a:gridCol w="1016000">
                  <a:extLst>
                    <a:ext uri="{9D8B030D-6E8A-4147-A177-3AD203B41FA5}">
                      <a16:colId xmlns:a16="http://schemas.microsoft.com/office/drawing/2014/main" val="457368104"/>
                    </a:ext>
                  </a:extLst>
                </a:gridCol>
              </a:tblGrid>
              <a:tr h="396276">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cap="flat">
                      <a:noFill/>
                    </a:lnL>
                    <a:lnR>
                      <a:noFill/>
                    </a:lnR>
                    <a:lnT cap="flat">
                      <a:noFill/>
                    </a:lnT>
                    <a:lnB>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a:noFill/>
                    </a:lnL>
                    <a:lnR w="28575" cap="flat" cmpd="sng" algn="ctr">
                      <a:solidFill>
                        <a:schemeClr val="tx1"/>
                      </a:solidFill>
                      <a:prstDash val="solid"/>
                      <a:miter lim="800000"/>
                      <a:headEnd type="none" w="sm" len="sm"/>
                      <a:tailEnd type="none" w="sm" len="sm"/>
                    </a:lnR>
                    <a:lnT cap="flat">
                      <a:noFill/>
                    </a:lnT>
                    <a:lnB>
                      <a:noFill/>
                    </a:lnB>
                    <a:lnTlToBr>
                      <a:noFill/>
                    </a:lnTlToBr>
                    <a:lnBlToTr>
                      <a:noFill/>
                    </a:lnBlToTr>
                    <a:noFill/>
                  </a:tcPr>
                </a:tc>
                <a:tc gridSpan="3">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CATALIZADOR</a:t>
                      </a: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776760946"/>
                  </a:ext>
                </a:extLst>
              </a:tr>
              <a:tr h="44295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cap="flat">
                      <a:noFill/>
                    </a:lnL>
                    <a:lnR>
                      <a:noFill/>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a:noFill/>
                    </a:lnL>
                    <a:lnR w="28575" cap="flat" cmpd="sng" algn="ctr">
                      <a:solidFill>
                        <a:schemeClr val="tx1"/>
                      </a:solidFill>
                      <a:prstDash val="solid"/>
                      <a:miter lim="800000"/>
                      <a:headEnd type="none" w="sm" len="sm"/>
                      <a:tailEnd type="none" w="sm" len="sm"/>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A</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4" marB="45724"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B</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C</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extLst>
                  <a:ext uri="{0D108BD9-81ED-4DB2-BD59-A6C34878D82A}">
                    <a16:rowId xmlns:a16="http://schemas.microsoft.com/office/drawing/2014/main" val="29793453"/>
                  </a:ext>
                </a:extLst>
              </a:tr>
              <a:tr h="914482">
                <a:tc rowSpan="2">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M</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O</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L</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D</a:t>
                      </a: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E</a:t>
                      </a: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1</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913</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915</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949</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2144398232"/>
                  </a:ext>
                </a:extLst>
              </a:tr>
              <a:tr h="944965">
                <a:tc vMerge="1">
                  <a:txBody>
                    <a:bodyPr/>
                    <a:lstStyle/>
                    <a:p>
                      <a:endParaRPr lang="es-ES"/>
                    </a:p>
                  </a:txBody>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1" i="0" u="none" strike="noStrike" cap="none" normalizeH="0" baseline="0" dirty="0">
                        <a:ln>
                          <a:noFill/>
                        </a:ln>
                        <a:solidFill>
                          <a:schemeClr val="bg1"/>
                        </a:solidFill>
                        <a:effectLst/>
                        <a:latin typeface="Verdana" panose="020B060403050404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2</a:t>
                      </a:r>
                      <a:endParaRPr kumimoji="0" lang="es-ES" altLang="es-ES" sz="2000" b="1" i="0" u="none" strike="noStrike" cap="none" normalizeH="0" baseline="0" dirty="0">
                        <a:ln>
                          <a:noFill/>
                        </a:ln>
                        <a:solidFill>
                          <a:schemeClr val="bg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tx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874</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887</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ea typeface="Times New Roman" panose="02020603050405020304" pitchFamily="18" charset="0"/>
                          <a:cs typeface="Times New Roman" panose="02020603050405020304" pitchFamily="18" charset="0"/>
                        </a:rPr>
                        <a:t>906</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830576521"/>
                  </a:ext>
                </a:extLst>
              </a:tr>
              <a:tr h="83986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4" marB="45724" horzOverflow="overflow">
                    <a:lnL cap="flat">
                      <a:noFill/>
                    </a:lnL>
                    <a:lnR>
                      <a:noFill/>
                    </a:lnR>
                    <a:lnT w="28575" cap="flat" cmpd="sng" algn="ctr">
                      <a:solidFill>
                        <a:schemeClr val="tx1"/>
                      </a:solidFill>
                      <a:prstDash val="solid"/>
                      <a:miter lim="800000"/>
                      <a:headEnd type="none" w="sm" len="sm"/>
                      <a:tailEnd type="none" w="sm" len="sm"/>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accent1"/>
                        </a:solidFill>
                        <a:effectLst/>
                        <a:latin typeface="Verdana" panose="020B0604030504040204" pitchFamily="34" charset="0"/>
                      </a:endParaRPr>
                    </a:p>
                  </a:txBody>
                  <a:tcPr marT="45724" marB="45724" horzOverflow="overflow">
                    <a:lnL>
                      <a:noFill/>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1787</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4" marB="45724"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0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1802</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0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rPr>
                        <a:t>1855</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marT="45724" marB="45724"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3065811030"/>
                  </a:ext>
                </a:extLst>
              </a:tr>
            </a:tbl>
          </a:graphicData>
        </a:graphic>
      </p:graphicFrame>
      <p:graphicFrame>
        <p:nvGraphicFramePr>
          <p:cNvPr id="697394" name="Group 50">
            <a:extLst>
              <a:ext uri="{FF2B5EF4-FFF2-40B4-BE49-F238E27FC236}">
                <a16:creationId xmlns:a16="http://schemas.microsoft.com/office/drawing/2014/main" id="{DD9B85FC-97D7-B644-86D0-560C9A6A5186}"/>
              </a:ext>
            </a:extLst>
          </p:cNvPr>
          <p:cNvGraphicFramePr>
            <a:graphicFrameLocks noGrp="1"/>
          </p:cNvGraphicFramePr>
          <p:nvPr/>
        </p:nvGraphicFramePr>
        <p:xfrm>
          <a:off x="6146800" y="1724025"/>
          <a:ext cx="1016000" cy="3535363"/>
        </p:xfrm>
        <a:graphic>
          <a:graphicData uri="http://schemas.openxmlformats.org/drawingml/2006/table">
            <a:tbl>
              <a:tblPr/>
              <a:tblGrid>
                <a:gridCol w="1016000">
                  <a:extLst>
                    <a:ext uri="{9D8B030D-6E8A-4147-A177-3AD203B41FA5}">
                      <a16:colId xmlns:a16="http://schemas.microsoft.com/office/drawing/2014/main" val="1232749641"/>
                    </a:ext>
                  </a:extLst>
                </a:gridCol>
              </a:tblGrid>
              <a:tr h="396311">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a:ln>
                          <a:noFill/>
                        </a:ln>
                        <a:solidFill>
                          <a:schemeClr val="tx1"/>
                        </a:solidFill>
                        <a:effectLst/>
                        <a:latin typeface="Verdana" panose="020B0604030504040204" pitchFamily="34" charset="0"/>
                      </a:endParaRPr>
                    </a:p>
                  </a:txBody>
                  <a:tcPr marT="45728" marB="45728" horzOverflow="overflow">
                    <a:lnL w="28575" cap="flat" cmpd="sng" algn="ctr">
                      <a:solidFill>
                        <a:schemeClr val="tx1"/>
                      </a:solidFill>
                      <a:prstDash val="solid"/>
                      <a:miter lim="800000"/>
                      <a:headEnd type="none" w="sm" len="sm"/>
                      <a:tailEnd type="none" w="sm" len="sm"/>
                    </a:lnL>
                    <a:lnR cap="flat">
                      <a:noFill/>
                    </a:lnR>
                    <a:lnT cap="flat">
                      <a:noFill/>
                    </a:lnT>
                    <a:lnB>
                      <a:noFill/>
                    </a:lnB>
                    <a:lnTlToBr>
                      <a:noFill/>
                    </a:lnTlToBr>
                    <a:lnBlToTr>
                      <a:noFill/>
                    </a:lnBlToTr>
                    <a:noFill/>
                  </a:tcPr>
                </a:tc>
                <a:extLst>
                  <a:ext uri="{0D108BD9-81ED-4DB2-BD59-A6C34878D82A}">
                    <a16:rowId xmlns:a16="http://schemas.microsoft.com/office/drawing/2014/main" val="1807891817"/>
                  </a:ext>
                </a:extLst>
              </a:tr>
              <a:tr h="442992">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accent1"/>
                        </a:solidFill>
                        <a:effectLst/>
                        <a:latin typeface="Verdana" panose="020B0604030504040204" pitchFamily="34" charset="0"/>
                      </a:endParaRPr>
                    </a:p>
                  </a:txBody>
                  <a:tcPr marT="45728" marB="45728" horzOverflow="overflow">
                    <a:lnL w="28575" cap="flat" cmpd="sng" algn="ctr">
                      <a:solidFill>
                        <a:schemeClr val="tx1"/>
                      </a:solidFill>
                      <a:prstDash val="solid"/>
                      <a:miter lim="800000"/>
                      <a:headEnd type="none" w="sm" len="sm"/>
                      <a:tailEnd type="none" w="sm" len="sm"/>
                    </a:lnL>
                    <a:lnR cap="flat">
                      <a:noFill/>
                    </a:lnR>
                    <a:lnT>
                      <a:noFill/>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128332711"/>
                  </a:ext>
                </a:extLst>
              </a:tr>
              <a:tr h="914564">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2777</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8" marB="45728"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1165231353"/>
                  </a:ext>
                </a:extLst>
              </a:tr>
              <a:tr h="941557">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2667</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8" marB="45728"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FFFF00"/>
                    </a:solidFill>
                  </a:tcPr>
                </a:tc>
                <a:extLst>
                  <a:ext uri="{0D108BD9-81ED-4DB2-BD59-A6C34878D82A}">
                    <a16:rowId xmlns:a16="http://schemas.microsoft.com/office/drawing/2014/main" val="67494212"/>
                  </a:ext>
                </a:extLst>
              </a:tr>
              <a:tr h="839939">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5444</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marT="45728" marB="45728"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9900"/>
                    </a:solidFill>
                  </a:tcPr>
                </a:tc>
                <a:extLst>
                  <a:ext uri="{0D108BD9-81ED-4DB2-BD59-A6C34878D82A}">
                    <a16:rowId xmlns:a16="http://schemas.microsoft.com/office/drawing/2014/main" val="403734988"/>
                  </a:ext>
                </a:extLst>
              </a:tr>
            </a:tbl>
          </a:graphicData>
        </a:graphic>
      </p:graphicFrame>
      <p:sp>
        <p:nvSpPr>
          <p:cNvPr id="37941" name="Text Box 66">
            <a:extLst>
              <a:ext uri="{FF2B5EF4-FFF2-40B4-BE49-F238E27FC236}">
                <a16:creationId xmlns:a16="http://schemas.microsoft.com/office/drawing/2014/main" id="{CF05912B-FEDB-4DF7-BCC3-95006B266BC5}"/>
              </a:ext>
            </a:extLst>
          </p:cNvPr>
          <p:cNvSpPr txBox="1">
            <a:spLocks noChangeArrowheads="1"/>
          </p:cNvSpPr>
          <p:nvPr/>
        </p:nvSpPr>
        <p:spPr bwMode="auto">
          <a:xfrm>
            <a:off x="3733800" y="1143000"/>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b="1">
                <a:solidFill>
                  <a:srgbClr val="CC3300"/>
                </a:solidFill>
              </a:rPr>
              <a:t>TOTALES</a:t>
            </a:r>
            <a:endParaRPr lang="es-ES" altLang="es-ES" b="1">
              <a:solidFill>
                <a:srgbClr val="CC3300"/>
              </a:solidFill>
            </a:endParaRPr>
          </a:p>
        </p:txBody>
      </p:sp>
      <p:sp>
        <p:nvSpPr>
          <p:cNvPr id="37942" name="Rectangle 67">
            <a:extLst>
              <a:ext uri="{FF2B5EF4-FFF2-40B4-BE49-F238E27FC236}">
                <a16:creationId xmlns:a16="http://schemas.microsoft.com/office/drawing/2014/main" id="{12BDBD0D-94D3-48FD-8DA6-84C018C084F0}"/>
              </a:ext>
            </a:extLst>
          </p:cNvPr>
          <p:cNvSpPr>
            <a:spLocks noGrp="1" noChangeArrowheads="1"/>
          </p:cNvSpPr>
          <p:nvPr>
            <p:ph type="title"/>
          </p:nvPr>
        </p:nvSpPr>
        <p:spPr>
          <a:xfrm>
            <a:off x="107950" y="219075"/>
            <a:ext cx="8467725" cy="549275"/>
          </a:xfrm>
          <a:noFill/>
        </p:spPr>
        <p:txBody>
          <a:bodyPr/>
          <a:lstStyle/>
          <a:p>
            <a:pPr eaLnBrk="1" hangingPunct="1"/>
            <a:r>
              <a:rPr lang="es-ES_tradnl" altLang="es-ES" dirty="0">
                <a:solidFill>
                  <a:srgbClr val="008000"/>
                </a:solidFill>
              </a:rPr>
              <a:t>Resultados</a:t>
            </a:r>
          </a:p>
        </p:txBody>
      </p:sp>
    </p:spTree>
    <p:extLst>
      <p:ext uri="{BB962C8B-B14F-4D97-AF65-F5344CB8AC3E}">
        <p14:creationId xmlns:p14="http://schemas.microsoft.com/office/powerpoint/2010/main" val="3084448391"/>
      </p:ext>
    </p:extLst>
  </p:cSld>
  <p:clrMapOvr>
    <a:masterClrMapping/>
  </p:clrMapOvr>
  <p:transition>
    <p:zoom/>
  </p:transition>
</p:sld>
</file>

<file path=ppt/slides/slide2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4D4EF-E479-8247-BFBF-1098A09E5F25}"/>
              </a:ext>
            </a:extLst>
          </p:cNvPr>
          <p:cNvSpPr>
            <a:spLocks noGrp="1"/>
          </p:cNvSpPr>
          <p:nvPr>
            <p:ph type="title"/>
          </p:nvPr>
        </p:nvSpPr>
        <p:spPr/>
        <p:txBody>
          <a:bodyPr/>
          <a:lstStyle/>
          <a:p>
            <a:r>
              <a:rPr lang="es-ES" dirty="0">
                <a:solidFill>
                  <a:srgbClr val="FF0000"/>
                </a:solidFill>
              </a:rPr>
              <a:t>Obtener</a:t>
            </a:r>
          </a:p>
        </p:txBody>
      </p:sp>
      <p:sp>
        <p:nvSpPr>
          <p:cNvPr id="3" name="Marcador de contenido 2">
            <a:extLst>
              <a:ext uri="{FF2B5EF4-FFF2-40B4-BE49-F238E27FC236}">
                <a16:creationId xmlns:a16="http://schemas.microsoft.com/office/drawing/2014/main" id="{E300446F-63AA-4549-A000-EA5155996A34}"/>
              </a:ext>
            </a:extLst>
          </p:cNvPr>
          <p:cNvSpPr>
            <a:spLocks noGrp="1"/>
          </p:cNvSpPr>
          <p:nvPr>
            <p:ph idx="1"/>
          </p:nvPr>
        </p:nvSpPr>
        <p:spPr>
          <a:xfrm>
            <a:off x="237881" y="711202"/>
            <a:ext cx="8734180" cy="5645150"/>
          </a:xfrm>
          <a:ln w="19050">
            <a:solidFill>
              <a:srgbClr val="FF0000"/>
            </a:solidFill>
          </a:ln>
        </p:spPr>
        <p:txBody>
          <a:bodyPr>
            <a:normAutofit/>
          </a:bodyPr>
          <a:lstStyle/>
          <a:p>
            <a:pPr marL="457200" indent="-457200">
              <a:buFont typeface="+mj-lt"/>
              <a:buAutoNum type="arabicPeriod"/>
            </a:pPr>
            <a:r>
              <a:rPr lang="es-ES" sz="2400" b="1" dirty="0"/>
              <a:t>Efectos significativos sobre la media de la longitud del pinzado (hinchamiento)</a:t>
            </a:r>
          </a:p>
          <a:p>
            <a:pPr marL="457200" indent="-457200">
              <a:buFont typeface="+mj-lt"/>
              <a:buAutoNum type="arabicPeriod"/>
            </a:pPr>
            <a:r>
              <a:rPr lang="es-ES" sz="2400" b="1" dirty="0"/>
              <a:t>COO para la media de la longitud del pinzado </a:t>
            </a:r>
          </a:p>
          <a:p>
            <a:pPr marL="457200" indent="-457200">
              <a:buFont typeface="+mj-lt"/>
              <a:buAutoNum type="arabicPeriod"/>
            </a:pPr>
            <a:r>
              <a:rPr lang="es-ES" sz="2400" b="1" dirty="0"/>
              <a:t>Media Prevista de la longitud del pinzado en las COO</a:t>
            </a:r>
          </a:p>
          <a:p>
            <a:pPr marL="457200" indent="-457200">
              <a:buFont typeface="+mj-lt"/>
              <a:buAutoNum type="arabicPeriod"/>
            </a:pPr>
            <a:r>
              <a:rPr lang="es-ES" sz="2400" b="1" dirty="0"/>
              <a:t>Análisis de residuos</a:t>
            </a:r>
          </a:p>
          <a:p>
            <a:pPr marL="457200" indent="-457200">
              <a:buFont typeface="+mj-lt"/>
              <a:buAutoNum type="arabicPeriod"/>
            </a:pPr>
            <a:r>
              <a:rPr lang="es-ES" sz="2400" b="1" dirty="0"/>
              <a:t>Efectos significativos sobre la varianza de la longitud del pinzado (hinchamiento)</a:t>
            </a:r>
          </a:p>
          <a:p>
            <a:pPr marL="457200" indent="-457200">
              <a:buFont typeface="+mj-lt"/>
              <a:buAutoNum type="arabicPeriod"/>
            </a:pPr>
            <a:r>
              <a:rPr lang="es-ES" sz="2400" b="1" dirty="0"/>
              <a:t>COO para la varianza de la longitud del pinzado </a:t>
            </a:r>
          </a:p>
          <a:p>
            <a:pPr marL="457200" indent="-457200">
              <a:buFont typeface="+mj-lt"/>
              <a:buAutoNum type="arabicPeriod"/>
            </a:pPr>
            <a:r>
              <a:rPr lang="es-ES" sz="2400" b="1" dirty="0"/>
              <a:t>Media Prevista de la varianza de la longitud del pinzado en las COO</a:t>
            </a:r>
          </a:p>
          <a:p>
            <a:pPr marL="457200" indent="-457200">
              <a:buFont typeface="+mj-lt"/>
              <a:buAutoNum type="arabicPeriod"/>
            </a:pPr>
            <a:r>
              <a:rPr lang="es-ES" sz="2400" b="1" dirty="0"/>
              <a:t>En COO, ¿qué probabilidad tiene una botella tomada al azar de presentar un pinzado inferior a 89 unidades?</a:t>
            </a:r>
          </a:p>
          <a:p>
            <a:pPr marL="457200" indent="-457200">
              <a:buFont typeface="+mj-lt"/>
              <a:buAutoNum type="arabicPeriod"/>
            </a:pPr>
            <a:r>
              <a:rPr lang="es-ES" sz="2400" b="1" dirty="0"/>
              <a:t>¿Qué porcentaje de botellas presentarán un pinzado en COO entre 86 y 89 unidades?</a:t>
            </a:r>
          </a:p>
          <a:p>
            <a:pPr marL="457200" indent="-457200">
              <a:buFont typeface="+mj-lt"/>
              <a:buAutoNum type="arabicPeriod"/>
            </a:pPr>
            <a:endParaRPr lang="es-ES" sz="2400" b="1" dirty="0"/>
          </a:p>
        </p:txBody>
      </p:sp>
    </p:spTree>
    <p:extLst>
      <p:ext uri="{BB962C8B-B14F-4D97-AF65-F5344CB8AC3E}">
        <p14:creationId xmlns:p14="http://schemas.microsoft.com/office/powerpoint/2010/main" val="703418941"/>
      </p:ext>
    </p:extLst>
  </p:cSld>
  <p:clrMapOvr>
    <a:masterClrMapping/>
  </p:clrMapOvr>
  <p:transition>
    <p:zoom/>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4D4EF-E479-8247-BFBF-1098A09E5F25}"/>
              </a:ext>
            </a:extLst>
          </p:cNvPr>
          <p:cNvSpPr>
            <a:spLocks noGrp="1"/>
          </p:cNvSpPr>
          <p:nvPr>
            <p:ph type="title"/>
          </p:nvPr>
        </p:nvSpPr>
        <p:spPr/>
        <p:txBody>
          <a:bodyPr/>
          <a:lstStyle/>
          <a:p>
            <a:r>
              <a:rPr lang="es-ES" dirty="0">
                <a:solidFill>
                  <a:srgbClr val="FF0000"/>
                </a:solidFill>
              </a:rPr>
              <a:t>Obtener</a:t>
            </a:r>
          </a:p>
        </p:txBody>
      </p:sp>
      <p:sp>
        <p:nvSpPr>
          <p:cNvPr id="3" name="Marcador de contenido 2">
            <a:extLst>
              <a:ext uri="{FF2B5EF4-FFF2-40B4-BE49-F238E27FC236}">
                <a16:creationId xmlns:a16="http://schemas.microsoft.com/office/drawing/2014/main" id="{E300446F-63AA-4549-A000-EA5155996A34}"/>
              </a:ext>
            </a:extLst>
          </p:cNvPr>
          <p:cNvSpPr>
            <a:spLocks noGrp="1"/>
          </p:cNvSpPr>
          <p:nvPr>
            <p:ph idx="1"/>
          </p:nvPr>
        </p:nvSpPr>
        <p:spPr>
          <a:xfrm>
            <a:off x="237881" y="711202"/>
            <a:ext cx="8734180" cy="5645150"/>
          </a:xfrm>
          <a:ln w="19050">
            <a:solidFill>
              <a:srgbClr val="FF0000"/>
            </a:solidFill>
          </a:ln>
        </p:spPr>
        <p:txBody>
          <a:bodyPr>
            <a:normAutofit/>
          </a:bodyPr>
          <a:lstStyle/>
          <a:p>
            <a:pPr marL="457200" indent="-457200">
              <a:buFont typeface="+mj-lt"/>
              <a:buAutoNum type="arabicPeriod"/>
            </a:pPr>
            <a:r>
              <a:rPr lang="es-ES" sz="2400" b="1" dirty="0"/>
              <a:t>Efectos significativos sobre la media de la longitud del pinzado (hinchamiento)</a:t>
            </a:r>
          </a:p>
          <a:p>
            <a:pPr marL="457200" indent="-457200">
              <a:buFont typeface="+mj-lt"/>
              <a:buAutoNum type="arabicPeriod"/>
            </a:pPr>
            <a:r>
              <a:rPr lang="es-ES" sz="2400" b="1" dirty="0"/>
              <a:t>COO para la media de la longitud del pinzado </a:t>
            </a:r>
          </a:p>
          <a:p>
            <a:pPr marL="457200" indent="-457200">
              <a:buFont typeface="+mj-lt"/>
              <a:buAutoNum type="arabicPeriod"/>
            </a:pPr>
            <a:r>
              <a:rPr lang="es-ES" sz="2400" b="1" dirty="0"/>
              <a:t>Análisis de residuos</a:t>
            </a:r>
          </a:p>
          <a:p>
            <a:pPr marL="0" indent="0">
              <a:buNone/>
            </a:pPr>
            <a:endParaRPr lang="es-ES" sz="2400" b="1" dirty="0"/>
          </a:p>
        </p:txBody>
      </p:sp>
    </p:spTree>
    <p:extLst>
      <p:ext uri="{BB962C8B-B14F-4D97-AF65-F5344CB8AC3E}">
        <p14:creationId xmlns:p14="http://schemas.microsoft.com/office/powerpoint/2010/main" val="1020496032"/>
      </p:ext>
    </p:extLst>
  </p:cSld>
  <p:clrMapOvr>
    <a:masterClrMapping/>
  </p:clrMapOvr>
  <p:transition>
    <p:zoom/>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4951BE2-BD4E-4CFF-8288-6F0854BE155B}"/>
              </a:ext>
            </a:extLst>
          </p:cNvPr>
          <p:cNvSpPr>
            <a:spLocks noGrp="1" noChangeArrowheads="1"/>
          </p:cNvSpPr>
          <p:nvPr>
            <p:ph type="title"/>
          </p:nvPr>
        </p:nvSpPr>
        <p:spPr>
          <a:xfrm>
            <a:off x="107950" y="287338"/>
            <a:ext cx="8467725" cy="549275"/>
          </a:xfrm>
        </p:spPr>
        <p:txBody>
          <a:bodyPr/>
          <a:lstStyle/>
          <a:p>
            <a:pPr eaLnBrk="1" hangingPunct="1"/>
            <a:r>
              <a:rPr lang="es-ES_tradnl" altLang="es-ES" sz="2800">
                <a:solidFill>
                  <a:srgbClr val="008000"/>
                </a:solidFill>
              </a:rPr>
              <a:t>Determinación de los </a:t>
            </a:r>
            <a:r>
              <a:rPr lang="es-ES_tradnl" altLang="es-ES" sz="2800" u="sng">
                <a:solidFill>
                  <a:srgbClr val="008000"/>
                </a:solidFill>
              </a:rPr>
              <a:t>efectos significativos</a:t>
            </a:r>
            <a:endParaRPr lang="es-ES" altLang="es-ES" sz="2800" u="sng">
              <a:solidFill>
                <a:srgbClr val="008000"/>
              </a:solidFill>
            </a:endParaRPr>
          </a:p>
        </p:txBody>
      </p:sp>
      <p:sp>
        <p:nvSpPr>
          <p:cNvPr id="39939" name="Rectangle 3">
            <a:extLst>
              <a:ext uri="{FF2B5EF4-FFF2-40B4-BE49-F238E27FC236}">
                <a16:creationId xmlns:a16="http://schemas.microsoft.com/office/drawing/2014/main" id="{C70420B2-37A3-4513-92AB-1741824DCCC3}"/>
              </a:ext>
            </a:extLst>
          </p:cNvPr>
          <p:cNvSpPr>
            <a:spLocks noGrp="1" noChangeArrowheads="1"/>
          </p:cNvSpPr>
          <p:nvPr>
            <p:ph type="body" idx="1"/>
          </p:nvPr>
        </p:nvSpPr>
        <p:spPr/>
        <p:txBody>
          <a:bodyPr/>
          <a:lstStyle/>
          <a:p>
            <a:pPr marL="457200" indent="-457200" eaLnBrk="1" hangingPunct="1">
              <a:lnSpc>
                <a:spcPct val="120000"/>
              </a:lnSpc>
              <a:buSzPct val="115000"/>
              <a:buFont typeface="Wingdings" panose="05000000000000000000" pitchFamily="2" charset="2"/>
              <a:buAutoNum type="arabicPeriod"/>
            </a:pPr>
            <a:r>
              <a:rPr lang="es-ES_tradnl" altLang="es-ES"/>
              <a:t>Cálculo de las Sumas de Cuadrados</a:t>
            </a:r>
          </a:p>
          <a:p>
            <a:pPr marL="457200" indent="-457200" eaLnBrk="1" hangingPunct="1">
              <a:lnSpc>
                <a:spcPct val="120000"/>
              </a:lnSpc>
              <a:buSzPct val="115000"/>
              <a:buFont typeface="Wingdings" panose="05000000000000000000" pitchFamily="2" charset="2"/>
              <a:buAutoNum type="arabicPeriod"/>
            </a:pPr>
            <a:r>
              <a:rPr lang="es-ES_tradnl" altLang="es-ES"/>
              <a:t>Cálculo de los grados de libertad</a:t>
            </a:r>
          </a:p>
          <a:p>
            <a:pPr marL="457200" indent="-457200" eaLnBrk="1" hangingPunct="1">
              <a:lnSpc>
                <a:spcPct val="120000"/>
              </a:lnSpc>
              <a:buSzPct val="115000"/>
              <a:buFont typeface="Wingdings" panose="05000000000000000000" pitchFamily="2" charset="2"/>
              <a:buAutoNum type="arabicPeriod"/>
            </a:pPr>
            <a:r>
              <a:rPr lang="es-ES_tradnl" altLang="es-ES"/>
              <a:t>Tabla resumen del ANOVA</a:t>
            </a:r>
          </a:p>
          <a:p>
            <a:pPr marL="838200" lvl="1" indent="-381000" eaLnBrk="1" hangingPunct="1">
              <a:lnSpc>
                <a:spcPct val="120000"/>
              </a:lnSpc>
              <a:buSzPct val="115000"/>
              <a:buFont typeface="Wingdings" panose="05000000000000000000" pitchFamily="2" charset="2"/>
              <a:buNone/>
            </a:pPr>
            <a:r>
              <a:rPr lang="es-ES_tradnl" altLang="es-ES" sz="2400">
                <a:solidFill>
                  <a:schemeClr val="folHlink"/>
                </a:solidFill>
              </a:rPr>
              <a:t>3.1. </a:t>
            </a:r>
            <a:r>
              <a:rPr lang="es-ES_tradnl" altLang="es-ES" sz="2400"/>
              <a:t>Obtención de los Cuadrados Medios</a:t>
            </a:r>
          </a:p>
          <a:p>
            <a:pPr marL="838200" lvl="1" indent="-381000" eaLnBrk="1" hangingPunct="1">
              <a:lnSpc>
                <a:spcPct val="120000"/>
              </a:lnSpc>
              <a:buSzPct val="115000"/>
              <a:buFont typeface="Wingdings" panose="05000000000000000000" pitchFamily="2" charset="2"/>
              <a:buNone/>
            </a:pPr>
            <a:r>
              <a:rPr lang="es-ES_tradnl" altLang="es-ES" sz="2400">
                <a:solidFill>
                  <a:schemeClr val="folHlink"/>
                </a:solidFill>
              </a:rPr>
              <a:t>3.2. </a:t>
            </a:r>
            <a:r>
              <a:rPr lang="es-ES_tradnl" altLang="es-ES" sz="2400"/>
              <a:t>Cálculo de la F</a:t>
            </a:r>
            <a:r>
              <a:rPr lang="es-ES_tradnl" altLang="es-ES" sz="2400" baseline="-25000"/>
              <a:t>calculada</a:t>
            </a:r>
            <a:r>
              <a:rPr lang="es-ES_tradnl" altLang="es-ES" sz="2400"/>
              <a:t> o F</a:t>
            </a:r>
            <a:r>
              <a:rPr lang="es-ES_tradnl" altLang="es-ES" sz="2400" baseline="-25000"/>
              <a:t>ratio</a:t>
            </a:r>
          </a:p>
          <a:p>
            <a:pPr marL="838200" lvl="1" indent="-381000" eaLnBrk="1" hangingPunct="1">
              <a:lnSpc>
                <a:spcPct val="120000"/>
              </a:lnSpc>
              <a:buSzPct val="115000"/>
              <a:buFont typeface="Wingdings" panose="05000000000000000000" pitchFamily="2" charset="2"/>
              <a:buNone/>
            </a:pPr>
            <a:r>
              <a:rPr lang="es-ES_tradnl" altLang="es-ES" sz="2400">
                <a:solidFill>
                  <a:schemeClr val="folHlink"/>
                </a:solidFill>
              </a:rPr>
              <a:t>3.3. </a:t>
            </a:r>
            <a:r>
              <a:rPr lang="es-ES_tradnl" altLang="es-ES" sz="2400"/>
              <a:t>Búsqueda de los valores de la F en tablas con los g.l. correspondientes para cada efecto y con el Riesgo de 1ª Especia predeterminado (</a:t>
            </a:r>
            <a:r>
              <a:rPr lang="es-ES_tradnl" altLang="es-ES" sz="2400">
                <a:sym typeface="Symbol" panose="05050102010706020507" pitchFamily="18" charset="2"/>
              </a:rPr>
              <a:t>) o comparación del p-value con dicho </a:t>
            </a:r>
            <a:endParaRPr lang="es-ES" altLang="es-ES" sz="2400">
              <a:sym typeface="Symbol" panose="05050102010706020507" pitchFamily="18" charset="2"/>
            </a:endParaRPr>
          </a:p>
        </p:txBody>
      </p:sp>
    </p:spTree>
    <p:extLst>
      <p:ext uri="{BB962C8B-B14F-4D97-AF65-F5344CB8AC3E}">
        <p14:creationId xmlns:p14="http://schemas.microsoft.com/office/powerpoint/2010/main" val="808837542"/>
      </p:ext>
    </p:extLst>
  </p:cSld>
  <p:clrMapOvr>
    <a:masterClrMapping/>
  </p:clrMapOvr>
  <p:transition>
    <p:zoom/>
  </p:transition>
</p:sld>
</file>

<file path=ppt/slides/slide2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48B840B4-5DDD-4111-A50B-E6DE98E5D21A}"/>
              </a:ext>
            </a:extLst>
          </p:cNvPr>
          <p:cNvSpPr>
            <a:spLocks noGrp="1" noChangeArrowheads="1"/>
          </p:cNvSpPr>
          <p:nvPr>
            <p:ph type="title"/>
          </p:nvPr>
        </p:nvSpPr>
        <p:spPr>
          <a:xfrm>
            <a:off x="107950" y="146050"/>
            <a:ext cx="8467725" cy="549275"/>
          </a:xfrm>
        </p:spPr>
        <p:txBody>
          <a:bodyPr/>
          <a:lstStyle/>
          <a:p>
            <a:pPr eaLnBrk="1" hangingPunct="1"/>
            <a:r>
              <a:rPr lang="es-ES_tradnl" altLang="es-ES" sz="2800">
                <a:solidFill>
                  <a:srgbClr val="006600"/>
                </a:solidFill>
              </a:rPr>
              <a:t>Cálculo de las Sumas de Cuadrados</a:t>
            </a:r>
            <a:endParaRPr lang="es-ES" altLang="es-ES" sz="2800">
              <a:solidFill>
                <a:srgbClr val="006600"/>
              </a:solidFill>
            </a:endParaRPr>
          </a:p>
        </p:txBody>
      </p:sp>
      <p:sp>
        <p:nvSpPr>
          <p:cNvPr id="41987" name="Rectangle 117">
            <a:extLst>
              <a:ext uri="{FF2B5EF4-FFF2-40B4-BE49-F238E27FC236}">
                <a16:creationId xmlns:a16="http://schemas.microsoft.com/office/drawing/2014/main" id="{B25A91F4-B1DE-4D97-9D40-7CEF92EE6679}"/>
              </a:ext>
            </a:extLst>
          </p:cNvPr>
          <p:cNvSpPr>
            <a:spLocks noChangeArrowheads="1"/>
          </p:cNvSpPr>
          <p:nvPr/>
        </p:nvSpPr>
        <p:spPr bwMode="auto">
          <a:xfrm>
            <a:off x="228600" y="941388"/>
            <a:ext cx="8534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75000"/>
              <a:buFont typeface="Wingdings" panose="05000000000000000000" pitchFamily="2" charset="2"/>
              <a:buChar char="n"/>
              <a:tabLst>
                <a:tab pos="101600" algn="l"/>
              </a:tabLst>
              <a:defRPr sz="2400">
                <a:solidFill>
                  <a:schemeClr val="tx1"/>
                </a:solidFill>
                <a:latin typeface="Verdana" panose="020B0604030504040204" pitchFamily="34" charset="0"/>
              </a:defRPr>
            </a:lvl1pPr>
            <a:lvl2pPr marL="857250" indent="-285750">
              <a:spcBef>
                <a:spcPct val="20000"/>
              </a:spcBef>
              <a:buClr>
                <a:srgbClr val="0000BA"/>
              </a:buClr>
              <a:buSzPct val="70000"/>
              <a:buFont typeface="Wingdings" panose="05000000000000000000" pitchFamily="2" charset="2"/>
              <a:buChar char="n"/>
              <a:tabLst>
                <a:tab pos="101600" algn="l"/>
              </a:tabLst>
              <a:defRPr sz="2000">
                <a:solidFill>
                  <a:schemeClr val="tx1"/>
                </a:solidFill>
                <a:latin typeface="Verdana" panose="020B0604030504040204" pitchFamily="34" charset="0"/>
              </a:defRPr>
            </a:lvl2pPr>
            <a:lvl3pPr marL="1276350" indent="-228600">
              <a:spcBef>
                <a:spcPct val="20000"/>
              </a:spcBef>
              <a:buClr>
                <a:schemeClr val="accent1"/>
              </a:buClr>
              <a:buChar char="•"/>
              <a:tabLst>
                <a:tab pos="101600" algn="l"/>
              </a:tabLst>
              <a:defRPr>
                <a:solidFill>
                  <a:schemeClr val="tx1"/>
                </a:solidFill>
                <a:latin typeface="Verdana" panose="020B0604030504040204" pitchFamily="34" charset="0"/>
              </a:defRPr>
            </a:lvl3pPr>
            <a:lvl4pPr marL="1695450" indent="-228600">
              <a:spcBef>
                <a:spcPct val="20000"/>
              </a:spcBef>
              <a:buClr>
                <a:schemeClr val="hlink"/>
              </a:buClr>
              <a:buChar char="•"/>
              <a:tabLst>
                <a:tab pos="101600" algn="l"/>
              </a:tabLst>
              <a:defRPr>
                <a:solidFill>
                  <a:schemeClr val="tx1"/>
                </a:solidFill>
                <a:latin typeface="Verdana" panose="020B0604030504040204" pitchFamily="34" charset="0"/>
              </a:defRPr>
            </a:lvl4pPr>
            <a:lvl5pPr marL="2114550" indent="-228600">
              <a:spcBef>
                <a:spcPct val="20000"/>
              </a:spcBef>
              <a:buClr>
                <a:schemeClr val="tx1"/>
              </a:buClr>
              <a:buSzPct val="85000"/>
              <a:buChar char="•"/>
              <a:tabLst>
                <a:tab pos="101600" algn="l"/>
              </a:tabLst>
              <a:defRPr>
                <a:solidFill>
                  <a:schemeClr val="tx1"/>
                </a:solidFill>
                <a:latin typeface="Verdana" panose="020B0604030504040204" pitchFamily="34" charset="0"/>
              </a:defRPr>
            </a:lvl5pPr>
            <a:lvl6pPr marL="2571750" indent="-228600" eaLnBrk="0" fontAlgn="base" hangingPunct="0">
              <a:spcBef>
                <a:spcPct val="20000"/>
              </a:spcBef>
              <a:spcAft>
                <a:spcPct val="0"/>
              </a:spcAft>
              <a:buClr>
                <a:schemeClr val="tx1"/>
              </a:buClr>
              <a:buSzPct val="85000"/>
              <a:buChar char="•"/>
              <a:tabLst>
                <a:tab pos="101600" algn="l"/>
              </a:tabLst>
              <a:defRPr>
                <a:solidFill>
                  <a:schemeClr val="tx1"/>
                </a:solidFill>
                <a:latin typeface="Verdana" panose="020B0604030504040204" pitchFamily="34" charset="0"/>
              </a:defRPr>
            </a:lvl6pPr>
            <a:lvl7pPr marL="3028950" indent="-228600" eaLnBrk="0" fontAlgn="base" hangingPunct="0">
              <a:spcBef>
                <a:spcPct val="20000"/>
              </a:spcBef>
              <a:spcAft>
                <a:spcPct val="0"/>
              </a:spcAft>
              <a:buClr>
                <a:schemeClr val="tx1"/>
              </a:buClr>
              <a:buSzPct val="85000"/>
              <a:buChar char="•"/>
              <a:tabLst>
                <a:tab pos="101600" algn="l"/>
              </a:tabLst>
              <a:defRPr>
                <a:solidFill>
                  <a:schemeClr val="tx1"/>
                </a:solidFill>
                <a:latin typeface="Verdana" panose="020B0604030504040204" pitchFamily="34" charset="0"/>
              </a:defRPr>
            </a:lvl7pPr>
            <a:lvl8pPr marL="3486150" indent="-228600" eaLnBrk="0" fontAlgn="base" hangingPunct="0">
              <a:spcBef>
                <a:spcPct val="20000"/>
              </a:spcBef>
              <a:spcAft>
                <a:spcPct val="0"/>
              </a:spcAft>
              <a:buClr>
                <a:schemeClr val="tx1"/>
              </a:buClr>
              <a:buSzPct val="85000"/>
              <a:buChar char="•"/>
              <a:tabLst>
                <a:tab pos="101600" algn="l"/>
              </a:tabLst>
              <a:defRPr>
                <a:solidFill>
                  <a:schemeClr val="tx1"/>
                </a:solidFill>
                <a:latin typeface="Verdana" panose="020B0604030504040204" pitchFamily="34" charset="0"/>
              </a:defRPr>
            </a:lvl8pPr>
            <a:lvl9pPr marL="3943350" indent="-228600" eaLnBrk="0" fontAlgn="base" hangingPunct="0">
              <a:spcBef>
                <a:spcPct val="20000"/>
              </a:spcBef>
              <a:spcAft>
                <a:spcPct val="0"/>
              </a:spcAft>
              <a:buClr>
                <a:schemeClr val="tx1"/>
              </a:buClr>
              <a:buSzPct val="85000"/>
              <a:buChar char="•"/>
              <a:tabLst>
                <a:tab pos="101600" algn="l"/>
              </a:tabLst>
              <a:defRPr>
                <a:solidFill>
                  <a:schemeClr val="tx1"/>
                </a:solidFill>
                <a:latin typeface="Verdana" panose="020B0604030504040204" pitchFamily="34" charset="0"/>
              </a:defRPr>
            </a:lvl9pPr>
          </a:lstStyle>
          <a:p>
            <a:pPr eaLnBrk="1" hangingPunct="1">
              <a:spcAft>
                <a:spcPts val="600"/>
              </a:spcAft>
              <a:buSzPct val="150000"/>
              <a:buFont typeface="Wingdings" panose="05000000000000000000" pitchFamily="2" charset="2"/>
              <a:buChar char="§"/>
            </a:pPr>
            <a:r>
              <a:rPr lang="es-ES_tradnl" altLang="es-ES" b="1"/>
              <a:t> Suma de Cuadrados </a:t>
            </a:r>
            <a:r>
              <a:rPr lang="es-ES_tradnl" altLang="es-ES" b="1">
                <a:solidFill>
                  <a:schemeClr val="tx2"/>
                </a:solidFill>
              </a:rPr>
              <a:t>Total</a:t>
            </a:r>
            <a:r>
              <a:rPr lang="es-ES_tradnl" altLang="es-ES" b="1"/>
              <a:t> (</a:t>
            </a:r>
            <a:r>
              <a:rPr lang="es-ES_tradnl" altLang="es-ES"/>
              <a:t>como siempre</a:t>
            </a:r>
            <a:r>
              <a:rPr lang="es-ES_tradnl" altLang="es-ES" b="1"/>
              <a:t>)</a:t>
            </a:r>
            <a:r>
              <a:rPr lang="es-ES_tradnl" altLang="es-ES"/>
              <a:t>:</a:t>
            </a:r>
          </a:p>
          <a:p>
            <a:pPr eaLnBrk="1" hangingPunct="1">
              <a:spcAft>
                <a:spcPts val="600"/>
              </a:spcAft>
              <a:buSzPct val="150000"/>
              <a:buFont typeface="Wingdings" panose="05000000000000000000" pitchFamily="2" charset="2"/>
              <a:buChar char="§"/>
            </a:pPr>
            <a:endParaRPr lang="es-ES_tradnl" altLang="es-ES"/>
          </a:p>
          <a:p>
            <a:pPr eaLnBrk="1" hangingPunct="1">
              <a:spcAft>
                <a:spcPts val="600"/>
              </a:spcAft>
              <a:buSzPct val="150000"/>
              <a:buFont typeface="Wingdings" panose="05000000000000000000" pitchFamily="2" charset="2"/>
              <a:buChar char="§"/>
            </a:pPr>
            <a:endParaRPr lang="es-ES_tradnl" altLang="es-ES" b="1"/>
          </a:p>
          <a:p>
            <a:pPr eaLnBrk="1" hangingPunct="1">
              <a:spcAft>
                <a:spcPts val="600"/>
              </a:spcAft>
              <a:buSzPct val="150000"/>
              <a:buFont typeface="Wingdings" panose="05000000000000000000" pitchFamily="2" charset="2"/>
              <a:buNone/>
            </a:pPr>
            <a:r>
              <a:rPr lang="es-ES_tradnl" altLang="es-ES" b="1"/>
              <a:t> </a:t>
            </a:r>
          </a:p>
          <a:p>
            <a:pPr eaLnBrk="1" hangingPunct="1">
              <a:spcAft>
                <a:spcPts val="600"/>
              </a:spcAft>
              <a:buSzPct val="150000"/>
              <a:buFont typeface="Wingdings" panose="05000000000000000000" pitchFamily="2" charset="2"/>
              <a:buChar char="§"/>
            </a:pPr>
            <a:endParaRPr lang="es-ES_tradnl" altLang="es-ES" b="1"/>
          </a:p>
          <a:p>
            <a:pPr eaLnBrk="1" hangingPunct="1">
              <a:spcAft>
                <a:spcPts val="600"/>
              </a:spcAft>
              <a:buSzPct val="150000"/>
              <a:buFont typeface="Wingdings" panose="05000000000000000000" pitchFamily="2" charset="2"/>
              <a:buChar char="§"/>
            </a:pPr>
            <a:r>
              <a:rPr lang="es-ES_tradnl" altLang="es-ES" b="1"/>
              <a:t> Sustraendo General (</a:t>
            </a:r>
            <a:r>
              <a:rPr lang="es-ES_tradnl" altLang="es-ES"/>
              <a:t>como siempre</a:t>
            </a:r>
            <a:r>
              <a:rPr lang="es-ES_tradnl" altLang="es-ES" b="1"/>
              <a:t>)</a:t>
            </a:r>
            <a:r>
              <a:rPr lang="es-ES_tradnl" altLang="es-ES"/>
              <a:t>:</a:t>
            </a:r>
          </a:p>
        </p:txBody>
      </p:sp>
      <p:graphicFrame>
        <p:nvGraphicFramePr>
          <p:cNvPr id="41988" name="Object 118">
            <a:extLst>
              <a:ext uri="{FF2B5EF4-FFF2-40B4-BE49-F238E27FC236}">
                <a16:creationId xmlns:a16="http://schemas.microsoft.com/office/drawing/2014/main" id="{6DB1116C-62A0-40A5-AB79-F5B9E1BD27CF}"/>
              </a:ext>
            </a:extLst>
          </p:cNvPr>
          <p:cNvGraphicFramePr>
            <a:graphicFrameLocks noChangeAspect="1"/>
          </p:cNvGraphicFramePr>
          <p:nvPr/>
        </p:nvGraphicFramePr>
        <p:xfrm>
          <a:off x="1114425" y="1385888"/>
          <a:ext cx="6169025" cy="1778000"/>
        </p:xfrm>
        <a:graphic>
          <a:graphicData uri="http://schemas.openxmlformats.org/presentationml/2006/ole">
            <mc:AlternateContent xmlns:mc="http://schemas.openxmlformats.org/markup-compatibility/2006">
              <mc:Choice xmlns:v="urn:schemas-microsoft-com:vml" Requires="v">
                <p:oleObj spid="_x0000_s1389591" name="Equation" r:id="rId4" imgW="0" imgH="0" progId="Equation.DSMT4">
                  <p:embed/>
                </p:oleObj>
              </mc:Choice>
              <mc:Fallback>
                <p:oleObj name="Equation" r:id="rId4" imgW="0" imgH="0" progId="Equation.DSMT4">
                  <p:embed/>
                  <p:pic>
                    <p:nvPicPr>
                      <p:cNvPr id="41988" name="Object 118">
                        <a:extLst>
                          <a:ext uri="{FF2B5EF4-FFF2-40B4-BE49-F238E27FC236}">
                            <a16:creationId xmlns:a16="http://schemas.microsoft.com/office/drawing/2014/main" id="{6DB1116C-62A0-40A5-AB79-F5B9E1BD2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4425" y="1385888"/>
                        <a:ext cx="6169025"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119">
            <a:extLst>
              <a:ext uri="{FF2B5EF4-FFF2-40B4-BE49-F238E27FC236}">
                <a16:creationId xmlns:a16="http://schemas.microsoft.com/office/drawing/2014/main" id="{D82CE7ED-C385-40B3-B36D-C46ECC6490B9}"/>
              </a:ext>
            </a:extLst>
          </p:cNvPr>
          <p:cNvGraphicFramePr>
            <a:graphicFrameLocks noChangeAspect="1"/>
          </p:cNvGraphicFramePr>
          <p:nvPr/>
        </p:nvGraphicFramePr>
        <p:xfrm>
          <a:off x="1535113" y="4141788"/>
          <a:ext cx="5153025" cy="822325"/>
        </p:xfrm>
        <a:graphic>
          <a:graphicData uri="http://schemas.openxmlformats.org/presentationml/2006/ole">
            <mc:AlternateContent xmlns:mc="http://schemas.openxmlformats.org/markup-compatibility/2006">
              <mc:Choice xmlns:v="urn:schemas-microsoft-com:vml" Requires="v">
                <p:oleObj spid="_x0000_s1389592" name="Equation" r:id="rId6" imgW="0" imgH="0" progId="Equation.DSMT4">
                  <p:embed/>
                </p:oleObj>
              </mc:Choice>
              <mc:Fallback>
                <p:oleObj name="Equation" r:id="rId6" imgW="0" imgH="0" progId="Equation.DSMT4">
                  <p:embed/>
                  <p:pic>
                    <p:nvPicPr>
                      <p:cNvPr id="41989" name="Object 119">
                        <a:extLst>
                          <a:ext uri="{FF2B5EF4-FFF2-40B4-BE49-F238E27FC236}">
                            <a16:creationId xmlns:a16="http://schemas.microsoft.com/office/drawing/2014/main" id="{D82CE7ED-C385-40B3-B36D-C46ECC6490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5113" y="4141788"/>
                        <a:ext cx="51530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01560" name="Group 120">
            <a:extLst>
              <a:ext uri="{FF2B5EF4-FFF2-40B4-BE49-F238E27FC236}">
                <a16:creationId xmlns:a16="http://schemas.microsoft.com/office/drawing/2014/main" id="{92D04933-8E9E-4D5D-A581-4CD7D21820DF}"/>
              </a:ext>
            </a:extLst>
          </p:cNvPr>
          <p:cNvGrpSpPr>
            <a:grpSpLocks/>
          </p:cNvGrpSpPr>
          <p:nvPr/>
        </p:nvGrpSpPr>
        <p:grpSpPr bwMode="auto">
          <a:xfrm>
            <a:off x="3497263" y="1931988"/>
            <a:ext cx="3019425" cy="3124200"/>
            <a:chOff x="2592" y="1440"/>
            <a:chExt cx="1968" cy="2208"/>
          </a:xfrm>
        </p:grpSpPr>
        <p:sp>
          <p:nvSpPr>
            <p:cNvPr id="41991" name="Oval 121">
              <a:extLst>
                <a:ext uri="{FF2B5EF4-FFF2-40B4-BE49-F238E27FC236}">
                  <a16:creationId xmlns:a16="http://schemas.microsoft.com/office/drawing/2014/main" id="{257D79D4-2748-426F-B1C2-F2E805513C4A}"/>
                </a:ext>
              </a:extLst>
            </p:cNvPr>
            <p:cNvSpPr>
              <a:spLocks noChangeArrowheads="1"/>
            </p:cNvSpPr>
            <p:nvPr/>
          </p:nvSpPr>
          <p:spPr bwMode="auto">
            <a:xfrm>
              <a:off x="2592" y="2976"/>
              <a:ext cx="1152" cy="67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
          <p:nvSpPr>
            <p:cNvPr id="41992" name="Line 122">
              <a:extLst>
                <a:ext uri="{FF2B5EF4-FFF2-40B4-BE49-F238E27FC236}">
                  <a16:creationId xmlns:a16="http://schemas.microsoft.com/office/drawing/2014/main" id="{A786795A-417C-44B2-9232-E692F108BD5D}"/>
                </a:ext>
              </a:extLst>
            </p:cNvPr>
            <p:cNvSpPr>
              <a:spLocks noChangeShapeType="1"/>
            </p:cNvSpPr>
            <p:nvPr/>
          </p:nvSpPr>
          <p:spPr bwMode="auto">
            <a:xfrm flipV="1">
              <a:off x="3600" y="2304"/>
              <a:ext cx="0" cy="768"/>
            </a:xfrm>
            <a:prstGeom prst="line">
              <a:avLst/>
            </a:prstGeom>
            <a:noFill/>
            <a:ln w="28575" cap="sq">
              <a:solidFill>
                <a:srgbClr val="CC33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41993" name="Oval 123">
              <a:extLst>
                <a:ext uri="{FF2B5EF4-FFF2-40B4-BE49-F238E27FC236}">
                  <a16:creationId xmlns:a16="http://schemas.microsoft.com/office/drawing/2014/main" id="{9C6C0D76-CA07-4D77-88AF-85CF74732E1D}"/>
                </a:ext>
              </a:extLst>
            </p:cNvPr>
            <p:cNvSpPr>
              <a:spLocks noChangeArrowheads="1"/>
            </p:cNvSpPr>
            <p:nvPr/>
          </p:nvSpPr>
          <p:spPr bwMode="auto">
            <a:xfrm>
              <a:off x="2928" y="1440"/>
              <a:ext cx="1632" cy="864"/>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grpSp>
    </p:spTree>
    <p:extLst>
      <p:ext uri="{BB962C8B-B14F-4D97-AF65-F5344CB8AC3E}">
        <p14:creationId xmlns:p14="http://schemas.microsoft.com/office/powerpoint/2010/main" val="343626783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01560"/>
                                        </p:tgtEl>
                                        <p:attrNameLst>
                                          <p:attrName>style.visibility</p:attrName>
                                        </p:attrNameLst>
                                      </p:cBhvr>
                                      <p:to>
                                        <p:strVal val="visible"/>
                                      </p:to>
                                    </p:set>
                                    <p:anim calcmode="lin" valueType="num">
                                      <p:cBhvr>
                                        <p:cTn id="7" dur="500" fill="hold"/>
                                        <p:tgtEl>
                                          <p:spTgt spid="701560"/>
                                        </p:tgtEl>
                                        <p:attrNameLst>
                                          <p:attrName>ppt_w</p:attrName>
                                        </p:attrNameLst>
                                      </p:cBhvr>
                                      <p:tavLst>
                                        <p:tav tm="0">
                                          <p:val>
                                            <p:fltVal val="0"/>
                                          </p:val>
                                        </p:tav>
                                        <p:tav tm="100000">
                                          <p:val>
                                            <p:strVal val="#ppt_w"/>
                                          </p:val>
                                        </p:tav>
                                      </p:tavLst>
                                    </p:anim>
                                    <p:anim calcmode="lin" valueType="num">
                                      <p:cBhvr>
                                        <p:cTn id="8" dur="500" fill="hold"/>
                                        <p:tgtEl>
                                          <p:spTgt spid="70156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C133711-0439-493D-A06F-A38E9FC2CB5A}"/>
              </a:ext>
            </a:extLst>
          </p:cNvPr>
          <p:cNvSpPr>
            <a:spLocks noGrp="1" noChangeArrowheads="1"/>
          </p:cNvSpPr>
          <p:nvPr>
            <p:ph type="title"/>
          </p:nvPr>
        </p:nvSpPr>
        <p:spPr>
          <a:xfrm>
            <a:off x="107950" y="146050"/>
            <a:ext cx="8467725" cy="549275"/>
          </a:xfrm>
        </p:spPr>
        <p:txBody>
          <a:bodyPr/>
          <a:lstStyle/>
          <a:p>
            <a:pPr eaLnBrk="1" hangingPunct="1"/>
            <a:r>
              <a:rPr lang="es-ES_tradnl" altLang="es-ES" sz="2800">
                <a:solidFill>
                  <a:srgbClr val="006600"/>
                </a:solidFill>
              </a:rPr>
              <a:t>Cálculo de las Sumas de Cuadrados</a:t>
            </a:r>
            <a:endParaRPr lang="es-ES" altLang="es-ES" sz="2800">
              <a:solidFill>
                <a:srgbClr val="006600"/>
              </a:solidFill>
            </a:endParaRPr>
          </a:p>
        </p:txBody>
      </p:sp>
      <p:graphicFrame>
        <p:nvGraphicFramePr>
          <p:cNvPr id="730125" name="Object 13">
            <a:extLst>
              <a:ext uri="{FF2B5EF4-FFF2-40B4-BE49-F238E27FC236}">
                <a16:creationId xmlns:a16="http://schemas.microsoft.com/office/drawing/2014/main" id="{0971105A-6F05-4E17-BEED-F056747E400D}"/>
              </a:ext>
            </a:extLst>
          </p:cNvPr>
          <p:cNvGraphicFramePr>
            <a:graphicFrameLocks noChangeAspect="1"/>
          </p:cNvGraphicFramePr>
          <p:nvPr/>
        </p:nvGraphicFramePr>
        <p:xfrm>
          <a:off x="479425" y="765175"/>
          <a:ext cx="6613525" cy="939800"/>
        </p:xfrm>
        <a:graphic>
          <a:graphicData uri="http://schemas.openxmlformats.org/presentationml/2006/ole">
            <mc:AlternateContent xmlns:mc="http://schemas.openxmlformats.org/markup-compatibility/2006">
              <mc:Choice xmlns:v="urn:schemas-microsoft-com:vml" Requires="v">
                <p:oleObj spid="_x0000_s1390637" name="Equation" r:id="rId4" imgW="0" imgH="0" progId="Equation.DSMT4">
                  <p:embed/>
                </p:oleObj>
              </mc:Choice>
              <mc:Fallback>
                <p:oleObj name="Equation" r:id="rId4" imgW="0" imgH="0" progId="Equation.DSMT4">
                  <p:embed/>
                  <p:pic>
                    <p:nvPicPr>
                      <p:cNvPr id="730125" name="Object 13">
                        <a:extLst>
                          <a:ext uri="{FF2B5EF4-FFF2-40B4-BE49-F238E27FC236}">
                            <a16:creationId xmlns:a16="http://schemas.microsoft.com/office/drawing/2014/main" id="{0971105A-6F05-4E17-BEED-F056747E40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425" y="765175"/>
                        <a:ext cx="661352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0129" name="Object 17">
            <a:extLst>
              <a:ext uri="{FF2B5EF4-FFF2-40B4-BE49-F238E27FC236}">
                <a16:creationId xmlns:a16="http://schemas.microsoft.com/office/drawing/2014/main" id="{03095537-4A43-45C7-8C74-11F1F788E145}"/>
              </a:ext>
            </a:extLst>
          </p:cNvPr>
          <p:cNvGraphicFramePr>
            <a:graphicFrameLocks noChangeAspect="1"/>
          </p:cNvGraphicFramePr>
          <p:nvPr/>
        </p:nvGraphicFramePr>
        <p:xfrm>
          <a:off x="539750" y="2052638"/>
          <a:ext cx="7572375" cy="1016000"/>
        </p:xfrm>
        <a:graphic>
          <a:graphicData uri="http://schemas.openxmlformats.org/presentationml/2006/ole">
            <mc:AlternateContent xmlns:mc="http://schemas.openxmlformats.org/markup-compatibility/2006">
              <mc:Choice xmlns:v="urn:schemas-microsoft-com:vml" Requires="v">
                <p:oleObj spid="_x0000_s1390638" name="Equation" r:id="rId6" imgW="0" imgH="0" progId="Equation.DSMT4">
                  <p:embed/>
                </p:oleObj>
              </mc:Choice>
              <mc:Fallback>
                <p:oleObj name="Equation" r:id="rId6" imgW="0" imgH="0" progId="Equation.DSMT4">
                  <p:embed/>
                  <p:pic>
                    <p:nvPicPr>
                      <p:cNvPr id="730129" name="Object 17">
                        <a:extLst>
                          <a:ext uri="{FF2B5EF4-FFF2-40B4-BE49-F238E27FC236}">
                            <a16:creationId xmlns:a16="http://schemas.microsoft.com/office/drawing/2014/main" id="{03095537-4A43-45C7-8C74-11F1F788E1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2052638"/>
                        <a:ext cx="7572375"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0133" name="Object 21">
            <a:extLst>
              <a:ext uri="{FF2B5EF4-FFF2-40B4-BE49-F238E27FC236}">
                <a16:creationId xmlns:a16="http://schemas.microsoft.com/office/drawing/2014/main" id="{299BD3DF-AE28-470D-A634-BF8A022BA070}"/>
              </a:ext>
            </a:extLst>
          </p:cNvPr>
          <p:cNvGraphicFramePr>
            <a:graphicFrameLocks noChangeAspect="1"/>
          </p:cNvGraphicFramePr>
          <p:nvPr/>
        </p:nvGraphicFramePr>
        <p:xfrm>
          <a:off x="576263" y="3367088"/>
          <a:ext cx="6516687" cy="2006600"/>
        </p:xfrm>
        <a:graphic>
          <a:graphicData uri="http://schemas.openxmlformats.org/presentationml/2006/ole">
            <mc:AlternateContent xmlns:mc="http://schemas.openxmlformats.org/markup-compatibility/2006">
              <mc:Choice xmlns:v="urn:schemas-microsoft-com:vml" Requires="v">
                <p:oleObj spid="_x0000_s1390639" name="Equation" r:id="rId8" imgW="0" imgH="0" progId="Equation.DSMT4">
                  <p:embed/>
                </p:oleObj>
              </mc:Choice>
              <mc:Fallback>
                <p:oleObj name="Equation" r:id="rId8" imgW="0" imgH="0" progId="Equation.DSMT4">
                  <p:embed/>
                  <p:pic>
                    <p:nvPicPr>
                      <p:cNvPr id="730133" name="Object 21">
                        <a:extLst>
                          <a:ext uri="{FF2B5EF4-FFF2-40B4-BE49-F238E27FC236}">
                            <a16:creationId xmlns:a16="http://schemas.microsoft.com/office/drawing/2014/main" id="{299BD3DF-AE28-470D-A634-BF8A022BA0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263" y="3367088"/>
                        <a:ext cx="6516687" cy="200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0134" name="Object 22">
            <a:extLst>
              <a:ext uri="{FF2B5EF4-FFF2-40B4-BE49-F238E27FC236}">
                <a16:creationId xmlns:a16="http://schemas.microsoft.com/office/drawing/2014/main" id="{3EB2DD60-4288-4244-9E6C-741115EC65E0}"/>
              </a:ext>
            </a:extLst>
          </p:cNvPr>
          <p:cNvGraphicFramePr>
            <a:graphicFrameLocks noChangeAspect="1"/>
          </p:cNvGraphicFramePr>
          <p:nvPr/>
        </p:nvGraphicFramePr>
        <p:xfrm>
          <a:off x="238125" y="5734050"/>
          <a:ext cx="8582025" cy="457200"/>
        </p:xfrm>
        <a:graphic>
          <a:graphicData uri="http://schemas.openxmlformats.org/presentationml/2006/ole">
            <mc:AlternateContent xmlns:mc="http://schemas.openxmlformats.org/markup-compatibility/2006">
              <mc:Choice xmlns:v="urn:schemas-microsoft-com:vml" Requires="v">
                <p:oleObj spid="_x0000_s1390640" name="Equation" r:id="rId10" imgW="0" imgH="0" progId="Equation.DSMT4">
                  <p:embed/>
                </p:oleObj>
              </mc:Choice>
              <mc:Fallback>
                <p:oleObj name="Equation" r:id="rId10" imgW="0" imgH="0" progId="Equation.DSMT4">
                  <p:embed/>
                  <p:pic>
                    <p:nvPicPr>
                      <p:cNvPr id="730134" name="Object 22">
                        <a:extLst>
                          <a:ext uri="{FF2B5EF4-FFF2-40B4-BE49-F238E27FC236}">
                            <a16:creationId xmlns:a16="http://schemas.microsoft.com/office/drawing/2014/main" id="{3EB2DD60-4288-4244-9E6C-741115EC65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125" y="5734050"/>
                        <a:ext cx="8582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9699604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30125"/>
                                        </p:tgtEl>
                                        <p:attrNameLst>
                                          <p:attrName>style.visibility</p:attrName>
                                        </p:attrNameLst>
                                      </p:cBhvr>
                                      <p:to>
                                        <p:strVal val="visible"/>
                                      </p:to>
                                    </p:set>
                                    <p:animEffect transition="in" filter="wipe(left)">
                                      <p:cBhvr>
                                        <p:cTn id="7" dur="2000"/>
                                        <p:tgtEl>
                                          <p:spTgt spid="730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30129"/>
                                        </p:tgtEl>
                                        <p:attrNameLst>
                                          <p:attrName>style.visibility</p:attrName>
                                        </p:attrNameLst>
                                      </p:cBhvr>
                                      <p:to>
                                        <p:strVal val="visible"/>
                                      </p:to>
                                    </p:set>
                                    <p:animEffect transition="in" filter="wipe(left)">
                                      <p:cBhvr>
                                        <p:cTn id="12" dur="2000"/>
                                        <p:tgtEl>
                                          <p:spTgt spid="7301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30133"/>
                                        </p:tgtEl>
                                        <p:attrNameLst>
                                          <p:attrName>style.visibility</p:attrName>
                                        </p:attrNameLst>
                                      </p:cBhvr>
                                      <p:to>
                                        <p:strVal val="visible"/>
                                      </p:to>
                                    </p:set>
                                    <p:animEffect transition="in" filter="wipe(left)">
                                      <p:cBhvr>
                                        <p:cTn id="17" dur="2000"/>
                                        <p:tgtEl>
                                          <p:spTgt spid="730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30134"/>
                                        </p:tgtEl>
                                        <p:attrNameLst>
                                          <p:attrName>style.visibility</p:attrName>
                                        </p:attrNameLst>
                                      </p:cBhvr>
                                      <p:to>
                                        <p:strVal val="visible"/>
                                      </p:to>
                                    </p:set>
                                    <p:animEffect transition="in" filter="wipe(left)">
                                      <p:cBhvr>
                                        <p:cTn id="22" dur="2000"/>
                                        <p:tgtEl>
                                          <p:spTgt spid="730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6367974-F3B1-4848-B384-6721B0FEE196}"/>
              </a:ext>
            </a:extLst>
          </p:cNvPr>
          <p:cNvSpPr>
            <a:spLocks noGrp="1" noChangeArrowheads="1"/>
          </p:cNvSpPr>
          <p:nvPr>
            <p:ph type="title"/>
          </p:nvPr>
        </p:nvSpPr>
        <p:spPr>
          <a:xfrm>
            <a:off x="107950" y="115888"/>
            <a:ext cx="8467725" cy="549275"/>
          </a:xfrm>
        </p:spPr>
        <p:txBody>
          <a:bodyPr/>
          <a:lstStyle/>
          <a:p>
            <a:pPr eaLnBrk="1" hangingPunct="1"/>
            <a:r>
              <a:rPr lang="es-ES_tradnl" altLang="es-ES" sz="2800">
                <a:solidFill>
                  <a:srgbClr val="006600"/>
                </a:solidFill>
              </a:rPr>
              <a:t>Cálculo de los grados de libertad</a:t>
            </a:r>
            <a:endParaRPr lang="es-ES" altLang="es-ES" sz="2800">
              <a:solidFill>
                <a:srgbClr val="006600"/>
              </a:solidFill>
            </a:endParaRPr>
          </a:p>
        </p:txBody>
      </p:sp>
      <p:sp>
        <p:nvSpPr>
          <p:cNvPr id="703492" name="Rectangle 4">
            <a:extLst>
              <a:ext uri="{FF2B5EF4-FFF2-40B4-BE49-F238E27FC236}">
                <a16:creationId xmlns:a16="http://schemas.microsoft.com/office/drawing/2014/main" id="{CAA9BD7C-AC13-4FA1-98AF-F7C4F1455647}"/>
              </a:ext>
            </a:extLst>
          </p:cNvPr>
          <p:cNvSpPr>
            <a:spLocks noChangeArrowheads="1"/>
          </p:cNvSpPr>
          <p:nvPr/>
        </p:nvSpPr>
        <p:spPr bwMode="auto">
          <a:xfrm>
            <a:off x="395288" y="993775"/>
            <a:ext cx="83534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buFont typeface="Wingdings" panose="05000000000000000000" pitchFamily="2" charset="2"/>
              <a:buNone/>
            </a:pPr>
            <a:r>
              <a:rPr lang="es-ES_tradnl" altLang="es-ES" b="1"/>
              <a:t>g.l. totales</a:t>
            </a:r>
            <a:r>
              <a:rPr lang="es-ES_tradnl" altLang="es-ES"/>
              <a:t>:(nº de datos totales – 1) </a:t>
            </a:r>
            <a:r>
              <a:rPr lang="es-ES_tradnl" altLang="es-ES" sz="2800" b="1">
                <a:solidFill>
                  <a:srgbClr val="CC3300"/>
                </a:solidFill>
                <a:sym typeface="Symbol" panose="05050102010706020507" pitchFamily="18" charset="2"/>
              </a:rPr>
              <a:t></a:t>
            </a:r>
            <a:r>
              <a:rPr lang="es-ES_tradnl" altLang="es-ES" sz="2800" b="1">
                <a:solidFill>
                  <a:srgbClr val="CC3300"/>
                </a:solidFill>
                <a:sym typeface="Wingdings" panose="05000000000000000000" pitchFamily="2" charset="2"/>
              </a:rPr>
              <a:t> </a:t>
            </a:r>
          </a:p>
          <a:p>
            <a:pPr eaLnBrk="1" hangingPunct="1">
              <a:buFont typeface="Wingdings" panose="05000000000000000000" pitchFamily="2" charset="2"/>
              <a:buNone/>
            </a:pPr>
            <a:r>
              <a:rPr lang="es-ES_tradnl" altLang="es-ES">
                <a:sym typeface="Wingdings" panose="05000000000000000000" pitchFamily="2" charset="2"/>
              </a:rPr>
              <a:t>		(</a:t>
            </a:r>
            <a:r>
              <a:rPr lang="es-ES_tradnl" altLang="es-ES" b="1">
                <a:solidFill>
                  <a:schemeClr val="tx2"/>
                </a:solidFill>
                <a:sym typeface="Wingdings" panose="05000000000000000000" pitchFamily="2" charset="2"/>
              </a:rPr>
              <a:t>IxJxN</a:t>
            </a:r>
            <a:r>
              <a:rPr lang="es-ES_tradnl" altLang="es-ES" b="1">
                <a:sym typeface="Wingdings" panose="05000000000000000000" pitchFamily="2" charset="2"/>
              </a:rPr>
              <a:t> – 1</a:t>
            </a:r>
            <a:r>
              <a:rPr lang="es-ES_tradnl" altLang="es-ES">
                <a:sym typeface="Wingdings" panose="05000000000000000000" pitchFamily="2" charset="2"/>
              </a:rPr>
              <a:t>)=(3x3x2 - 1)=</a:t>
            </a:r>
            <a:r>
              <a:rPr lang="es-ES_tradnl" altLang="es-ES" b="1">
                <a:solidFill>
                  <a:srgbClr val="CC3300"/>
                </a:solidFill>
                <a:sym typeface="Wingdings" panose="05000000000000000000" pitchFamily="2" charset="2"/>
              </a:rPr>
              <a:t>59 g.l.</a:t>
            </a:r>
            <a:endParaRPr lang="es-ES_tradnl" altLang="es-ES" b="1">
              <a:solidFill>
                <a:srgbClr val="CC3300"/>
              </a:solidFill>
            </a:endParaRPr>
          </a:p>
        </p:txBody>
      </p:sp>
      <p:sp>
        <p:nvSpPr>
          <p:cNvPr id="703493" name="Rectangle 5">
            <a:extLst>
              <a:ext uri="{FF2B5EF4-FFF2-40B4-BE49-F238E27FC236}">
                <a16:creationId xmlns:a16="http://schemas.microsoft.com/office/drawing/2014/main" id="{3E2B5E69-90E3-4DF9-BBBA-0FDE0D8FC4B7}"/>
              </a:ext>
            </a:extLst>
          </p:cNvPr>
          <p:cNvSpPr>
            <a:spLocks noChangeArrowheads="1"/>
          </p:cNvSpPr>
          <p:nvPr/>
        </p:nvSpPr>
        <p:spPr bwMode="auto">
          <a:xfrm>
            <a:off x="395288" y="2312988"/>
            <a:ext cx="8280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buFont typeface="Wingdings" panose="05000000000000000000" pitchFamily="2" charset="2"/>
              <a:buNone/>
            </a:pPr>
            <a:r>
              <a:rPr lang="es-ES_tradnl" altLang="es-ES" b="1"/>
              <a:t>g.l. Molde</a:t>
            </a:r>
            <a:r>
              <a:rPr lang="es-ES_tradnl" altLang="es-ES"/>
              <a:t>: (nº de variantes – 1) </a:t>
            </a:r>
            <a:r>
              <a:rPr lang="es-ES_tradnl" altLang="es-ES" sz="2800" b="1">
                <a:solidFill>
                  <a:srgbClr val="CC3300"/>
                </a:solidFill>
                <a:sym typeface="Symbol" panose="05050102010706020507" pitchFamily="18" charset="2"/>
              </a:rPr>
              <a:t></a:t>
            </a:r>
            <a:r>
              <a:rPr lang="es-ES_tradnl" altLang="es-ES" sz="2800" b="1">
                <a:solidFill>
                  <a:srgbClr val="CC3300"/>
                </a:solidFill>
                <a:sym typeface="Wingdings" panose="05000000000000000000" pitchFamily="2" charset="2"/>
              </a:rPr>
              <a:t> </a:t>
            </a:r>
          </a:p>
          <a:p>
            <a:pPr eaLnBrk="1" hangingPunct="1">
              <a:buFont typeface="Wingdings" panose="05000000000000000000" pitchFamily="2" charset="2"/>
              <a:buNone/>
            </a:pPr>
            <a:r>
              <a:rPr lang="es-ES_tradnl" altLang="es-ES">
                <a:sym typeface="Wingdings" panose="05000000000000000000" pitchFamily="2" charset="2"/>
              </a:rPr>
              <a:t>			(</a:t>
            </a:r>
            <a:r>
              <a:rPr lang="es-ES_tradnl" altLang="es-ES" b="1">
                <a:solidFill>
                  <a:schemeClr val="tx2"/>
                </a:solidFill>
                <a:sym typeface="Wingdings" panose="05000000000000000000" pitchFamily="2" charset="2"/>
              </a:rPr>
              <a:t>I</a:t>
            </a:r>
            <a:r>
              <a:rPr lang="es-ES_tradnl" altLang="es-ES" b="1">
                <a:sym typeface="Wingdings" panose="05000000000000000000" pitchFamily="2" charset="2"/>
              </a:rPr>
              <a:t> – 1</a:t>
            </a:r>
            <a:r>
              <a:rPr lang="es-ES_tradnl" altLang="es-ES">
                <a:sym typeface="Wingdings" panose="05000000000000000000" pitchFamily="2" charset="2"/>
              </a:rPr>
              <a:t>) = (2-1) = </a:t>
            </a:r>
            <a:r>
              <a:rPr lang="es-ES_tradnl" altLang="es-ES" b="1">
                <a:solidFill>
                  <a:srgbClr val="CC3300"/>
                </a:solidFill>
                <a:sym typeface="Wingdings" panose="05000000000000000000" pitchFamily="2" charset="2"/>
              </a:rPr>
              <a:t>1 g.l.</a:t>
            </a:r>
          </a:p>
        </p:txBody>
      </p:sp>
      <p:sp>
        <p:nvSpPr>
          <p:cNvPr id="703494" name="Rectangle 6">
            <a:extLst>
              <a:ext uri="{FF2B5EF4-FFF2-40B4-BE49-F238E27FC236}">
                <a16:creationId xmlns:a16="http://schemas.microsoft.com/office/drawing/2014/main" id="{45AE9995-5ED3-455F-B7BA-7A873BFEAE1F}"/>
              </a:ext>
            </a:extLst>
          </p:cNvPr>
          <p:cNvSpPr>
            <a:spLocks noChangeArrowheads="1"/>
          </p:cNvSpPr>
          <p:nvPr/>
        </p:nvSpPr>
        <p:spPr bwMode="auto">
          <a:xfrm>
            <a:off x="395288" y="3633788"/>
            <a:ext cx="80645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buFont typeface="Wingdings" panose="05000000000000000000" pitchFamily="2" charset="2"/>
              <a:buNone/>
            </a:pPr>
            <a:r>
              <a:rPr lang="es-ES_tradnl" altLang="es-ES" b="1"/>
              <a:t>g.l. Catalizador</a:t>
            </a:r>
            <a:r>
              <a:rPr lang="es-ES_tradnl" altLang="es-ES"/>
              <a:t>:(nº de variantes – 1) </a:t>
            </a:r>
            <a:r>
              <a:rPr lang="es-ES_tradnl" altLang="es-ES" sz="2800" b="1">
                <a:solidFill>
                  <a:srgbClr val="CC3300"/>
                </a:solidFill>
                <a:sym typeface="Symbol" panose="05050102010706020507" pitchFamily="18" charset="2"/>
              </a:rPr>
              <a:t></a:t>
            </a:r>
            <a:r>
              <a:rPr lang="es-ES_tradnl" altLang="es-ES" sz="2800" b="1">
                <a:solidFill>
                  <a:srgbClr val="CC3300"/>
                </a:solidFill>
                <a:sym typeface="Wingdings" panose="05000000000000000000" pitchFamily="2" charset="2"/>
              </a:rPr>
              <a:t> </a:t>
            </a:r>
          </a:p>
          <a:p>
            <a:pPr eaLnBrk="1" hangingPunct="1">
              <a:buFont typeface="Wingdings" panose="05000000000000000000" pitchFamily="2" charset="2"/>
              <a:buNone/>
            </a:pPr>
            <a:r>
              <a:rPr lang="es-ES_tradnl" altLang="es-ES">
                <a:sym typeface="Wingdings" panose="05000000000000000000" pitchFamily="2" charset="2"/>
              </a:rPr>
              <a:t>			(</a:t>
            </a:r>
            <a:r>
              <a:rPr lang="es-ES_tradnl" altLang="es-ES" b="1">
                <a:solidFill>
                  <a:schemeClr val="tx2"/>
                </a:solidFill>
                <a:sym typeface="Wingdings" panose="05000000000000000000" pitchFamily="2" charset="2"/>
              </a:rPr>
              <a:t>J</a:t>
            </a:r>
            <a:r>
              <a:rPr lang="es-ES_tradnl" altLang="es-ES" b="1">
                <a:sym typeface="Wingdings" panose="05000000000000000000" pitchFamily="2" charset="2"/>
              </a:rPr>
              <a:t> – 1</a:t>
            </a:r>
            <a:r>
              <a:rPr lang="es-ES_tradnl" altLang="es-ES">
                <a:sym typeface="Wingdings" panose="05000000000000000000" pitchFamily="2" charset="2"/>
              </a:rPr>
              <a:t>) = (3-1) = </a:t>
            </a:r>
            <a:r>
              <a:rPr lang="es-ES_tradnl" altLang="es-ES" b="1">
                <a:solidFill>
                  <a:srgbClr val="CC3300"/>
                </a:solidFill>
                <a:sym typeface="Wingdings" panose="05000000000000000000" pitchFamily="2" charset="2"/>
              </a:rPr>
              <a:t>2 g.l.</a:t>
            </a:r>
          </a:p>
        </p:txBody>
      </p:sp>
      <p:sp>
        <p:nvSpPr>
          <p:cNvPr id="703495" name="Rectangle 7">
            <a:extLst>
              <a:ext uri="{FF2B5EF4-FFF2-40B4-BE49-F238E27FC236}">
                <a16:creationId xmlns:a16="http://schemas.microsoft.com/office/drawing/2014/main" id="{618EF554-3D76-4469-8EB1-2F9A96EF88A5}"/>
              </a:ext>
            </a:extLst>
          </p:cNvPr>
          <p:cNvSpPr>
            <a:spLocks noChangeArrowheads="1"/>
          </p:cNvSpPr>
          <p:nvPr/>
        </p:nvSpPr>
        <p:spPr bwMode="auto">
          <a:xfrm>
            <a:off x="395288" y="4954588"/>
            <a:ext cx="8280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buFont typeface="Wingdings" panose="05000000000000000000" pitchFamily="2" charset="2"/>
              <a:buNone/>
            </a:pPr>
            <a:r>
              <a:rPr lang="es-ES_tradnl" altLang="es-ES" b="1"/>
              <a:t>g.l. Molde x Cata</a:t>
            </a:r>
            <a:r>
              <a:rPr lang="es-ES_tradnl" altLang="es-ES"/>
              <a:t>: gl. Molde x g.l. Catalizador </a:t>
            </a:r>
            <a:r>
              <a:rPr lang="es-ES_tradnl" altLang="es-ES" sz="2800" b="1">
                <a:solidFill>
                  <a:srgbClr val="CC3300"/>
                </a:solidFill>
                <a:sym typeface="Symbol" panose="05050102010706020507" pitchFamily="18" charset="2"/>
              </a:rPr>
              <a:t></a:t>
            </a:r>
            <a:r>
              <a:rPr lang="es-ES_tradnl" altLang="es-ES" sz="2800" b="1">
                <a:solidFill>
                  <a:srgbClr val="CC3300"/>
                </a:solidFill>
                <a:sym typeface="Wingdings" panose="05000000000000000000" pitchFamily="2" charset="2"/>
              </a:rPr>
              <a:t> </a:t>
            </a:r>
          </a:p>
          <a:p>
            <a:pPr eaLnBrk="1" hangingPunct="1">
              <a:buFont typeface="Wingdings" panose="05000000000000000000" pitchFamily="2" charset="2"/>
              <a:buNone/>
            </a:pPr>
            <a:r>
              <a:rPr lang="es-ES_tradnl" altLang="es-ES">
                <a:sym typeface="Wingdings" panose="05000000000000000000" pitchFamily="2" charset="2"/>
              </a:rPr>
              <a:t>			(</a:t>
            </a:r>
            <a:r>
              <a:rPr lang="es-ES_tradnl" altLang="es-ES" b="1">
                <a:solidFill>
                  <a:schemeClr val="tx2"/>
                </a:solidFill>
                <a:sym typeface="Wingdings" panose="05000000000000000000" pitchFamily="2" charset="2"/>
              </a:rPr>
              <a:t>I</a:t>
            </a:r>
            <a:r>
              <a:rPr lang="es-ES_tradnl" altLang="es-ES" b="1">
                <a:sym typeface="Wingdings" panose="05000000000000000000" pitchFamily="2" charset="2"/>
              </a:rPr>
              <a:t> – 1</a:t>
            </a:r>
            <a:r>
              <a:rPr lang="es-ES_tradnl" altLang="es-ES">
                <a:sym typeface="Wingdings" panose="05000000000000000000" pitchFamily="2" charset="2"/>
              </a:rPr>
              <a:t>) x (</a:t>
            </a:r>
            <a:r>
              <a:rPr lang="es-ES_tradnl" altLang="es-ES" b="1">
                <a:solidFill>
                  <a:schemeClr val="tx2"/>
                </a:solidFill>
                <a:sym typeface="Wingdings" panose="05000000000000000000" pitchFamily="2" charset="2"/>
              </a:rPr>
              <a:t>J</a:t>
            </a:r>
            <a:r>
              <a:rPr lang="es-ES_tradnl" altLang="es-ES" b="1">
                <a:sym typeface="Wingdings" panose="05000000000000000000" pitchFamily="2" charset="2"/>
              </a:rPr>
              <a:t> – 1</a:t>
            </a:r>
            <a:r>
              <a:rPr lang="es-ES_tradnl" altLang="es-ES">
                <a:sym typeface="Wingdings" panose="05000000000000000000" pitchFamily="2" charset="2"/>
              </a:rPr>
              <a:t>) = 1 x 2 = </a:t>
            </a:r>
            <a:r>
              <a:rPr lang="es-ES_tradnl" altLang="es-ES" b="1">
                <a:solidFill>
                  <a:srgbClr val="CC3300"/>
                </a:solidFill>
                <a:sym typeface="Wingdings" panose="05000000000000000000" pitchFamily="2" charset="2"/>
              </a:rPr>
              <a:t>2 g.l.</a:t>
            </a:r>
          </a:p>
        </p:txBody>
      </p:sp>
    </p:spTree>
    <p:extLst>
      <p:ext uri="{BB962C8B-B14F-4D97-AF65-F5344CB8AC3E}">
        <p14:creationId xmlns:p14="http://schemas.microsoft.com/office/powerpoint/2010/main" val="964298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3492">
                                            <p:txEl>
                                              <p:pRg st="0" end="0"/>
                                            </p:txEl>
                                          </p:spTgt>
                                        </p:tgtEl>
                                        <p:attrNameLst>
                                          <p:attrName>style.visibility</p:attrName>
                                        </p:attrNameLst>
                                      </p:cBhvr>
                                      <p:to>
                                        <p:strVal val="visible"/>
                                      </p:to>
                                    </p:set>
                                    <p:anim calcmode="lin" valueType="num">
                                      <p:cBhvr additive="base">
                                        <p:cTn id="7" dur="500" fill="hold"/>
                                        <p:tgtEl>
                                          <p:spTgt spid="70349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0349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3492">
                                            <p:txEl>
                                              <p:pRg st="1" end="1"/>
                                            </p:txEl>
                                          </p:spTgt>
                                        </p:tgtEl>
                                        <p:attrNameLst>
                                          <p:attrName>style.visibility</p:attrName>
                                        </p:attrNameLst>
                                      </p:cBhvr>
                                      <p:to>
                                        <p:strVal val="visible"/>
                                      </p:to>
                                    </p:set>
                                    <p:anim calcmode="lin" valueType="num">
                                      <p:cBhvr additive="base">
                                        <p:cTn id="13" dur="500" fill="hold"/>
                                        <p:tgtEl>
                                          <p:spTgt spid="70349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0349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703493"/>
                                        </p:tgtEl>
                                        <p:attrNameLst>
                                          <p:attrName>style.visibility</p:attrName>
                                        </p:attrNameLst>
                                      </p:cBhvr>
                                      <p:to>
                                        <p:strVal val="visible"/>
                                      </p:to>
                                    </p:set>
                                    <p:animEffect transition="in" filter="wipe(up)">
                                      <p:cBhvr>
                                        <p:cTn id="19" dur="500"/>
                                        <p:tgtEl>
                                          <p:spTgt spid="70349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03494"/>
                                        </p:tgtEl>
                                        <p:attrNameLst>
                                          <p:attrName>style.visibility</p:attrName>
                                        </p:attrNameLst>
                                      </p:cBhvr>
                                      <p:to>
                                        <p:strVal val="visible"/>
                                      </p:to>
                                    </p:set>
                                    <p:animEffect transition="in" filter="wipe(left)">
                                      <p:cBhvr>
                                        <p:cTn id="24" dur="500"/>
                                        <p:tgtEl>
                                          <p:spTgt spid="70349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703495"/>
                                        </p:tgtEl>
                                        <p:attrNameLst>
                                          <p:attrName>style.visibility</p:attrName>
                                        </p:attrNameLst>
                                      </p:cBhvr>
                                      <p:to>
                                        <p:strVal val="visible"/>
                                      </p:to>
                                    </p:set>
                                    <p:animEffect transition="in" filter="wipe(up)">
                                      <p:cBhvr>
                                        <p:cTn id="29" dur="500"/>
                                        <p:tgtEl>
                                          <p:spTgt spid="703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492" grpId="0" build="p" bldLvl="2" autoUpdateAnimBg="0"/>
      <p:bldP spid="703493" grpId="0" autoUpdateAnimBg="0"/>
      <p:bldP spid="703494" grpId="0" autoUpdateAnimBg="0"/>
      <p:bldP spid="70349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s-ES" sz="2900" b="1" dirty="0">
                <a:solidFill>
                  <a:schemeClr val="tx1"/>
                </a:solidFill>
              </a:rPr>
              <a:t>Cuadrado Medio Total: </a:t>
            </a:r>
            <a:r>
              <a:rPr lang="es-ES" sz="2900" dirty="0">
                <a:solidFill>
                  <a:srgbClr val="FF0000"/>
                </a:solidFill>
              </a:rPr>
              <a:t>CMT</a:t>
            </a:r>
          </a:p>
        </p:txBody>
      </p:sp>
      <p:sp>
        <p:nvSpPr>
          <p:cNvPr id="69635" name="Rectangle 3"/>
          <p:cNvSpPr>
            <a:spLocks noGrp="1" noChangeArrowheads="1"/>
          </p:cNvSpPr>
          <p:nvPr>
            <p:ph idx="1"/>
          </p:nvPr>
        </p:nvSpPr>
        <p:spPr>
          <a:xfrm>
            <a:off x="237881" y="970493"/>
            <a:ext cx="8734180" cy="658308"/>
          </a:xfrm>
        </p:spPr>
        <p:txBody>
          <a:bodyPr/>
          <a:lstStyle/>
          <a:p>
            <a:pPr algn="just">
              <a:spcBef>
                <a:spcPts val="1200"/>
              </a:spcBef>
              <a:spcAft>
                <a:spcPts val="600"/>
              </a:spcAft>
            </a:pPr>
            <a:r>
              <a:rPr lang="es-ES_tradnl" dirty="0"/>
              <a:t>El </a:t>
            </a:r>
            <a:r>
              <a:rPr lang="es-ES_tradnl" dirty="0" err="1">
                <a:solidFill>
                  <a:srgbClr val="FF0000"/>
                </a:solidFill>
              </a:rPr>
              <a:t>CM</a:t>
            </a:r>
            <a:r>
              <a:rPr lang="es-ES_tradnl" baseline="-25000" dirty="0" err="1">
                <a:solidFill>
                  <a:srgbClr val="FF0000"/>
                </a:solidFill>
              </a:rPr>
              <a:t>Total</a:t>
            </a:r>
            <a:r>
              <a:rPr lang="es-ES_tradnl" dirty="0">
                <a:solidFill>
                  <a:srgbClr val="FF0000"/>
                </a:solidFill>
              </a:rPr>
              <a:t> </a:t>
            </a:r>
            <a:r>
              <a:rPr lang="es-ES_tradnl" dirty="0"/>
              <a:t>es la varianza de los datos observados.</a:t>
            </a:r>
          </a:p>
          <a:p>
            <a:pPr marL="0" indent="0" algn="just">
              <a:spcBef>
                <a:spcPts val="1200"/>
              </a:spcBef>
              <a:spcAft>
                <a:spcPts val="600"/>
              </a:spcAft>
              <a:buNone/>
            </a:pPr>
            <a:endParaRPr lang="es-ES_tradnl" dirty="0"/>
          </a:p>
          <a:p>
            <a:pPr marL="0" indent="0" algn="just">
              <a:spcBef>
                <a:spcPts val="1200"/>
              </a:spcBef>
              <a:spcAft>
                <a:spcPts val="600"/>
              </a:spcAft>
              <a:buNone/>
            </a:pPr>
            <a:endParaRPr lang="es-ES_tradnl" dirty="0"/>
          </a:p>
        </p:txBody>
      </p:sp>
      <p:graphicFrame>
        <p:nvGraphicFramePr>
          <p:cNvPr id="4" name="Object 15"/>
          <p:cNvGraphicFramePr>
            <a:graphicFrameLocks noChangeAspect="1"/>
          </p:cNvGraphicFramePr>
          <p:nvPr>
            <p:extLst>
              <p:ext uri="{D42A27DB-BD31-4B8C-83A1-F6EECF244321}">
                <p14:modId xmlns:p14="http://schemas.microsoft.com/office/powerpoint/2010/main" val="2299922441"/>
              </p:ext>
            </p:extLst>
          </p:nvPr>
        </p:nvGraphicFramePr>
        <p:xfrm>
          <a:off x="2970659" y="1875210"/>
          <a:ext cx="1855788" cy="839787"/>
        </p:xfrm>
        <a:graphic>
          <a:graphicData uri="http://schemas.openxmlformats.org/presentationml/2006/ole">
            <mc:AlternateContent xmlns:mc="http://schemas.openxmlformats.org/markup-compatibility/2006">
              <mc:Choice xmlns:v="urn:schemas-microsoft-com:vml" Requires="v">
                <p:oleObj spid="_x0000_s1136980" name="Ecuación" r:id="rId4" imgW="952200" imgH="431640" progId="Equation.3">
                  <p:embed/>
                </p:oleObj>
              </mc:Choice>
              <mc:Fallback>
                <p:oleObj name="Ecuación" r:id="rId4" imgW="952200" imgH="431640" progId="Equation.3">
                  <p:embed/>
                  <p:pic>
                    <p:nvPicPr>
                      <p:cNvPr id="0" name=""/>
                      <p:cNvPicPr>
                        <a:picLocks noChangeAspect="1" noChangeArrowheads="1"/>
                      </p:cNvPicPr>
                      <p:nvPr/>
                    </p:nvPicPr>
                    <p:blipFill>
                      <a:blip r:embed="rId5"/>
                      <a:srcRect/>
                      <a:stretch>
                        <a:fillRect/>
                      </a:stretch>
                    </p:blipFill>
                    <p:spPr bwMode="auto">
                      <a:xfrm>
                        <a:off x="2970659" y="1875210"/>
                        <a:ext cx="1855788" cy="839787"/>
                      </a:xfrm>
                      <a:prstGeom prst="rect">
                        <a:avLst/>
                      </a:prstGeom>
                      <a:noFill/>
                      <a:ln w="9525">
                        <a:noFill/>
                        <a:miter lim="800000"/>
                        <a:headEnd/>
                        <a:tailEnd/>
                      </a:ln>
                    </p:spPr>
                  </p:pic>
                </p:oleObj>
              </mc:Fallback>
            </mc:AlternateContent>
          </a:graphicData>
        </a:graphic>
      </p:graphicFrame>
      <p:graphicFrame>
        <p:nvGraphicFramePr>
          <p:cNvPr id="5" name="Object 15"/>
          <p:cNvGraphicFramePr>
            <a:graphicFrameLocks noChangeAspect="1"/>
          </p:cNvGraphicFramePr>
          <p:nvPr>
            <p:extLst>
              <p:ext uri="{D42A27DB-BD31-4B8C-83A1-F6EECF244321}">
                <p14:modId xmlns:p14="http://schemas.microsoft.com/office/powerpoint/2010/main" val="4166216704"/>
              </p:ext>
            </p:extLst>
          </p:nvPr>
        </p:nvGraphicFramePr>
        <p:xfrm>
          <a:off x="2483768" y="3140968"/>
          <a:ext cx="3117850" cy="1136650"/>
        </p:xfrm>
        <a:graphic>
          <a:graphicData uri="http://schemas.openxmlformats.org/presentationml/2006/ole">
            <mc:AlternateContent xmlns:mc="http://schemas.openxmlformats.org/markup-compatibility/2006">
              <mc:Choice xmlns:v="urn:schemas-microsoft-com:vml" Requires="v">
                <p:oleObj spid="_x0000_s1136981" name="Ecuación" r:id="rId6" imgW="1600200" imgH="583920" progId="Equation.3">
                  <p:embed/>
                </p:oleObj>
              </mc:Choice>
              <mc:Fallback>
                <p:oleObj name="Ecuación" r:id="rId6" imgW="1600200" imgH="583920" progId="Equation.3">
                  <p:embed/>
                  <p:pic>
                    <p:nvPicPr>
                      <p:cNvPr id="0" name=""/>
                      <p:cNvPicPr>
                        <a:picLocks noChangeAspect="1" noChangeArrowheads="1"/>
                      </p:cNvPicPr>
                      <p:nvPr/>
                    </p:nvPicPr>
                    <p:blipFill>
                      <a:blip r:embed="rId7"/>
                      <a:srcRect/>
                      <a:stretch>
                        <a:fillRect/>
                      </a:stretch>
                    </p:blipFill>
                    <p:spPr bwMode="auto">
                      <a:xfrm>
                        <a:off x="2483768" y="3140968"/>
                        <a:ext cx="3117850" cy="1136650"/>
                      </a:xfrm>
                      <a:prstGeom prst="rect">
                        <a:avLst/>
                      </a:prstGeom>
                      <a:noFill/>
                      <a:ln w="9525">
                        <a:no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additive="base">
                                        <p:cTn id="7" dur="5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D333654D-CDDB-41EF-AF15-3D6B27E510FF}"/>
              </a:ext>
            </a:extLst>
          </p:cNvPr>
          <p:cNvSpPr>
            <a:spLocks noGrp="1" noChangeArrowheads="1"/>
          </p:cNvSpPr>
          <p:nvPr>
            <p:ph type="title"/>
          </p:nvPr>
        </p:nvSpPr>
        <p:spPr>
          <a:xfrm>
            <a:off x="107950" y="115888"/>
            <a:ext cx="8467725" cy="549275"/>
          </a:xfrm>
        </p:spPr>
        <p:txBody>
          <a:bodyPr/>
          <a:lstStyle/>
          <a:p>
            <a:pPr eaLnBrk="1" hangingPunct="1"/>
            <a:r>
              <a:rPr lang="es-ES_tradnl" altLang="es-ES" sz="2800">
                <a:solidFill>
                  <a:srgbClr val="006600"/>
                </a:solidFill>
              </a:rPr>
              <a:t>Cálculo de los grados de libertad</a:t>
            </a:r>
            <a:endParaRPr lang="es-ES" altLang="es-ES" sz="2800">
              <a:solidFill>
                <a:srgbClr val="006600"/>
              </a:solidFill>
            </a:endParaRPr>
          </a:p>
        </p:txBody>
      </p:sp>
      <p:sp>
        <p:nvSpPr>
          <p:cNvPr id="732167" name="Rectangle 7">
            <a:extLst>
              <a:ext uri="{FF2B5EF4-FFF2-40B4-BE49-F238E27FC236}">
                <a16:creationId xmlns:a16="http://schemas.microsoft.com/office/drawing/2014/main" id="{3C5FC3BB-A868-443D-BE87-EE7358FACA12}"/>
              </a:ext>
            </a:extLst>
          </p:cNvPr>
          <p:cNvSpPr>
            <a:spLocks noChangeArrowheads="1"/>
          </p:cNvSpPr>
          <p:nvPr/>
        </p:nvSpPr>
        <p:spPr bwMode="auto">
          <a:xfrm>
            <a:off x="1163638" y="2060575"/>
            <a:ext cx="4732337"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r>
              <a:rPr lang="es-ES_tradnl" altLang="es-ES" b="1">
                <a:solidFill>
                  <a:schemeClr val="tx2"/>
                </a:solidFill>
              </a:rPr>
              <a:t>SCT</a:t>
            </a:r>
            <a:r>
              <a:rPr lang="es-ES_tradnl" altLang="es-ES"/>
              <a:t> </a:t>
            </a:r>
            <a:r>
              <a:rPr lang="es-ES_tradnl" altLang="es-ES">
                <a:sym typeface="Wingdings" panose="05000000000000000000" pitchFamily="2" charset="2"/>
              </a:rPr>
              <a:t> 60-1=</a:t>
            </a:r>
            <a:r>
              <a:rPr lang="es-ES_tradnl" altLang="es-ES" b="1">
                <a:solidFill>
                  <a:schemeClr val="tx2"/>
                </a:solidFill>
                <a:sym typeface="Wingdings" panose="05000000000000000000" pitchFamily="2" charset="2"/>
              </a:rPr>
              <a:t>59</a:t>
            </a:r>
            <a:r>
              <a:rPr lang="es-ES_tradnl" altLang="es-ES">
                <a:sym typeface="Wingdings" panose="05000000000000000000" pitchFamily="2" charset="2"/>
              </a:rPr>
              <a:t> g.l.</a:t>
            </a:r>
          </a:p>
          <a:p>
            <a:pPr eaLnBrk="1" hangingPunct="1"/>
            <a:r>
              <a:rPr lang="es-ES_tradnl" altLang="es-ES" b="1">
                <a:solidFill>
                  <a:srgbClr val="008000"/>
                </a:solidFill>
                <a:sym typeface="Wingdings" panose="05000000000000000000" pitchFamily="2" charset="2"/>
              </a:rPr>
              <a:t>SC</a:t>
            </a:r>
            <a:r>
              <a:rPr lang="es-ES_tradnl" altLang="es-ES" b="1" baseline="-25000">
                <a:solidFill>
                  <a:srgbClr val="008000"/>
                </a:solidFill>
                <a:sym typeface="Wingdings" panose="05000000000000000000" pitchFamily="2" charset="2"/>
              </a:rPr>
              <a:t>MOLDE</a:t>
            </a:r>
            <a:r>
              <a:rPr lang="es-ES_tradnl" altLang="es-ES">
                <a:sym typeface="Wingdings" panose="05000000000000000000" pitchFamily="2" charset="2"/>
              </a:rPr>
              <a:t>  2-1=</a:t>
            </a:r>
            <a:r>
              <a:rPr lang="es-ES_tradnl" altLang="es-ES" b="1">
                <a:solidFill>
                  <a:srgbClr val="008000"/>
                </a:solidFill>
                <a:sym typeface="Wingdings" panose="05000000000000000000" pitchFamily="2" charset="2"/>
              </a:rPr>
              <a:t>1</a:t>
            </a:r>
            <a:r>
              <a:rPr lang="es-ES_tradnl" altLang="es-ES">
                <a:sym typeface="Wingdings" panose="05000000000000000000" pitchFamily="2" charset="2"/>
              </a:rPr>
              <a:t> g.l.</a:t>
            </a:r>
          </a:p>
          <a:p>
            <a:pPr eaLnBrk="1" hangingPunct="1"/>
            <a:r>
              <a:rPr lang="es-ES_tradnl" altLang="es-ES" b="1">
                <a:solidFill>
                  <a:srgbClr val="008000"/>
                </a:solidFill>
                <a:sym typeface="Wingdings" panose="05000000000000000000" pitchFamily="2" charset="2"/>
              </a:rPr>
              <a:t>SC</a:t>
            </a:r>
            <a:r>
              <a:rPr lang="es-ES_tradnl" altLang="es-ES" b="1" baseline="-25000">
                <a:solidFill>
                  <a:srgbClr val="008000"/>
                </a:solidFill>
                <a:sym typeface="Wingdings" panose="05000000000000000000" pitchFamily="2" charset="2"/>
              </a:rPr>
              <a:t>CATA</a:t>
            </a:r>
            <a:r>
              <a:rPr lang="es-ES_tradnl" altLang="es-ES">
                <a:sym typeface="Wingdings" panose="05000000000000000000" pitchFamily="2" charset="2"/>
              </a:rPr>
              <a:t>   3-1=</a:t>
            </a:r>
            <a:r>
              <a:rPr lang="es-ES_tradnl" altLang="es-ES" b="1">
                <a:solidFill>
                  <a:srgbClr val="008000"/>
                </a:solidFill>
                <a:sym typeface="Wingdings" panose="05000000000000000000" pitchFamily="2" charset="2"/>
              </a:rPr>
              <a:t>2</a:t>
            </a:r>
            <a:r>
              <a:rPr lang="es-ES_tradnl" altLang="es-ES">
                <a:sym typeface="Wingdings" panose="05000000000000000000" pitchFamily="2" charset="2"/>
              </a:rPr>
              <a:t> g.l.</a:t>
            </a:r>
          </a:p>
          <a:p>
            <a:pPr eaLnBrk="1" hangingPunct="1"/>
            <a:r>
              <a:rPr lang="es-ES_tradnl" altLang="es-ES" b="1">
                <a:solidFill>
                  <a:srgbClr val="008000"/>
                </a:solidFill>
                <a:sym typeface="Wingdings" panose="05000000000000000000" pitchFamily="2" charset="2"/>
              </a:rPr>
              <a:t>SC</a:t>
            </a:r>
            <a:r>
              <a:rPr lang="es-ES_tradnl" altLang="es-ES" b="1" baseline="-25000">
                <a:solidFill>
                  <a:srgbClr val="008000"/>
                </a:solidFill>
                <a:sym typeface="Wingdings" panose="05000000000000000000" pitchFamily="2" charset="2"/>
              </a:rPr>
              <a:t>MOLDExCATA</a:t>
            </a:r>
            <a:r>
              <a:rPr lang="es-ES_tradnl" altLang="es-ES">
                <a:sym typeface="Wingdings" panose="05000000000000000000" pitchFamily="2" charset="2"/>
              </a:rPr>
              <a:t> 1x2=</a:t>
            </a:r>
            <a:r>
              <a:rPr lang="es-ES_tradnl" altLang="es-ES" b="1">
                <a:solidFill>
                  <a:srgbClr val="008000"/>
                </a:solidFill>
                <a:sym typeface="Wingdings" panose="05000000000000000000" pitchFamily="2" charset="2"/>
              </a:rPr>
              <a:t>2</a:t>
            </a:r>
            <a:r>
              <a:rPr lang="es-ES_tradnl" altLang="es-ES">
                <a:sym typeface="Wingdings" panose="05000000000000000000" pitchFamily="2" charset="2"/>
              </a:rPr>
              <a:t> g.l.</a:t>
            </a:r>
          </a:p>
          <a:p>
            <a:pPr eaLnBrk="1" hangingPunct="1"/>
            <a:endParaRPr lang="es-ES_tradnl" altLang="es-ES">
              <a:sym typeface="Wingdings" panose="05000000000000000000" pitchFamily="2" charset="2"/>
            </a:endParaRPr>
          </a:p>
        </p:txBody>
      </p:sp>
      <p:grpSp>
        <p:nvGrpSpPr>
          <p:cNvPr id="732168" name="Group 8">
            <a:extLst>
              <a:ext uri="{FF2B5EF4-FFF2-40B4-BE49-F238E27FC236}">
                <a16:creationId xmlns:a16="http://schemas.microsoft.com/office/drawing/2014/main" id="{F43E6128-39F4-40D0-A22D-10E1E297395E}"/>
              </a:ext>
            </a:extLst>
          </p:cNvPr>
          <p:cNvGrpSpPr>
            <a:grpSpLocks/>
          </p:cNvGrpSpPr>
          <p:nvPr/>
        </p:nvGrpSpPr>
        <p:grpSpPr bwMode="auto">
          <a:xfrm>
            <a:off x="4800600" y="2517775"/>
            <a:ext cx="2079625" cy="1524000"/>
            <a:chOff x="3312" y="2640"/>
            <a:chExt cx="1344" cy="960"/>
          </a:xfrm>
        </p:grpSpPr>
        <p:sp>
          <p:nvSpPr>
            <p:cNvPr id="48137" name="AutoShape 9">
              <a:extLst>
                <a:ext uri="{FF2B5EF4-FFF2-40B4-BE49-F238E27FC236}">
                  <a16:creationId xmlns:a16="http://schemas.microsoft.com/office/drawing/2014/main" id="{F5C3D44E-1B0B-4D9C-8D83-B267A09F6F7C}"/>
                </a:ext>
              </a:extLst>
            </p:cNvPr>
            <p:cNvSpPr>
              <a:spLocks/>
            </p:cNvSpPr>
            <p:nvPr/>
          </p:nvSpPr>
          <p:spPr bwMode="auto">
            <a:xfrm>
              <a:off x="3312" y="2640"/>
              <a:ext cx="1056" cy="960"/>
            </a:xfrm>
            <a:prstGeom prst="rightBrace">
              <a:avLst>
                <a:gd name="adj1" fmla="val 0"/>
                <a:gd name="adj2" fmla="val 45315"/>
              </a:avLst>
            </a:prstGeom>
            <a:noFill/>
            <a:ln w="28575" cap="sq">
              <a:solidFill>
                <a:srgbClr val="008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
          <p:nvSpPr>
            <p:cNvPr id="48138" name="Text Box 10">
              <a:extLst>
                <a:ext uri="{FF2B5EF4-FFF2-40B4-BE49-F238E27FC236}">
                  <a16:creationId xmlns:a16="http://schemas.microsoft.com/office/drawing/2014/main" id="{ED4D9B22-868C-44F6-982A-88BE58900511}"/>
                </a:ext>
              </a:extLst>
            </p:cNvPr>
            <p:cNvSpPr txBox="1">
              <a:spLocks noChangeArrowheads="1"/>
            </p:cNvSpPr>
            <p:nvPr/>
          </p:nvSpPr>
          <p:spPr bwMode="auto">
            <a:xfrm>
              <a:off x="3984" y="278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b="1">
                  <a:solidFill>
                    <a:srgbClr val="008000"/>
                  </a:solidFill>
                </a:rPr>
                <a:t>5</a:t>
              </a:r>
              <a:r>
                <a:rPr lang="es-ES_tradnl" altLang="es-ES"/>
                <a:t> g.l</a:t>
              </a:r>
              <a:endParaRPr lang="es-ES" altLang="es-ES"/>
            </a:p>
          </p:txBody>
        </p:sp>
      </p:grpSp>
      <p:sp>
        <p:nvSpPr>
          <p:cNvPr id="732171" name="Text Box 11">
            <a:extLst>
              <a:ext uri="{FF2B5EF4-FFF2-40B4-BE49-F238E27FC236}">
                <a16:creationId xmlns:a16="http://schemas.microsoft.com/office/drawing/2014/main" id="{634DE91A-76DB-413C-91A2-B5519C8E990B}"/>
              </a:ext>
            </a:extLst>
          </p:cNvPr>
          <p:cNvSpPr txBox="1">
            <a:spLocks noChangeArrowheads="1"/>
          </p:cNvSpPr>
          <p:nvPr/>
        </p:nvSpPr>
        <p:spPr bwMode="auto">
          <a:xfrm>
            <a:off x="1208088" y="4117975"/>
            <a:ext cx="458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Char char="n"/>
            </a:pPr>
            <a:r>
              <a:rPr lang="es-ES_tradnl" altLang="es-ES" b="1">
                <a:solidFill>
                  <a:srgbClr val="CC3300"/>
                </a:solidFill>
              </a:rPr>
              <a:t> SCR</a:t>
            </a:r>
            <a:r>
              <a:rPr lang="es-ES_tradnl" altLang="es-ES"/>
              <a:t> </a:t>
            </a:r>
            <a:r>
              <a:rPr lang="es-ES_tradnl" altLang="es-ES">
                <a:sym typeface="Wingdings" panose="05000000000000000000" pitchFamily="2" charset="2"/>
              </a:rPr>
              <a:t> </a:t>
            </a:r>
            <a:r>
              <a:rPr lang="es-ES_tradnl" altLang="es-ES">
                <a:solidFill>
                  <a:schemeClr val="tx2"/>
                </a:solidFill>
                <a:sym typeface="Wingdings" panose="05000000000000000000" pitchFamily="2" charset="2"/>
              </a:rPr>
              <a:t>59</a:t>
            </a:r>
            <a:r>
              <a:rPr lang="es-ES_tradnl" altLang="es-ES">
                <a:sym typeface="Wingdings" panose="05000000000000000000" pitchFamily="2" charset="2"/>
              </a:rPr>
              <a:t>-</a:t>
            </a:r>
            <a:r>
              <a:rPr lang="es-ES_tradnl" altLang="es-ES">
                <a:solidFill>
                  <a:srgbClr val="008000"/>
                </a:solidFill>
                <a:sym typeface="Wingdings" panose="05000000000000000000" pitchFamily="2" charset="2"/>
              </a:rPr>
              <a:t>5</a:t>
            </a:r>
            <a:r>
              <a:rPr lang="es-ES_tradnl" altLang="es-ES">
                <a:sym typeface="Wingdings" panose="05000000000000000000" pitchFamily="2" charset="2"/>
              </a:rPr>
              <a:t>=</a:t>
            </a:r>
            <a:r>
              <a:rPr lang="es-ES_tradnl" altLang="es-ES" b="1">
                <a:solidFill>
                  <a:srgbClr val="CC3300"/>
                </a:solidFill>
                <a:sym typeface="Wingdings" panose="05000000000000000000" pitchFamily="2" charset="2"/>
              </a:rPr>
              <a:t>54</a:t>
            </a:r>
            <a:r>
              <a:rPr lang="es-ES_tradnl" altLang="es-ES">
                <a:sym typeface="Wingdings" panose="05000000000000000000" pitchFamily="2" charset="2"/>
              </a:rPr>
              <a:t> g.l. </a:t>
            </a:r>
            <a:r>
              <a:rPr lang="es-ES_tradnl" altLang="es-ES" b="1">
                <a:sym typeface="Wingdings" panose="05000000000000000000" pitchFamily="2" charset="2"/>
              </a:rPr>
              <a:t>&gt;</a:t>
            </a:r>
            <a:r>
              <a:rPr lang="es-ES_tradnl" altLang="es-ES">
                <a:sym typeface="Wingdings" panose="05000000000000000000" pitchFamily="2" charset="2"/>
              </a:rPr>
              <a:t> 10</a:t>
            </a:r>
            <a:endParaRPr lang="es-ES" altLang="es-ES"/>
          </a:p>
        </p:txBody>
      </p:sp>
      <p:sp>
        <p:nvSpPr>
          <p:cNvPr id="732172" name="Rectangle 12">
            <a:extLst>
              <a:ext uri="{FF2B5EF4-FFF2-40B4-BE49-F238E27FC236}">
                <a16:creationId xmlns:a16="http://schemas.microsoft.com/office/drawing/2014/main" id="{7FD56820-CAD5-4E7E-AAC3-AF5789969FB3}"/>
              </a:ext>
            </a:extLst>
          </p:cNvPr>
          <p:cNvSpPr>
            <a:spLocks noChangeArrowheads="1"/>
          </p:cNvSpPr>
          <p:nvPr/>
        </p:nvSpPr>
        <p:spPr bwMode="auto">
          <a:xfrm>
            <a:off x="3132138" y="5300663"/>
            <a:ext cx="2078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20000"/>
              </a:spcBef>
              <a:buClr>
                <a:schemeClr val="folHlink"/>
              </a:buClr>
              <a:buSzPct val="75000"/>
              <a:buFont typeface="Wingdings" panose="05000000000000000000" pitchFamily="2" charset="2"/>
              <a:buNone/>
            </a:pPr>
            <a:r>
              <a:rPr lang="es-ES_tradnl" altLang="es-ES" b="1">
                <a:sym typeface="Wingdings" panose="05000000000000000000" pitchFamily="2" charset="2"/>
              </a:rPr>
              <a:t>Suficientes</a:t>
            </a:r>
            <a:endParaRPr lang="es-ES" altLang="es-ES" b="1">
              <a:sym typeface="Wingdings" panose="05000000000000000000" pitchFamily="2" charset="2"/>
            </a:endParaRPr>
          </a:p>
        </p:txBody>
      </p:sp>
      <p:sp>
        <p:nvSpPr>
          <p:cNvPr id="732173" name="Text Box 13">
            <a:extLst>
              <a:ext uri="{FF2B5EF4-FFF2-40B4-BE49-F238E27FC236}">
                <a16:creationId xmlns:a16="http://schemas.microsoft.com/office/drawing/2014/main" id="{E0C3D8E1-AEB5-42AC-8D89-3A40B1B08EF2}"/>
              </a:ext>
            </a:extLst>
          </p:cNvPr>
          <p:cNvSpPr txBox="1">
            <a:spLocks noChangeArrowheads="1"/>
          </p:cNvSpPr>
          <p:nvPr/>
        </p:nvSpPr>
        <p:spPr bwMode="auto">
          <a:xfrm>
            <a:off x="444500" y="1196975"/>
            <a:ext cx="7943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buClr>
                <a:schemeClr val="folHlink"/>
              </a:buClr>
              <a:buSzPct val="150000"/>
              <a:buFont typeface="Wingdings" panose="05000000000000000000" pitchFamily="2" charset="2"/>
              <a:buChar char="§"/>
            </a:pPr>
            <a:r>
              <a:rPr lang="es-ES_tradnl" altLang="es-ES"/>
              <a:t> Los </a:t>
            </a:r>
            <a:r>
              <a:rPr lang="es-ES_tradnl" altLang="es-ES" b="1"/>
              <a:t>g.l residuales</a:t>
            </a:r>
            <a:r>
              <a:rPr lang="es-ES_tradnl" altLang="es-ES"/>
              <a:t> de los que disponemos:</a:t>
            </a:r>
            <a:endParaRPr lang="es-ES" altLang="es-ES"/>
          </a:p>
        </p:txBody>
      </p:sp>
      <p:sp>
        <p:nvSpPr>
          <p:cNvPr id="732174" name="AutoShape 14">
            <a:extLst>
              <a:ext uri="{FF2B5EF4-FFF2-40B4-BE49-F238E27FC236}">
                <a16:creationId xmlns:a16="http://schemas.microsoft.com/office/drawing/2014/main" id="{F3325757-F08A-48DA-A2CA-5009A3A305E5}"/>
              </a:ext>
            </a:extLst>
          </p:cNvPr>
          <p:cNvSpPr>
            <a:spLocks noChangeArrowheads="1"/>
          </p:cNvSpPr>
          <p:nvPr/>
        </p:nvSpPr>
        <p:spPr bwMode="auto">
          <a:xfrm>
            <a:off x="3851275" y="4868863"/>
            <a:ext cx="647700" cy="287337"/>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Tree>
    <p:extLst>
      <p:ext uri="{BB962C8B-B14F-4D97-AF65-F5344CB8AC3E}">
        <p14:creationId xmlns:p14="http://schemas.microsoft.com/office/powerpoint/2010/main" val="3147458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32173"/>
                                        </p:tgtEl>
                                        <p:attrNameLst>
                                          <p:attrName>style.visibility</p:attrName>
                                        </p:attrNameLst>
                                      </p:cBhvr>
                                      <p:to>
                                        <p:strVal val="visible"/>
                                      </p:to>
                                    </p:set>
                                    <p:animEffect transition="in" filter="strips(downRight)">
                                      <p:cBhvr>
                                        <p:cTn id="7" dur="2000"/>
                                        <p:tgtEl>
                                          <p:spTgt spid="7321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2167">
                                            <p:txEl>
                                              <p:pRg st="0" end="0"/>
                                            </p:txEl>
                                          </p:spTgt>
                                        </p:tgtEl>
                                        <p:attrNameLst>
                                          <p:attrName>style.visibility</p:attrName>
                                        </p:attrNameLst>
                                      </p:cBhvr>
                                      <p:to>
                                        <p:strVal val="visible"/>
                                      </p:to>
                                    </p:set>
                                    <p:animEffect transition="in" filter="wipe(left)">
                                      <p:cBhvr>
                                        <p:cTn id="12" dur="2000"/>
                                        <p:tgtEl>
                                          <p:spTgt spid="7321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2167">
                                            <p:txEl>
                                              <p:pRg st="1" end="1"/>
                                            </p:txEl>
                                          </p:spTgt>
                                        </p:tgtEl>
                                        <p:attrNameLst>
                                          <p:attrName>style.visibility</p:attrName>
                                        </p:attrNameLst>
                                      </p:cBhvr>
                                      <p:to>
                                        <p:strVal val="visible"/>
                                      </p:to>
                                    </p:set>
                                    <p:animEffect transition="in" filter="wipe(left)">
                                      <p:cBhvr>
                                        <p:cTn id="17" dur="2000"/>
                                        <p:tgtEl>
                                          <p:spTgt spid="732167">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2167">
                                            <p:txEl>
                                              <p:pRg st="2" end="2"/>
                                            </p:txEl>
                                          </p:spTgt>
                                        </p:tgtEl>
                                        <p:attrNameLst>
                                          <p:attrName>style.visibility</p:attrName>
                                        </p:attrNameLst>
                                      </p:cBhvr>
                                      <p:to>
                                        <p:strVal val="visible"/>
                                      </p:to>
                                    </p:set>
                                    <p:animEffect transition="in" filter="wipe(left)">
                                      <p:cBhvr>
                                        <p:cTn id="22" dur="2000"/>
                                        <p:tgtEl>
                                          <p:spTgt spid="732167">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2167">
                                            <p:txEl>
                                              <p:pRg st="3" end="3"/>
                                            </p:txEl>
                                          </p:spTgt>
                                        </p:tgtEl>
                                        <p:attrNameLst>
                                          <p:attrName>style.visibility</p:attrName>
                                        </p:attrNameLst>
                                      </p:cBhvr>
                                      <p:to>
                                        <p:strVal val="visible"/>
                                      </p:to>
                                    </p:set>
                                    <p:animEffect transition="in" filter="wipe(left)">
                                      <p:cBhvr>
                                        <p:cTn id="27" dur="2000"/>
                                        <p:tgtEl>
                                          <p:spTgt spid="732167">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7" presetClass="entr" presetSubtype="2" fill="hold" nodeType="clickEffect">
                                  <p:stCondLst>
                                    <p:cond delay="0"/>
                                  </p:stCondLst>
                                  <p:childTnLst>
                                    <p:set>
                                      <p:cBhvr>
                                        <p:cTn id="31" dur="1" fill="hold">
                                          <p:stCondLst>
                                            <p:cond delay="0"/>
                                          </p:stCondLst>
                                        </p:cTn>
                                        <p:tgtEl>
                                          <p:spTgt spid="732168"/>
                                        </p:tgtEl>
                                        <p:attrNameLst>
                                          <p:attrName>style.visibility</p:attrName>
                                        </p:attrNameLst>
                                      </p:cBhvr>
                                      <p:to>
                                        <p:strVal val="visible"/>
                                      </p:to>
                                    </p:set>
                                    <p:anim calcmode="lin" valueType="num">
                                      <p:cBhvr>
                                        <p:cTn id="32" dur="2000" fill="hold"/>
                                        <p:tgtEl>
                                          <p:spTgt spid="732168"/>
                                        </p:tgtEl>
                                        <p:attrNameLst>
                                          <p:attrName>ppt_x</p:attrName>
                                        </p:attrNameLst>
                                      </p:cBhvr>
                                      <p:tavLst>
                                        <p:tav tm="0">
                                          <p:val>
                                            <p:strVal val="#ppt_x+#ppt_w/2"/>
                                          </p:val>
                                        </p:tav>
                                        <p:tav tm="100000">
                                          <p:val>
                                            <p:strVal val="#ppt_x"/>
                                          </p:val>
                                        </p:tav>
                                      </p:tavLst>
                                    </p:anim>
                                    <p:anim calcmode="lin" valueType="num">
                                      <p:cBhvr>
                                        <p:cTn id="33" dur="2000" fill="hold"/>
                                        <p:tgtEl>
                                          <p:spTgt spid="732168"/>
                                        </p:tgtEl>
                                        <p:attrNameLst>
                                          <p:attrName>ppt_y</p:attrName>
                                        </p:attrNameLst>
                                      </p:cBhvr>
                                      <p:tavLst>
                                        <p:tav tm="0">
                                          <p:val>
                                            <p:strVal val="#ppt_y"/>
                                          </p:val>
                                        </p:tav>
                                        <p:tav tm="100000">
                                          <p:val>
                                            <p:strVal val="#ppt_y"/>
                                          </p:val>
                                        </p:tav>
                                      </p:tavLst>
                                    </p:anim>
                                    <p:anim calcmode="lin" valueType="num">
                                      <p:cBhvr>
                                        <p:cTn id="34" dur="2000" fill="hold"/>
                                        <p:tgtEl>
                                          <p:spTgt spid="732168"/>
                                        </p:tgtEl>
                                        <p:attrNameLst>
                                          <p:attrName>ppt_w</p:attrName>
                                        </p:attrNameLst>
                                      </p:cBhvr>
                                      <p:tavLst>
                                        <p:tav tm="0">
                                          <p:val>
                                            <p:fltVal val="0"/>
                                          </p:val>
                                        </p:tav>
                                        <p:tav tm="100000">
                                          <p:val>
                                            <p:strVal val="#ppt_w"/>
                                          </p:val>
                                        </p:tav>
                                      </p:tavLst>
                                    </p:anim>
                                    <p:anim calcmode="lin" valueType="num">
                                      <p:cBhvr>
                                        <p:cTn id="35" dur="2000" fill="hold"/>
                                        <p:tgtEl>
                                          <p:spTgt spid="732168"/>
                                        </p:tgtEl>
                                        <p:attrNameLst>
                                          <p:attrName>ppt_h</p:attrName>
                                        </p:attrNameLst>
                                      </p:cBhvr>
                                      <p:tavLst>
                                        <p:tav tm="0">
                                          <p:val>
                                            <p:strVal val="#ppt_h"/>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32171"/>
                                        </p:tgtEl>
                                        <p:attrNameLst>
                                          <p:attrName>style.visibility</p:attrName>
                                        </p:attrNameLst>
                                      </p:cBhvr>
                                      <p:to>
                                        <p:strVal val="visible"/>
                                      </p:to>
                                    </p:set>
                                    <p:animEffect transition="in" filter="wipe(left)">
                                      <p:cBhvr>
                                        <p:cTn id="40" dur="2000"/>
                                        <p:tgtEl>
                                          <p:spTgt spid="732171"/>
                                        </p:tgtEl>
                                      </p:cBhvr>
                                    </p:animEffect>
                                  </p:childTnLst>
                                </p:cTn>
                              </p:par>
                            </p:childTnLst>
                          </p:cTn>
                        </p:par>
                        <p:par>
                          <p:cTn id="41" fill="hold" nodeType="afterGroup">
                            <p:stCondLst>
                              <p:cond delay="2000"/>
                            </p:stCondLst>
                            <p:childTnLst>
                              <p:par>
                                <p:cTn id="42" presetID="22" presetClass="entr" presetSubtype="1" fill="hold" nodeType="afterEffect">
                                  <p:stCondLst>
                                    <p:cond delay="0"/>
                                  </p:stCondLst>
                                  <p:childTnLst>
                                    <p:set>
                                      <p:cBhvr>
                                        <p:cTn id="43" dur="1" fill="hold">
                                          <p:stCondLst>
                                            <p:cond delay="0"/>
                                          </p:stCondLst>
                                        </p:cTn>
                                        <p:tgtEl>
                                          <p:spTgt spid="732174"/>
                                        </p:tgtEl>
                                        <p:attrNameLst>
                                          <p:attrName>style.visibility</p:attrName>
                                        </p:attrNameLst>
                                      </p:cBhvr>
                                      <p:to>
                                        <p:strVal val="visible"/>
                                      </p:to>
                                    </p:set>
                                    <p:animEffect transition="in" filter="wipe(up)">
                                      <p:cBhvr>
                                        <p:cTn id="44" dur="1000"/>
                                        <p:tgtEl>
                                          <p:spTgt spid="732174"/>
                                        </p:tgtEl>
                                      </p:cBhvr>
                                    </p:animEffect>
                                  </p:childTnLst>
                                </p:cTn>
                              </p:par>
                            </p:childTnLst>
                          </p:cTn>
                        </p:par>
                        <p:par>
                          <p:cTn id="45" fill="hold" nodeType="afterGroup">
                            <p:stCondLst>
                              <p:cond delay="3000"/>
                            </p:stCondLst>
                            <p:childTnLst>
                              <p:par>
                                <p:cTn id="46" presetID="22" presetClass="entr" presetSubtype="8" fill="hold" grpId="0" nodeType="afterEffect">
                                  <p:stCondLst>
                                    <p:cond delay="1000"/>
                                  </p:stCondLst>
                                  <p:childTnLst>
                                    <p:set>
                                      <p:cBhvr>
                                        <p:cTn id="47" dur="1" fill="hold">
                                          <p:stCondLst>
                                            <p:cond delay="0"/>
                                          </p:stCondLst>
                                        </p:cTn>
                                        <p:tgtEl>
                                          <p:spTgt spid="732172"/>
                                        </p:tgtEl>
                                        <p:attrNameLst>
                                          <p:attrName>style.visibility</p:attrName>
                                        </p:attrNameLst>
                                      </p:cBhvr>
                                      <p:to>
                                        <p:strVal val="visible"/>
                                      </p:to>
                                    </p:set>
                                    <p:animEffect transition="in" filter="wipe(left)">
                                      <p:cBhvr>
                                        <p:cTn id="48" dur="2000"/>
                                        <p:tgtEl>
                                          <p:spTgt spid="732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2167" grpId="0" build="p" autoUpdateAnimBg="0" advAuto="1000"/>
      <p:bldP spid="732171" grpId="0" autoUpdateAnimBg="0"/>
      <p:bldP spid="732172" grpId="0" autoUpdateAnimBg="0"/>
      <p:bldP spid="732173" grpId="0" autoUpdateAnimBg="0"/>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1BE31C4-824D-4D9E-AA66-57DC3515F5B0}"/>
              </a:ext>
            </a:extLst>
          </p:cNvPr>
          <p:cNvSpPr>
            <a:spLocks noGrp="1" noChangeArrowheads="1"/>
          </p:cNvSpPr>
          <p:nvPr>
            <p:ph type="title"/>
          </p:nvPr>
        </p:nvSpPr>
        <p:spPr>
          <a:xfrm>
            <a:off x="107950" y="146050"/>
            <a:ext cx="8467725" cy="519113"/>
          </a:xfrm>
        </p:spPr>
        <p:txBody>
          <a:bodyPr/>
          <a:lstStyle/>
          <a:p>
            <a:pPr eaLnBrk="1" hangingPunct="1"/>
            <a:r>
              <a:rPr lang="es-ES_tradnl" altLang="es-ES" sz="2800">
                <a:solidFill>
                  <a:srgbClr val="006600"/>
                </a:solidFill>
              </a:rPr>
              <a:t>Tabla resumen del ANOVA</a:t>
            </a:r>
            <a:endParaRPr lang="es-ES" altLang="es-ES" sz="2800">
              <a:solidFill>
                <a:srgbClr val="006600"/>
              </a:solidFill>
            </a:endParaRPr>
          </a:p>
        </p:txBody>
      </p:sp>
      <p:graphicFrame>
        <p:nvGraphicFramePr>
          <p:cNvPr id="705604" name="Group 68">
            <a:extLst>
              <a:ext uri="{FF2B5EF4-FFF2-40B4-BE49-F238E27FC236}">
                <a16:creationId xmlns:a16="http://schemas.microsoft.com/office/drawing/2014/main" id="{E9ECE025-2584-A64A-A203-140266F7FE40}"/>
              </a:ext>
            </a:extLst>
          </p:cNvPr>
          <p:cNvGraphicFramePr>
            <a:graphicFrameLocks noGrp="1"/>
          </p:cNvGraphicFramePr>
          <p:nvPr>
            <p:extLst/>
          </p:nvPr>
        </p:nvGraphicFramePr>
        <p:xfrm>
          <a:off x="201613" y="836613"/>
          <a:ext cx="8763000" cy="2992440"/>
        </p:xfrm>
        <a:graphic>
          <a:graphicData uri="http://schemas.openxmlformats.org/drawingml/2006/table">
            <a:tbl>
              <a:tblPr/>
              <a:tblGrid>
                <a:gridCol w="1828800">
                  <a:extLst>
                    <a:ext uri="{9D8B030D-6E8A-4147-A177-3AD203B41FA5}">
                      <a16:colId xmlns:a16="http://schemas.microsoft.com/office/drawing/2014/main" val="1595136571"/>
                    </a:ext>
                  </a:extLst>
                </a:gridCol>
                <a:gridCol w="1219200">
                  <a:extLst>
                    <a:ext uri="{9D8B030D-6E8A-4147-A177-3AD203B41FA5}">
                      <a16:colId xmlns:a16="http://schemas.microsoft.com/office/drawing/2014/main" val="2805632338"/>
                    </a:ext>
                  </a:extLst>
                </a:gridCol>
                <a:gridCol w="762000">
                  <a:extLst>
                    <a:ext uri="{9D8B030D-6E8A-4147-A177-3AD203B41FA5}">
                      <a16:colId xmlns:a16="http://schemas.microsoft.com/office/drawing/2014/main" val="2130458495"/>
                    </a:ext>
                  </a:extLst>
                </a:gridCol>
                <a:gridCol w="1219200">
                  <a:extLst>
                    <a:ext uri="{9D8B030D-6E8A-4147-A177-3AD203B41FA5}">
                      <a16:colId xmlns:a16="http://schemas.microsoft.com/office/drawing/2014/main" val="723351436"/>
                    </a:ext>
                  </a:extLst>
                </a:gridCol>
                <a:gridCol w="1752600">
                  <a:extLst>
                    <a:ext uri="{9D8B030D-6E8A-4147-A177-3AD203B41FA5}">
                      <a16:colId xmlns:a16="http://schemas.microsoft.com/office/drawing/2014/main" val="2100455682"/>
                    </a:ext>
                  </a:extLst>
                </a:gridCol>
                <a:gridCol w="1981200">
                  <a:extLst>
                    <a:ext uri="{9D8B030D-6E8A-4147-A177-3AD203B41FA5}">
                      <a16:colId xmlns:a16="http://schemas.microsoft.com/office/drawing/2014/main" val="2475869940"/>
                    </a:ext>
                  </a:extLst>
                </a:gridCol>
              </a:tblGrid>
              <a:tr h="761999">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Origen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400" b="1" i="0" u="none" strike="noStrike" cap="none" normalizeH="0" baseline="0" dirty="0">
                          <a:ln>
                            <a:noFill/>
                          </a:ln>
                          <a:solidFill>
                            <a:schemeClr val="bg1"/>
                          </a:solidFill>
                          <a:effectLst/>
                          <a:latin typeface="Verdana" panose="020B0604030504040204" pitchFamily="34" charset="0"/>
                        </a:rPr>
                        <a:t>SC</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400" b="1" i="0" u="none" strike="noStrike" cap="none" normalizeH="0" baseline="0" dirty="0" err="1">
                          <a:ln>
                            <a:noFill/>
                          </a:ln>
                          <a:solidFill>
                            <a:schemeClr val="bg1"/>
                          </a:solidFill>
                          <a:effectLst/>
                          <a:latin typeface="Verdana" panose="020B0604030504040204" pitchFamily="34" charset="0"/>
                        </a:rPr>
                        <a:t>g.l</a:t>
                      </a:r>
                      <a:r>
                        <a:rPr kumimoji="0" lang="es-ES_tradnl" altLang="es-ES" sz="2400" b="1" i="0" u="none" strike="noStrike" cap="none" normalizeH="0" baseline="0" dirty="0">
                          <a:ln>
                            <a:noFill/>
                          </a:ln>
                          <a:solidFill>
                            <a:schemeClr val="bg1"/>
                          </a:solidFill>
                          <a:effectLst/>
                          <a:latin typeface="Verdana" panose="020B0604030504040204"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400" b="1" i="0" u="none" strike="noStrike" cap="none" normalizeH="0" baseline="0" dirty="0">
                          <a:ln>
                            <a:noFill/>
                          </a:ln>
                          <a:solidFill>
                            <a:schemeClr val="bg1"/>
                          </a:solidFill>
                          <a:effectLst/>
                          <a:latin typeface="Verdana" panose="020B0604030504040204" pitchFamily="34" charset="0"/>
                        </a:rPr>
                        <a:t>CM</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400" b="1" i="0" u="none" strike="noStrike" cap="none" normalizeH="0" baseline="0" dirty="0">
                          <a:ln>
                            <a:noFill/>
                          </a:ln>
                          <a:solidFill>
                            <a:schemeClr val="bg1"/>
                          </a:solidFill>
                          <a:effectLst/>
                          <a:latin typeface="Verdana" panose="020B0604030504040204" pitchFamily="34" charset="0"/>
                        </a:rPr>
                        <a:t>F</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bg1"/>
                          </a:solidFill>
                          <a:effectLst/>
                          <a:latin typeface="Verdana" panose="020B0604030504040204" pitchFamily="34" charset="0"/>
                        </a:rPr>
                        <a:t>ratio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400" b="1" i="0" u="none" strike="noStrike" cap="none" normalizeH="0" baseline="0" dirty="0" err="1">
                          <a:ln>
                            <a:noFill/>
                          </a:ln>
                          <a:solidFill>
                            <a:schemeClr val="bg1"/>
                          </a:solidFill>
                          <a:effectLst/>
                          <a:latin typeface="Verdana" panose="020B0604030504040204" pitchFamily="34" charset="0"/>
                        </a:rPr>
                        <a:t>F</a:t>
                      </a:r>
                      <a:r>
                        <a:rPr kumimoji="0" lang="es-ES_tradnl" altLang="es-ES" sz="1200" b="1" i="0" u="none" strike="noStrike" cap="none" normalizeH="0" baseline="0" dirty="0" err="1">
                          <a:ln>
                            <a:noFill/>
                          </a:ln>
                          <a:solidFill>
                            <a:schemeClr val="bg1"/>
                          </a:solidFill>
                          <a:effectLst/>
                          <a:latin typeface="Verdana" panose="020B0604030504040204" pitchFamily="34" charset="0"/>
                        </a:rPr>
                        <a:t>_</a:t>
                      </a:r>
                      <a:r>
                        <a:rPr kumimoji="0" lang="es-ES_tradnl" altLang="es-ES" sz="2000" b="1" i="0" u="none" strike="noStrike" cap="none" normalizeH="0" baseline="0" dirty="0" err="1">
                          <a:ln>
                            <a:noFill/>
                          </a:ln>
                          <a:solidFill>
                            <a:schemeClr val="bg1"/>
                          </a:solidFill>
                          <a:effectLst/>
                          <a:latin typeface="Verdana" panose="020B0604030504040204" pitchFamily="34" charset="0"/>
                        </a:rPr>
                        <a:t>tabla</a:t>
                      </a:r>
                      <a:r>
                        <a:rPr kumimoji="0" lang="es-ES_tradnl" altLang="es-ES" sz="2000" b="1" i="0" u="none" strike="noStrike" cap="none" normalizeH="0" baseline="0" dirty="0">
                          <a:ln>
                            <a:noFill/>
                          </a:ln>
                          <a:solidFill>
                            <a:schemeClr val="bg1"/>
                          </a:solidFill>
                          <a:effectLst/>
                          <a:latin typeface="Verdana" panose="020B0604030504040204" pitchFamily="34" charset="0"/>
                        </a:rPr>
                        <a:t>  </a:t>
                      </a:r>
                      <a:r>
                        <a:rPr kumimoji="0" lang="es-ES_tradnl" altLang="es-ES" sz="2000" b="1" i="0" u="none" strike="noStrike" cap="none" normalizeH="0" baseline="0" dirty="0">
                          <a:ln>
                            <a:noFill/>
                          </a:ln>
                          <a:solidFill>
                            <a:schemeClr val="bg1"/>
                          </a:solidFill>
                          <a:effectLst/>
                          <a:latin typeface="Verdana" panose="020B0604030504040204" pitchFamily="34" charset="0"/>
                          <a:sym typeface="Symbol" pitchFamily="2" charset="2"/>
                        </a:rPr>
                        <a:t></a:t>
                      </a:r>
                      <a:r>
                        <a:rPr kumimoji="0" lang="es-ES_tradnl" altLang="es-ES" sz="2000" b="1" i="0" u="none" strike="noStrike" cap="none" normalizeH="0" baseline="0" dirty="0">
                          <a:ln>
                            <a:noFill/>
                          </a:ln>
                          <a:solidFill>
                            <a:schemeClr val="bg1"/>
                          </a:solidFill>
                          <a:effectLst/>
                          <a:latin typeface="Verdana" panose="020B0604030504040204" pitchFamily="34" charset="0"/>
                        </a:rPr>
                        <a:t>=0’05</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2839462361"/>
                  </a:ext>
                </a:extLst>
              </a:tr>
              <a:tr h="4460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rgbClr val="000000"/>
                          </a:solidFill>
                          <a:effectLst/>
                          <a:latin typeface="Verdana" panose="020B0604030504040204" pitchFamily="34" charset="0"/>
                          <a:cs typeface="Courier New" panose="02070309020205020404" pitchFamily="49" charset="0"/>
                        </a:rPr>
                        <a:t>   386 </a:t>
                      </a:r>
                      <a:endParaRPr kumimoji="0" lang="es-ES" altLang="es-ES" sz="2000" b="1" i="0" u="none" strike="noStrike" cap="none" normalizeH="0" baseline="0" dirty="0">
                        <a:ln>
                          <a:noFill/>
                        </a:ln>
                        <a:solidFill>
                          <a:srgbClr val="000000"/>
                        </a:solidFill>
                        <a:effectLst/>
                        <a:latin typeface="Verdana" panose="020B0604030504040204" pitchFamily="34" charset="0"/>
                        <a:cs typeface="Courier New" panose="02070309020205020404" pitchFamily="49"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59</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2931897"/>
                  </a:ext>
                </a:extLst>
              </a:tr>
              <a:tr h="4460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2"/>
                          </a:solidFill>
                          <a:effectLst/>
                          <a:latin typeface="Verdana" panose="020B0604030504040204" pitchFamily="34" charset="0"/>
                        </a:rPr>
                        <a:t>  MOLDE</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rgbClr val="000000"/>
                          </a:solidFill>
                          <a:effectLst/>
                          <a:latin typeface="Verdana" panose="020B0604030504040204" pitchFamily="34" charset="0"/>
                          <a:cs typeface="Courier New" panose="02070309020205020404" pitchFamily="49" charset="0"/>
                        </a:rPr>
                        <a:t>   202</a:t>
                      </a:r>
                      <a:endParaRPr kumimoji="0" lang="es-ES" altLang="es-ES" sz="2000" b="1" i="0" u="none" strike="noStrike" cap="none" normalizeH="0" baseline="0">
                        <a:ln>
                          <a:noFill/>
                        </a:ln>
                        <a:solidFill>
                          <a:srgbClr val="000000"/>
                        </a:solidFill>
                        <a:effectLst/>
                        <a:latin typeface="Verdana" panose="020B0604030504040204" pitchFamily="34" charset="0"/>
                        <a:cs typeface="Courier New" panose="02070309020205020404" pitchFamily="49"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rPr>
                        <a:t>   1</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rPr>
                        <a:t>202</a:t>
                      </a: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tx2"/>
                          </a:solidFill>
                          <a:effectLst/>
                          <a:latin typeface="Verdana" panose="020B0604030504040204" pitchFamily="34" charset="0"/>
                        </a:rPr>
                        <a:t>217’20</a:t>
                      </a:r>
                      <a:endParaRPr kumimoji="0" lang="es-ES" altLang="es-ES" sz="2000" b="1" i="0" u="none" strike="noStrike" cap="none" normalizeH="0" baseline="0" dirty="0">
                        <a:ln>
                          <a:noFill/>
                        </a:ln>
                        <a:solidFill>
                          <a:schemeClr val="tx2"/>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a:t>
                      </a:r>
                      <a:r>
                        <a:rPr kumimoji="0" lang="es-ES_tradnl" altLang="es-ES" sz="2000" b="1" i="0" u="none" strike="noStrike" cap="none" normalizeH="0" baseline="0">
                          <a:ln>
                            <a:noFill/>
                          </a:ln>
                          <a:solidFill>
                            <a:srgbClr val="008000"/>
                          </a:solidFill>
                          <a:effectLst/>
                          <a:latin typeface="Verdana" panose="020B0604030504040204" pitchFamily="34" charset="0"/>
                        </a:rPr>
                        <a:t>4’02</a:t>
                      </a:r>
                      <a:r>
                        <a:rPr kumimoji="0" lang="es-ES_tradnl" altLang="es-ES" sz="2000" b="1" i="0" u="none" strike="noStrike" cap="none" normalizeH="0" baseline="0">
                          <a:ln>
                            <a:noFill/>
                          </a:ln>
                          <a:solidFill>
                            <a:schemeClr val="tx1"/>
                          </a:solidFill>
                          <a:effectLst/>
                          <a:latin typeface="Verdana" panose="020B0604030504040204" pitchFamily="34" charset="0"/>
                        </a:rPr>
                        <a:t> = F</a:t>
                      </a:r>
                      <a:r>
                        <a:rPr kumimoji="0" lang="es-ES_tradnl" altLang="es-ES" sz="2000" b="1" i="0" u="none" strike="noStrike" cap="none" normalizeH="0" baseline="-25000">
                          <a:ln>
                            <a:noFill/>
                          </a:ln>
                          <a:solidFill>
                            <a:schemeClr val="tx1"/>
                          </a:solidFill>
                          <a:effectLst/>
                          <a:latin typeface="Verdana" panose="020B0604030504040204" pitchFamily="34" charset="0"/>
                        </a:rPr>
                        <a:t>1,54</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9108775"/>
                  </a:ext>
                </a:extLst>
              </a:tr>
              <a:tr h="4460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2"/>
                          </a:solidFill>
                          <a:effectLst/>
                          <a:latin typeface="Verdana" panose="020B0604030504040204" pitchFamily="34" charset="0"/>
                        </a:rPr>
                        <a:t>  CATA</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128</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2</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64</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rPr>
                        <a:t>  </a:t>
                      </a:r>
                      <a:r>
                        <a:rPr kumimoji="0" lang="es-ES_tradnl" altLang="es-ES" sz="2000" b="1" i="0" u="none" strike="noStrike" cap="none" normalizeH="0" baseline="0" dirty="0">
                          <a:ln>
                            <a:noFill/>
                          </a:ln>
                          <a:solidFill>
                            <a:schemeClr val="tx2"/>
                          </a:solidFill>
                          <a:effectLst/>
                          <a:latin typeface="Verdana" panose="020B0604030504040204" pitchFamily="34" charset="0"/>
                        </a:rPr>
                        <a:t>68’81</a:t>
                      </a:r>
                      <a:endParaRPr kumimoji="0" lang="es-ES" altLang="es-ES" sz="2000" b="1" i="0" u="none" strike="noStrike" cap="none" normalizeH="0" baseline="0" dirty="0">
                        <a:ln>
                          <a:noFill/>
                        </a:ln>
                        <a:solidFill>
                          <a:schemeClr val="tx2"/>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a:t>
                      </a:r>
                      <a:r>
                        <a:rPr kumimoji="0" lang="es-ES_tradnl" altLang="es-ES" sz="2000" b="1" i="0" u="none" strike="noStrike" cap="none" normalizeH="0" baseline="0">
                          <a:ln>
                            <a:noFill/>
                          </a:ln>
                          <a:solidFill>
                            <a:srgbClr val="008000"/>
                          </a:solidFill>
                          <a:effectLst/>
                          <a:latin typeface="Verdana" panose="020B0604030504040204" pitchFamily="34" charset="0"/>
                        </a:rPr>
                        <a:t>3’16</a:t>
                      </a:r>
                      <a:r>
                        <a:rPr kumimoji="0" lang="es-ES_tradnl" altLang="es-ES" sz="2000" b="1" i="0" u="none" strike="noStrike" cap="none" normalizeH="0" baseline="0">
                          <a:ln>
                            <a:noFill/>
                          </a:ln>
                          <a:solidFill>
                            <a:schemeClr val="tx1"/>
                          </a:solidFill>
                          <a:effectLst/>
                          <a:latin typeface="Verdana" panose="020B0604030504040204" pitchFamily="34" charset="0"/>
                        </a:rPr>
                        <a:t> = F</a:t>
                      </a:r>
                      <a:r>
                        <a:rPr kumimoji="0" lang="es-ES_tradnl" altLang="es-ES" sz="2000" b="1" i="0" u="none" strike="noStrike" cap="none" normalizeH="0" baseline="-25000">
                          <a:ln>
                            <a:noFill/>
                          </a:ln>
                          <a:solidFill>
                            <a:schemeClr val="tx1"/>
                          </a:solidFill>
                          <a:effectLst/>
                          <a:latin typeface="Verdana" panose="020B0604030504040204" pitchFamily="34" charset="0"/>
                        </a:rPr>
                        <a:t>2,54</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729456562"/>
                  </a:ext>
                </a:extLst>
              </a:tr>
              <a:tr h="4460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2"/>
                          </a:solidFill>
                          <a:effectLst/>
                          <a:latin typeface="Verdana" panose="020B0604030504040204" pitchFamily="34" charset="0"/>
                        </a:rPr>
                        <a:t>MOLxCAT  </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6</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2 </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3</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chemeClr val="tx1"/>
                          </a:solidFill>
                          <a:effectLst/>
                          <a:latin typeface="Verdana" panose="020B0604030504040204" pitchFamily="34" charset="0"/>
                        </a:rPr>
                        <a:t>    </a:t>
                      </a:r>
                      <a:r>
                        <a:rPr kumimoji="0" lang="es-ES_tradnl" altLang="es-ES" sz="2000" b="1" i="0" u="none" strike="noStrike" cap="none" normalizeH="0" baseline="0" dirty="0">
                          <a:ln>
                            <a:noFill/>
                          </a:ln>
                          <a:solidFill>
                            <a:schemeClr val="tx2"/>
                          </a:solidFill>
                          <a:effectLst/>
                          <a:latin typeface="Verdana" panose="020B0604030504040204" pitchFamily="34" charset="0"/>
                        </a:rPr>
                        <a:t>3’22</a:t>
                      </a:r>
                      <a:endParaRPr kumimoji="0" lang="es-ES" altLang="es-ES" sz="2000" b="1" i="0" u="none" strike="noStrike" cap="none" normalizeH="0" baseline="0" dirty="0">
                        <a:ln>
                          <a:noFill/>
                        </a:ln>
                        <a:solidFill>
                          <a:schemeClr val="tx2"/>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dirty="0">
                          <a:ln>
                            <a:noFill/>
                          </a:ln>
                          <a:solidFill>
                            <a:srgbClr val="008000"/>
                          </a:solidFill>
                          <a:effectLst/>
                          <a:latin typeface="Verdana" panose="020B0604030504040204" pitchFamily="34" charset="0"/>
                        </a:rPr>
                        <a:t> 3’16</a:t>
                      </a:r>
                      <a:r>
                        <a:rPr kumimoji="0" lang="es-ES_tradnl" altLang="es-ES" sz="2000" b="1" i="0" u="none" strike="noStrike" cap="none" normalizeH="0" baseline="0" dirty="0">
                          <a:ln>
                            <a:noFill/>
                          </a:ln>
                          <a:solidFill>
                            <a:schemeClr val="tx1"/>
                          </a:solidFill>
                          <a:effectLst/>
                          <a:latin typeface="Verdana" panose="020B0604030504040204" pitchFamily="34" charset="0"/>
                        </a:rPr>
                        <a:t> = F</a:t>
                      </a:r>
                      <a:r>
                        <a:rPr kumimoji="0" lang="es-ES_tradnl" altLang="es-ES" sz="2000" b="1" i="0" u="none" strike="noStrike" cap="none" normalizeH="0" baseline="-25000" dirty="0">
                          <a:ln>
                            <a:noFill/>
                          </a:ln>
                          <a:solidFill>
                            <a:schemeClr val="tx1"/>
                          </a:solidFill>
                          <a:effectLst/>
                          <a:latin typeface="Verdana" panose="020B0604030504040204" pitchFamily="34" charset="0"/>
                        </a:rPr>
                        <a:t>2,54</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3520352560"/>
                  </a:ext>
                </a:extLst>
              </a:tr>
              <a:tr h="4460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50</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54</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tx1"/>
                          </a:solidFill>
                          <a:effectLst/>
                          <a:latin typeface="Verdana" panose="020B0604030504040204" pitchFamily="34" charset="0"/>
                        </a:rPr>
                        <a:t>    0’93</a:t>
                      </a: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0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2623359485"/>
                  </a:ext>
                </a:extLst>
              </a:tr>
            </a:tbl>
          </a:graphicData>
        </a:graphic>
      </p:graphicFrame>
      <p:sp>
        <p:nvSpPr>
          <p:cNvPr id="705591" name="Text Box 55">
            <a:extLst>
              <a:ext uri="{FF2B5EF4-FFF2-40B4-BE49-F238E27FC236}">
                <a16:creationId xmlns:a16="http://schemas.microsoft.com/office/drawing/2014/main" id="{41DC5F2B-E144-47F7-B4A9-1F2BB15C5890}"/>
              </a:ext>
            </a:extLst>
          </p:cNvPr>
          <p:cNvSpPr txBox="1">
            <a:spLocks noChangeArrowheads="1"/>
          </p:cNvSpPr>
          <p:nvPr/>
        </p:nvSpPr>
        <p:spPr bwMode="auto">
          <a:xfrm>
            <a:off x="6372225" y="1903413"/>
            <a:ext cx="8461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sz="2800" b="1">
                <a:solidFill>
                  <a:srgbClr val="CC3300"/>
                </a:solidFill>
              </a:rPr>
              <a:t>&gt;&gt;</a:t>
            </a:r>
            <a:endParaRPr lang="es-ES" altLang="es-ES" sz="2800" b="1">
              <a:solidFill>
                <a:srgbClr val="CC3300"/>
              </a:solidFill>
            </a:endParaRPr>
          </a:p>
        </p:txBody>
      </p:sp>
      <p:sp>
        <p:nvSpPr>
          <p:cNvPr id="705592" name="Text Box 56">
            <a:extLst>
              <a:ext uri="{FF2B5EF4-FFF2-40B4-BE49-F238E27FC236}">
                <a16:creationId xmlns:a16="http://schemas.microsoft.com/office/drawing/2014/main" id="{04DBA435-FBAB-4BB1-A80F-EC9613FC2F8D}"/>
              </a:ext>
            </a:extLst>
          </p:cNvPr>
          <p:cNvSpPr txBox="1">
            <a:spLocks noChangeArrowheads="1"/>
          </p:cNvSpPr>
          <p:nvPr/>
        </p:nvSpPr>
        <p:spPr bwMode="auto">
          <a:xfrm>
            <a:off x="6372225" y="2349500"/>
            <a:ext cx="9366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sz="2800" b="1">
                <a:solidFill>
                  <a:srgbClr val="CC3300"/>
                </a:solidFill>
                <a:sym typeface="Symbol" panose="05050102010706020507" pitchFamily="18" charset="2"/>
              </a:rPr>
              <a:t>&gt;&gt;</a:t>
            </a:r>
            <a:endParaRPr lang="es-ES" altLang="es-ES" sz="2800" b="1">
              <a:solidFill>
                <a:srgbClr val="CC3300"/>
              </a:solidFill>
            </a:endParaRPr>
          </a:p>
        </p:txBody>
      </p:sp>
      <p:sp>
        <p:nvSpPr>
          <p:cNvPr id="705593" name="Text Box 57">
            <a:extLst>
              <a:ext uri="{FF2B5EF4-FFF2-40B4-BE49-F238E27FC236}">
                <a16:creationId xmlns:a16="http://schemas.microsoft.com/office/drawing/2014/main" id="{4B75C6BE-B77A-4C42-AE60-D004E13694A9}"/>
              </a:ext>
            </a:extLst>
          </p:cNvPr>
          <p:cNvSpPr txBox="1">
            <a:spLocks noChangeArrowheads="1"/>
          </p:cNvSpPr>
          <p:nvPr/>
        </p:nvSpPr>
        <p:spPr bwMode="auto">
          <a:xfrm>
            <a:off x="6516688" y="2817813"/>
            <a:ext cx="60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_tradnl" altLang="es-ES" sz="2800" b="1">
                <a:solidFill>
                  <a:srgbClr val="CC3300"/>
                </a:solidFill>
              </a:rPr>
              <a:t>&gt;</a:t>
            </a:r>
            <a:endParaRPr lang="es-ES" altLang="es-ES" sz="2800" b="1">
              <a:solidFill>
                <a:srgbClr val="CC3300"/>
              </a:solidFill>
            </a:endParaRPr>
          </a:p>
        </p:txBody>
      </p:sp>
      <p:sp>
        <p:nvSpPr>
          <p:cNvPr id="705594" name="Text Box 58">
            <a:extLst>
              <a:ext uri="{FF2B5EF4-FFF2-40B4-BE49-F238E27FC236}">
                <a16:creationId xmlns:a16="http://schemas.microsoft.com/office/drawing/2014/main" id="{CDBBE55F-AC8F-4C76-BD5F-EF4A6FDFAED3}"/>
              </a:ext>
            </a:extLst>
          </p:cNvPr>
          <p:cNvSpPr txBox="1">
            <a:spLocks noChangeArrowheads="1"/>
          </p:cNvSpPr>
          <p:nvPr/>
        </p:nvSpPr>
        <p:spPr bwMode="auto">
          <a:xfrm>
            <a:off x="373063" y="4143375"/>
            <a:ext cx="845185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buClr>
                <a:srgbClr val="008000"/>
              </a:buClr>
              <a:buSzPct val="150000"/>
              <a:buFontTx/>
              <a:buChar char="•"/>
            </a:pPr>
            <a:r>
              <a:rPr lang="es-ES_tradnl" altLang="es-ES" dirty="0"/>
              <a:t> Los efectos simples de </a:t>
            </a:r>
            <a:r>
              <a:rPr lang="es-ES_tradnl" altLang="es-ES" b="1" dirty="0">
                <a:solidFill>
                  <a:schemeClr val="tx2"/>
                </a:solidFill>
              </a:rPr>
              <a:t>MOLDE</a:t>
            </a:r>
            <a:r>
              <a:rPr lang="es-ES_tradnl" altLang="es-ES" dirty="0">
                <a:solidFill>
                  <a:schemeClr val="tx2"/>
                </a:solidFill>
              </a:rPr>
              <a:t> </a:t>
            </a:r>
            <a:r>
              <a:rPr lang="es-ES_tradnl" altLang="es-ES" dirty="0"/>
              <a:t>y </a:t>
            </a:r>
            <a:r>
              <a:rPr lang="es-ES_tradnl" altLang="es-ES" b="1" dirty="0">
                <a:solidFill>
                  <a:schemeClr val="tx2"/>
                </a:solidFill>
              </a:rPr>
              <a:t>CATALIZADOR</a:t>
            </a:r>
            <a:r>
              <a:rPr lang="es-ES_tradnl" altLang="es-ES" dirty="0"/>
              <a:t> resultan significativos, pues sus </a:t>
            </a:r>
            <a:r>
              <a:rPr lang="es-ES_tradnl" altLang="es-ES" dirty="0" err="1"/>
              <a:t>F</a:t>
            </a:r>
            <a:r>
              <a:rPr lang="es-ES_tradnl" altLang="es-ES" baseline="-25000" dirty="0" err="1"/>
              <a:t>ratio</a:t>
            </a:r>
            <a:r>
              <a:rPr lang="es-ES_tradnl" altLang="es-ES" dirty="0"/>
              <a:t> son </a:t>
            </a:r>
            <a:r>
              <a:rPr lang="es-ES_tradnl" altLang="es-ES" b="1" dirty="0"/>
              <a:t>mayores</a:t>
            </a:r>
            <a:r>
              <a:rPr lang="es-ES_tradnl" altLang="es-ES" dirty="0"/>
              <a:t> que el valor en tablas de F</a:t>
            </a:r>
            <a:r>
              <a:rPr lang="es-ES_tradnl" altLang="es-ES" baseline="-25000" dirty="0"/>
              <a:t>1,54</a:t>
            </a:r>
            <a:r>
              <a:rPr lang="es-ES_tradnl" altLang="es-ES" baseline="30000" dirty="0"/>
              <a:t> </a:t>
            </a:r>
            <a:r>
              <a:rPr lang="es-ES_tradnl" altLang="es-ES" dirty="0"/>
              <a:t>y F</a:t>
            </a:r>
            <a:r>
              <a:rPr lang="es-ES_tradnl" altLang="es-ES" baseline="-25000" dirty="0"/>
              <a:t>1,54</a:t>
            </a:r>
            <a:r>
              <a:rPr lang="es-ES_tradnl" altLang="es-ES" dirty="0"/>
              <a:t> (</a:t>
            </a:r>
            <a:r>
              <a:rPr lang="es-ES_tradnl" altLang="es-ES" dirty="0">
                <a:sym typeface="Symbol" panose="05050102010706020507" pitchFamily="18" charset="2"/>
              </a:rPr>
              <a:t>=0.05)</a:t>
            </a:r>
            <a:endParaRPr lang="es-ES_tradnl" altLang="es-ES" dirty="0"/>
          </a:p>
          <a:p>
            <a:pPr eaLnBrk="1" hangingPunct="1">
              <a:spcBef>
                <a:spcPct val="50000"/>
              </a:spcBef>
              <a:buClr>
                <a:srgbClr val="008000"/>
              </a:buClr>
              <a:buSzPct val="150000"/>
              <a:buFontTx/>
              <a:buChar char="•"/>
            </a:pPr>
            <a:r>
              <a:rPr lang="es-ES_tradnl" altLang="es-ES" dirty="0"/>
              <a:t> Por el mismo motivo, </a:t>
            </a:r>
            <a:r>
              <a:rPr lang="es-ES_tradnl" altLang="es-ES" b="1" dirty="0"/>
              <a:t>también</a:t>
            </a:r>
            <a:r>
              <a:rPr lang="es-ES_tradnl" altLang="es-ES" dirty="0"/>
              <a:t> es significativo el efecto de la interacción </a:t>
            </a:r>
            <a:r>
              <a:rPr lang="es-ES_tradnl" altLang="es-ES" b="1" dirty="0" err="1">
                <a:solidFill>
                  <a:schemeClr val="tx2"/>
                </a:solidFill>
              </a:rPr>
              <a:t>MOLDExCATALIZADOR</a:t>
            </a:r>
            <a:endParaRPr lang="es-ES_tradnl" altLang="es-ES" b="1" dirty="0">
              <a:solidFill>
                <a:schemeClr val="tx2"/>
              </a:solidFill>
            </a:endParaRPr>
          </a:p>
        </p:txBody>
      </p:sp>
      <p:sp>
        <p:nvSpPr>
          <p:cNvPr id="705605" name="Text Box 69">
            <a:extLst>
              <a:ext uri="{FF2B5EF4-FFF2-40B4-BE49-F238E27FC236}">
                <a16:creationId xmlns:a16="http://schemas.microsoft.com/office/drawing/2014/main" id="{1BE98C1E-027A-44CF-894E-BAD83FDB14D4}"/>
              </a:ext>
            </a:extLst>
          </p:cNvPr>
          <p:cNvSpPr txBox="1">
            <a:spLocks noChangeArrowheads="1"/>
          </p:cNvSpPr>
          <p:nvPr/>
        </p:nvSpPr>
        <p:spPr bwMode="auto">
          <a:xfrm>
            <a:off x="8675688" y="1916113"/>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sz="2800" b="1">
                <a:solidFill>
                  <a:srgbClr val="CC3300"/>
                </a:solidFill>
              </a:rPr>
              <a:t>*</a:t>
            </a:r>
          </a:p>
        </p:txBody>
      </p:sp>
      <p:sp>
        <p:nvSpPr>
          <p:cNvPr id="705606" name="Text Box 70">
            <a:extLst>
              <a:ext uri="{FF2B5EF4-FFF2-40B4-BE49-F238E27FC236}">
                <a16:creationId xmlns:a16="http://schemas.microsoft.com/office/drawing/2014/main" id="{8E5BDA04-94C1-4E67-A3FD-FBDDD75D87E1}"/>
              </a:ext>
            </a:extLst>
          </p:cNvPr>
          <p:cNvSpPr txBox="1">
            <a:spLocks noChangeArrowheads="1"/>
          </p:cNvSpPr>
          <p:nvPr/>
        </p:nvSpPr>
        <p:spPr bwMode="auto">
          <a:xfrm>
            <a:off x="8675688" y="2420938"/>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sz="2800" b="1">
                <a:solidFill>
                  <a:srgbClr val="CC3300"/>
                </a:solidFill>
              </a:rPr>
              <a:t>*</a:t>
            </a:r>
          </a:p>
        </p:txBody>
      </p:sp>
      <p:sp>
        <p:nvSpPr>
          <p:cNvPr id="705607" name="Text Box 71">
            <a:extLst>
              <a:ext uri="{FF2B5EF4-FFF2-40B4-BE49-F238E27FC236}">
                <a16:creationId xmlns:a16="http://schemas.microsoft.com/office/drawing/2014/main" id="{4B1342D5-6705-47BA-BCA7-073BA39667D8}"/>
              </a:ext>
            </a:extLst>
          </p:cNvPr>
          <p:cNvSpPr txBox="1">
            <a:spLocks noChangeArrowheads="1"/>
          </p:cNvSpPr>
          <p:nvPr/>
        </p:nvSpPr>
        <p:spPr bwMode="auto">
          <a:xfrm>
            <a:off x="8675688" y="2852738"/>
            <a:ext cx="3603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sz="2800" b="1">
                <a:solidFill>
                  <a:srgbClr val="CC3300"/>
                </a:solidFill>
              </a:rPr>
              <a:t>*</a:t>
            </a:r>
          </a:p>
        </p:txBody>
      </p:sp>
    </p:spTree>
    <p:extLst>
      <p:ext uri="{BB962C8B-B14F-4D97-AF65-F5344CB8AC3E}">
        <p14:creationId xmlns:p14="http://schemas.microsoft.com/office/powerpoint/2010/main" val="701789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705591"/>
                                        </p:tgtEl>
                                        <p:attrNameLst>
                                          <p:attrName>style.visibility</p:attrName>
                                        </p:attrNameLst>
                                      </p:cBhvr>
                                      <p:to>
                                        <p:strVal val="visible"/>
                                      </p:to>
                                    </p:set>
                                    <p:anim calcmode="lin" valueType="num">
                                      <p:cBhvr>
                                        <p:cTn id="7" dur="500" fill="hold"/>
                                        <p:tgtEl>
                                          <p:spTgt spid="705591"/>
                                        </p:tgtEl>
                                        <p:attrNameLst>
                                          <p:attrName>ppt_w</p:attrName>
                                        </p:attrNameLst>
                                      </p:cBhvr>
                                      <p:tavLst>
                                        <p:tav tm="0">
                                          <p:val>
                                            <p:strVal val="4*#ppt_w"/>
                                          </p:val>
                                        </p:tav>
                                        <p:tav tm="100000">
                                          <p:val>
                                            <p:strVal val="#ppt_w"/>
                                          </p:val>
                                        </p:tav>
                                      </p:tavLst>
                                    </p:anim>
                                    <p:anim calcmode="lin" valueType="num">
                                      <p:cBhvr>
                                        <p:cTn id="8" dur="500" fill="hold"/>
                                        <p:tgtEl>
                                          <p:spTgt spid="705591"/>
                                        </p:tgtEl>
                                        <p:attrNameLst>
                                          <p:attrName>ppt_h</p:attrName>
                                        </p:attrNameLst>
                                      </p:cBhvr>
                                      <p:tavLst>
                                        <p:tav tm="0">
                                          <p:val>
                                            <p:strVal val="4*#ppt_h"/>
                                          </p:val>
                                        </p:tav>
                                        <p:tav tm="100000">
                                          <p:val>
                                            <p:strVal val="#ppt_h"/>
                                          </p:val>
                                        </p:tav>
                                      </p:tavLst>
                                    </p:anim>
                                  </p:childTnLst>
                                </p:cTn>
                              </p:par>
                            </p:childTnLst>
                          </p:cTn>
                        </p:par>
                        <p:par>
                          <p:cTn id="9" fill="hold" nodeType="afterGroup">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705592"/>
                                        </p:tgtEl>
                                        <p:attrNameLst>
                                          <p:attrName>style.visibility</p:attrName>
                                        </p:attrNameLst>
                                      </p:cBhvr>
                                      <p:to>
                                        <p:strVal val="visible"/>
                                      </p:to>
                                    </p:set>
                                    <p:anim calcmode="lin" valueType="num">
                                      <p:cBhvr>
                                        <p:cTn id="12" dur="500" fill="hold"/>
                                        <p:tgtEl>
                                          <p:spTgt spid="705592"/>
                                        </p:tgtEl>
                                        <p:attrNameLst>
                                          <p:attrName>ppt_w</p:attrName>
                                        </p:attrNameLst>
                                      </p:cBhvr>
                                      <p:tavLst>
                                        <p:tav tm="0">
                                          <p:val>
                                            <p:strVal val="4*#ppt_w"/>
                                          </p:val>
                                        </p:tav>
                                        <p:tav tm="100000">
                                          <p:val>
                                            <p:strVal val="#ppt_w"/>
                                          </p:val>
                                        </p:tav>
                                      </p:tavLst>
                                    </p:anim>
                                    <p:anim calcmode="lin" valueType="num">
                                      <p:cBhvr>
                                        <p:cTn id="13" dur="500" fill="hold"/>
                                        <p:tgtEl>
                                          <p:spTgt spid="705592"/>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1000"/>
                            </p:stCondLst>
                            <p:childTnLst>
                              <p:par>
                                <p:cTn id="15" presetID="23" presetClass="entr" presetSubtype="32" fill="hold" grpId="0" nodeType="afterEffect">
                                  <p:stCondLst>
                                    <p:cond delay="0"/>
                                  </p:stCondLst>
                                  <p:childTnLst>
                                    <p:set>
                                      <p:cBhvr>
                                        <p:cTn id="16" dur="1" fill="hold">
                                          <p:stCondLst>
                                            <p:cond delay="0"/>
                                          </p:stCondLst>
                                        </p:cTn>
                                        <p:tgtEl>
                                          <p:spTgt spid="705593"/>
                                        </p:tgtEl>
                                        <p:attrNameLst>
                                          <p:attrName>style.visibility</p:attrName>
                                        </p:attrNameLst>
                                      </p:cBhvr>
                                      <p:to>
                                        <p:strVal val="visible"/>
                                      </p:to>
                                    </p:set>
                                    <p:anim calcmode="lin" valueType="num">
                                      <p:cBhvr>
                                        <p:cTn id="17" dur="500" fill="hold"/>
                                        <p:tgtEl>
                                          <p:spTgt spid="705593"/>
                                        </p:tgtEl>
                                        <p:attrNameLst>
                                          <p:attrName>ppt_w</p:attrName>
                                        </p:attrNameLst>
                                      </p:cBhvr>
                                      <p:tavLst>
                                        <p:tav tm="0">
                                          <p:val>
                                            <p:strVal val="4*#ppt_w"/>
                                          </p:val>
                                        </p:tav>
                                        <p:tav tm="100000">
                                          <p:val>
                                            <p:strVal val="#ppt_w"/>
                                          </p:val>
                                        </p:tav>
                                      </p:tavLst>
                                    </p:anim>
                                    <p:anim calcmode="lin" valueType="num">
                                      <p:cBhvr>
                                        <p:cTn id="18" dur="500" fill="hold"/>
                                        <p:tgtEl>
                                          <p:spTgt spid="705593"/>
                                        </p:tgtEl>
                                        <p:attrNameLst>
                                          <p:attrName>ppt_h</p:attrName>
                                        </p:attrNameLst>
                                      </p:cBhvr>
                                      <p:tavLst>
                                        <p:tav tm="0">
                                          <p:val>
                                            <p:strVal val="4*#ppt_h"/>
                                          </p:val>
                                        </p:tav>
                                        <p:tav tm="100000">
                                          <p:val>
                                            <p:strVal val="#ppt_h"/>
                                          </p:val>
                                        </p:tav>
                                      </p:tavLst>
                                    </p:anim>
                                  </p:childTnLst>
                                </p:cTn>
                              </p:par>
                            </p:childTnLst>
                          </p:cTn>
                        </p:par>
                        <p:par>
                          <p:cTn id="19" fill="hold" nodeType="afterGroup">
                            <p:stCondLst>
                              <p:cond delay="1500"/>
                            </p:stCondLst>
                            <p:childTnLst>
                              <p:par>
                                <p:cTn id="20" presetID="26" presetClass="entr" presetSubtype="0" fill="hold" grpId="0" nodeType="afterEffect">
                                  <p:stCondLst>
                                    <p:cond delay="0"/>
                                  </p:stCondLst>
                                  <p:childTnLst>
                                    <p:set>
                                      <p:cBhvr>
                                        <p:cTn id="21" dur="1" fill="hold">
                                          <p:stCondLst>
                                            <p:cond delay="0"/>
                                          </p:stCondLst>
                                        </p:cTn>
                                        <p:tgtEl>
                                          <p:spTgt spid="705605"/>
                                        </p:tgtEl>
                                        <p:attrNameLst>
                                          <p:attrName>style.visibility</p:attrName>
                                        </p:attrNameLst>
                                      </p:cBhvr>
                                      <p:to>
                                        <p:strVal val="visible"/>
                                      </p:to>
                                    </p:set>
                                    <p:animEffect transition="in" filter="wipe(down)">
                                      <p:cBhvr>
                                        <p:cTn id="22" dur="580">
                                          <p:stCondLst>
                                            <p:cond delay="0"/>
                                          </p:stCondLst>
                                        </p:cTn>
                                        <p:tgtEl>
                                          <p:spTgt spid="705605"/>
                                        </p:tgtEl>
                                      </p:cBhvr>
                                    </p:animEffect>
                                    <p:anim calcmode="lin" valueType="num">
                                      <p:cBhvr>
                                        <p:cTn id="23" dur="1822" tmFilter="0,0; 0.14,0.36; 0.43,0.73; 0.71,0.91; 1.0,1.0">
                                          <p:stCondLst>
                                            <p:cond delay="0"/>
                                          </p:stCondLst>
                                        </p:cTn>
                                        <p:tgtEl>
                                          <p:spTgt spid="705605"/>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705605"/>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705605"/>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705605"/>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705605"/>
                                        </p:tgtEl>
                                        <p:attrNameLst>
                                          <p:attrName>ppt_y</p:attrName>
                                        </p:attrNameLst>
                                      </p:cBhvr>
                                      <p:tavLst>
                                        <p:tav tm="0" fmla="#ppt_y-sin(pi*$)/81">
                                          <p:val>
                                            <p:fltVal val="0"/>
                                          </p:val>
                                        </p:tav>
                                        <p:tav tm="100000">
                                          <p:val>
                                            <p:fltVal val="1"/>
                                          </p:val>
                                        </p:tav>
                                      </p:tavLst>
                                    </p:anim>
                                    <p:animScale>
                                      <p:cBhvr>
                                        <p:cTn id="28" dur="26">
                                          <p:stCondLst>
                                            <p:cond delay="650"/>
                                          </p:stCondLst>
                                        </p:cTn>
                                        <p:tgtEl>
                                          <p:spTgt spid="705605"/>
                                        </p:tgtEl>
                                      </p:cBhvr>
                                      <p:to x="100000" y="60000"/>
                                    </p:animScale>
                                    <p:animScale>
                                      <p:cBhvr>
                                        <p:cTn id="29" dur="166" decel="50000">
                                          <p:stCondLst>
                                            <p:cond delay="676"/>
                                          </p:stCondLst>
                                        </p:cTn>
                                        <p:tgtEl>
                                          <p:spTgt spid="705605"/>
                                        </p:tgtEl>
                                      </p:cBhvr>
                                      <p:to x="100000" y="100000"/>
                                    </p:animScale>
                                    <p:animScale>
                                      <p:cBhvr>
                                        <p:cTn id="30" dur="26">
                                          <p:stCondLst>
                                            <p:cond delay="1312"/>
                                          </p:stCondLst>
                                        </p:cTn>
                                        <p:tgtEl>
                                          <p:spTgt spid="705605"/>
                                        </p:tgtEl>
                                      </p:cBhvr>
                                      <p:to x="100000" y="80000"/>
                                    </p:animScale>
                                    <p:animScale>
                                      <p:cBhvr>
                                        <p:cTn id="31" dur="166" decel="50000">
                                          <p:stCondLst>
                                            <p:cond delay="1338"/>
                                          </p:stCondLst>
                                        </p:cTn>
                                        <p:tgtEl>
                                          <p:spTgt spid="705605"/>
                                        </p:tgtEl>
                                      </p:cBhvr>
                                      <p:to x="100000" y="100000"/>
                                    </p:animScale>
                                    <p:animScale>
                                      <p:cBhvr>
                                        <p:cTn id="32" dur="26">
                                          <p:stCondLst>
                                            <p:cond delay="1642"/>
                                          </p:stCondLst>
                                        </p:cTn>
                                        <p:tgtEl>
                                          <p:spTgt spid="705605"/>
                                        </p:tgtEl>
                                      </p:cBhvr>
                                      <p:to x="100000" y="90000"/>
                                    </p:animScale>
                                    <p:animScale>
                                      <p:cBhvr>
                                        <p:cTn id="33" dur="166" decel="50000">
                                          <p:stCondLst>
                                            <p:cond delay="1668"/>
                                          </p:stCondLst>
                                        </p:cTn>
                                        <p:tgtEl>
                                          <p:spTgt spid="705605"/>
                                        </p:tgtEl>
                                      </p:cBhvr>
                                      <p:to x="100000" y="100000"/>
                                    </p:animScale>
                                    <p:animScale>
                                      <p:cBhvr>
                                        <p:cTn id="34" dur="26">
                                          <p:stCondLst>
                                            <p:cond delay="1808"/>
                                          </p:stCondLst>
                                        </p:cTn>
                                        <p:tgtEl>
                                          <p:spTgt spid="705605"/>
                                        </p:tgtEl>
                                      </p:cBhvr>
                                      <p:to x="100000" y="95000"/>
                                    </p:animScale>
                                    <p:animScale>
                                      <p:cBhvr>
                                        <p:cTn id="35" dur="166" decel="50000">
                                          <p:stCondLst>
                                            <p:cond delay="1834"/>
                                          </p:stCondLst>
                                        </p:cTn>
                                        <p:tgtEl>
                                          <p:spTgt spid="705605"/>
                                        </p:tgtEl>
                                      </p:cBhvr>
                                      <p:to x="100000" y="100000"/>
                                    </p:animScale>
                                  </p:childTnLst>
                                </p:cTn>
                              </p:par>
                            </p:childTnLst>
                          </p:cTn>
                        </p:par>
                        <p:par>
                          <p:cTn id="36" fill="hold" nodeType="afterGroup">
                            <p:stCondLst>
                              <p:cond delay="3500"/>
                            </p:stCondLst>
                            <p:childTnLst>
                              <p:par>
                                <p:cTn id="37" presetID="26" presetClass="entr" presetSubtype="0" fill="hold" grpId="0" nodeType="afterEffect">
                                  <p:stCondLst>
                                    <p:cond delay="0"/>
                                  </p:stCondLst>
                                  <p:childTnLst>
                                    <p:set>
                                      <p:cBhvr>
                                        <p:cTn id="38" dur="1" fill="hold">
                                          <p:stCondLst>
                                            <p:cond delay="0"/>
                                          </p:stCondLst>
                                        </p:cTn>
                                        <p:tgtEl>
                                          <p:spTgt spid="705606"/>
                                        </p:tgtEl>
                                        <p:attrNameLst>
                                          <p:attrName>style.visibility</p:attrName>
                                        </p:attrNameLst>
                                      </p:cBhvr>
                                      <p:to>
                                        <p:strVal val="visible"/>
                                      </p:to>
                                    </p:set>
                                    <p:animEffect transition="in" filter="wipe(down)">
                                      <p:cBhvr>
                                        <p:cTn id="39" dur="580">
                                          <p:stCondLst>
                                            <p:cond delay="0"/>
                                          </p:stCondLst>
                                        </p:cTn>
                                        <p:tgtEl>
                                          <p:spTgt spid="705606"/>
                                        </p:tgtEl>
                                      </p:cBhvr>
                                    </p:animEffect>
                                    <p:anim calcmode="lin" valueType="num">
                                      <p:cBhvr>
                                        <p:cTn id="40" dur="1822" tmFilter="0,0; 0.14,0.36; 0.43,0.73; 0.71,0.91; 1.0,1.0">
                                          <p:stCondLst>
                                            <p:cond delay="0"/>
                                          </p:stCondLst>
                                        </p:cTn>
                                        <p:tgtEl>
                                          <p:spTgt spid="705606"/>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705606"/>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705606"/>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705606"/>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705606"/>
                                        </p:tgtEl>
                                        <p:attrNameLst>
                                          <p:attrName>ppt_y</p:attrName>
                                        </p:attrNameLst>
                                      </p:cBhvr>
                                      <p:tavLst>
                                        <p:tav tm="0" fmla="#ppt_y-sin(pi*$)/81">
                                          <p:val>
                                            <p:fltVal val="0"/>
                                          </p:val>
                                        </p:tav>
                                        <p:tav tm="100000">
                                          <p:val>
                                            <p:fltVal val="1"/>
                                          </p:val>
                                        </p:tav>
                                      </p:tavLst>
                                    </p:anim>
                                    <p:animScale>
                                      <p:cBhvr>
                                        <p:cTn id="45" dur="26">
                                          <p:stCondLst>
                                            <p:cond delay="650"/>
                                          </p:stCondLst>
                                        </p:cTn>
                                        <p:tgtEl>
                                          <p:spTgt spid="705606"/>
                                        </p:tgtEl>
                                      </p:cBhvr>
                                      <p:to x="100000" y="60000"/>
                                    </p:animScale>
                                    <p:animScale>
                                      <p:cBhvr>
                                        <p:cTn id="46" dur="166" decel="50000">
                                          <p:stCondLst>
                                            <p:cond delay="676"/>
                                          </p:stCondLst>
                                        </p:cTn>
                                        <p:tgtEl>
                                          <p:spTgt spid="705606"/>
                                        </p:tgtEl>
                                      </p:cBhvr>
                                      <p:to x="100000" y="100000"/>
                                    </p:animScale>
                                    <p:animScale>
                                      <p:cBhvr>
                                        <p:cTn id="47" dur="26">
                                          <p:stCondLst>
                                            <p:cond delay="1312"/>
                                          </p:stCondLst>
                                        </p:cTn>
                                        <p:tgtEl>
                                          <p:spTgt spid="705606"/>
                                        </p:tgtEl>
                                      </p:cBhvr>
                                      <p:to x="100000" y="80000"/>
                                    </p:animScale>
                                    <p:animScale>
                                      <p:cBhvr>
                                        <p:cTn id="48" dur="166" decel="50000">
                                          <p:stCondLst>
                                            <p:cond delay="1338"/>
                                          </p:stCondLst>
                                        </p:cTn>
                                        <p:tgtEl>
                                          <p:spTgt spid="705606"/>
                                        </p:tgtEl>
                                      </p:cBhvr>
                                      <p:to x="100000" y="100000"/>
                                    </p:animScale>
                                    <p:animScale>
                                      <p:cBhvr>
                                        <p:cTn id="49" dur="26">
                                          <p:stCondLst>
                                            <p:cond delay="1642"/>
                                          </p:stCondLst>
                                        </p:cTn>
                                        <p:tgtEl>
                                          <p:spTgt spid="705606"/>
                                        </p:tgtEl>
                                      </p:cBhvr>
                                      <p:to x="100000" y="90000"/>
                                    </p:animScale>
                                    <p:animScale>
                                      <p:cBhvr>
                                        <p:cTn id="50" dur="166" decel="50000">
                                          <p:stCondLst>
                                            <p:cond delay="1668"/>
                                          </p:stCondLst>
                                        </p:cTn>
                                        <p:tgtEl>
                                          <p:spTgt spid="705606"/>
                                        </p:tgtEl>
                                      </p:cBhvr>
                                      <p:to x="100000" y="100000"/>
                                    </p:animScale>
                                    <p:animScale>
                                      <p:cBhvr>
                                        <p:cTn id="51" dur="26">
                                          <p:stCondLst>
                                            <p:cond delay="1808"/>
                                          </p:stCondLst>
                                        </p:cTn>
                                        <p:tgtEl>
                                          <p:spTgt spid="705606"/>
                                        </p:tgtEl>
                                      </p:cBhvr>
                                      <p:to x="100000" y="95000"/>
                                    </p:animScale>
                                    <p:animScale>
                                      <p:cBhvr>
                                        <p:cTn id="52" dur="166" decel="50000">
                                          <p:stCondLst>
                                            <p:cond delay="1834"/>
                                          </p:stCondLst>
                                        </p:cTn>
                                        <p:tgtEl>
                                          <p:spTgt spid="705606"/>
                                        </p:tgtEl>
                                      </p:cBhvr>
                                      <p:to x="100000" y="100000"/>
                                    </p:animScale>
                                  </p:childTnLst>
                                </p:cTn>
                              </p:par>
                            </p:childTnLst>
                          </p:cTn>
                        </p:par>
                        <p:par>
                          <p:cTn id="53" fill="hold" nodeType="afterGroup">
                            <p:stCondLst>
                              <p:cond delay="5500"/>
                            </p:stCondLst>
                            <p:childTnLst>
                              <p:par>
                                <p:cTn id="54" presetID="26" presetClass="entr" presetSubtype="0" fill="hold" grpId="0" nodeType="afterEffect">
                                  <p:stCondLst>
                                    <p:cond delay="0"/>
                                  </p:stCondLst>
                                  <p:childTnLst>
                                    <p:set>
                                      <p:cBhvr>
                                        <p:cTn id="55" dur="1" fill="hold">
                                          <p:stCondLst>
                                            <p:cond delay="0"/>
                                          </p:stCondLst>
                                        </p:cTn>
                                        <p:tgtEl>
                                          <p:spTgt spid="705607"/>
                                        </p:tgtEl>
                                        <p:attrNameLst>
                                          <p:attrName>style.visibility</p:attrName>
                                        </p:attrNameLst>
                                      </p:cBhvr>
                                      <p:to>
                                        <p:strVal val="visible"/>
                                      </p:to>
                                    </p:set>
                                    <p:animEffect transition="in" filter="wipe(down)">
                                      <p:cBhvr>
                                        <p:cTn id="56" dur="580">
                                          <p:stCondLst>
                                            <p:cond delay="0"/>
                                          </p:stCondLst>
                                        </p:cTn>
                                        <p:tgtEl>
                                          <p:spTgt spid="705607"/>
                                        </p:tgtEl>
                                      </p:cBhvr>
                                    </p:animEffect>
                                    <p:anim calcmode="lin" valueType="num">
                                      <p:cBhvr>
                                        <p:cTn id="57" dur="1822" tmFilter="0,0; 0.14,0.36; 0.43,0.73; 0.71,0.91; 1.0,1.0">
                                          <p:stCondLst>
                                            <p:cond delay="0"/>
                                          </p:stCondLst>
                                        </p:cTn>
                                        <p:tgtEl>
                                          <p:spTgt spid="705607"/>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705607"/>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705607"/>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705607"/>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705607"/>
                                        </p:tgtEl>
                                        <p:attrNameLst>
                                          <p:attrName>ppt_y</p:attrName>
                                        </p:attrNameLst>
                                      </p:cBhvr>
                                      <p:tavLst>
                                        <p:tav tm="0" fmla="#ppt_y-sin(pi*$)/81">
                                          <p:val>
                                            <p:fltVal val="0"/>
                                          </p:val>
                                        </p:tav>
                                        <p:tav tm="100000">
                                          <p:val>
                                            <p:fltVal val="1"/>
                                          </p:val>
                                        </p:tav>
                                      </p:tavLst>
                                    </p:anim>
                                    <p:animScale>
                                      <p:cBhvr>
                                        <p:cTn id="62" dur="26">
                                          <p:stCondLst>
                                            <p:cond delay="650"/>
                                          </p:stCondLst>
                                        </p:cTn>
                                        <p:tgtEl>
                                          <p:spTgt spid="705607"/>
                                        </p:tgtEl>
                                      </p:cBhvr>
                                      <p:to x="100000" y="60000"/>
                                    </p:animScale>
                                    <p:animScale>
                                      <p:cBhvr>
                                        <p:cTn id="63" dur="166" decel="50000">
                                          <p:stCondLst>
                                            <p:cond delay="676"/>
                                          </p:stCondLst>
                                        </p:cTn>
                                        <p:tgtEl>
                                          <p:spTgt spid="705607"/>
                                        </p:tgtEl>
                                      </p:cBhvr>
                                      <p:to x="100000" y="100000"/>
                                    </p:animScale>
                                    <p:animScale>
                                      <p:cBhvr>
                                        <p:cTn id="64" dur="26">
                                          <p:stCondLst>
                                            <p:cond delay="1312"/>
                                          </p:stCondLst>
                                        </p:cTn>
                                        <p:tgtEl>
                                          <p:spTgt spid="705607"/>
                                        </p:tgtEl>
                                      </p:cBhvr>
                                      <p:to x="100000" y="80000"/>
                                    </p:animScale>
                                    <p:animScale>
                                      <p:cBhvr>
                                        <p:cTn id="65" dur="166" decel="50000">
                                          <p:stCondLst>
                                            <p:cond delay="1338"/>
                                          </p:stCondLst>
                                        </p:cTn>
                                        <p:tgtEl>
                                          <p:spTgt spid="705607"/>
                                        </p:tgtEl>
                                      </p:cBhvr>
                                      <p:to x="100000" y="100000"/>
                                    </p:animScale>
                                    <p:animScale>
                                      <p:cBhvr>
                                        <p:cTn id="66" dur="26">
                                          <p:stCondLst>
                                            <p:cond delay="1642"/>
                                          </p:stCondLst>
                                        </p:cTn>
                                        <p:tgtEl>
                                          <p:spTgt spid="705607"/>
                                        </p:tgtEl>
                                      </p:cBhvr>
                                      <p:to x="100000" y="90000"/>
                                    </p:animScale>
                                    <p:animScale>
                                      <p:cBhvr>
                                        <p:cTn id="67" dur="166" decel="50000">
                                          <p:stCondLst>
                                            <p:cond delay="1668"/>
                                          </p:stCondLst>
                                        </p:cTn>
                                        <p:tgtEl>
                                          <p:spTgt spid="705607"/>
                                        </p:tgtEl>
                                      </p:cBhvr>
                                      <p:to x="100000" y="100000"/>
                                    </p:animScale>
                                    <p:animScale>
                                      <p:cBhvr>
                                        <p:cTn id="68" dur="26">
                                          <p:stCondLst>
                                            <p:cond delay="1808"/>
                                          </p:stCondLst>
                                        </p:cTn>
                                        <p:tgtEl>
                                          <p:spTgt spid="705607"/>
                                        </p:tgtEl>
                                      </p:cBhvr>
                                      <p:to x="100000" y="95000"/>
                                    </p:animScale>
                                    <p:animScale>
                                      <p:cBhvr>
                                        <p:cTn id="69" dur="166" decel="50000">
                                          <p:stCondLst>
                                            <p:cond delay="1834"/>
                                          </p:stCondLst>
                                        </p:cTn>
                                        <p:tgtEl>
                                          <p:spTgt spid="705607"/>
                                        </p:tgtEl>
                                      </p:cBhvr>
                                      <p:to x="100000" y="100000"/>
                                    </p:animScale>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705594"/>
                                        </p:tgtEl>
                                        <p:attrNameLst>
                                          <p:attrName>style.visibility</p:attrName>
                                        </p:attrNameLst>
                                      </p:cBhvr>
                                      <p:to>
                                        <p:strVal val="visible"/>
                                      </p:to>
                                    </p:set>
                                    <p:animEffect transition="in" filter="wipe(up)">
                                      <p:cBhvr>
                                        <p:cTn id="74" dur="500"/>
                                        <p:tgtEl>
                                          <p:spTgt spid="7055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591" grpId="0" autoUpdateAnimBg="0"/>
      <p:bldP spid="705592" grpId="0" autoUpdateAnimBg="0"/>
      <p:bldP spid="705593" grpId="0" autoUpdateAnimBg="0"/>
      <p:bldP spid="705594" grpId="0" autoUpdateAnimBg="0"/>
      <p:bldP spid="705605" grpId="0"/>
      <p:bldP spid="705606" grpId="0"/>
      <p:bldP spid="705607"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4">
            <a:extLst>
              <a:ext uri="{FF2B5EF4-FFF2-40B4-BE49-F238E27FC236}">
                <a16:creationId xmlns:a16="http://schemas.microsoft.com/office/drawing/2014/main" id="{9F80B488-FB6F-4B58-A31D-F79186B1FAD0}"/>
              </a:ext>
            </a:extLst>
          </p:cNvPr>
          <p:cNvGraphicFramePr>
            <a:graphicFrameLocks noChangeAspect="1"/>
          </p:cNvGraphicFramePr>
          <p:nvPr/>
        </p:nvGraphicFramePr>
        <p:xfrm>
          <a:off x="684213" y="476250"/>
          <a:ext cx="7769225" cy="4737100"/>
        </p:xfrm>
        <a:graphic>
          <a:graphicData uri="http://schemas.openxmlformats.org/presentationml/2006/ole">
            <mc:AlternateContent xmlns:mc="http://schemas.openxmlformats.org/markup-compatibility/2006">
              <mc:Choice xmlns:v="urn:schemas-microsoft-com:vml" Requires="v">
                <p:oleObj spid="_x0000_s1391628" name="SGWIN StatFolios" r:id="rId4" imgW="0" imgH="0" progId="SGStatFolio">
                  <p:embed/>
                </p:oleObj>
              </mc:Choice>
              <mc:Fallback>
                <p:oleObj name="SGWIN StatFolios" r:id="rId4" imgW="0" imgH="0" progId="SGStatFolio">
                  <p:embed/>
                  <p:pic>
                    <p:nvPicPr>
                      <p:cNvPr id="52226" name="Object 4">
                        <a:extLst>
                          <a:ext uri="{FF2B5EF4-FFF2-40B4-BE49-F238E27FC236}">
                            <a16:creationId xmlns:a16="http://schemas.microsoft.com/office/drawing/2014/main" id="{9F80B488-FB6F-4B58-A31D-F79186B1FA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476250"/>
                        <a:ext cx="7769225" cy="473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990000"/>
                            </a:solidFill>
                            <a:miter lim="800000"/>
                            <a:headEnd type="none" w="sm" len="sm"/>
                            <a:tailEnd type="none" w="sm" len="sm"/>
                          </a14:hiddenLine>
                        </a:ex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pic>
                </p:oleObj>
              </mc:Fallback>
            </mc:AlternateContent>
          </a:graphicData>
        </a:graphic>
      </p:graphicFrame>
      <p:sp>
        <p:nvSpPr>
          <p:cNvPr id="52227" name="Rectangle 2">
            <a:extLst>
              <a:ext uri="{FF2B5EF4-FFF2-40B4-BE49-F238E27FC236}">
                <a16:creationId xmlns:a16="http://schemas.microsoft.com/office/drawing/2014/main" id="{A459CE9D-D949-4E2A-81CF-EFE98DC6C4C2}"/>
              </a:ext>
            </a:extLst>
          </p:cNvPr>
          <p:cNvSpPr>
            <a:spLocks noGrp="1" noChangeArrowheads="1"/>
          </p:cNvSpPr>
          <p:nvPr>
            <p:ph type="title"/>
          </p:nvPr>
        </p:nvSpPr>
        <p:spPr>
          <a:xfrm>
            <a:off x="107950" y="146050"/>
            <a:ext cx="8467725" cy="519113"/>
          </a:xfrm>
        </p:spPr>
        <p:txBody>
          <a:bodyPr/>
          <a:lstStyle/>
          <a:p>
            <a:pPr eaLnBrk="1" hangingPunct="1"/>
            <a:r>
              <a:rPr lang="es-ES_tradnl" altLang="es-ES" sz="2800">
                <a:solidFill>
                  <a:srgbClr val="008000"/>
                </a:solidFill>
              </a:rPr>
              <a:t>Intervalos LSD para el PINZADO</a:t>
            </a:r>
            <a:endParaRPr lang="es-ES" altLang="es-ES" sz="2800">
              <a:solidFill>
                <a:srgbClr val="008000"/>
              </a:solidFill>
            </a:endParaRPr>
          </a:p>
        </p:txBody>
      </p:sp>
      <p:sp>
        <p:nvSpPr>
          <p:cNvPr id="52228" name="Text Box 5">
            <a:extLst>
              <a:ext uri="{FF2B5EF4-FFF2-40B4-BE49-F238E27FC236}">
                <a16:creationId xmlns:a16="http://schemas.microsoft.com/office/drawing/2014/main" id="{594F1E93-A361-4201-BF1D-3C4DAE69457C}"/>
              </a:ext>
            </a:extLst>
          </p:cNvPr>
          <p:cNvSpPr txBox="1">
            <a:spLocks noChangeArrowheads="1"/>
          </p:cNvSpPr>
          <p:nvPr/>
        </p:nvSpPr>
        <p:spPr bwMode="auto">
          <a:xfrm>
            <a:off x="684213" y="5084763"/>
            <a:ext cx="78486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muestra que el hinchamiento promedio es significativamente más elevado (peor) cuando se utiliza el molde 1 que con el molde 2</a:t>
            </a:r>
          </a:p>
        </p:txBody>
      </p:sp>
    </p:spTree>
    <p:extLst>
      <p:ext uri="{BB962C8B-B14F-4D97-AF65-F5344CB8AC3E}">
        <p14:creationId xmlns:p14="http://schemas.microsoft.com/office/powerpoint/2010/main" val="2309218536"/>
      </p:ext>
    </p:extLst>
  </p:cSld>
  <p:clrMapOvr>
    <a:masterClrMapping/>
  </p:clrMapOvr>
  <p:transition>
    <p:zoom/>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3">
            <a:extLst>
              <a:ext uri="{FF2B5EF4-FFF2-40B4-BE49-F238E27FC236}">
                <a16:creationId xmlns:a16="http://schemas.microsoft.com/office/drawing/2014/main" id="{F18189D7-A10A-49BB-92ED-7ADB46A9049B}"/>
              </a:ext>
            </a:extLst>
          </p:cNvPr>
          <p:cNvGraphicFramePr>
            <a:graphicFrameLocks noChangeAspect="1"/>
          </p:cNvGraphicFramePr>
          <p:nvPr/>
        </p:nvGraphicFramePr>
        <p:xfrm>
          <a:off x="636588" y="404813"/>
          <a:ext cx="7970837" cy="4745037"/>
        </p:xfrm>
        <a:graphic>
          <a:graphicData uri="http://schemas.openxmlformats.org/presentationml/2006/ole">
            <mc:AlternateContent xmlns:mc="http://schemas.openxmlformats.org/markup-compatibility/2006">
              <mc:Choice xmlns:v="urn:schemas-microsoft-com:vml" Requires="v">
                <p:oleObj spid="_x0000_s1392652" name="SGWIN StatFolios" r:id="rId4" imgW="0" imgH="0" progId="SGStatFolio">
                  <p:embed/>
                </p:oleObj>
              </mc:Choice>
              <mc:Fallback>
                <p:oleObj name="SGWIN StatFolios" r:id="rId4" imgW="0" imgH="0" progId="SGStatFolio">
                  <p:embed/>
                  <p:pic>
                    <p:nvPicPr>
                      <p:cNvPr id="54274" name="Object 3">
                        <a:extLst>
                          <a:ext uri="{FF2B5EF4-FFF2-40B4-BE49-F238E27FC236}">
                            <a16:creationId xmlns:a16="http://schemas.microsoft.com/office/drawing/2014/main" id="{F18189D7-A10A-49BB-92ED-7ADB46A90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588" y="404813"/>
                        <a:ext cx="7970837" cy="474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5" name="Rectangle 4">
            <a:extLst>
              <a:ext uri="{FF2B5EF4-FFF2-40B4-BE49-F238E27FC236}">
                <a16:creationId xmlns:a16="http://schemas.microsoft.com/office/drawing/2014/main" id="{CD839092-B3B0-42B3-A278-1BC0E0CE2792}"/>
              </a:ext>
            </a:extLst>
          </p:cNvPr>
          <p:cNvSpPr>
            <a:spLocks noGrp="1" noChangeArrowheads="1"/>
          </p:cNvSpPr>
          <p:nvPr>
            <p:ph type="title"/>
          </p:nvPr>
        </p:nvSpPr>
        <p:spPr>
          <a:xfrm>
            <a:off x="107950" y="146050"/>
            <a:ext cx="8467725" cy="519113"/>
          </a:xfrm>
          <a:noFill/>
        </p:spPr>
        <p:txBody>
          <a:bodyPr/>
          <a:lstStyle/>
          <a:p>
            <a:pPr eaLnBrk="1" hangingPunct="1"/>
            <a:r>
              <a:rPr lang="es-ES_tradnl" altLang="es-ES" sz="2800">
                <a:solidFill>
                  <a:srgbClr val="008000"/>
                </a:solidFill>
              </a:rPr>
              <a:t>Intervalos LSD para el PINZADO</a:t>
            </a:r>
            <a:endParaRPr lang="es-ES" altLang="es-ES" sz="2800">
              <a:solidFill>
                <a:srgbClr val="008000"/>
              </a:solidFill>
            </a:endParaRPr>
          </a:p>
        </p:txBody>
      </p:sp>
      <p:sp>
        <p:nvSpPr>
          <p:cNvPr id="54276" name="Text Box 5">
            <a:extLst>
              <a:ext uri="{FF2B5EF4-FFF2-40B4-BE49-F238E27FC236}">
                <a16:creationId xmlns:a16="http://schemas.microsoft.com/office/drawing/2014/main" id="{20A13E77-C318-409C-A13E-43E75B651D09}"/>
              </a:ext>
            </a:extLst>
          </p:cNvPr>
          <p:cNvSpPr txBox="1">
            <a:spLocks noChangeArrowheads="1"/>
          </p:cNvSpPr>
          <p:nvPr/>
        </p:nvSpPr>
        <p:spPr bwMode="auto">
          <a:xfrm>
            <a:off x="395288" y="5013325"/>
            <a:ext cx="8497887"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lnSpc>
                <a:spcPct val="90000"/>
              </a:lnSpc>
              <a:spcBef>
                <a:spcPct val="50000"/>
              </a:spcBef>
            </a:pPr>
            <a:r>
              <a:rPr lang="es-ES" altLang="es-ES"/>
              <a:t>El gráfico pone de manifiesto que el hinchamiento promedio es muy superior (peor) con el catalizador C que con los dos restantes, siendo también significativamente más elevado con el B que con el A</a:t>
            </a:r>
          </a:p>
        </p:txBody>
      </p:sp>
    </p:spTree>
    <p:extLst>
      <p:ext uri="{BB962C8B-B14F-4D97-AF65-F5344CB8AC3E}">
        <p14:creationId xmlns:p14="http://schemas.microsoft.com/office/powerpoint/2010/main" val="2749252169"/>
      </p:ext>
    </p:extLst>
  </p:cSld>
  <p:clrMapOvr>
    <a:masterClrMapping/>
  </p:clrMapOvr>
  <p:transition>
    <p:zoom/>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322" name="Object 3">
            <a:extLst>
              <a:ext uri="{FF2B5EF4-FFF2-40B4-BE49-F238E27FC236}">
                <a16:creationId xmlns:a16="http://schemas.microsoft.com/office/drawing/2014/main" id="{028E4FA7-2CBC-477B-92D6-6F1E42140A53}"/>
              </a:ext>
            </a:extLst>
          </p:cNvPr>
          <p:cNvGraphicFramePr>
            <a:graphicFrameLocks noChangeAspect="1"/>
          </p:cNvGraphicFramePr>
          <p:nvPr/>
        </p:nvGraphicFramePr>
        <p:xfrm>
          <a:off x="633413" y="319088"/>
          <a:ext cx="7754937" cy="4622800"/>
        </p:xfrm>
        <a:graphic>
          <a:graphicData uri="http://schemas.openxmlformats.org/presentationml/2006/ole">
            <mc:AlternateContent xmlns:mc="http://schemas.openxmlformats.org/markup-compatibility/2006">
              <mc:Choice xmlns:v="urn:schemas-microsoft-com:vml" Requires="v">
                <p:oleObj spid="_x0000_s1393676" name="SGWIN StatFolios" r:id="rId4" imgW="0" imgH="0" progId="SGStatFolio">
                  <p:embed/>
                </p:oleObj>
              </mc:Choice>
              <mc:Fallback>
                <p:oleObj name="SGWIN StatFolios" r:id="rId4" imgW="0" imgH="0" progId="SGStatFolio">
                  <p:embed/>
                  <p:pic>
                    <p:nvPicPr>
                      <p:cNvPr id="56322" name="Object 3">
                        <a:extLst>
                          <a:ext uri="{FF2B5EF4-FFF2-40B4-BE49-F238E27FC236}">
                            <a16:creationId xmlns:a16="http://schemas.microsoft.com/office/drawing/2014/main" id="{028E4FA7-2CBC-477B-92D6-6F1E42140A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413" y="319088"/>
                        <a:ext cx="7754937"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56323" name="Rectangle 4">
            <a:extLst>
              <a:ext uri="{FF2B5EF4-FFF2-40B4-BE49-F238E27FC236}">
                <a16:creationId xmlns:a16="http://schemas.microsoft.com/office/drawing/2014/main" id="{A7AAE507-7775-4B5D-93E8-158E56F94D7B}"/>
              </a:ext>
            </a:extLst>
          </p:cNvPr>
          <p:cNvSpPr>
            <a:spLocks noGrp="1" noChangeArrowheads="1"/>
          </p:cNvSpPr>
          <p:nvPr>
            <p:ph type="title"/>
          </p:nvPr>
        </p:nvSpPr>
        <p:spPr>
          <a:xfrm>
            <a:off x="107950" y="146050"/>
            <a:ext cx="8467725" cy="519113"/>
          </a:xfrm>
          <a:noFill/>
        </p:spPr>
        <p:txBody>
          <a:bodyPr/>
          <a:lstStyle/>
          <a:p>
            <a:pPr eaLnBrk="1" hangingPunct="1"/>
            <a:r>
              <a:rPr lang="es-ES_tradnl" altLang="es-ES" sz="2800">
                <a:solidFill>
                  <a:srgbClr val="008000"/>
                </a:solidFill>
              </a:rPr>
              <a:t>Intervalos LSD para el PINZADO</a:t>
            </a:r>
            <a:endParaRPr lang="es-ES" altLang="es-ES" sz="2800">
              <a:solidFill>
                <a:srgbClr val="008000"/>
              </a:solidFill>
            </a:endParaRPr>
          </a:p>
        </p:txBody>
      </p:sp>
      <p:sp>
        <p:nvSpPr>
          <p:cNvPr id="56324" name="Text Box 5">
            <a:extLst>
              <a:ext uri="{FF2B5EF4-FFF2-40B4-BE49-F238E27FC236}">
                <a16:creationId xmlns:a16="http://schemas.microsoft.com/office/drawing/2014/main" id="{180C4C9F-F02B-4A43-8101-B69CDAE987F2}"/>
              </a:ext>
            </a:extLst>
          </p:cNvPr>
          <p:cNvSpPr txBox="1">
            <a:spLocks noChangeArrowheads="1"/>
          </p:cNvSpPr>
          <p:nvPr/>
        </p:nvSpPr>
        <p:spPr bwMode="auto">
          <a:xfrm>
            <a:off x="250825" y="4652963"/>
            <a:ext cx="8713788"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de la ligera interacción constatada entre los dos factores indica que mientras la diferencia entre el catalizador C y el resto es patente para ambos moldes, la diferencia entre los catalizadores A y B sólo es significativa con el molde 2</a:t>
            </a:r>
          </a:p>
        </p:txBody>
      </p:sp>
    </p:spTree>
    <p:extLst>
      <p:ext uri="{BB962C8B-B14F-4D97-AF65-F5344CB8AC3E}">
        <p14:creationId xmlns:p14="http://schemas.microsoft.com/office/powerpoint/2010/main" val="167824279"/>
      </p:ext>
    </p:extLst>
  </p:cSld>
  <p:clrMapOvr>
    <a:masterClrMapping/>
  </p:clrMapOvr>
  <p:transition>
    <p:zoom/>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7D5B3C5-B0C7-43BE-8969-0D2C301D1919}"/>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Tabla de Medias para PINZADO </a:t>
            </a:r>
            <a:r>
              <a:rPr lang="es-ES_tradnl" altLang="es-ES" sz="2800" i="1">
                <a:solidFill>
                  <a:srgbClr val="008000"/>
                </a:solidFill>
              </a:rPr>
              <a:t>(Statgraphics)</a:t>
            </a:r>
            <a:endParaRPr lang="es-ES" altLang="es-ES" sz="2800" i="1" u="sng">
              <a:solidFill>
                <a:srgbClr val="008000"/>
              </a:solidFill>
            </a:endParaRPr>
          </a:p>
        </p:txBody>
      </p:sp>
      <p:graphicFrame>
        <p:nvGraphicFramePr>
          <p:cNvPr id="58371" name="Object 7">
            <a:extLst>
              <a:ext uri="{FF2B5EF4-FFF2-40B4-BE49-F238E27FC236}">
                <a16:creationId xmlns:a16="http://schemas.microsoft.com/office/drawing/2014/main" id="{56273B61-4910-4A9F-AA4D-5E7E5D9026C0}"/>
              </a:ext>
            </a:extLst>
          </p:cNvPr>
          <p:cNvGraphicFramePr>
            <a:graphicFrameLocks noChangeAspect="1"/>
          </p:cNvGraphicFramePr>
          <p:nvPr>
            <p:extLst/>
          </p:nvPr>
        </p:nvGraphicFramePr>
        <p:xfrm>
          <a:off x="268288" y="981075"/>
          <a:ext cx="8551862" cy="5307013"/>
        </p:xfrm>
        <a:graphic>
          <a:graphicData uri="http://schemas.openxmlformats.org/presentationml/2006/ole">
            <mc:AlternateContent xmlns:mc="http://schemas.openxmlformats.org/markup-compatibility/2006">
              <mc:Choice xmlns:v="urn:schemas-microsoft-com:vml" Requires="v">
                <p:oleObj spid="_x0000_s1394700" name="Document" r:id="rId4" imgW="0" imgH="0" progId="WP8Doc">
                  <p:embed/>
                </p:oleObj>
              </mc:Choice>
              <mc:Fallback>
                <p:oleObj name="Document" r:id="rId4" imgW="0" imgH="0" progId="WP8Doc">
                  <p:embed/>
                  <p:pic>
                    <p:nvPicPr>
                      <p:cNvPr id="58371" name="Object 7">
                        <a:extLst>
                          <a:ext uri="{FF2B5EF4-FFF2-40B4-BE49-F238E27FC236}">
                            <a16:creationId xmlns:a16="http://schemas.microsoft.com/office/drawing/2014/main" id="{56273B61-4910-4A9F-AA4D-5E7E5D9026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88" y="981075"/>
                        <a:ext cx="8551862" cy="5307013"/>
                      </a:xfrm>
                      <a:prstGeom prst="rect">
                        <a:avLst/>
                      </a:prstGeom>
                      <a:solidFill>
                        <a:schemeClr val="bg1"/>
                      </a:solidFill>
                      <a:ln w="12700" cap="sq">
                        <a:solidFill>
                          <a:schemeClr val="tx1"/>
                        </a:solidFill>
                        <a:miter lim="800000"/>
                        <a:headEnd/>
                        <a:tailEnd/>
                      </a:ln>
                      <a:effectLst/>
                    </p:spPr>
                  </p:pic>
                </p:oleObj>
              </mc:Fallback>
            </mc:AlternateContent>
          </a:graphicData>
        </a:graphic>
      </p:graphicFrame>
    </p:spTree>
    <p:extLst>
      <p:ext uri="{BB962C8B-B14F-4D97-AF65-F5344CB8AC3E}">
        <p14:creationId xmlns:p14="http://schemas.microsoft.com/office/powerpoint/2010/main" val="604415865"/>
      </p:ext>
    </p:extLst>
  </p:cSld>
  <p:clrMapOvr>
    <a:masterClrMapping/>
  </p:clrMapOvr>
  <p:transition>
    <p:zoom/>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4">
            <a:extLst>
              <a:ext uri="{FF2B5EF4-FFF2-40B4-BE49-F238E27FC236}">
                <a16:creationId xmlns:a16="http://schemas.microsoft.com/office/drawing/2014/main" id="{BF946491-51F0-4623-8E63-BC62EF3872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476250"/>
            <a:ext cx="8497888" cy="442436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9050" cap="sq">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419" name="Rectangle 2">
            <a:extLst>
              <a:ext uri="{FF2B5EF4-FFF2-40B4-BE49-F238E27FC236}">
                <a16:creationId xmlns:a16="http://schemas.microsoft.com/office/drawing/2014/main" id="{AF875065-4DA3-4D06-A601-6AE7AD51E5AA}"/>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Análisis de residuos </a:t>
            </a:r>
            <a:r>
              <a:rPr lang="es-ES_tradnl" altLang="es-ES" sz="2800" i="1">
                <a:solidFill>
                  <a:srgbClr val="008000"/>
                </a:solidFill>
              </a:rPr>
              <a:t>(Statgraphics)</a:t>
            </a:r>
            <a:endParaRPr lang="es-ES" altLang="es-ES" sz="2800" i="1" u="sng">
              <a:solidFill>
                <a:srgbClr val="008000"/>
              </a:solidFill>
            </a:endParaRPr>
          </a:p>
        </p:txBody>
      </p:sp>
      <p:sp>
        <p:nvSpPr>
          <p:cNvPr id="60420" name="Text Box 5">
            <a:extLst>
              <a:ext uri="{FF2B5EF4-FFF2-40B4-BE49-F238E27FC236}">
                <a16:creationId xmlns:a16="http://schemas.microsoft.com/office/drawing/2014/main" id="{8F53D3C3-3124-4885-8D97-914495899DE3}"/>
              </a:ext>
            </a:extLst>
          </p:cNvPr>
          <p:cNvSpPr txBox="1">
            <a:spLocks noChangeArrowheads="1"/>
          </p:cNvSpPr>
          <p:nvPr/>
        </p:nvSpPr>
        <p:spPr bwMode="auto">
          <a:xfrm>
            <a:off x="466725" y="4941888"/>
            <a:ext cx="83534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muestra que la varianza (dispersión) es mayor cuando se utiliza el molde 1 (grande) que cuando se usa el molde 2. Parece que el MOLDE tiene efecto significativo sobre el PINZADO</a:t>
            </a:r>
          </a:p>
        </p:txBody>
      </p:sp>
    </p:spTree>
    <p:extLst>
      <p:ext uri="{BB962C8B-B14F-4D97-AF65-F5344CB8AC3E}">
        <p14:creationId xmlns:p14="http://schemas.microsoft.com/office/powerpoint/2010/main" val="2586994449"/>
      </p:ext>
    </p:extLst>
  </p:cSld>
  <p:clrMapOvr>
    <a:masterClrMapping/>
  </p:clrMapOvr>
  <p:transition>
    <p:zoom/>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a:extLst>
              <a:ext uri="{FF2B5EF4-FFF2-40B4-BE49-F238E27FC236}">
                <a16:creationId xmlns:a16="http://schemas.microsoft.com/office/drawing/2014/main" id="{9B8A1B0E-DD57-4BB8-BFD2-4B6E8EC2992D}"/>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Análisis de residuos </a:t>
            </a:r>
            <a:r>
              <a:rPr lang="es-ES_tradnl" altLang="es-ES" sz="2800" i="1">
                <a:solidFill>
                  <a:srgbClr val="008000"/>
                </a:solidFill>
              </a:rPr>
              <a:t>(Statgraphics)</a:t>
            </a:r>
            <a:endParaRPr lang="es-ES" altLang="es-ES" sz="2800" i="1" u="sng">
              <a:solidFill>
                <a:srgbClr val="008000"/>
              </a:solidFill>
            </a:endParaRPr>
          </a:p>
        </p:txBody>
      </p:sp>
      <p:sp>
        <p:nvSpPr>
          <p:cNvPr id="62467" name="Text Box 4">
            <a:extLst>
              <a:ext uri="{FF2B5EF4-FFF2-40B4-BE49-F238E27FC236}">
                <a16:creationId xmlns:a16="http://schemas.microsoft.com/office/drawing/2014/main" id="{1AD245BC-2BAC-4686-B282-CE48884F831A}"/>
              </a:ext>
            </a:extLst>
          </p:cNvPr>
          <p:cNvSpPr txBox="1">
            <a:spLocks noChangeArrowheads="1"/>
          </p:cNvSpPr>
          <p:nvPr/>
        </p:nvSpPr>
        <p:spPr bwMode="auto">
          <a:xfrm>
            <a:off x="466725" y="4941888"/>
            <a:ext cx="8353425"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muestra que la varianza (dispersión) es bastante parecida en los 3 tipos de catalizador. Parece que el CATALIZADOR NO tiene efecto significativo sobre el PINZADO </a:t>
            </a:r>
          </a:p>
        </p:txBody>
      </p:sp>
      <p:graphicFrame>
        <p:nvGraphicFramePr>
          <p:cNvPr id="62468" name="Object 5">
            <a:extLst>
              <a:ext uri="{FF2B5EF4-FFF2-40B4-BE49-F238E27FC236}">
                <a16:creationId xmlns:a16="http://schemas.microsoft.com/office/drawing/2014/main" id="{AA5FC623-449C-4CE3-9E43-9284350A6C2C}"/>
              </a:ext>
            </a:extLst>
          </p:cNvPr>
          <p:cNvGraphicFramePr>
            <a:graphicFrameLocks noChangeAspect="1"/>
          </p:cNvGraphicFramePr>
          <p:nvPr/>
        </p:nvGraphicFramePr>
        <p:xfrm>
          <a:off x="827088" y="620713"/>
          <a:ext cx="6337300" cy="4298950"/>
        </p:xfrm>
        <a:graphic>
          <a:graphicData uri="http://schemas.openxmlformats.org/presentationml/2006/ole">
            <mc:AlternateContent xmlns:mc="http://schemas.openxmlformats.org/markup-compatibility/2006">
              <mc:Choice xmlns:v="urn:schemas-microsoft-com:vml" Requires="v">
                <p:oleObj spid="_x0000_s1395724" name="SGWIN StatFolios" r:id="rId4" imgW="0" imgH="0" progId="SGStatFolio">
                  <p:embed/>
                </p:oleObj>
              </mc:Choice>
              <mc:Fallback>
                <p:oleObj name="SGWIN StatFolios" r:id="rId4" imgW="0" imgH="0" progId="SGStatFolio">
                  <p:embed/>
                  <p:pic>
                    <p:nvPicPr>
                      <p:cNvPr id="62468" name="Object 5">
                        <a:extLst>
                          <a:ext uri="{FF2B5EF4-FFF2-40B4-BE49-F238E27FC236}">
                            <a16:creationId xmlns:a16="http://schemas.microsoft.com/office/drawing/2014/main" id="{AA5FC623-449C-4CE3-9E43-9284350A6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302" t="4799" r="19296" b="2806"/>
                      <a:stretch>
                        <a:fillRect/>
                      </a:stretch>
                    </p:blipFill>
                    <p:spPr bwMode="auto">
                      <a:xfrm>
                        <a:off x="827088" y="620713"/>
                        <a:ext cx="6337300" cy="429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59981094"/>
      </p:ext>
    </p:extLst>
  </p:cSld>
  <p:clrMapOvr>
    <a:masterClrMapping/>
  </p:clrMapOvr>
  <p:transition>
    <p:zoom/>
  </p:transition>
</p:sld>
</file>

<file path=ppt/slides/slide2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C172C053-58E6-413A-B901-778EDDCB7C99}"/>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Estudio de efectos sobre dispersión</a:t>
            </a:r>
            <a:endParaRPr lang="es-ES" altLang="es-ES" sz="2800" i="1" u="sng">
              <a:solidFill>
                <a:srgbClr val="008000"/>
              </a:solidFill>
            </a:endParaRPr>
          </a:p>
        </p:txBody>
      </p:sp>
      <p:graphicFrame>
        <p:nvGraphicFramePr>
          <p:cNvPr id="64515" name="Object 5">
            <a:extLst>
              <a:ext uri="{FF2B5EF4-FFF2-40B4-BE49-F238E27FC236}">
                <a16:creationId xmlns:a16="http://schemas.microsoft.com/office/drawing/2014/main" id="{6C902F55-1563-47B8-8CD3-CB41E08A364C}"/>
              </a:ext>
            </a:extLst>
          </p:cNvPr>
          <p:cNvGraphicFramePr>
            <a:graphicFrameLocks noChangeAspect="1"/>
          </p:cNvGraphicFramePr>
          <p:nvPr>
            <p:extLst/>
          </p:nvPr>
        </p:nvGraphicFramePr>
        <p:xfrm>
          <a:off x="107950" y="981075"/>
          <a:ext cx="8943975" cy="3743325"/>
        </p:xfrm>
        <a:graphic>
          <a:graphicData uri="http://schemas.openxmlformats.org/presentationml/2006/ole">
            <mc:AlternateContent xmlns:mc="http://schemas.openxmlformats.org/markup-compatibility/2006">
              <mc:Choice xmlns:v="urn:schemas-microsoft-com:vml" Requires="v">
                <p:oleObj spid="_x0000_s1396748" name="Document" r:id="rId4" imgW="0" imgH="0" progId="WP8Doc">
                  <p:embed/>
                </p:oleObj>
              </mc:Choice>
              <mc:Fallback>
                <p:oleObj name="Document" r:id="rId4" imgW="0" imgH="0" progId="WP8Doc">
                  <p:embed/>
                  <p:pic>
                    <p:nvPicPr>
                      <p:cNvPr id="64515" name="Object 5">
                        <a:extLst>
                          <a:ext uri="{FF2B5EF4-FFF2-40B4-BE49-F238E27FC236}">
                            <a16:creationId xmlns:a16="http://schemas.microsoft.com/office/drawing/2014/main" id="{6C902F55-1563-47B8-8CD3-CB41E08A36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50" y="981075"/>
                        <a:ext cx="8943975" cy="3743325"/>
                      </a:xfrm>
                      <a:prstGeom prst="rect">
                        <a:avLst/>
                      </a:prstGeom>
                      <a:solidFill>
                        <a:schemeClr val="bg1"/>
                      </a:solidFill>
                      <a:ln w="19050" cap="sq">
                        <a:solidFill>
                          <a:schemeClr val="tx1"/>
                        </a:solidFill>
                        <a:miter lim="800000"/>
                        <a:headEnd/>
                        <a:tailEnd/>
                      </a:ln>
                      <a:effectLst/>
                    </p:spPr>
                  </p:pic>
                </p:oleObj>
              </mc:Fallback>
            </mc:AlternateContent>
          </a:graphicData>
        </a:graphic>
      </p:graphicFrame>
      <p:sp>
        <p:nvSpPr>
          <p:cNvPr id="740358" name="Oval 6">
            <a:extLst>
              <a:ext uri="{FF2B5EF4-FFF2-40B4-BE49-F238E27FC236}">
                <a16:creationId xmlns:a16="http://schemas.microsoft.com/office/drawing/2014/main" id="{D658CD8E-B662-4192-9AC2-81280A89C7E9}"/>
              </a:ext>
            </a:extLst>
          </p:cNvPr>
          <p:cNvSpPr>
            <a:spLocks noChangeArrowheads="1"/>
          </p:cNvSpPr>
          <p:nvPr/>
        </p:nvSpPr>
        <p:spPr bwMode="auto">
          <a:xfrm>
            <a:off x="7956550" y="2349500"/>
            <a:ext cx="1008063" cy="28575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
        <p:nvSpPr>
          <p:cNvPr id="740359" name="Line 7">
            <a:extLst>
              <a:ext uri="{FF2B5EF4-FFF2-40B4-BE49-F238E27FC236}">
                <a16:creationId xmlns:a16="http://schemas.microsoft.com/office/drawing/2014/main" id="{EEDA8788-3C5B-4F2C-AF43-F490D994ABEB}"/>
              </a:ext>
            </a:extLst>
          </p:cNvPr>
          <p:cNvSpPr>
            <a:spLocks noChangeShapeType="1"/>
          </p:cNvSpPr>
          <p:nvPr/>
        </p:nvSpPr>
        <p:spPr bwMode="auto">
          <a:xfrm flipH="1">
            <a:off x="6084888" y="2636838"/>
            <a:ext cx="2159000" cy="2592387"/>
          </a:xfrm>
          <a:prstGeom prst="line">
            <a:avLst/>
          </a:prstGeom>
          <a:noFill/>
          <a:ln w="28575" cap="sq">
            <a:solidFill>
              <a:srgbClr val="CC3300"/>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740360" name="Text Box 8">
            <a:extLst>
              <a:ext uri="{FF2B5EF4-FFF2-40B4-BE49-F238E27FC236}">
                <a16:creationId xmlns:a16="http://schemas.microsoft.com/office/drawing/2014/main" id="{93FC481A-4B69-4403-A9AF-905D630683EE}"/>
              </a:ext>
            </a:extLst>
          </p:cNvPr>
          <p:cNvSpPr txBox="1">
            <a:spLocks noChangeArrowheads="1"/>
          </p:cNvSpPr>
          <p:nvPr/>
        </p:nvSpPr>
        <p:spPr bwMode="auto">
          <a:xfrm>
            <a:off x="107950" y="5194300"/>
            <a:ext cx="88931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ANOVA de los residuos al cuadrado (RESIDUALS^2) pone de manifiesto el efecto significativo del factor MOLDE sobre la varianza del PINZADO (p-value &lt; 0,05)</a:t>
            </a:r>
          </a:p>
        </p:txBody>
      </p:sp>
      <p:sp>
        <p:nvSpPr>
          <p:cNvPr id="64519" name="Rectangle 9">
            <a:extLst>
              <a:ext uri="{FF2B5EF4-FFF2-40B4-BE49-F238E27FC236}">
                <a16:creationId xmlns:a16="http://schemas.microsoft.com/office/drawing/2014/main" id="{57F89A74-24F1-4AC6-8964-1F5AC3C91D82}"/>
              </a:ext>
            </a:extLst>
          </p:cNvPr>
          <p:cNvSpPr>
            <a:spLocks noChangeArrowheads="1"/>
          </p:cNvSpPr>
          <p:nvPr/>
        </p:nvSpPr>
        <p:spPr bwMode="auto">
          <a:xfrm>
            <a:off x="107950" y="981075"/>
            <a:ext cx="4105275" cy="360363"/>
          </a:xfrm>
          <a:prstGeom prst="rect">
            <a:avLst/>
          </a:prstGeom>
          <a:solidFill>
            <a:srgbClr val="FFFF00">
              <a:alpha val="20000"/>
            </a:srgbClr>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endParaRPr lang="es-ES" altLang="es-ES"/>
          </a:p>
        </p:txBody>
      </p:sp>
    </p:spTree>
    <p:extLst>
      <p:ext uri="{BB962C8B-B14F-4D97-AF65-F5344CB8AC3E}">
        <p14:creationId xmlns:p14="http://schemas.microsoft.com/office/powerpoint/2010/main" val="202203439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740358"/>
                                        </p:tgtEl>
                                        <p:attrNameLst>
                                          <p:attrName>style.visibility</p:attrName>
                                        </p:attrNameLst>
                                      </p:cBhvr>
                                      <p:to>
                                        <p:strVal val="visible"/>
                                      </p:to>
                                    </p:set>
                                    <p:animEffect transition="in" filter="wipe(up)">
                                      <p:cBhvr>
                                        <p:cTn id="7" dur="1000"/>
                                        <p:tgtEl>
                                          <p:spTgt spid="740358"/>
                                        </p:tgtEl>
                                      </p:cBhvr>
                                    </p:animEffect>
                                  </p:childTnLst>
                                </p:cTn>
                              </p:par>
                            </p:childTnLst>
                          </p:cTn>
                        </p:par>
                        <p:par>
                          <p:cTn id="8" fill="hold" nodeType="afterGroup">
                            <p:stCondLst>
                              <p:cond delay="1000"/>
                            </p:stCondLst>
                            <p:childTnLst>
                              <p:par>
                                <p:cTn id="9" presetID="22" presetClass="entr" presetSubtype="1" fill="hold" nodeType="afterEffect">
                                  <p:stCondLst>
                                    <p:cond delay="0"/>
                                  </p:stCondLst>
                                  <p:childTnLst>
                                    <p:set>
                                      <p:cBhvr>
                                        <p:cTn id="10" dur="1" fill="hold">
                                          <p:stCondLst>
                                            <p:cond delay="0"/>
                                          </p:stCondLst>
                                        </p:cTn>
                                        <p:tgtEl>
                                          <p:spTgt spid="740359"/>
                                        </p:tgtEl>
                                        <p:attrNameLst>
                                          <p:attrName>style.visibility</p:attrName>
                                        </p:attrNameLst>
                                      </p:cBhvr>
                                      <p:to>
                                        <p:strVal val="visible"/>
                                      </p:to>
                                    </p:set>
                                    <p:animEffect transition="in" filter="wipe(up)">
                                      <p:cBhvr>
                                        <p:cTn id="11" dur="1000"/>
                                        <p:tgtEl>
                                          <p:spTgt spid="740359"/>
                                        </p:tgtEl>
                                      </p:cBhvr>
                                    </p:animEffect>
                                  </p:childTnLst>
                                </p:cTn>
                              </p:par>
                            </p:childTnLst>
                          </p:cTn>
                        </p:par>
                        <p:par>
                          <p:cTn id="12" fill="hold" nodeType="afterGroup">
                            <p:stCondLst>
                              <p:cond delay="2000"/>
                            </p:stCondLst>
                            <p:childTnLst>
                              <p:par>
                                <p:cTn id="13" presetID="27" presetClass="entr" presetSubtype="0" fill="hold" grpId="0" nodeType="afterEffect">
                                  <p:stCondLst>
                                    <p:cond delay="0"/>
                                  </p:stCondLst>
                                  <p:iterate type="lt">
                                    <p:tmPct val="50000"/>
                                  </p:iterate>
                                  <p:childTnLst>
                                    <p:set>
                                      <p:cBhvr>
                                        <p:cTn id="14" dur="1" fill="hold">
                                          <p:stCondLst>
                                            <p:cond delay="0"/>
                                          </p:stCondLst>
                                        </p:cTn>
                                        <p:tgtEl>
                                          <p:spTgt spid="740360"/>
                                        </p:tgtEl>
                                        <p:attrNameLst>
                                          <p:attrName>style.visibility</p:attrName>
                                        </p:attrNameLst>
                                      </p:cBhvr>
                                      <p:to>
                                        <p:strVal val="visible"/>
                                      </p:to>
                                    </p:set>
                                    <p:anim calcmode="discrete" valueType="clr">
                                      <p:cBhvr override="childStyle">
                                        <p:cTn id="15" dur="80"/>
                                        <p:tgtEl>
                                          <p:spTgt spid="740360"/>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740360"/>
                                        </p:tgtEl>
                                        <p:attrNameLst>
                                          <p:attrName>fillcolor</p:attrName>
                                        </p:attrNameLst>
                                      </p:cBhvr>
                                      <p:tavLst>
                                        <p:tav tm="0">
                                          <p:val>
                                            <p:clrVal>
                                              <a:schemeClr val="accent2"/>
                                            </p:clrVal>
                                          </p:val>
                                        </p:tav>
                                        <p:tav tm="50000">
                                          <p:val>
                                            <p:clrVal>
                                              <a:schemeClr val="hlink"/>
                                            </p:clrVal>
                                          </p:val>
                                        </p:tav>
                                      </p:tavLst>
                                    </p:anim>
                                    <p:set>
                                      <p:cBhvr>
                                        <p:cTn id="17" dur="80"/>
                                        <p:tgtEl>
                                          <p:spTgt spid="74036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0360" grpId="0"/>
    </p:bldLst>
  </p:timing>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3762643-2880-4AB9-9D2C-02AE724923F6}"/>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Tabla de Medias para RESIDUALS^2</a:t>
            </a:r>
            <a:endParaRPr lang="es-ES" altLang="es-ES" sz="2800" i="1" u="sng">
              <a:solidFill>
                <a:srgbClr val="008000"/>
              </a:solidFill>
            </a:endParaRPr>
          </a:p>
        </p:txBody>
      </p:sp>
      <p:graphicFrame>
        <p:nvGraphicFramePr>
          <p:cNvPr id="66563" name="Object 7">
            <a:extLst>
              <a:ext uri="{FF2B5EF4-FFF2-40B4-BE49-F238E27FC236}">
                <a16:creationId xmlns:a16="http://schemas.microsoft.com/office/drawing/2014/main" id="{D2093429-83BD-43A2-A12E-400BCF3D0A1F}"/>
              </a:ext>
            </a:extLst>
          </p:cNvPr>
          <p:cNvGraphicFramePr>
            <a:graphicFrameLocks noChangeAspect="1"/>
          </p:cNvGraphicFramePr>
          <p:nvPr>
            <p:extLst/>
          </p:nvPr>
        </p:nvGraphicFramePr>
        <p:xfrm>
          <a:off x="322263" y="728663"/>
          <a:ext cx="8259762" cy="4400550"/>
        </p:xfrm>
        <a:graphic>
          <a:graphicData uri="http://schemas.openxmlformats.org/presentationml/2006/ole">
            <mc:AlternateContent xmlns:mc="http://schemas.openxmlformats.org/markup-compatibility/2006">
              <mc:Choice xmlns:v="urn:schemas-microsoft-com:vml" Requires="v">
                <p:oleObj spid="_x0000_s1397772" name="Document" r:id="rId4" imgW="0" imgH="0" progId="WP8Doc">
                  <p:embed/>
                </p:oleObj>
              </mc:Choice>
              <mc:Fallback>
                <p:oleObj name="Document" r:id="rId4" imgW="0" imgH="0" progId="WP8Doc">
                  <p:embed/>
                  <p:pic>
                    <p:nvPicPr>
                      <p:cNvPr id="66563" name="Object 7">
                        <a:extLst>
                          <a:ext uri="{FF2B5EF4-FFF2-40B4-BE49-F238E27FC236}">
                            <a16:creationId xmlns:a16="http://schemas.microsoft.com/office/drawing/2014/main" id="{D2093429-83BD-43A2-A12E-400BCF3D0A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63" y="728663"/>
                        <a:ext cx="8259762" cy="4400550"/>
                      </a:xfrm>
                      <a:prstGeom prst="rect">
                        <a:avLst/>
                      </a:prstGeom>
                      <a:solidFill>
                        <a:schemeClr val="bg1"/>
                      </a:solidFill>
                      <a:ln w="19050" cap="sq">
                        <a:solidFill>
                          <a:schemeClr val="tx1"/>
                        </a:solidFill>
                        <a:miter lim="800000"/>
                        <a:headEnd/>
                        <a:tailEnd/>
                      </a:ln>
                      <a:effectLst/>
                    </p:spPr>
                  </p:pic>
                </p:oleObj>
              </mc:Fallback>
            </mc:AlternateContent>
          </a:graphicData>
        </a:graphic>
      </p:graphicFrame>
      <p:sp>
        <p:nvSpPr>
          <p:cNvPr id="66564" name="Text Box 8">
            <a:extLst>
              <a:ext uri="{FF2B5EF4-FFF2-40B4-BE49-F238E27FC236}">
                <a16:creationId xmlns:a16="http://schemas.microsoft.com/office/drawing/2014/main" id="{FDFA4822-58ED-4E2F-B653-AAC94655BD19}"/>
              </a:ext>
            </a:extLst>
          </p:cNvPr>
          <p:cNvSpPr txBox="1">
            <a:spLocks noChangeArrowheads="1"/>
          </p:cNvSpPr>
          <p:nvPr/>
        </p:nvSpPr>
        <p:spPr bwMode="auto">
          <a:xfrm>
            <a:off x="250825" y="5229225"/>
            <a:ext cx="85693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Los resultados obtenidos indican que con el Molde 1 (grande) se obtiene una variabilidad más del doble de la correspondiente al Molde 2 (pequeño)</a:t>
            </a:r>
          </a:p>
        </p:txBody>
      </p:sp>
    </p:spTree>
    <p:extLst>
      <p:ext uri="{BB962C8B-B14F-4D97-AF65-F5344CB8AC3E}">
        <p14:creationId xmlns:p14="http://schemas.microsoft.com/office/powerpoint/2010/main" val="1710818806"/>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s-ES" sz="2900" b="1" dirty="0">
                <a:solidFill>
                  <a:schemeClr val="tx1"/>
                </a:solidFill>
              </a:rPr>
              <a:t>Cuadrado Medio Residual: </a:t>
            </a:r>
            <a:r>
              <a:rPr lang="es-ES" sz="2900" dirty="0">
                <a:solidFill>
                  <a:srgbClr val="FF0000"/>
                </a:solidFill>
              </a:rPr>
              <a:t>CMR</a:t>
            </a:r>
          </a:p>
        </p:txBody>
      </p:sp>
      <p:sp>
        <p:nvSpPr>
          <p:cNvPr id="69635" name="Rectangle 3"/>
          <p:cNvSpPr>
            <a:spLocks noGrp="1" noChangeArrowheads="1"/>
          </p:cNvSpPr>
          <p:nvPr>
            <p:ph idx="1"/>
          </p:nvPr>
        </p:nvSpPr>
        <p:spPr/>
        <p:txBody>
          <a:bodyPr/>
          <a:lstStyle/>
          <a:p>
            <a:pPr algn="just">
              <a:spcBef>
                <a:spcPts val="1200"/>
              </a:spcBef>
              <a:spcAft>
                <a:spcPts val="600"/>
              </a:spcAft>
            </a:pPr>
            <a:r>
              <a:rPr lang="es-ES_tradnl" dirty="0"/>
              <a:t>El </a:t>
            </a:r>
            <a:r>
              <a:rPr lang="es-ES_tradnl" dirty="0">
                <a:solidFill>
                  <a:srgbClr val="FF0000"/>
                </a:solidFill>
              </a:rPr>
              <a:t>CMR </a:t>
            </a:r>
            <a:r>
              <a:rPr lang="es-ES_tradnl" dirty="0"/>
              <a:t>es una </a:t>
            </a:r>
            <a:r>
              <a:rPr lang="es-ES_tradnl" b="1" dirty="0"/>
              <a:t>estimación de la </a:t>
            </a:r>
            <a:r>
              <a:rPr lang="es-ES_tradnl" b="1" dirty="0">
                <a:sym typeface="Symbol" pitchFamily="18" charset="2"/>
              </a:rPr>
              <a:t></a:t>
            </a:r>
            <a:r>
              <a:rPr lang="es-ES_tradnl" b="1" baseline="30000" dirty="0">
                <a:sym typeface="Symbol" pitchFamily="18" charset="2"/>
              </a:rPr>
              <a:t>2</a:t>
            </a:r>
            <a:r>
              <a:rPr lang="es-ES_tradnl" b="1" dirty="0">
                <a:sym typeface="Symbol" pitchFamily="18" charset="2"/>
              </a:rPr>
              <a:t> </a:t>
            </a:r>
            <a:r>
              <a:rPr lang="es-ES_tradnl" dirty="0">
                <a:sym typeface="Symbol" pitchFamily="18" charset="2"/>
              </a:rPr>
              <a:t>de las poblaciones muestreadas, asumiendo misma </a:t>
            </a:r>
            <a:r>
              <a:rPr lang="es-ES_tradnl" baseline="30000" dirty="0">
                <a:sym typeface="Symbol" pitchFamily="18" charset="2"/>
              </a:rPr>
              <a:t>2</a:t>
            </a:r>
            <a:r>
              <a:rPr lang="es-ES_tradnl" dirty="0">
                <a:sym typeface="Symbol" pitchFamily="18" charset="2"/>
              </a:rPr>
              <a:t> para todas las poblaciones, o del promedio de las varianzas si éstas son distintas (</a:t>
            </a: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R</a:t>
            </a:r>
            <a:r>
              <a:rPr lang="es-ES_tradnl" dirty="0">
                <a:sym typeface="Symbol" pitchFamily="18" charset="2"/>
              </a:rPr>
              <a:t>)</a:t>
            </a:r>
          </a:p>
        </p:txBody>
      </p:sp>
      <p:graphicFrame>
        <p:nvGraphicFramePr>
          <p:cNvPr id="5" name="Object 15"/>
          <p:cNvGraphicFramePr>
            <a:graphicFrameLocks noChangeAspect="1"/>
          </p:cNvGraphicFramePr>
          <p:nvPr>
            <p:extLst>
              <p:ext uri="{D42A27DB-BD31-4B8C-83A1-F6EECF244321}">
                <p14:modId xmlns:p14="http://schemas.microsoft.com/office/powerpoint/2010/main" val="4179121267"/>
              </p:ext>
            </p:extLst>
          </p:nvPr>
        </p:nvGraphicFramePr>
        <p:xfrm>
          <a:off x="971600" y="2204396"/>
          <a:ext cx="6283325" cy="1211262"/>
        </p:xfrm>
        <a:graphic>
          <a:graphicData uri="http://schemas.openxmlformats.org/presentationml/2006/ole">
            <mc:AlternateContent xmlns:mc="http://schemas.openxmlformats.org/markup-compatibility/2006">
              <mc:Choice xmlns:v="urn:schemas-microsoft-com:vml" Requires="v">
                <p:oleObj spid="_x0000_s1139011" name="Ecuación" r:id="rId4" imgW="3225600" imgH="622080" progId="Equation.3">
                  <p:embed/>
                </p:oleObj>
              </mc:Choice>
              <mc:Fallback>
                <p:oleObj name="Ecuación" r:id="rId4" imgW="3225600" imgH="622080" progId="Equation.3">
                  <p:embed/>
                  <p:pic>
                    <p:nvPicPr>
                      <p:cNvPr id="0" name=""/>
                      <p:cNvPicPr>
                        <a:picLocks noChangeAspect="1" noChangeArrowheads="1"/>
                      </p:cNvPicPr>
                      <p:nvPr/>
                    </p:nvPicPr>
                    <p:blipFill>
                      <a:blip r:embed="rId5"/>
                      <a:srcRect/>
                      <a:stretch>
                        <a:fillRect/>
                      </a:stretch>
                    </p:blipFill>
                    <p:spPr bwMode="auto">
                      <a:xfrm>
                        <a:off x="971600" y="2204396"/>
                        <a:ext cx="6283325" cy="1211262"/>
                      </a:xfrm>
                      <a:prstGeom prst="rect">
                        <a:avLst/>
                      </a:prstGeom>
                      <a:noFill/>
                      <a:ln w="9525">
                        <a:noFill/>
                        <a:miter lim="800000"/>
                        <a:headEnd/>
                        <a:tailEnd/>
                      </a:ln>
                    </p:spPr>
                  </p:pic>
                </p:oleObj>
              </mc:Fallback>
            </mc:AlternateContent>
          </a:graphicData>
        </a:graphic>
      </p:graphicFrame>
      <p:graphicFrame>
        <p:nvGraphicFramePr>
          <p:cNvPr id="6" name="Object 15"/>
          <p:cNvGraphicFramePr>
            <a:graphicFrameLocks noChangeAspect="1"/>
          </p:cNvGraphicFramePr>
          <p:nvPr>
            <p:extLst>
              <p:ext uri="{D42A27DB-BD31-4B8C-83A1-F6EECF244321}">
                <p14:modId xmlns:p14="http://schemas.microsoft.com/office/powerpoint/2010/main" val="1867273926"/>
              </p:ext>
            </p:extLst>
          </p:nvPr>
        </p:nvGraphicFramePr>
        <p:xfrm>
          <a:off x="310134" y="3789040"/>
          <a:ext cx="8193088" cy="815975"/>
        </p:xfrm>
        <a:graphic>
          <a:graphicData uri="http://schemas.openxmlformats.org/presentationml/2006/ole">
            <mc:AlternateContent xmlns:mc="http://schemas.openxmlformats.org/markup-compatibility/2006">
              <mc:Choice xmlns:v="urn:schemas-microsoft-com:vml" Requires="v">
                <p:oleObj spid="_x0000_s1139012" name="Ecuación" r:id="rId6" imgW="4203360" imgH="419040" progId="Equation.3">
                  <p:embed/>
                </p:oleObj>
              </mc:Choice>
              <mc:Fallback>
                <p:oleObj name="Ecuación" r:id="rId6" imgW="4203360" imgH="419040" progId="Equation.3">
                  <p:embed/>
                  <p:pic>
                    <p:nvPicPr>
                      <p:cNvPr id="0" name=""/>
                      <p:cNvPicPr>
                        <a:picLocks noChangeAspect="1" noChangeArrowheads="1"/>
                      </p:cNvPicPr>
                      <p:nvPr/>
                    </p:nvPicPr>
                    <p:blipFill>
                      <a:blip r:embed="rId7"/>
                      <a:srcRect/>
                      <a:stretch>
                        <a:fillRect/>
                      </a:stretch>
                    </p:blipFill>
                    <p:spPr bwMode="auto">
                      <a:xfrm>
                        <a:off x="310134" y="3789040"/>
                        <a:ext cx="8193088" cy="815975"/>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360564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additive="base">
                                        <p:cTn id="7" dur="5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2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6F44E4F8-E809-41C5-868F-0C1DF63D6D93}"/>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Intervalos LSD para RESIDUALS^2</a:t>
            </a:r>
            <a:endParaRPr lang="es-ES" altLang="es-ES" sz="2800" i="1" u="sng">
              <a:solidFill>
                <a:srgbClr val="008000"/>
              </a:solidFill>
            </a:endParaRPr>
          </a:p>
        </p:txBody>
      </p:sp>
      <p:sp>
        <p:nvSpPr>
          <p:cNvPr id="68611" name="Text Box 4">
            <a:extLst>
              <a:ext uri="{FF2B5EF4-FFF2-40B4-BE49-F238E27FC236}">
                <a16:creationId xmlns:a16="http://schemas.microsoft.com/office/drawing/2014/main" id="{8F81EF03-EDEE-4174-A8FB-3A042AC166BC}"/>
              </a:ext>
            </a:extLst>
          </p:cNvPr>
          <p:cNvSpPr txBox="1">
            <a:spLocks noChangeArrowheads="1"/>
          </p:cNvSpPr>
          <p:nvPr/>
        </p:nvSpPr>
        <p:spPr bwMode="auto">
          <a:xfrm>
            <a:off x="250825" y="5229225"/>
            <a:ext cx="85693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confirma el resultado del ANOVA: el efecto del factor MOLDE sobre la varianza del PINZADO es significativo </a:t>
            </a:r>
            <a:r>
              <a:rPr lang="es-ES" altLang="es-ES">
                <a:solidFill>
                  <a:srgbClr val="CC3300"/>
                </a:solidFill>
                <a:sym typeface="Wingdings" panose="05000000000000000000" pitchFamily="2" charset="2"/>
              </a:rPr>
              <a:t></a:t>
            </a:r>
            <a:r>
              <a:rPr lang="es-ES" altLang="es-ES">
                <a:sym typeface="Wingdings" panose="05000000000000000000" pitchFamily="2" charset="2"/>
              </a:rPr>
              <a:t> Los LSD NO se solapan.</a:t>
            </a:r>
            <a:endParaRPr lang="es-ES" altLang="es-ES"/>
          </a:p>
        </p:txBody>
      </p:sp>
      <p:graphicFrame>
        <p:nvGraphicFramePr>
          <p:cNvPr id="68612" name="Object 7">
            <a:extLst>
              <a:ext uri="{FF2B5EF4-FFF2-40B4-BE49-F238E27FC236}">
                <a16:creationId xmlns:a16="http://schemas.microsoft.com/office/drawing/2014/main" id="{368D7E22-9219-47D8-A0A0-605FE7D07DAB}"/>
              </a:ext>
            </a:extLst>
          </p:cNvPr>
          <p:cNvGraphicFramePr>
            <a:graphicFrameLocks noChangeAspect="1"/>
          </p:cNvGraphicFramePr>
          <p:nvPr/>
        </p:nvGraphicFramePr>
        <p:xfrm>
          <a:off x="755650" y="923925"/>
          <a:ext cx="7272338" cy="4233863"/>
        </p:xfrm>
        <a:graphic>
          <a:graphicData uri="http://schemas.openxmlformats.org/presentationml/2006/ole">
            <mc:AlternateContent xmlns:mc="http://schemas.openxmlformats.org/markup-compatibility/2006">
              <mc:Choice xmlns:v="urn:schemas-microsoft-com:vml" Requires="v">
                <p:oleObj spid="_x0000_s1398796" name="SGWIN StatFolios" r:id="rId4" imgW="0" imgH="0" progId="SGStatFolio">
                  <p:embed/>
                </p:oleObj>
              </mc:Choice>
              <mc:Fallback>
                <p:oleObj name="SGWIN StatFolios" r:id="rId4" imgW="0" imgH="0" progId="SGStatFolio">
                  <p:embed/>
                  <p:pic>
                    <p:nvPicPr>
                      <p:cNvPr id="68612" name="Object 7">
                        <a:extLst>
                          <a:ext uri="{FF2B5EF4-FFF2-40B4-BE49-F238E27FC236}">
                            <a16:creationId xmlns:a16="http://schemas.microsoft.com/office/drawing/2014/main" id="{368D7E22-9219-47D8-A0A0-605FE7D07D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646" t="9685" r="14557" b="5687"/>
                      <a:stretch>
                        <a:fillRect/>
                      </a:stretch>
                    </p:blipFill>
                    <p:spPr bwMode="auto">
                      <a:xfrm>
                        <a:off x="755650" y="923925"/>
                        <a:ext cx="7272338" cy="423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33319636"/>
      </p:ext>
    </p:extLst>
  </p:cSld>
  <p:clrMapOvr>
    <a:masterClrMapping/>
  </p:clrMapOvr>
  <p:transition>
    <p:zoom/>
  </p:transition>
</p:sld>
</file>

<file path=ppt/slides/slide2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867B93A-5B1D-46A5-8E29-3C7C1869CA55}"/>
              </a:ext>
            </a:extLst>
          </p:cNvPr>
          <p:cNvSpPr>
            <a:spLocks noGrp="1" noChangeArrowheads="1"/>
          </p:cNvSpPr>
          <p:nvPr>
            <p:ph type="title"/>
          </p:nvPr>
        </p:nvSpPr>
        <p:spPr>
          <a:xfrm>
            <a:off x="107950" y="115888"/>
            <a:ext cx="8839200" cy="519112"/>
          </a:xfrm>
        </p:spPr>
        <p:txBody>
          <a:bodyPr/>
          <a:lstStyle/>
          <a:p>
            <a:pPr eaLnBrk="1" hangingPunct="1"/>
            <a:r>
              <a:rPr lang="es-ES_tradnl" altLang="es-ES" sz="2800">
                <a:solidFill>
                  <a:srgbClr val="008000"/>
                </a:solidFill>
              </a:rPr>
              <a:t>Intervalos LSD para RESIDUALS^2</a:t>
            </a:r>
            <a:endParaRPr lang="es-ES" altLang="es-ES" sz="2800" i="1" u="sng">
              <a:solidFill>
                <a:srgbClr val="008000"/>
              </a:solidFill>
            </a:endParaRPr>
          </a:p>
        </p:txBody>
      </p:sp>
      <p:sp>
        <p:nvSpPr>
          <p:cNvPr id="70659" name="Text Box 3">
            <a:extLst>
              <a:ext uri="{FF2B5EF4-FFF2-40B4-BE49-F238E27FC236}">
                <a16:creationId xmlns:a16="http://schemas.microsoft.com/office/drawing/2014/main" id="{FD85D83E-9D6A-498F-8178-162CD77FABCD}"/>
              </a:ext>
            </a:extLst>
          </p:cNvPr>
          <p:cNvSpPr txBox="1">
            <a:spLocks noChangeArrowheads="1"/>
          </p:cNvSpPr>
          <p:nvPr/>
        </p:nvSpPr>
        <p:spPr bwMode="auto">
          <a:xfrm>
            <a:off x="250825" y="5229225"/>
            <a:ext cx="856932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spcBef>
                <a:spcPct val="50000"/>
              </a:spcBef>
            </a:pPr>
            <a:r>
              <a:rPr lang="es-ES" altLang="es-ES"/>
              <a:t>El gráfico confirma el resultado del ANOVA: el efecto del factor CATALIZADOR sobre la varianza del PINZADO NO es significativo </a:t>
            </a:r>
            <a:r>
              <a:rPr lang="es-ES" altLang="es-ES">
                <a:solidFill>
                  <a:srgbClr val="CC3300"/>
                </a:solidFill>
                <a:sym typeface="Wingdings" panose="05000000000000000000" pitchFamily="2" charset="2"/>
              </a:rPr>
              <a:t></a:t>
            </a:r>
            <a:r>
              <a:rPr lang="es-ES" altLang="es-ES">
                <a:sym typeface="Wingdings" panose="05000000000000000000" pitchFamily="2" charset="2"/>
              </a:rPr>
              <a:t> Los LSD se solapan.</a:t>
            </a:r>
            <a:endParaRPr lang="es-ES" altLang="es-ES"/>
          </a:p>
        </p:txBody>
      </p:sp>
      <p:graphicFrame>
        <p:nvGraphicFramePr>
          <p:cNvPr id="70660" name="Object 5">
            <a:extLst>
              <a:ext uri="{FF2B5EF4-FFF2-40B4-BE49-F238E27FC236}">
                <a16:creationId xmlns:a16="http://schemas.microsoft.com/office/drawing/2014/main" id="{4D1CFA00-510E-4454-AAA2-16B1EE1FAAC4}"/>
              </a:ext>
            </a:extLst>
          </p:cNvPr>
          <p:cNvGraphicFramePr>
            <a:graphicFrameLocks noChangeAspect="1"/>
          </p:cNvGraphicFramePr>
          <p:nvPr/>
        </p:nvGraphicFramePr>
        <p:xfrm>
          <a:off x="1054100" y="792163"/>
          <a:ext cx="6542088" cy="4292600"/>
        </p:xfrm>
        <a:graphic>
          <a:graphicData uri="http://schemas.openxmlformats.org/presentationml/2006/ole">
            <mc:AlternateContent xmlns:mc="http://schemas.openxmlformats.org/markup-compatibility/2006">
              <mc:Choice xmlns:v="urn:schemas-microsoft-com:vml" Requires="v">
                <p:oleObj spid="_x0000_s1399820" name="SGWIN StatFolios" r:id="rId4" imgW="0" imgH="0" progId="SGStatFolio">
                  <p:embed/>
                </p:oleObj>
              </mc:Choice>
              <mc:Fallback>
                <p:oleObj name="SGWIN StatFolios" r:id="rId4" imgW="0" imgH="0" progId="SGStatFolio">
                  <p:embed/>
                  <p:pic>
                    <p:nvPicPr>
                      <p:cNvPr id="70660" name="Object 5">
                        <a:extLst>
                          <a:ext uri="{FF2B5EF4-FFF2-40B4-BE49-F238E27FC236}">
                            <a16:creationId xmlns:a16="http://schemas.microsoft.com/office/drawing/2014/main" id="{4D1CFA00-510E-4454-AAA2-16B1EE1FAA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8653" t="9689" r="15761" b="5682"/>
                      <a:stretch>
                        <a:fillRect/>
                      </a:stretch>
                    </p:blipFill>
                    <p:spPr bwMode="auto">
                      <a:xfrm>
                        <a:off x="1054100" y="792163"/>
                        <a:ext cx="6542088" cy="429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58395948"/>
      </p:ext>
    </p:extLst>
  </p:cSld>
  <p:clrMapOvr>
    <a:masterClrMapping/>
  </p:clrMapOvr>
  <p:transition>
    <p:zoom/>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98C102E6-5AA7-4A04-A13B-6A70EAE5CCF3}"/>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Condiciones Operativas Óptimas (COO)</a:t>
            </a:r>
            <a:endParaRPr lang="es-ES" altLang="es-ES" sz="2800">
              <a:solidFill>
                <a:srgbClr val="008000"/>
              </a:solidFill>
            </a:endParaRPr>
          </a:p>
        </p:txBody>
      </p:sp>
      <p:sp>
        <p:nvSpPr>
          <p:cNvPr id="72707" name="Rectangle 6">
            <a:extLst>
              <a:ext uri="{FF2B5EF4-FFF2-40B4-BE49-F238E27FC236}">
                <a16:creationId xmlns:a16="http://schemas.microsoft.com/office/drawing/2014/main" id="{88998F14-00CA-4023-814B-F90BBE831564}"/>
              </a:ext>
            </a:extLst>
          </p:cNvPr>
          <p:cNvSpPr>
            <a:spLocks noGrp="1" noChangeArrowheads="1"/>
          </p:cNvSpPr>
          <p:nvPr>
            <p:ph type="body" idx="1"/>
          </p:nvPr>
        </p:nvSpPr>
        <p:spPr>
          <a:xfrm>
            <a:off x="415925" y="1052513"/>
            <a:ext cx="8116888" cy="4032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A0000"/>
                </a:solidFill>
                <a:miter lim="800000"/>
                <a:headEnd/>
                <a:tailEnd/>
              </a14:hiddenLine>
            </a:ext>
          </a:extLst>
        </p:spPr>
        <p:txBody>
          <a:bodyPr/>
          <a:lstStyle/>
          <a:p>
            <a:pPr marL="457200" indent="-457200" eaLnBrk="1" hangingPunct="1">
              <a:lnSpc>
                <a:spcPct val="120000"/>
              </a:lnSpc>
              <a:spcBef>
                <a:spcPct val="35000"/>
              </a:spcBef>
              <a:spcAft>
                <a:spcPct val="35000"/>
              </a:spcAft>
              <a:buSzPct val="115000"/>
              <a:buFont typeface="Wingdings" panose="05000000000000000000" pitchFamily="2" charset="2"/>
              <a:buChar char="§"/>
            </a:pPr>
            <a:r>
              <a:rPr lang="es-ES_tradnl" altLang="es-ES">
                <a:cs typeface="Times New Roman" panose="02020603050405020304" pitchFamily="18" charset="0"/>
              </a:rPr>
              <a:t>A la vista de los resultados del ANOVA y los intervalos LSD se tiene que </a:t>
            </a:r>
            <a:r>
              <a:rPr lang="es-ES_tradnl" altLang="es-ES" b="1">
                <a:cs typeface="Times New Roman" panose="02020603050405020304" pitchFamily="18" charset="0"/>
              </a:rPr>
              <a:t>la menor longitud media del pinzado </a:t>
            </a:r>
            <a:r>
              <a:rPr lang="es-ES_tradnl" altLang="es-ES">
                <a:cs typeface="Times New Roman" panose="02020603050405020304" pitchFamily="18" charset="0"/>
              </a:rPr>
              <a:t>en la base de cada botella (</a:t>
            </a:r>
            <a:r>
              <a:rPr lang="es-ES_tradnl" altLang="es-ES" b="1">
                <a:cs typeface="Times New Roman" panose="02020603050405020304" pitchFamily="18" charset="0"/>
              </a:rPr>
              <a:t>menor hinchamiento</a:t>
            </a:r>
            <a:r>
              <a:rPr lang="es-ES_tradnl" altLang="es-ES">
                <a:cs typeface="Times New Roman" panose="02020603050405020304" pitchFamily="18" charset="0"/>
              </a:rPr>
              <a:t>) se obtiene trabajando con:</a:t>
            </a:r>
            <a:endParaRPr lang="es-ES" altLang="es-ES">
              <a:solidFill>
                <a:srgbClr val="000000"/>
              </a:solidFill>
              <a:sym typeface="Symbol" panose="05050102010706020507" pitchFamily="18" charset="2"/>
            </a:endParaRPr>
          </a:p>
          <a:p>
            <a:pPr marL="838200" lvl="1" indent="-381000" eaLnBrk="1" hangingPunct="1">
              <a:lnSpc>
                <a:spcPct val="120000"/>
              </a:lnSpc>
              <a:spcBef>
                <a:spcPct val="35000"/>
              </a:spcBef>
              <a:spcAft>
                <a:spcPct val="35000"/>
              </a:spcAft>
              <a:buSzPct val="115000"/>
              <a:buFont typeface="Wingdings" panose="05000000000000000000" pitchFamily="2" charset="2"/>
              <a:buChar char="§"/>
            </a:pPr>
            <a:r>
              <a:rPr lang="es-ES" altLang="es-ES" sz="2400">
                <a:solidFill>
                  <a:srgbClr val="000000"/>
                </a:solidFill>
                <a:sym typeface="Symbol" panose="05050102010706020507" pitchFamily="18" charset="2"/>
              </a:rPr>
              <a:t>Catalizador 1 (A)</a:t>
            </a:r>
          </a:p>
          <a:p>
            <a:pPr marL="838200" lvl="1" indent="-381000" eaLnBrk="1" hangingPunct="1">
              <a:lnSpc>
                <a:spcPct val="120000"/>
              </a:lnSpc>
              <a:spcBef>
                <a:spcPct val="35000"/>
              </a:spcBef>
              <a:spcAft>
                <a:spcPct val="35000"/>
              </a:spcAft>
              <a:buSzPct val="115000"/>
              <a:buFont typeface="Wingdings" panose="05000000000000000000" pitchFamily="2" charset="2"/>
              <a:buChar char="§"/>
            </a:pPr>
            <a:r>
              <a:rPr lang="es-ES" altLang="es-ES" sz="2400">
                <a:solidFill>
                  <a:srgbClr val="000000"/>
                </a:solidFill>
                <a:sym typeface="Symbol" panose="05050102010706020507" pitchFamily="18" charset="2"/>
              </a:rPr>
              <a:t>Molde 2 (Pequeño)</a:t>
            </a:r>
            <a:endParaRPr lang="es-ES" altLang="es-ES">
              <a:solidFill>
                <a:srgbClr val="000000"/>
              </a:solidFill>
              <a:sym typeface="Symbol" panose="05050102010706020507" pitchFamily="18" charset="2"/>
            </a:endParaRPr>
          </a:p>
          <a:p>
            <a:pPr marL="838200" lvl="1" indent="-381000" eaLnBrk="1" hangingPunct="1">
              <a:lnSpc>
                <a:spcPct val="120000"/>
              </a:lnSpc>
              <a:spcBef>
                <a:spcPct val="35000"/>
              </a:spcBef>
              <a:spcAft>
                <a:spcPct val="35000"/>
              </a:spcAft>
              <a:buSzPct val="115000"/>
              <a:buFont typeface="Wingdings" panose="05000000000000000000" pitchFamily="2" charset="2"/>
              <a:buNone/>
            </a:pPr>
            <a:endParaRPr lang="es-ES" altLang="es-ES" sz="2400">
              <a:solidFill>
                <a:srgbClr val="000000"/>
              </a:solidFill>
              <a:sym typeface="Symbol" panose="05050102010706020507" pitchFamily="18" charset="2"/>
            </a:endParaRPr>
          </a:p>
        </p:txBody>
      </p:sp>
    </p:spTree>
    <p:extLst>
      <p:ext uri="{BB962C8B-B14F-4D97-AF65-F5344CB8AC3E}">
        <p14:creationId xmlns:p14="http://schemas.microsoft.com/office/powerpoint/2010/main" val="1855791170"/>
      </p:ext>
    </p:extLst>
  </p:cSld>
  <p:clrMapOvr>
    <a:masterClrMapping/>
  </p:clrMapOvr>
  <p:transition>
    <p:zoom/>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E49428D8-7630-47F9-AD1F-6366617E68B3}"/>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Efectos de las factores en las COO</a:t>
            </a:r>
            <a:endParaRPr lang="es-ES" altLang="es-ES" sz="2800">
              <a:solidFill>
                <a:srgbClr val="008000"/>
              </a:solidFill>
            </a:endParaRPr>
          </a:p>
        </p:txBody>
      </p:sp>
      <p:graphicFrame>
        <p:nvGraphicFramePr>
          <p:cNvPr id="754700" name="Object 1026">
            <a:extLst>
              <a:ext uri="{FF2B5EF4-FFF2-40B4-BE49-F238E27FC236}">
                <a16:creationId xmlns:a16="http://schemas.microsoft.com/office/drawing/2014/main" id="{21FCD08E-802E-4C37-A1E6-5F69272E9021}"/>
              </a:ext>
            </a:extLst>
          </p:cNvPr>
          <p:cNvGraphicFramePr>
            <a:graphicFrameLocks noChangeAspect="1"/>
          </p:cNvGraphicFramePr>
          <p:nvPr/>
        </p:nvGraphicFramePr>
        <p:xfrm>
          <a:off x="571500" y="2133600"/>
          <a:ext cx="6538913" cy="573088"/>
        </p:xfrm>
        <a:graphic>
          <a:graphicData uri="http://schemas.openxmlformats.org/presentationml/2006/ole">
            <mc:AlternateContent xmlns:mc="http://schemas.openxmlformats.org/markup-compatibility/2006">
              <mc:Choice xmlns:v="urn:schemas-microsoft-com:vml" Requires="v">
                <p:oleObj spid="_x0000_s1400866" name="Equation" r:id="rId4" imgW="0" imgH="0" progId="Equation.DSMT4">
                  <p:embed/>
                </p:oleObj>
              </mc:Choice>
              <mc:Fallback>
                <p:oleObj name="Equation" r:id="rId4" imgW="0" imgH="0" progId="Equation.DSMT4">
                  <p:embed/>
                  <p:pic>
                    <p:nvPicPr>
                      <p:cNvPr id="754700" name="Object 1026">
                        <a:extLst>
                          <a:ext uri="{FF2B5EF4-FFF2-40B4-BE49-F238E27FC236}">
                            <a16:creationId xmlns:a16="http://schemas.microsoft.com/office/drawing/2014/main" id="{21FCD08E-802E-4C37-A1E6-5F69272E90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2133600"/>
                        <a:ext cx="653891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4701" name="Object 1026">
            <a:extLst>
              <a:ext uri="{FF2B5EF4-FFF2-40B4-BE49-F238E27FC236}">
                <a16:creationId xmlns:a16="http://schemas.microsoft.com/office/drawing/2014/main" id="{28588023-CB4F-4674-9532-94C7C1064143}"/>
              </a:ext>
            </a:extLst>
          </p:cNvPr>
          <p:cNvGraphicFramePr>
            <a:graphicFrameLocks noChangeAspect="1"/>
          </p:cNvGraphicFramePr>
          <p:nvPr/>
        </p:nvGraphicFramePr>
        <p:xfrm>
          <a:off x="611188" y="3143250"/>
          <a:ext cx="6457950" cy="573088"/>
        </p:xfrm>
        <a:graphic>
          <a:graphicData uri="http://schemas.openxmlformats.org/presentationml/2006/ole">
            <mc:AlternateContent xmlns:mc="http://schemas.openxmlformats.org/markup-compatibility/2006">
              <mc:Choice xmlns:v="urn:schemas-microsoft-com:vml" Requires="v">
                <p:oleObj spid="_x0000_s1400867" name="Equation" r:id="rId6" imgW="0" imgH="0" progId="Equation.DSMT4">
                  <p:embed/>
                </p:oleObj>
              </mc:Choice>
              <mc:Fallback>
                <p:oleObj name="Equation" r:id="rId6" imgW="0" imgH="0" progId="Equation.DSMT4">
                  <p:embed/>
                  <p:pic>
                    <p:nvPicPr>
                      <p:cNvPr id="754701" name="Object 1026">
                        <a:extLst>
                          <a:ext uri="{FF2B5EF4-FFF2-40B4-BE49-F238E27FC236}">
                            <a16:creationId xmlns:a16="http://schemas.microsoft.com/office/drawing/2014/main" id="{28588023-CB4F-4674-9532-94C7C10641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3143250"/>
                        <a:ext cx="645795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4702" name="Object 1026">
            <a:extLst>
              <a:ext uri="{FF2B5EF4-FFF2-40B4-BE49-F238E27FC236}">
                <a16:creationId xmlns:a16="http://schemas.microsoft.com/office/drawing/2014/main" id="{AB4B58CA-8067-4464-9850-B0BA92BE7EAD}"/>
              </a:ext>
            </a:extLst>
          </p:cNvPr>
          <p:cNvGraphicFramePr>
            <a:graphicFrameLocks noChangeAspect="1"/>
          </p:cNvGraphicFramePr>
          <p:nvPr/>
        </p:nvGraphicFramePr>
        <p:xfrm>
          <a:off x="611188" y="4162425"/>
          <a:ext cx="7219950" cy="1282700"/>
        </p:xfrm>
        <a:graphic>
          <a:graphicData uri="http://schemas.openxmlformats.org/presentationml/2006/ole">
            <mc:AlternateContent xmlns:mc="http://schemas.openxmlformats.org/markup-compatibility/2006">
              <mc:Choice xmlns:v="urn:schemas-microsoft-com:vml" Requires="v">
                <p:oleObj spid="_x0000_s1400868" name="Equation" r:id="rId8" imgW="0" imgH="0" progId="Equation.DSMT4">
                  <p:embed/>
                </p:oleObj>
              </mc:Choice>
              <mc:Fallback>
                <p:oleObj name="Equation" r:id="rId8" imgW="0" imgH="0" progId="Equation.DSMT4">
                  <p:embed/>
                  <p:pic>
                    <p:nvPicPr>
                      <p:cNvPr id="754702" name="Object 1026">
                        <a:extLst>
                          <a:ext uri="{FF2B5EF4-FFF2-40B4-BE49-F238E27FC236}">
                            <a16:creationId xmlns:a16="http://schemas.microsoft.com/office/drawing/2014/main" id="{AB4B58CA-8067-4464-9850-B0BA92BE7E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162425"/>
                        <a:ext cx="721995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58" name="Text Box 15">
            <a:extLst>
              <a:ext uri="{FF2B5EF4-FFF2-40B4-BE49-F238E27FC236}">
                <a16:creationId xmlns:a16="http://schemas.microsoft.com/office/drawing/2014/main" id="{EC473DBD-CA76-490D-BBAF-F35AC1035CF9}"/>
              </a:ext>
            </a:extLst>
          </p:cNvPr>
          <p:cNvSpPr txBox="1">
            <a:spLocks noChangeArrowheads="1"/>
          </p:cNvSpPr>
          <p:nvPr/>
        </p:nvSpPr>
        <p:spPr bwMode="auto">
          <a:xfrm>
            <a:off x="395288" y="1196975"/>
            <a:ext cx="7632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r>
              <a:rPr lang="es-ES" altLang="es-ES" b="1"/>
              <a:t>COO</a:t>
            </a:r>
            <a:r>
              <a:rPr lang="es-ES" altLang="es-ES"/>
              <a:t> </a:t>
            </a:r>
            <a:r>
              <a:rPr lang="es-ES" altLang="es-ES">
                <a:solidFill>
                  <a:srgbClr val="990000"/>
                </a:solidFill>
                <a:sym typeface="Wingdings" panose="05000000000000000000" pitchFamily="2" charset="2"/>
              </a:rPr>
              <a:t></a:t>
            </a:r>
            <a:r>
              <a:rPr lang="es-ES" altLang="es-ES">
                <a:sym typeface="Wingdings" panose="05000000000000000000" pitchFamily="2" charset="2"/>
              </a:rPr>
              <a:t> </a:t>
            </a:r>
            <a:r>
              <a:rPr lang="es-ES" altLang="es-ES">
                <a:solidFill>
                  <a:srgbClr val="000000"/>
                </a:solidFill>
                <a:sym typeface="Symbol" panose="05050102010706020507" pitchFamily="18" charset="2"/>
              </a:rPr>
              <a:t>Catalizador 1 (A) y Molde 2 (Pequeño)</a:t>
            </a:r>
          </a:p>
        </p:txBody>
      </p:sp>
    </p:spTree>
    <p:extLst>
      <p:ext uri="{BB962C8B-B14F-4D97-AF65-F5344CB8AC3E}">
        <p14:creationId xmlns:p14="http://schemas.microsoft.com/office/powerpoint/2010/main" val="3272693044"/>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754700"/>
                                        </p:tgtEl>
                                        <p:attrNameLst>
                                          <p:attrName>style.visibility</p:attrName>
                                        </p:attrNameLst>
                                      </p:cBhvr>
                                      <p:to>
                                        <p:strVal val="visible"/>
                                      </p:to>
                                    </p:set>
                                    <p:animEffect transition="in" filter="wipe(left)">
                                      <p:cBhvr>
                                        <p:cTn id="7" dur="2000"/>
                                        <p:tgtEl>
                                          <p:spTgt spid="754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54701"/>
                                        </p:tgtEl>
                                        <p:attrNameLst>
                                          <p:attrName>style.visibility</p:attrName>
                                        </p:attrNameLst>
                                      </p:cBhvr>
                                      <p:to>
                                        <p:strVal val="visible"/>
                                      </p:to>
                                    </p:set>
                                    <p:animEffect transition="in" filter="wipe(left)">
                                      <p:cBhvr>
                                        <p:cTn id="12" dur="2000"/>
                                        <p:tgtEl>
                                          <p:spTgt spid="754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54702"/>
                                        </p:tgtEl>
                                        <p:attrNameLst>
                                          <p:attrName>style.visibility</p:attrName>
                                        </p:attrNameLst>
                                      </p:cBhvr>
                                      <p:to>
                                        <p:strVal val="visible"/>
                                      </p:to>
                                    </p:set>
                                    <p:animEffect transition="in" filter="wipe(left)">
                                      <p:cBhvr>
                                        <p:cTn id="17" dur="2000"/>
                                        <p:tgtEl>
                                          <p:spTgt spid="754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a:extLst>
              <a:ext uri="{FF2B5EF4-FFF2-40B4-BE49-F238E27FC236}">
                <a16:creationId xmlns:a16="http://schemas.microsoft.com/office/drawing/2014/main" id="{C8A8C21C-CEB8-42FE-A623-1951E7E7E1C5}"/>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Media Prevista de Pinzado en las COO</a:t>
            </a:r>
            <a:endParaRPr lang="es-ES" altLang="es-ES" sz="2800">
              <a:solidFill>
                <a:srgbClr val="008000"/>
              </a:solidFill>
            </a:endParaRPr>
          </a:p>
        </p:txBody>
      </p:sp>
      <p:sp>
        <p:nvSpPr>
          <p:cNvPr id="76803" name="Rectangle 2">
            <a:extLst>
              <a:ext uri="{FF2B5EF4-FFF2-40B4-BE49-F238E27FC236}">
                <a16:creationId xmlns:a16="http://schemas.microsoft.com/office/drawing/2014/main" id="{27E08891-9F40-4E1D-ABB0-3E0F0FBA2748}"/>
              </a:ext>
            </a:extLst>
          </p:cNvPr>
          <p:cNvSpPr>
            <a:spLocks noChangeArrowheads="1"/>
          </p:cNvSpPr>
          <p:nvPr/>
        </p:nvSpPr>
        <p:spPr bwMode="auto">
          <a:xfrm>
            <a:off x="107950" y="838200"/>
            <a:ext cx="868362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lnSpc>
                <a:spcPct val="120000"/>
              </a:lnSpc>
            </a:pPr>
            <a:r>
              <a:rPr lang="es-ES_tradnl" altLang="es-ES">
                <a:solidFill>
                  <a:srgbClr val="000000"/>
                </a:solidFill>
                <a:cs typeface="Times New Roman" panose="02020603050405020304" pitchFamily="18" charset="0"/>
              </a:rPr>
              <a:t>Se calcula adicionando al promedio general del experimento los </a:t>
            </a:r>
            <a:r>
              <a:rPr lang="es-ES_tradnl" altLang="es-ES" b="1">
                <a:solidFill>
                  <a:srgbClr val="000000"/>
                </a:solidFill>
                <a:cs typeface="Times New Roman" panose="02020603050405020304" pitchFamily="18" charset="0"/>
              </a:rPr>
              <a:t>efectos</a:t>
            </a:r>
            <a:r>
              <a:rPr lang="es-ES_tradnl" altLang="es-ES">
                <a:solidFill>
                  <a:srgbClr val="000000"/>
                </a:solidFill>
                <a:cs typeface="Times New Roman" panose="02020603050405020304" pitchFamily="18" charset="0"/>
              </a:rPr>
              <a:t> estimados de los </a:t>
            </a:r>
            <a:r>
              <a:rPr lang="es-ES_tradnl" altLang="es-ES" b="1">
                <a:solidFill>
                  <a:srgbClr val="000000"/>
                </a:solidFill>
                <a:cs typeface="Times New Roman" panose="02020603050405020304" pitchFamily="18" charset="0"/>
              </a:rPr>
              <a:t>factores significativos</a:t>
            </a:r>
            <a:r>
              <a:rPr lang="es-ES_tradnl" altLang="es-ES">
                <a:solidFill>
                  <a:srgbClr val="000000"/>
                </a:solidFill>
                <a:cs typeface="Times New Roman" panose="02020603050405020304" pitchFamily="18" charset="0"/>
              </a:rPr>
              <a:t> cuando se hallan a </a:t>
            </a:r>
            <a:r>
              <a:rPr lang="es-ES_tradnl" altLang="es-ES" b="1">
                <a:solidFill>
                  <a:srgbClr val="000000"/>
                </a:solidFill>
                <a:cs typeface="Times New Roman" panose="02020603050405020304" pitchFamily="18" charset="0"/>
              </a:rPr>
              <a:t>los niveles óptimos</a:t>
            </a:r>
            <a:r>
              <a:rPr lang="es-ES_tradnl" altLang="es-ES">
                <a:solidFill>
                  <a:srgbClr val="000000"/>
                </a:solidFill>
                <a:cs typeface="Times New Roman" panose="02020603050405020304" pitchFamily="18" charset="0"/>
              </a:rPr>
              <a:t>:</a:t>
            </a:r>
          </a:p>
          <a:p>
            <a:pPr eaLnBrk="1" hangingPunct="1"/>
            <a:endParaRPr lang="es-ES_tradnl" altLang="es-ES">
              <a:solidFill>
                <a:srgbClr val="000000"/>
              </a:solidFill>
            </a:endParaRPr>
          </a:p>
        </p:txBody>
      </p:sp>
      <p:sp>
        <p:nvSpPr>
          <p:cNvPr id="159750" name="Text Box 6">
            <a:extLst>
              <a:ext uri="{FF2B5EF4-FFF2-40B4-BE49-F238E27FC236}">
                <a16:creationId xmlns:a16="http://schemas.microsoft.com/office/drawing/2014/main" id="{E6F02954-2A23-472F-ACEA-A88181B9A3E7}"/>
              </a:ext>
            </a:extLst>
          </p:cNvPr>
          <p:cNvSpPr txBox="1">
            <a:spLocks noChangeArrowheads="1"/>
          </p:cNvSpPr>
          <p:nvPr/>
        </p:nvSpPr>
        <p:spPr bwMode="auto">
          <a:xfrm>
            <a:off x="323850" y="3068638"/>
            <a:ext cx="8331200" cy="277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75000"/>
              <a:buFont typeface="Wingdings" panose="05000000000000000000"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anose="05000000000000000000"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eaLnBrk="0" fontAlgn="base" hangingPunct="0">
              <a:spcBef>
                <a:spcPct val="20000"/>
              </a:spcBef>
              <a:spcAft>
                <a:spcPct val="0"/>
              </a:spcAft>
              <a:buClr>
                <a:schemeClr val="tx1"/>
              </a:buClr>
              <a:buSzPct val="85000"/>
              <a:buChar char="•"/>
              <a:defRPr>
                <a:solidFill>
                  <a:schemeClr val="tx1"/>
                </a:solidFill>
                <a:latin typeface="Verdana" panose="020B0604030504040204" pitchFamily="34" charset="0"/>
              </a:defRPr>
            </a:lvl9pPr>
          </a:lstStyle>
          <a:p>
            <a:pPr eaLnBrk="1" hangingPunct="1">
              <a:lnSpc>
                <a:spcPct val="120000"/>
              </a:lnSpc>
              <a:spcBef>
                <a:spcPct val="50000"/>
              </a:spcBef>
              <a:buClrTx/>
              <a:buSzTx/>
              <a:buFontTx/>
              <a:buNone/>
            </a:pPr>
            <a:r>
              <a:rPr lang="es-ES_tradnl" altLang="es-ES" sz="2200" b="1" dirty="0">
                <a:solidFill>
                  <a:srgbClr val="000000"/>
                </a:solidFill>
                <a:cs typeface="Times New Roman" panose="02020603050405020304" pitchFamily="18" charset="0"/>
              </a:rPr>
              <a:t>Media general .............................................</a:t>
            </a:r>
            <a:r>
              <a:rPr lang="es-ES_tradnl" altLang="es-ES" sz="2200" dirty="0">
                <a:solidFill>
                  <a:srgbClr val="000000"/>
                </a:solidFill>
                <a:cs typeface="Times New Roman" panose="02020603050405020304" pitchFamily="18" charset="0"/>
              </a:rPr>
              <a:t> </a:t>
            </a:r>
            <a:r>
              <a:rPr lang="es-ES_tradnl" altLang="es-ES" sz="2200" b="1" dirty="0">
                <a:solidFill>
                  <a:srgbClr val="000000"/>
                </a:solidFill>
                <a:cs typeface="Times New Roman" panose="02020603050405020304" pitchFamily="18" charset="0"/>
              </a:rPr>
              <a:t>90,73</a:t>
            </a:r>
            <a:endParaRPr lang="es-ES_tradnl" altLang="es-ES" sz="2200" dirty="0">
              <a:solidFill>
                <a:srgbClr val="000000"/>
              </a:solidFill>
              <a:cs typeface="Times New Roman" panose="02020603050405020304" pitchFamily="18" charset="0"/>
            </a:endParaRPr>
          </a:p>
          <a:p>
            <a:pPr eaLnBrk="1" hangingPunct="1">
              <a:lnSpc>
                <a:spcPct val="120000"/>
              </a:lnSpc>
              <a:spcBef>
                <a:spcPct val="50000"/>
              </a:spcBef>
              <a:buClrTx/>
              <a:buSzTx/>
              <a:buFontTx/>
              <a:buNone/>
            </a:pPr>
            <a:r>
              <a:rPr lang="es-ES_tradnl" altLang="es-ES" sz="2200" b="1" dirty="0">
                <a:solidFill>
                  <a:srgbClr val="000000"/>
                </a:solidFill>
                <a:cs typeface="Times New Roman" panose="02020603050405020304" pitchFamily="18" charset="0"/>
              </a:rPr>
              <a:t>   +</a:t>
            </a:r>
            <a:r>
              <a:rPr lang="es-ES_tradnl" altLang="es-ES" sz="2200" b="1" dirty="0">
                <a:solidFill>
                  <a:srgbClr val="0000FF"/>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Efecto</a:t>
            </a:r>
            <a:r>
              <a:rPr lang="es-ES_tradnl" altLang="es-ES" sz="2200" b="1" dirty="0">
                <a:solidFill>
                  <a:srgbClr val="000000"/>
                </a:solidFill>
                <a:cs typeface="Times New Roman" panose="02020603050405020304" pitchFamily="18" charset="0"/>
              </a:rPr>
              <a:t> MOLDE</a:t>
            </a:r>
            <a:r>
              <a:rPr lang="es-ES_tradnl" altLang="es-ES" sz="2200" b="1" baseline="30000" dirty="0">
                <a:solidFill>
                  <a:srgbClr val="FF0000"/>
                </a:solidFill>
                <a:cs typeface="Times New Roman" panose="02020603050405020304" pitchFamily="18" charset="0"/>
              </a:rPr>
              <a:t>2</a:t>
            </a:r>
            <a:r>
              <a:rPr lang="es-ES_tradnl" altLang="es-ES" sz="2200" b="1" dirty="0">
                <a:solidFill>
                  <a:srgbClr val="FF0000"/>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 -1,83</a:t>
            </a:r>
          </a:p>
          <a:p>
            <a:pPr eaLnBrk="1" hangingPunct="1">
              <a:lnSpc>
                <a:spcPct val="120000"/>
              </a:lnSpc>
              <a:spcBef>
                <a:spcPct val="50000"/>
              </a:spcBef>
              <a:buClrTx/>
              <a:buSzTx/>
              <a:buFontTx/>
              <a:buNone/>
            </a:pPr>
            <a:r>
              <a:rPr lang="es-ES_tradnl" altLang="es-ES" sz="2200" b="1" dirty="0">
                <a:solidFill>
                  <a:srgbClr val="000000"/>
                </a:solidFill>
                <a:cs typeface="Times New Roman" panose="02020603050405020304" pitchFamily="18" charset="0"/>
              </a:rPr>
              <a:t>   +</a:t>
            </a:r>
            <a:r>
              <a:rPr lang="es-ES_tradnl" altLang="es-ES" sz="2200" b="1" dirty="0">
                <a:solidFill>
                  <a:srgbClr val="0000FF"/>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Efecto</a:t>
            </a:r>
            <a:r>
              <a:rPr lang="es-ES_tradnl" altLang="es-ES" sz="2200" b="1" dirty="0">
                <a:solidFill>
                  <a:srgbClr val="000000"/>
                </a:solidFill>
                <a:cs typeface="Times New Roman" panose="02020603050405020304" pitchFamily="18" charset="0"/>
              </a:rPr>
              <a:t> CATA</a:t>
            </a:r>
            <a:r>
              <a:rPr lang="es-ES_tradnl" altLang="es-ES" sz="2200" b="1" baseline="30000" dirty="0">
                <a:solidFill>
                  <a:srgbClr val="FF0000"/>
                </a:solidFill>
                <a:cs typeface="Times New Roman" panose="02020603050405020304" pitchFamily="18" charset="0"/>
              </a:rPr>
              <a:t>A</a:t>
            </a:r>
            <a:r>
              <a:rPr lang="es-ES_tradnl" altLang="es-ES" sz="2200" b="1" dirty="0">
                <a:solidFill>
                  <a:srgbClr val="FF0000"/>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 -1,38</a:t>
            </a:r>
          </a:p>
          <a:p>
            <a:pPr eaLnBrk="1" hangingPunct="1">
              <a:lnSpc>
                <a:spcPct val="120000"/>
              </a:lnSpc>
              <a:spcBef>
                <a:spcPct val="50000"/>
              </a:spcBef>
              <a:buClrTx/>
              <a:buSzTx/>
              <a:buFontTx/>
              <a:buNone/>
            </a:pPr>
            <a:r>
              <a:rPr lang="es-ES_tradnl" altLang="es-ES" sz="2200" b="1" dirty="0">
                <a:solidFill>
                  <a:srgbClr val="000000"/>
                </a:solidFill>
                <a:cs typeface="Times New Roman" panose="02020603050405020304" pitchFamily="18" charset="0"/>
              </a:rPr>
              <a:t>   +</a:t>
            </a:r>
            <a:r>
              <a:rPr lang="es-ES_tradnl" altLang="es-ES" sz="2200" b="1" dirty="0">
                <a:solidFill>
                  <a:srgbClr val="0000FF"/>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Efecto</a:t>
            </a:r>
            <a:r>
              <a:rPr lang="es-ES_tradnl" altLang="es-ES" sz="2200" b="1" dirty="0">
                <a:solidFill>
                  <a:srgbClr val="000000"/>
                </a:solidFill>
                <a:cs typeface="Times New Roman" panose="02020603050405020304" pitchFamily="18" charset="0"/>
              </a:rPr>
              <a:t> MOLDE</a:t>
            </a:r>
            <a:r>
              <a:rPr lang="es-ES_tradnl" altLang="es-ES" sz="2200" b="1" baseline="30000" dirty="0">
                <a:solidFill>
                  <a:srgbClr val="FF0000"/>
                </a:solidFill>
                <a:cs typeface="Times New Roman" panose="02020603050405020304" pitchFamily="18" charset="0"/>
              </a:rPr>
              <a:t>2</a:t>
            </a:r>
            <a:r>
              <a:rPr lang="es-ES_tradnl" altLang="es-ES" sz="2200" b="1" dirty="0">
                <a:solidFill>
                  <a:srgbClr val="000000"/>
                </a:solidFill>
                <a:cs typeface="Times New Roman" panose="02020603050405020304" pitchFamily="18" charset="0"/>
              </a:rPr>
              <a:t>xCATA</a:t>
            </a:r>
            <a:r>
              <a:rPr lang="es-ES_tradnl" altLang="es-ES" sz="2200" b="1" baseline="30000" dirty="0">
                <a:solidFill>
                  <a:srgbClr val="FF0000"/>
                </a:solidFill>
                <a:cs typeface="Times New Roman" panose="02020603050405020304" pitchFamily="18" charset="0"/>
              </a:rPr>
              <a:t>A</a:t>
            </a:r>
            <a:r>
              <a:rPr lang="es-ES_tradnl" altLang="es-ES" sz="2200" b="1" dirty="0">
                <a:solidFill>
                  <a:srgbClr val="FF0000"/>
                </a:solidFill>
                <a:cs typeface="Times New Roman" panose="02020603050405020304" pitchFamily="18" charset="0"/>
              </a:rPr>
              <a:t> </a:t>
            </a:r>
            <a:r>
              <a:rPr lang="es-ES_tradnl" altLang="es-ES" sz="2200" b="1" dirty="0">
                <a:solidFill>
                  <a:srgbClr val="008000"/>
                </a:solidFill>
                <a:cs typeface="Times New Roman" panose="02020603050405020304" pitchFamily="18" charset="0"/>
              </a:rPr>
              <a:t>........................... -1’75</a:t>
            </a:r>
          </a:p>
          <a:p>
            <a:pPr eaLnBrk="1" hangingPunct="1">
              <a:lnSpc>
                <a:spcPct val="120000"/>
              </a:lnSpc>
              <a:spcBef>
                <a:spcPct val="50000"/>
              </a:spcBef>
              <a:buClrTx/>
              <a:buSzTx/>
              <a:buFontTx/>
              <a:buNone/>
            </a:pPr>
            <a:r>
              <a:rPr lang="es-ES_tradnl" altLang="es-ES" sz="2200" b="1" dirty="0">
                <a:solidFill>
                  <a:srgbClr val="FF0000"/>
                </a:solidFill>
                <a:cs typeface="Times New Roman" panose="02020603050405020304" pitchFamily="18" charset="0"/>
              </a:rPr>
              <a:t>Media prevista hinchamiento ……………........ 87,4</a:t>
            </a:r>
            <a:endParaRPr lang="es-ES_tradnl" altLang="es-ES" sz="2200" b="1" i="1"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131346009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9750"/>
                                        </p:tgtEl>
                                        <p:attrNameLst>
                                          <p:attrName>style.visibility</p:attrName>
                                        </p:attrNameLst>
                                      </p:cBhvr>
                                      <p:to>
                                        <p:strVal val="visible"/>
                                      </p:to>
                                    </p:set>
                                    <p:animEffect transition="in" filter="wipe(up)">
                                      <p:cBhvr>
                                        <p:cTn id="7" dur="500"/>
                                        <p:tgtEl>
                                          <p:spTgt spid="159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0" grpId="0"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E8B8746-57EF-4FC1-A2B0-0F94256194A6}"/>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Media Prevista de Pinzado en las COO</a:t>
            </a:r>
            <a:endParaRPr lang="es-ES" altLang="es-ES" sz="2800">
              <a:solidFill>
                <a:srgbClr val="008000"/>
              </a:solidFill>
            </a:endParaRPr>
          </a:p>
        </p:txBody>
      </p:sp>
      <p:sp>
        <p:nvSpPr>
          <p:cNvPr id="78851" name="Rectangle 3">
            <a:extLst>
              <a:ext uri="{FF2B5EF4-FFF2-40B4-BE49-F238E27FC236}">
                <a16:creationId xmlns:a16="http://schemas.microsoft.com/office/drawing/2014/main" id="{6FD13F10-CA09-44B3-B52D-F35EEBBCE9C2}"/>
              </a:ext>
            </a:extLst>
          </p:cNvPr>
          <p:cNvSpPr>
            <a:spLocks noGrp="1" noChangeArrowheads="1"/>
          </p:cNvSpPr>
          <p:nvPr>
            <p:ph type="body" idx="1"/>
          </p:nvPr>
        </p:nvSpPr>
        <p:spPr>
          <a:xfrm>
            <a:off x="415925" y="981074"/>
            <a:ext cx="8116888" cy="540025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A0000"/>
                </a:solidFill>
                <a:miter lim="800000"/>
                <a:headEnd/>
                <a:tailEnd/>
              </a14:hiddenLine>
            </a:ext>
          </a:extLst>
        </p:spPr>
        <p:txBody>
          <a:bodyPr>
            <a:noAutofit/>
          </a:bodyPr>
          <a:lstStyle/>
          <a:p>
            <a:pPr marL="457200" indent="-457200" eaLnBrk="1" hangingPunct="1">
              <a:lnSpc>
                <a:spcPct val="120000"/>
              </a:lnSpc>
              <a:buSzPct val="115000"/>
              <a:buFont typeface="Wingdings" panose="05000000000000000000" pitchFamily="2" charset="2"/>
              <a:buNone/>
            </a:pPr>
            <a:r>
              <a:rPr lang="es-ES" altLang="es-ES" sz="2800" dirty="0">
                <a:solidFill>
                  <a:srgbClr val="000000"/>
                </a:solidFill>
                <a:sym typeface="WP IconicSymbolsB" pitchFamily="2" charset="2"/>
              </a:rPr>
              <a:t> </a:t>
            </a:r>
            <a:r>
              <a:rPr lang="es-ES" altLang="es-ES" sz="2800" dirty="0">
                <a:solidFill>
                  <a:srgbClr val="000000"/>
                </a:solidFill>
                <a:sym typeface="Symbol" panose="05050102010706020507" pitchFamily="18" charset="2"/>
              </a:rPr>
              <a:t>Catalizador 1 (A) , Molde 2 (Pequeño)</a:t>
            </a:r>
          </a:p>
          <a:p>
            <a:pPr marL="457200" indent="-457200" eaLnBrk="1" hangingPunct="1">
              <a:lnSpc>
                <a:spcPct val="10000"/>
              </a:lnSpc>
              <a:buSzPct val="115000"/>
              <a:buFont typeface="Wingdings" panose="05000000000000000000" pitchFamily="2" charset="2"/>
              <a:buNone/>
            </a:pPr>
            <a:endParaRPr lang="es-ES" altLang="es-ES" sz="2800"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endParaRPr lang="es-ES" altLang="es-ES" sz="2800"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sz="2800" dirty="0">
                <a:solidFill>
                  <a:srgbClr val="000000"/>
                </a:solidFill>
                <a:sym typeface="Symbol" panose="05050102010706020507" pitchFamily="18" charset="2"/>
              </a:rPr>
              <a:t>	</a:t>
            </a:r>
            <a:r>
              <a:rPr lang="es-ES" altLang="es-ES" sz="2800" i="1" dirty="0">
                <a:solidFill>
                  <a:srgbClr val="000000"/>
                </a:solidFill>
                <a:sym typeface="Symbol" panose="05050102010706020507" pitchFamily="18" charset="2"/>
              </a:rPr>
              <a:t>Media general + Efecto de niveles (</a:t>
            </a:r>
            <a:r>
              <a:rPr lang="es-ES" altLang="es-ES" sz="2800" i="1" dirty="0" err="1">
                <a:solidFill>
                  <a:srgbClr val="000000"/>
                </a:solidFill>
                <a:sym typeface="Symbol" panose="05050102010706020507" pitchFamily="18" charset="2"/>
              </a:rPr>
              <a:t>significat</a:t>
            </a:r>
            <a:r>
              <a:rPr lang="es-ES" altLang="es-ES" sz="2800" i="1" dirty="0">
                <a:solidFill>
                  <a:srgbClr val="000000"/>
                </a:solidFill>
                <a:sym typeface="Symbol" panose="05050102010706020507" pitchFamily="18" charset="2"/>
              </a:rPr>
              <a:t>.)</a:t>
            </a:r>
            <a:endParaRPr lang="es-ES" altLang="es-ES" sz="2800"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sz="2800" dirty="0">
                <a:solidFill>
                  <a:srgbClr val="000000"/>
                </a:solidFill>
                <a:sym typeface="Symbol" panose="05050102010706020507" pitchFamily="18" charset="2"/>
              </a:rPr>
              <a:t>	90.73 + (</a:t>
            </a:r>
            <a:r>
              <a:rPr lang="es-ES" altLang="es-ES" sz="2800" dirty="0">
                <a:solidFill>
                  <a:srgbClr val="0000CC"/>
                </a:solidFill>
                <a:sym typeface="Symbol" panose="05050102010706020507" pitchFamily="18" charset="2"/>
              </a:rPr>
              <a:t>89.35-90.73</a:t>
            </a:r>
            <a:r>
              <a:rPr lang="es-ES" altLang="es-ES" sz="2800" dirty="0">
                <a:solidFill>
                  <a:srgbClr val="000000"/>
                </a:solidFill>
                <a:sym typeface="Symbol" panose="05050102010706020507" pitchFamily="18" charset="2"/>
              </a:rPr>
              <a:t>) + (</a:t>
            </a:r>
            <a:r>
              <a:rPr lang="es-ES" altLang="es-ES" sz="2800" dirty="0">
                <a:solidFill>
                  <a:srgbClr val="FF0000"/>
                </a:solidFill>
                <a:sym typeface="Symbol" panose="05050102010706020507" pitchFamily="18" charset="2"/>
              </a:rPr>
              <a:t>88.9-90.73</a:t>
            </a:r>
            <a:r>
              <a:rPr lang="es-ES" altLang="es-ES" sz="2800" dirty="0">
                <a:solidFill>
                  <a:srgbClr val="000000"/>
                </a:solidFill>
                <a:sym typeface="Symbol" panose="05050102010706020507" pitchFamily="18" charset="2"/>
              </a:rPr>
              <a:t>) +</a:t>
            </a:r>
          </a:p>
          <a:p>
            <a:pPr marL="457200" indent="-457200" eaLnBrk="1" hangingPunct="1">
              <a:lnSpc>
                <a:spcPct val="120000"/>
              </a:lnSpc>
              <a:buSzPct val="115000"/>
              <a:buFont typeface="Wingdings" panose="05000000000000000000" pitchFamily="2" charset="2"/>
              <a:buNone/>
            </a:pPr>
            <a:r>
              <a:rPr lang="es-ES" altLang="es-ES" sz="2800" dirty="0">
                <a:solidFill>
                  <a:srgbClr val="000000"/>
                </a:solidFill>
                <a:sym typeface="Symbol" panose="05050102010706020507" pitchFamily="18" charset="2"/>
              </a:rPr>
              <a:t>                 </a:t>
            </a:r>
            <a:r>
              <a:rPr lang="es-ES" altLang="es-ES" sz="2800" dirty="0">
                <a:solidFill>
                  <a:srgbClr val="0000CC"/>
                </a:solidFill>
                <a:sym typeface="Symbol" panose="05050102010706020507" pitchFamily="18" charset="2"/>
              </a:rPr>
              <a:t>Ef. </a:t>
            </a:r>
            <a:r>
              <a:rPr lang="es-ES" altLang="es-ES" sz="2800" dirty="0" err="1">
                <a:solidFill>
                  <a:srgbClr val="0000CC"/>
                </a:solidFill>
                <a:sym typeface="Symbol" panose="05050102010706020507" pitchFamily="18" charset="2"/>
              </a:rPr>
              <a:t>Cataliz</a:t>
            </a:r>
            <a:r>
              <a:rPr lang="es-ES" altLang="es-ES" sz="2800" dirty="0">
                <a:solidFill>
                  <a:srgbClr val="0000CC"/>
                </a:solidFill>
                <a:sym typeface="Symbol" panose="05050102010706020507" pitchFamily="18" charset="2"/>
              </a:rPr>
              <a:t>. A       </a:t>
            </a:r>
            <a:r>
              <a:rPr lang="es-ES" altLang="es-ES" sz="2800" dirty="0">
                <a:solidFill>
                  <a:srgbClr val="FF0000"/>
                </a:solidFill>
                <a:sym typeface="Symbol" panose="05050102010706020507" pitchFamily="18" charset="2"/>
              </a:rPr>
              <a:t>Ef. Molde 2</a:t>
            </a:r>
          </a:p>
          <a:p>
            <a:pPr marL="457200" indent="-457200" eaLnBrk="1" hangingPunct="1">
              <a:lnSpc>
                <a:spcPct val="120000"/>
              </a:lnSpc>
              <a:buSzPct val="115000"/>
              <a:buFont typeface="Wingdings" panose="05000000000000000000" pitchFamily="2" charset="2"/>
              <a:buNone/>
            </a:pPr>
            <a:endParaRPr lang="es-ES" altLang="es-ES" sz="2800" dirty="0">
              <a:solidFill>
                <a:srgbClr val="FF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sz="2800" dirty="0">
                <a:solidFill>
                  <a:srgbClr val="FF0000"/>
                </a:solidFill>
                <a:sym typeface="Symbol" panose="05050102010706020507" pitchFamily="18" charset="2"/>
              </a:rPr>
              <a:t>	</a:t>
            </a:r>
            <a:r>
              <a:rPr lang="es-ES" altLang="es-ES" sz="2800" dirty="0">
                <a:solidFill>
                  <a:srgbClr val="000000"/>
                </a:solidFill>
                <a:sym typeface="Symbol" panose="05050102010706020507" pitchFamily="18" charset="2"/>
              </a:rPr>
              <a:t>+ (</a:t>
            </a:r>
            <a:r>
              <a:rPr lang="es-ES" altLang="es-ES" sz="2800" dirty="0">
                <a:solidFill>
                  <a:srgbClr val="006600"/>
                </a:solidFill>
                <a:sym typeface="Symbol" panose="05050102010706020507" pitchFamily="18" charset="2"/>
              </a:rPr>
              <a:t>87.4-89.35-88.9+90.73</a:t>
            </a:r>
            <a:r>
              <a:rPr lang="es-ES" altLang="es-ES" sz="2800" dirty="0">
                <a:solidFill>
                  <a:srgbClr val="000000"/>
                </a:solidFill>
                <a:sym typeface="Symbol" panose="05050102010706020507" pitchFamily="18" charset="2"/>
              </a:rPr>
              <a:t>) =  </a:t>
            </a:r>
            <a:r>
              <a:rPr lang="es-ES" altLang="es-ES" sz="2800" b="1" u="sng" dirty="0">
                <a:solidFill>
                  <a:srgbClr val="9A0000"/>
                </a:solidFill>
                <a:sym typeface="Symbol" panose="05050102010706020507" pitchFamily="18" charset="2"/>
              </a:rPr>
              <a:t>87.4</a:t>
            </a:r>
            <a:endParaRPr lang="es-ES" altLang="es-ES" sz="2800"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sz="2800" dirty="0">
                <a:solidFill>
                  <a:srgbClr val="000000"/>
                </a:solidFill>
                <a:sym typeface="Symbol" panose="05050102010706020507" pitchFamily="18" charset="2"/>
              </a:rPr>
              <a:t>		 </a:t>
            </a:r>
            <a:r>
              <a:rPr lang="es-ES" altLang="es-ES" sz="2800" dirty="0">
                <a:solidFill>
                  <a:srgbClr val="006600"/>
                </a:solidFill>
                <a:sym typeface="Symbol" panose="05050102010706020507" pitchFamily="18" charset="2"/>
              </a:rPr>
              <a:t>Ef. </a:t>
            </a:r>
            <a:r>
              <a:rPr lang="es-ES" altLang="es-ES" sz="2800" dirty="0" err="1">
                <a:solidFill>
                  <a:srgbClr val="006600"/>
                </a:solidFill>
                <a:sym typeface="Symbol" panose="05050102010706020507" pitchFamily="18" charset="2"/>
              </a:rPr>
              <a:t>Cataliz.A</a:t>
            </a:r>
            <a:r>
              <a:rPr lang="es-ES" altLang="es-ES" sz="2800" dirty="0">
                <a:solidFill>
                  <a:srgbClr val="006600"/>
                </a:solidFill>
                <a:sym typeface="Symbol" panose="05050102010706020507" pitchFamily="18" charset="2"/>
              </a:rPr>
              <a:t> , Molde 2</a:t>
            </a:r>
            <a:r>
              <a:rPr lang="es-ES" altLang="es-ES" sz="2800" dirty="0">
                <a:solidFill>
                  <a:srgbClr val="000000"/>
                </a:solidFill>
                <a:sym typeface="Symbol" panose="05050102010706020507" pitchFamily="18" charset="2"/>
              </a:rPr>
              <a:t>   </a:t>
            </a:r>
          </a:p>
        </p:txBody>
      </p:sp>
    </p:spTree>
    <p:extLst>
      <p:ext uri="{BB962C8B-B14F-4D97-AF65-F5344CB8AC3E}">
        <p14:creationId xmlns:p14="http://schemas.microsoft.com/office/powerpoint/2010/main" val="1114856350"/>
      </p:ext>
    </p:extLst>
  </p:cSld>
  <p:clrMapOvr>
    <a:masterClrMapping/>
  </p:clrMapOvr>
  <p:transition>
    <p:zoom/>
  </p:transition>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1489AC30-AA14-43C1-AE5D-28895BD50620}"/>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Varianza Prevista de Pinzado en las COO</a:t>
            </a:r>
            <a:endParaRPr lang="es-ES" altLang="es-ES" sz="2800">
              <a:solidFill>
                <a:srgbClr val="008000"/>
              </a:solidFill>
            </a:endParaRPr>
          </a:p>
        </p:txBody>
      </p:sp>
      <p:sp>
        <p:nvSpPr>
          <p:cNvPr id="80899" name="Rectangle 6">
            <a:extLst>
              <a:ext uri="{FF2B5EF4-FFF2-40B4-BE49-F238E27FC236}">
                <a16:creationId xmlns:a16="http://schemas.microsoft.com/office/drawing/2014/main" id="{1EF206C1-D964-4A68-9494-EDCDD24790AA}"/>
              </a:ext>
            </a:extLst>
          </p:cNvPr>
          <p:cNvSpPr>
            <a:spLocks noGrp="1" noChangeArrowheads="1"/>
          </p:cNvSpPr>
          <p:nvPr>
            <p:ph type="body" idx="1"/>
          </p:nvPr>
        </p:nvSpPr>
        <p:spPr>
          <a:xfrm>
            <a:off x="706438" y="981075"/>
            <a:ext cx="7610475" cy="48704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57200" indent="-457200" eaLnBrk="1" hangingPunct="1">
              <a:lnSpc>
                <a:spcPct val="120000"/>
              </a:lnSpc>
              <a:buSzPct val="115000"/>
              <a:buFont typeface="Wingdings" panose="05000000000000000000" pitchFamily="2" charset="2"/>
              <a:buNone/>
            </a:pPr>
            <a:r>
              <a:rPr lang="es-ES" altLang="es-ES" dirty="0">
                <a:solidFill>
                  <a:srgbClr val="000000"/>
                </a:solidFill>
                <a:sym typeface="Symbol" panose="05050102010706020507" pitchFamily="18" charset="2"/>
              </a:rPr>
              <a:t>Catalizador 1 (A) , Molde 2 (Pequeño)</a:t>
            </a:r>
          </a:p>
          <a:p>
            <a:pPr marL="457200" indent="-457200" eaLnBrk="1" hangingPunct="1">
              <a:lnSpc>
                <a:spcPct val="120000"/>
              </a:lnSpc>
              <a:buSzPct val="115000"/>
              <a:buFont typeface="Wingdings" panose="05000000000000000000" pitchFamily="2" charset="2"/>
              <a:buNone/>
            </a:pPr>
            <a:r>
              <a:rPr lang="es-ES" altLang="es-ES" u="sng" dirty="0">
                <a:solidFill>
                  <a:srgbClr val="9A0000"/>
                </a:solidFill>
                <a:sym typeface="Symbol" panose="05050102010706020507" pitchFamily="18" charset="2"/>
              </a:rPr>
              <a:t>Varianza del pinzado prevista en COO</a:t>
            </a:r>
            <a:endParaRPr lang="es-ES" altLang="es-ES" dirty="0">
              <a:solidFill>
                <a:srgbClr val="000000"/>
              </a:solidFill>
              <a:sym typeface="Symbol" panose="05050102010706020507" pitchFamily="18" charset="2"/>
            </a:endParaRPr>
          </a:p>
          <a:p>
            <a:pPr marL="457200" indent="-457200" eaLnBrk="1" hangingPunct="1">
              <a:lnSpc>
                <a:spcPct val="120000"/>
              </a:lnSpc>
              <a:buClr>
                <a:schemeClr val="tx2"/>
              </a:buClr>
              <a:buSzPct val="115000"/>
              <a:buFont typeface="Wingdings" panose="05000000000000000000" pitchFamily="2" charset="2"/>
              <a:buChar char="§"/>
            </a:pPr>
            <a:r>
              <a:rPr lang="es-ES" altLang="es-ES" dirty="0">
                <a:solidFill>
                  <a:srgbClr val="0000CC"/>
                </a:solidFill>
                <a:sym typeface="Symbol" panose="05050102010706020507" pitchFamily="18" charset="2"/>
              </a:rPr>
              <a:t>Media prevista de residuos</a:t>
            </a:r>
            <a:r>
              <a:rPr lang="es-ES" altLang="es-ES" baseline="30000" dirty="0">
                <a:solidFill>
                  <a:srgbClr val="0000CC"/>
                </a:solidFill>
                <a:sym typeface="Symbol" panose="05050102010706020507" pitchFamily="18" charset="2"/>
              </a:rPr>
              <a:t>2</a:t>
            </a:r>
            <a:endParaRPr lang="es-ES" altLang="es-ES"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dirty="0">
                <a:solidFill>
                  <a:srgbClr val="000000"/>
                </a:solidFill>
                <a:sym typeface="Symbol" panose="05050102010706020507" pitchFamily="18" charset="2"/>
              </a:rPr>
              <a:t>	</a:t>
            </a:r>
            <a:r>
              <a:rPr lang="es-ES" altLang="es-ES" i="1" dirty="0">
                <a:solidFill>
                  <a:srgbClr val="000000"/>
                </a:solidFill>
                <a:sym typeface="Symbol" panose="05050102010706020507" pitchFamily="18" charset="2"/>
              </a:rPr>
              <a:t>Media general + Efectos de niveles (</a:t>
            </a:r>
            <a:r>
              <a:rPr lang="es-ES" altLang="es-ES" i="1" dirty="0" err="1">
                <a:solidFill>
                  <a:srgbClr val="000000"/>
                </a:solidFill>
                <a:sym typeface="Symbol" panose="05050102010706020507" pitchFamily="18" charset="2"/>
              </a:rPr>
              <a:t>sign</a:t>
            </a:r>
            <a:r>
              <a:rPr lang="es-ES" altLang="es-ES" i="1" dirty="0">
                <a:solidFill>
                  <a:srgbClr val="000000"/>
                </a:solidFill>
                <a:sym typeface="Symbol" panose="05050102010706020507" pitchFamily="18" charset="2"/>
              </a:rPr>
              <a:t>.)</a:t>
            </a:r>
            <a:endParaRPr lang="es-ES" altLang="es-ES"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dirty="0">
                <a:solidFill>
                  <a:srgbClr val="000000"/>
                </a:solidFill>
                <a:sym typeface="Symbol" panose="05050102010706020507" pitchFamily="18" charset="2"/>
              </a:rPr>
              <a:t>	0.84 + (</a:t>
            </a:r>
            <a:r>
              <a:rPr lang="es-ES" altLang="es-ES" dirty="0">
                <a:solidFill>
                  <a:srgbClr val="FF0000"/>
                </a:solidFill>
                <a:sym typeface="Symbol" panose="05050102010706020507" pitchFamily="18" charset="2"/>
              </a:rPr>
              <a:t>0.497-0.84</a:t>
            </a:r>
            <a:r>
              <a:rPr lang="es-ES" altLang="es-ES" dirty="0">
                <a:solidFill>
                  <a:srgbClr val="000000"/>
                </a:solidFill>
                <a:sym typeface="Symbol" panose="05050102010706020507" pitchFamily="18" charset="2"/>
              </a:rPr>
              <a:t>) = </a:t>
            </a:r>
            <a:r>
              <a:rPr lang="es-ES" altLang="es-ES" b="1" dirty="0">
                <a:solidFill>
                  <a:srgbClr val="000000"/>
                </a:solidFill>
                <a:sym typeface="Symbol" panose="05050102010706020507" pitchFamily="18" charset="2"/>
              </a:rPr>
              <a:t>0.497</a:t>
            </a:r>
            <a:endParaRPr lang="es-ES" altLang="es-ES"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None/>
            </a:pPr>
            <a:r>
              <a:rPr lang="es-ES" altLang="es-ES" dirty="0">
                <a:solidFill>
                  <a:srgbClr val="FF0000"/>
                </a:solidFill>
                <a:sym typeface="Symbol" panose="05050102010706020507" pitchFamily="18" charset="2"/>
              </a:rPr>
              <a:t>			 Ef. Molde 2</a:t>
            </a:r>
          </a:p>
          <a:p>
            <a:pPr marL="457200" indent="-457200" eaLnBrk="1" hangingPunct="1">
              <a:lnSpc>
                <a:spcPct val="70000"/>
              </a:lnSpc>
              <a:buSzPct val="115000"/>
              <a:buFont typeface="Wingdings" panose="05000000000000000000" pitchFamily="2" charset="2"/>
              <a:buNone/>
            </a:pPr>
            <a:endParaRPr lang="es-ES" altLang="es-ES" dirty="0">
              <a:solidFill>
                <a:srgbClr val="FF0000"/>
              </a:solidFill>
              <a:sym typeface="Symbol" panose="05050102010706020507" pitchFamily="18" charset="2"/>
            </a:endParaRPr>
          </a:p>
          <a:p>
            <a:pPr marL="457200" indent="-457200" eaLnBrk="1" hangingPunct="1">
              <a:lnSpc>
                <a:spcPct val="120000"/>
              </a:lnSpc>
              <a:buClr>
                <a:schemeClr val="tx2"/>
              </a:buClr>
              <a:buSzPct val="115000"/>
              <a:buFont typeface="Wingdings" panose="05000000000000000000" pitchFamily="2" charset="2"/>
              <a:buChar char="§"/>
            </a:pPr>
            <a:r>
              <a:rPr lang="es-ES" altLang="es-ES" dirty="0">
                <a:solidFill>
                  <a:srgbClr val="0000CC"/>
                </a:solidFill>
                <a:sym typeface="Symbol" panose="05050102010706020507" pitchFamily="18" charset="2"/>
              </a:rPr>
              <a:t>Varianza estimada (s</a:t>
            </a:r>
            <a:r>
              <a:rPr lang="es-ES" altLang="es-ES" baseline="30000" dirty="0">
                <a:solidFill>
                  <a:srgbClr val="0000CC"/>
                </a:solidFill>
                <a:sym typeface="Symbol" panose="05050102010706020507" pitchFamily="18" charset="2"/>
              </a:rPr>
              <a:t>2</a:t>
            </a:r>
            <a:r>
              <a:rPr lang="es-ES" altLang="es-ES" dirty="0">
                <a:solidFill>
                  <a:srgbClr val="0000CC"/>
                </a:solidFill>
                <a:sym typeface="Symbol" panose="05050102010706020507" pitchFamily="18" charset="2"/>
              </a:rPr>
              <a:t> corregida)</a:t>
            </a:r>
          </a:p>
          <a:p>
            <a:pPr marL="457200" indent="-457200" eaLnBrk="1" hangingPunct="1">
              <a:lnSpc>
                <a:spcPct val="120000"/>
              </a:lnSpc>
              <a:buClr>
                <a:schemeClr val="tx2"/>
              </a:buClr>
              <a:buSzPct val="115000"/>
              <a:buFont typeface="Wingdings" panose="05000000000000000000" pitchFamily="2" charset="2"/>
              <a:buNone/>
            </a:pPr>
            <a:r>
              <a:rPr lang="es-ES" altLang="es-ES" dirty="0">
                <a:solidFill>
                  <a:srgbClr val="000000"/>
                </a:solidFill>
                <a:sym typeface="Symbol" panose="05050102010706020507" pitchFamily="18" charset="2"/>
              </a:rPr>
              <a:t>	0.497 x (60/54) = </a:t>
            </a:r>
            <a:r>
              <a:rPr lang="es-ES" altLang="es-ES" b="1" u="sng" dirty="0">
                <a:solidFill>
                  <a:srgbClr val="9A0000"/>
                </a:solidFill>
                <a:sym typeface="Symbol" panose="05050102010706020507" pitchFamily="18" charset="2"/>
              </a:rPr>
              <a:t>0.552</a:t>
            </a:r>
            <a:endParaRPr lang="es-ES" altLang="es-ES" dirty="0">
              <a:solidFill>
                <a:srgbClr val="000000"/>
              </a:solidFill>
              <a:sym typeface="Symbol" panose="05050102010706020507" pitchFamily="18" charset="2"/>
            </a:endParaRPr>
          </a:p>
          <a:p>
            <a:pPr marL="457200" indent="-457200" eaLnBrk="1" hangingPunct="1">
              <a:lnSpc>
                <a:spcPct val="120000"/>
              </a:lnSpc>
              <a:buSzPct val="115000"/>
              <a:buFont typeface="Wingdings" panose="05000000000000000000" pitchFamily="2" charset="2"/>
              <a:buChar char="§"/>
            </a:pPr>
            <a:endParaRPr lang="es-ES" altLang="es-ES" sz="2800" dirty="0">
              <a:solidFill>
                <a:srgbClr val="000000"/>
              </a:solidFill>
              <a:sym typeface="Symbol" panose="05050102010706020507" pitchFamily="18" charset="2"/>
            </a:endParaRPr>
          </a:p>
        </p:txBody>
      </p:sp>
    </p:spTree>
    <p:extLst>
      <p:ext uri="{BB962C8B-B14F-4D97-AF65-F5344CB8AC3E}">
        <p14:creationId xmlns:p14="http://schemas.microsoft.com/office/powerpoint/2010/main" val="271105374"/>
      </p:ext>
    </p:extLst>
  </p:cSld>
  <p:clrMapOvr>
    <a:masterClrMapping/>
  </p:clrMapOvr>
  <p:transition>
    <p:zoom/>
  </p:transition>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52D5F10A-24FA-4155-8316-74794B01E636}"/>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Distribución de la v.a. Pinzado en las COO</a:t>
            </a:r>
            <a:endParaRPr lang="es-ES" altLang="es-ES" sz="2800">
              <a:solidFill>
                <a:srgbClr val="008000"/>
              </a:solidFill>
            </a:endParaRPr>
          </a:p>
        </p:txBody>
      </p:sp>
      <p:sp>
        <p:nvSpPr>
          <p:cNvPr id="82948" name="Rectangle 6">
            <a:extLst>
              <a:ext uri="{FF2B5EF4-FFF2-40B4-BE49-F238E27FC236}">
                <a16:creationId xmlns:a16="http://schemas.microsoft.com/office/drawing/2014/main" id="{ED2C87B2-7E82-46DA-BBDE-CB67C35EF06D}"/>
              </a:ext>
            </a:extLst>
          </p:cNvPr>
          <p:cNvSpPr>
            <a:spLocks noChangeArrowheads="1"/>
          </p:cNvSpPr>
          <p:nvPr/>
        </p:nvSpPr>
        <p:spPr bwMode="auto">
          <a:xfrm>
            <a:off x="205585" y="1205036"/>
            <a:ext cx="8259763"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eaLnBrk="1" hangingPunct="1"/>
            <a:r>
              <a:rPr lang="es-ES_tradnl" altLang="es-ES" sz="3000" dirty="0">
                <a:solidFill>
                  <a:srgbClr val="0000BA"/>
                </a:solidFill>
              </a:rPr>
              <a:t>Condiciones Operativas Óptimas (C.O.O.)</a:t>
            </a:r>
            <a:endParaRPr lang="es-ES" altLang="es-ES" sz="3000" dirty="0">
              <a:solidFill>
                <a:srgbClr val="0000BA"/>
              </a:solidFill>
            </a:endParaRPr>
          </a:p>
        </p:txBody>
      </p:sp>
      <p:sp>
        <p:nvSpPr>
          <p:cNvPr id="82949" name="Rectangle 7">
            <a:extLst>
              <a:ext uri="{FF2B5EF4-FFF2-40B4-BE49-F238E27FC236}">
                <a16:creationId xmlns:a16="http://schemas.microsoft.com/office/drawing/2014/main" id="{8A1652D3-4181-4B6F-A6FE-27FE900B6697}"/>
              </a:ext>
            </a:extLst>
          </p:cNvPr>
          <p:cNvSpPr>
            <a:spLocks noChangeArrowheads="1"/>
          </p:cNvSpPr>
          <p:nvPr/>
        </p:nvSpPr>
        <p:spPr bwMode="auto">
          <a:xfrm>
            <a:off x="250035" y="3541490"/>
            <a:ext cx="8382000" cy="570605"/>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eaLnBrk="1" hangingPunct="1">
              <a:lnSpc>
                <a:spcPct val="120000"/>
              </a:lnSpc>
            </a:pPr>
            <a:r>
              <a:rPr lang="es-ES" altLang="es-ES" sz="2800" b="1" dirty="0">
                <a:solidFill>
                  <a:srgbClr val="FF0000"/>
                </a:solidFill>
                <a:sym typeface="Symbol" panose="05050102010706020507" pitchFamily="18" charset="2"/>
              </a:rPr>
              <a:t>Pinzado en COO </a:t>
            </a:r>
            <a:r>
              <a:rPr lang="es-MX" altLang="es-ES" sz="2800" b="1" dirty="0">
                <a:solidFill>
                  <a:srgbClr val="FF0000"/>
                </a:solidFill>
                <a:latin typeface="WP MathA" pitchFamily="2" charset="2"/>
              </a:rPr>
              <a:t>-</a:t>
            </a:r>
            <a:r>
              <a:rPr lang="es-MX" altLang="es-ES" sz="2800" b="1" dirty="0">
                <a:solidFill>
                  <a:srgbClr val="FF0000"/>
                </a:solidFill>
              </a:rPr>
              <a:t> N (                            )</a:t>
            </a:r>
            <a:r>
              <a:rPr lang="es-MX" altLang="es-ES" dirty="0">
                <a:solidFill>
                  <a:srgbClr val="FF0000"/>
                </a:solidFill>
                <a:latin typeface="Times New Roman" panose="02020603050405020304" pitchFamily="18" charset="0"/>
              </a:rPr>
              <a:t>  </a:t>
            </a:r>
            <a:endParaRPr lang="es-ES" altLang="es-ES" sz="2800" dirty="0">
              <a:solidFill>
                <a:srgbClr val="FF0000"/>
              </a:solidFill>
              <a:latin typeface="Times New Roman" panose="02020603050405020304" pitchFamily="18" charset="0"/>
              <a:sym typeface="Symbol" panose="05050102010706020507" pitchFamily="18" charset="2"/>
            </a:endParaRPr>
          </a:p>
        </p:txBody>
      </p:sp>
      <p:sp>
        <p:nvSpPr>
          <p:cNvPr id="82950" name="Rectangle 8">
            <a:extLst>
              <a:ext uri="{FF2B5EF4-FFF2-40B4-BE49-F238E27FC236}">
                <a16:creationId xmlns:a16="http://schemas.microsoft.com/office/drawing/2014/main" id="{DA94A1C3-C5A9-463D-A509-1D8CC97453BF}"/>
              </a:ext>
            </a:extLst>
          </p:cNvPr>
          <p:cNvSpPr>
            <a:spLocks noChangeArrowheads="1"/>
          </p:cNvSpPr>
          <p:nvPr/>
        </p:nvSpPr>
        <p:spPr bwMode="auto">
          <a:xfrm>
            <a:off x="586110" y="2139608"/>
            <a:ext cx="7038337" cy="52322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400">
                <a:solidFill>
                  <a:schemeClr val="tx1"/>
                </a:solidFill>
                <a:latin typeface="Verdana" panose="020B0604030504040204" pitchFamily="34" charset="0"/>
              </a:defRPr>
            </a:lvl1pPr>
            <a:lvl2pPr marL="742950" indent="-285750">
              <a:defRPr sz="2400">
                <a:solidFill>
                  <a:schemeClr val="tx1"/>
                </a:solidFill>
                <a:latin typeface="Verdana" panose="020B0604030504040204" pitchFamily="34" charset="0"/>
              </a:defRPr>
            </a:lvl2pPr>
            <a:lvl3pPr marL="1143000" indent="-228600">
              <a:defRPr sz="2400">
                <a:solidFill>
                  <a:schemeClr val="tx1"/>
                </a:solidFill>
                <a:latin typeface="Verdana" panose="020B0604030504040204" pitchFamily="34" charset="0"/>
              </a:defRPr>
            </a:lvl3pPr>
            <a:lvl4pPr marL="1600200" indent="-228600">
              <a:defRPr sz="2400">
                <a:solidFill>
                  <a:schemeClr val="tx1"/>
                </a:solidFill>
                <a:latin typeface="Verdana" panose="020B0604030504040204" pitchFamily="34" charset="0"/>
              </a:defRPr>
            </a:lvl4pPr>
            <a:lvl5pPr marL="2057400" indent="-228600">
              <a:defRPr sz="2400">
                <a:solidFill>
                  <a:schemeClr val="tx1"/>
                </a:solidFill>
                <a:latin typeface="Verdana" panose="020B0604030504040204" pitchFamily="34" charset="0"/>
              </a:defRPr>
            </a:lvl5pPr>
            <a:lvl6pPr marL="2514600" indent="-228600" eaLnBrk="0" fontAlgn="base" hangingPunct="0">
              <a:spcBef>
                <a:spcPct val="0"/>
              </a:spcBef>
              <a:spcAft>
                <a:spcPct val="0"/>
              </a:spcAft>
              <a:defRPr sz="2400">
                <a:solidFill>
                  <a:schemeClr val="tx1"/>
                </a:solidFill>
                <a:latin typeface="Verdana" panose="020B0604030504040204" pitchFamily="34" charset="0"/>
              </a:defRPr>
            </a:lvl6pPr>
            <a:lvl7pPr marL="2971800" indent="-228600" eaLnBrk="0" fontAlgn="base" hangingPunct="0">
              <a:spcBef>
                <a:spcPct val="0"/>
              </a:spcBef>
              <a:spcAft>
                <a:spcPct val="0"/>
              </a:spcAft>
              <a:defRPr sz="2400">
                <a:solidFill>
                  <a:schemeClr val="tx1"/>
                </a:solidFill>
                <a:latin typeface="Verdana" panose="020B0604030504040204" pitchFamily="34" charset="0"/>
              </a:defRPr>
            </a:lvl7pPr>
            <a:lvl8pPr marL="3429000" indent="-228600" eaLnBrk="0" fontAlgn="base" hangingPunct="0">
              <a:spcBef>
                <a:spcPct val="0"/>
              </a:spcBef>
              <a:spcAft>
                <a:spcPct val="0"/>
              </a:spcAft>
              <a:defRPr sz="2400">
                <a:solidFill>
                  <a:schemeClr val="tx1"/>
                </a:solidFill>
                <a:latin typeface="Verdana" panose="020B0604030504040204" pitchFamily="34" charset="0"/>
              </a:defRPr>
            </a:lvl8pPr>
            <a:lvl9pPr marL="3886200" indent="-228600" eaLnBrk="0" fontAlgn="base" hangingPunct="0">
              <a:spcBef>
                <a:spcPct val="0"/>
              </a:spcBef>
              <a:spcAft>
                <a:spcPct val="0"/>
              </a:spcAft>
              <a:defRPr sz="2400">
                <a:solidFill>
                  <a:schemeClr val="tx1"/>
                </a:solidFill>
                <a:latin typeface="Verdana" panose="020B0604030504040204" pitchFamily="34" charset="0"/>
              </a:defRPr>
            </a:lvl9pPr>
          </a:lstStyle>
          <a:p>
            <a:pPr algn="ctr" eaLnBrk="1" hangingPunct="1">
              <a:spcBef>
                <a:spcPct val="20000"/>
              </a:spcBef>
              <a:buClr>
                <a:schemeClr val="folHlink"/>
              </a:buClr>
              <a:buSzPct val="75000"/>
              <a:buFont typeface="Wingdings" panose="05000000000000000000" pitchFamily="2" charset="2"/>
              <a:buNone/>
            </a:pPr>
            <a:r>
              <a:rPr lang="es-ES" altLang="es-ES" sz="2800" dirty="0">
                <a:sym typeface="Symbol" panose="05050102010706020507" pitchFamily="18" charset="2"/>
              </a:rPr>
              <a:t>Catalizador 1 (A) , Molde 2 (Pequeño)</a:t>
            </a:r>
            <a:endParaRPr lang="es-ES_tradnl" altLang="es-ES" sz="2800" dirty="0">
              <a:latin typeface="Times New Roman" panose="02020603050405020304" pitchFamily="18" charset="0"/>
              <a:sym typeface="Symbol" panose="05050102010706020507" pitchFamily="18" charset="2"/>
            </a:endParaRPr>
          </a:p>
        </p:txBody>
      </p:sp>
      <p:graphicFrame>
        <p:nvGraphicFramePr>
          <p:cNvPr id="82951" name="Object 9">
            <a:extLst>
              <a:ext uri="{FF2B5EF4-FFF2-40B4-BE49-F238E27FC236}">
                <a16:creationId xmlns:a16="http://schemas.microsoft.com/office/drawing/2014/main" id="{F3845830-9166-4256-8706-8E0094AFC7AD}"/>
              </a:ext>
            </a:extLst>
          </p:cNvPr>
          <p:cNvGraphicFramePr>
            <a:graphicFrameLocks noChangeAspect="1"/>
          </p:cNvGraphicFramePr>
          <p:nvPr>
            <p:extLst/>
          </p:nvPr>
        </p:nvGraphicFramePr>
        <p:xfrm>
          <a:off x="4822035" y="3645024"/>
          <a:ext cx="3363913" cy="471487"/>
        </p:xfrm>
        <a:graphic>
          <a:graphicData uri="http://schemas.openxmlformats.org/presentationml/2006/ole">
            <mc:AlternateContent xmlns:mc="http://schemas.openxmlformats.org/markup-compatibility/2006">
              <mc:Choice xmlns:v="urn:schemas-microsoft-com:vml" Requires="v">
                <p:oleObj spid="_x0000_s1401868" name="Equation" r:id="rId4" imgW="0" imgH="0" progId="Equation.DSMT4">
                  <p:embed/>
                </p:oleObj>
              </mc:Choice>
              <mc:Fallback>
                <p:oleObj name="Equation" r:id="rId4" imgW="0" imgH="0" progId="Equation.DSMT4">
                  <p:embed/>
                  <p:pic>
                    <p:nvPicPr>
                      <p:cNvPr id="82951" name="Object 9">
                        <a:extLst>
                          <a:ext uri="{FF2B5EF4-FFF2-40B4-BE49-F238E27FC236}">
                            <a16:creationId xmlns:a16="http://schemas.microsoft.com/office/drawing/2014/main" id="{F3845830-9166-4256-8706-8E0094AFC7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2035" y="3645024"/>
                        <a:ext cx="3363913" cy="47148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Marcador de contenido 2">
            <a:extLst>
              <a:ext uri="{FF2B5EF4-FFF2-40B4-BE49-F238E27FC236}">
                <a16:creationId xmlns:a16="http://schemas.microsoft.com/office/drawing/2014/main" id="{A4CED087-AEC4-41AC-A8D9-D32975F3DA7C}"/>
              </a:ext>
            </a:extLst>
          </p:cNvPr>
          <p:cNvSpPr>
            <a:spLocks noGrp="1"/>
          </p:cNvSpPr>
          <p:nvPr>
            <p:ph idx="1"/>
          </p:nvPr>
        </p:nvSpPr>
        <p:spPr>
          <a:xfrm>
            <a:off x="237881" y="970493"/>
            <a:ext cx="8734180" cy="818620"/>
          </a:xfrm>
        </p:spPr>
        <p:txBody>
          <a:bodyPr/>
          <a:lstStyle/>
          <a:p>
            <a:endParaRPr lang="es-ES" dirty="0"/>
          </a:p>
        </p:txBody>
      </p:sp>
    </p:spTree>
    <p:extLst>
      <p:ext uri="{BB962C8B-B14F-4D97-AF65-F5344CB8AC3E}">
        <p14:creationId xmlns:p14="http://schemas.microsoft.com/office/powerpoint/2010/main" val="1413257827"/>
      </p:ext>
    </p:extLst>
  </p:cSld>
  <p:clrMapOvr>
    <a:masterClrMapping/>
  </p:clrMapOvr>
  <p:transition>
    <p:zoom/>
  </p:transition>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A23D8E9B-A61C-4202-9C04-892D869280A7}"/>
              </a:ext>
            </a:extLst>
          </p:cNvPr>
          <p:cNvSpPr>
            <a:spLocks noGrp="1" noChangeArrowheads="1"/>
          </p:cNvSpPr>
          <p:nvPr>
            <p:ph type="title"/>
          </p:nvPr>
        </p:nvSpPr>
        <p:spPr>
          <a:xfrm>
            <a:off x="107950" y="171450"/>
            <a:ext cx="8467725" cy="520700"/>
          </a:xfrm>
        </p:spPr>
        <p:txBody>
          <a:bodyPr/>
          <a:lstStyle/>
          <a:p>
            <a:pPr eaLnBrk="1" hangingPunct="1"/>
            <a:r>
              <a:rPr lang="es-ES_tradnl" altLang="es-ES" sz="2800">
                <a:solidFill>
                  <a:srgbClr val="008000"/>
                </a:solidFill>
              </a:rPr>
              <a:t>Ejercicios sobre la var. Respuesta en las COO</a:t>
            </a:r>
            <a:endParaRPr lang="es-ES" altLang="es-ES" sz="2800">
              <a:solidFill>
                <a:srgbClr val="008000"/>
              </a:solidFill>
            </a:endParaRPr>
          </a:p>
        </p:txBody>
      </p:sp>
      <p:sp>
        <p:nvSpPr>
          <p:cNvPr id="84995" name="Rectangle 9">
            <a:extLst>
              <a:ext uri="{FF2B5EF4-FFF2-40B4-BE49-F238E27FC236}">
                <a16:creationId xmlns:a16="http://schemas.microsoft.com/office/drawing/2014/main" id="{F05D3E8E-5929-4E1C-924B-4BF55BEA0DAD}"/>
              </a:ext>
            </a:extLst>
          </p:cNvPr>
          <p:cNvSpPr>
            <a:spLocks noGrp="1" noChangeArrowheads="1"/>
          </p:cNvSpPr>
          <p:nvPr>
            <p:ph type="body" idx="1"/>
          </p:nvPr>
        </p:nvSpPr>
        <p:spPr>
          <a:xfrm>
            <a:off x="415925" y="908050"/>
            <a:ext cx="7827963" cy="5562600"/>
          </a:xfrm>
          <a:noFill/>
        </p:spPr>
        <p:txBody>
          <a:bodyPr/>
          <a:lstStyle/>
          <a:p>
            <a:pPr eaLnBrk="1" hangingPunct="1"/>
            <a:endParaRPr lang="es-ES_tradnl" altLang="es-ES" dirty="0"/>
          </a:p>
          <a:p>
            <a:pPr eaLnBrk="1" hangingPunct="1"/>
            <a:r>
              <a:rPr lang="es-ES_tradnl" altLang="es-ES" dirty="0"/>
              <a:t>En COO, ¿qué probabilidad tiene una botella tomada al azar de presentar un pinzado </a:t>
            </a:r>
            <a:r>
              <a:rPr lang="es-ES_tradnl" altLang="es-ES" u="sng" dirty="0"/>
              <a:t>inferior a 89 unidades</a:t>
            </a:r>
            <a:r>
              <a:rPr lang="es-ES_tradnl" altLang="es-ES" dirty="0"/>
              <a:t>?</a:t>
            </a:r>
          </a:p>
          <a:p>
            <a:pPr eaLnBrk="1" hangingPunct="1"/>
            <a:endParaRPr lang="es-ES_tradnl" altLang="es-ES" dirty="0"/>
          </a:p>
          <a:p>
            <a:pPr eaLnBrk="1" hangingPunct="1"/>
            <a:r>
              <a:rPr lang="es-ES_tradnl" altLang="es-ES" dirty="0"/>
              <a:t>¿Qué porcentaje de botellas presentarán un pinzado en COO </a:t>
            </a:r>
            <a:r>
              <a:rPr lang="es-ES_tradnl" altLang="es-ES" u="sng" dirty="0"/>
              <a:t>entre 86 y 89 unidades</a:t>
            </a:r>
            <a:r>
              <a:rPr lang="es-ES_tradnl" altLang="es-ES" dirty="0"/>
              <a:t>?</a:t>
            </a:r>
          </a:p>
        </p:txBody>
      </p:sp>
    </p:spTree>
    <p:extLst>
      <p:ext uri="{BB962C8B-B14F-4D97-AF65-F5344CB8AC3E}">
        <p14:creationId xmlns:p14="http://schemas.microsoft.com/office/powerpoint/2010/main" val="2920623805"/>
      </p:ext>
    </p:extLst>
  </p:cSld>
  <p:clrMapOvr>
    <a:masterClrMapping/>
  </p:clrMapOvr>
  <p:transition>
    <p:zoom/>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GB" dirty="0">
                <a:solidFill>
                  <a:schemeClr val="bg1"/>
                </a:solidFill>
              </a:rPr>
              <a:t>Fin</a:t>
            </a:r>
          </a:p>
        </p:txBody>
      </p:sp>
      <p:sp>
        <p:nvSpPr>
          <p:cNvPr id="29699" name="Text Box 2"/>
          <p:cNvSpPr txBox="1">
            <a:spLocks noChangeArrowheads="1"/>
          </p:cNvSpPr>
          <p:nvPr/>
        </p:nvSpPr>
        <p:spPr bwMode="auto">
          <a:xfrm>
            <a:off x="2340220" y="4757749"/>
            <a:ext cx="1295400" cy="701675"/>
          </a:xfrm>
          <a:prstGeom prst="rect">
            <a:avLst/>
          </a:prstGeom>
          <a:noFill/>
          <a:ln w="12700" cap="sq">
            <a:noFill/>
            <a:miter lim="800000"/>
            <a:headEnd type="none" w="sm" len="sm"/>
            <a:tailEnd type="none" w="sm" len="sm"/>
          </a:ln>
        </p:spPr>
        <p:txBody>
          <a:bodyPr>
            <a:spAutoFit/>
          </a:bodyPr>
          <a:lstStyle/>
          <a:p>
            <a:pPr>
              <a:spcBef>
                <a:spcPct val="50000"/>
              </a:spcBef>
            </a:pPr>
            <a:r>
              <a:rPr lang="es-ES_tradnl" sz="4000">
                <a:solidFill>
                  <a:schemeClr val="hlink"/>
                </a:solidFill>
                <a:latin typeface="Verdana" pitchFamily="34" charset="0"/>
              </a:rPr>
              <a:t>Fin</a:t>
            </a:r>
            <a:endParaRPr lang="es-ES" sz="4000">
              <a:solidFill>
                <a:schemeClr val="hlink"/>
              </a:solidFill>
              <a:latin typeface="Verdana" pitchFamily="34" charset="0"/>
            </a:endParaRPr>
          </a:p>
        </p:txBody>
      </p:sp>
      <p:sp>
        <p:nvSpPr>
          <p:cNvPr id="29700" name="Text Box 3"/>
          <p:cNvSpPr txBox="1">
            <a:spLocks noChangeArrowheads="1"/>
          </p:cNvSpPr>
          <p:nvPr/>
        </p:nvSpPr>
        <p:spPr bwMode="auto">
          <a:xfrm>
            <a:off x="539266" y="609600"/>
            <a:ext cx="8093320" cy="1163216"/>
          </a:xfrm>
          <a:prstGeom prst="rect">
            <a:avLst/>
          </a:prstGeom>
          <a:noFill/>
          <a:ln w="9525">
            <a:noFill/>
            <a:miter lim="800000"/>
            <a:headEnd/>
            <a:tailEnd/>
          </a:ln>
        </p:spPr>
        <p:txBody>
          <a:bodyPr/>
          <a:lstStyle/>
          <a:p>
            <a:pPr>
              <a:spcBef>
                <a:spcPct val="50000"/>
              </a:spcBef>
            </a:pPr>
            <a:r>
              <a:rPr lang="es-ES" sz="1000" b="1" dirty="0">
                <a:solidFill>
                  <a:schemeClr val="tx2"/>
                </a:solidFill>
              </a:rPr>
              <a:t>Fuentes</a:t>
            </a:r>
            <a:r>
              <a:rPr lang="es-ES" sz="1000" dirty="0">
                <a:solidFill>
                  <a:schemeClr val="tx2"/>
                </a:solidFill>
              </a:rPr>
              <a:t>:</a:t>
            </a:r>
            <a:r>
              <a:rPr lang="es-ES" sz="1000" dirty="0">
                <a:solidFill>
                  <a:schemeClr val="tx1"/>
                </a:solidFill>
              </a:rPr>
              <a:t> Romero y </a:t>
            </a:r>
            <a:r>
              <a:rPr lang="es-ES" sz="1000" dirty="0" err="1">
                <a:solidFill>
                  <a:schemeClr val="tx1"/>
                </a:solidFill>
              </a:rPr>
              <a:t>Zúnica</a:t>
            </a:r>
            <a:r>
              <a:rPr lang="es-ES" sz="1000" dirty="0">
                <a:solidFill>
                  <a:schemeClr val="tx1"/>
                </a:solidFill>
              </a:rPr>
              <a:t>: “Métodos Estadísticos en Ingeniería”</a:t>
            </a:r>
          </a:p>
          <a:p>
            <a:pPr>
              <a:spcBef>
                <a:spcPct val="50000"/>
              </a:spcBef>
            </a:pPr>
            <a:r>
              <a:rPr lang="es-ES" sz="1000" dirty="0">
                <a:solidFill>
                  <a:schemeClr val="tx1"/>
                </a:solidFill>
              </a:rPr>
              <a:t>Estas transparencias NO son unos apuntes, son solo un guión de las explicaciones hechas en clase y algunos ejemplos adicionales.</a:t>
            </a:r>
          </a:p>
          <a:p>
            <a:pPr>
              <a:spcBef>
                <a:spcPct val="50000"/>
              </a:spcBef>
            </a:pPr>
            <a:endParaRPr lang="es-ES" sz="1000" dirty="0"/>
          </a:p>
          <a:p>
            <a:pPr lvl="0">
              <a:spcBef>
                <a:spcPct val="50000"/>
              </a:spcBef>
            </a:pPr>
            <a:r>
              <a:rPr lang="es-ES" sz="1200" b="1" dirty="0">
                <a:solidFill>
                  <a:srgbClr val="000000"/>
                </a:solidFill>
                <a:latin typeface="Arial" charset="0"/>
              </a:rPr>
              <a:t>Elaborado por E. Vázquez – UPV (DEIOAC)</a:t>
            </a:r>
          </a:p>
          <a:p>
            <a:pPr>
              <a:spcBef>
                <a:spcPct val="50000"/>
              </a:spcBef>
            </a:pPr>
            <a:endParaRPr lang="es-ES" sz="1000" dirty="0">
              <a:solidFill>
                <a:schemeClr val="tx1"/>
              </a:solidFill>
            </a:endParaRPr>
          </a:p>
        </p:txBody>
      </p:sp>
      <p:sp>
        <p:nvSpPr>
          <p:cNvPr id="29701" name="Text Box 4"/>
          <p:cNvSpPr txBox="1">
            <a:spLocks noChangeArrowheads="1"/>
          </p:cNvSpPr>
          <p:nvPr/>
        </p:nvSpPr>
        <p:spPr bwMode="auto">
          <a:xfrm>
            <a:off x="536336" y="2466975"/>
            <a:ext cx="6712927" cy="914400"/>
          </a:xfrm>
          <a:prstGeom prst="rect">
            <a:avLst/>
          </a:prstGeom>
          <a:noFill/>
          <a:ln w="12700">
            <a:noFill/>
            <a:miter lim="800000"/>
            <a:headEnd/>
            <a:tailEnd/>
          </a:ln>
        </p:spPr>
        <p:txBody>
          <a:bodyPr>
            <a:spAutoFit/>
          </a:bodyPr>
          <a:lstStyle/>
          <a:p>
            <a:pPr>
              <a:spcBef>
                <a:spcPct val="50000"/>
              </a:spcBef>
            </a:pPr>
            <a:r>
              <a:rPr lang="es-ES" sz="1200" dirty="0">
                <a:solidFill>
                  <a:schemeClr val="tx1"/>
                </a:solidFill>
              </a:rPr>
              <a:t>Esta obra está bajo una licencia Reconocimiento-No comercial-Compartir bajo la misma licencia 2.5 España de </a:t>
            </a:r>
            <a:r>
              <a:rPr lang="es-ES" sz="1200" dirty="0" err="1">
                <a:solidFill>
                  <a:schemeClr val="tx1"/>
                </a:solidFill>
              </a:rPr>
              <a:t>Creative</a:t>
            </a:r>
            <a:r>
              <a:rPr lang="es-ES" sz="1200" dirty="0">
                <a:solidFill>
                  <a:schemeClr val="tx1"/>
                </a:solidFill>
              </a:rPr>
              <a:t> </a:t>
            </a:r>
            <a:r>
              <a:rPr lang="es-ES" sz="1200" dirty="0" err="1">
                <a:solidFill>
                  <a:schemeClr val="tx1"/>
                </a:solidFill>
              </a:rPr>
              <a:t>Commons</a:t>
            </a:r>
            <a:r>
              <a:rPr lang="es-ES" sz="1200" dirty="0">
                <a:solidFill>
                  <a:schemeClr val="tx1"/>
                </a:solidFill>
              </a:rPr>
              <a:t>. Para ver una copia de esta licencia, visite </a:t>
            </a:r>
            <a:r>
              <a:rPr lang="es-ES" sz="1200" dirty="0">
                <a:solidFill>
                  <a:schemeClr val="tx1"/>
                </a:solidFill>
                <a:hlinkClick r:id="rId3"/>
              </a:rPr>
              <a:t>http://creativecommons.org/licenses/by-nc-sa/2.5/es/</a:t>
            </a:r>
            <a:endParaRPr lang="es-ES" sz="1200" dirty="0">
              <a:solidFill>
                <a:schemeClr val="tx1"/>
              </a:solidFill>
            </a:endParaRPr>
          </a:p>
          <a:p>
            <a:pPr>
              <a:spcBef>
                <a:spcPct val="50000"/>
              </a:spcBef>
            </a:pPr>
            <a:endParaRPr lang="es-ES" sz="1200" dirty="0">
              <a:solidFill>
                <a:schemeClr val="tx1"/>
              </a:solidFill>
            </a:endParaRPr>
          </a:p>
        </p:txBody>
      </p:sp>
      <p:pic>
        <p:nvPicPr>
          <p:cNvPr id="727045" name="Picture 5" descr="303px-CC-logo"/>
          <p:cNvPicPr>
            <a:picLocks noChangeAspect="1" noChangeArrowheads="1"/>
          </p:cNvPicPr>
          <p:nvPr/>
        </p:nvPicPr>
        <p:blipFill>
          <a:blip r:embed="rId4" cstate="print">
            <a:lum bright="70000" contrast="-70000"/>
            <a:grayscl/>
            <a:biLevel thresh="50000"/>
          </a:blip>
          <a:srcRect l="-4202" t="-21489" r="-5519" b="-25319"/>
          <a:stretch>
            <a:fillRect/>
          </a:stretch>
        </p:blipFill>
        <p:spPr bwMode="auto">
          <a:xfrm>
            <a:off x="5058513" y="3270258"/>
            <a:ext cx="3175489" cy="1095375"/>
          </a:xfrm>
          <a:prstGeom prst="rect">
            <a:avLst/>
          </a:prstGeom>
          <a:solidFill>
            <a:schemeClr val="hlink"/>
          </a:solidFill>
          <a:ln w="9525">
            <a:noFill/>
            <a:miter lim="800000"/>
            <a:headEnd/>
            <a:tailEnd/>
          </a:ln>
        </p:spPr>
      </p:pic>
    </p:spTree>
    <p:extLst>
      <p:ext uri="{BB962C8B-B14F-4D97-AF65-F5344CB8AC3E}">
        <p14:creationId xmlns:p14="http://schemas.microsoft.com/office/powerpoint/2010/main" val="93481309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27045"/>
                                        </p:tgtEl>
                                        <p:attrNameLst>
                                          <p:attrName>style.visibility</p:attrName>
                                        </p:attrNameLst>
                                      </p:cBhvr>
                                      <p:to>
                                        <p:strVal val="visible"/>
                                      </p:to>
                                    </p:set>
                                    <p:anim calcmode="lin" valueType="num">
                                      <p:cBhvr additive="base">
                                        <p:cTn id="7" dur="500" fill="hold"/>
                                        <p:tgtEl>
                                          <p:spTgt spid="727045"/>
                                        </p:tgtEl>
                                        <p:attrNameLst>
                                          <p:attrName>ppt_x</p:attrName>
                                        </p:attrNameLst>
                                      </p:cBhvr>
                                      <p:tavLst>
                                        <p:tav tm="0">
                                          <p:val>
                                            <p:strVal val="1+#ppt_w/2"/>
                                          </p:val>
                                        </p:tav>
                                        <p:tav tm="100000">
                                          <p:val>
                                            <p:strVal val="#ppt_x"/>
                                          </p:val>
                                        </p:tav>
                                      </p:tavLst>
                                    </p:anim>
                                    <p:anim calcmode="lin" valueType="num">
                                      <p:cBhvr additive="base">
                                        <p:cTn id="8" dur="500" fill="hold"/>
                                        <p:tgtEl>
                                          <p:spTgt spid="7270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s-ES" sz="2900" b="1" dirty="0">
                <a:solidFill>
                  <a:schemeClr val="tx1"/>
                </a:solidFill>
              </a:rPr>
              <a:t>Cuadrado Medio del Factor: </a:t>
            </a:r>
            <a:r>
              <a:rPr lang="es-ES" sz="2900" dirty="0">
                <a:solidFill>
                  <a:srgbClr val="FF0000"/>
                </a:solidFill>
              </a:rPr>
              <a:t>CMF</a:t>
            </a:r>
          </a:p>
        </p:txBody>
      </p:sp>
      <p:sp>
        <p:nvSpPr>
          <p:cNvPr id="69635" name="Rectangle 3"/>
          <p:cNvSpPr>
            <a:spLocks noGrp="1" noChangeArrowheads="1"/>
          </p:cNvSpPr>
          <p:nvPr>
            <p:ph idx="1"/>
          </p:nvPr>
        </p:nvSpPr>
        <p:spPr/>
        <p:txBody>
          <a:bodyPr/>
          <a:lstStyle/>
          <a:p>
            <a:pPr algn="just">
              <a:spcBef>
                <a:spcPts val="1200"/>
              </a:spcBef>
              <a:spcAft>
                <a:spcPts val="600"/>
              </a:spcAft>
            </a:pPr>
            <a:r>
              <a:rPr lang="es-ES_tradnl" dirty="0">
                <a:sym typeface="Symbol" pitchFamily="18" charset="2"/>
              </a:rPr>
              <a:t>El </a:t>
            </a:r>
            <a:r>
              <a:rPr lang="es-ES_tradnl" dirty="0">
                <a:solidFill>
                  <a:srgbClr val="FF0000"/>
                </a:solidFill>
                <a:sym typeface="Symbol" pitchFamily="18" charset="2"/>
              </a:rPr>
              <a:t>CM </a:t>
            </a:r>
            <a:r>
              <a:rPr lang="es-ES_tradnl" dirty="0">
                <a:sym typeface="Symbol" pitchFamily="18" charset="2"/>
              </a:rPr>
              <a:t>asociado a cada </a:t>
            </a:r>
            <a:r>
              <a:rPr lang="es-ES_tradnl" dirty="0">
                <a:solidFill>
                  <a:srgbClr val="FF0000"/>
                </a:solidFill>
                <a:sym typeface="Symbol" pitchFamily="18" charset="2"/>
              </a:rPr>
              <a:t>efecto</a:t>
            </a:r>
            <a:r>
              <a:rPr lang="es-ES_tradnl" dirty="0">
                <a:solidFill>
                  <a:schemeClr val="folHlink"/>
                </a:solidFill>
                <a:sym typeface="Symbol" pitchFamily="18" charset="2"/>
              </a:rPr>
              <a:t> </a:t>
            </a:r>
            <a:r>
              <a:rPr lang="es-ES_tradnl" dirty="0">
                <a:sym typeface="Symbol" pitchFamily="18" charset="2"/>
              </a:rPr>
              <a:t>(</a:t>
            </a:r>
            <a:r>
              <a:rPr lang="es-ES_tradnl" dirty="0">
                <a:solidFill>
                  <a:srgbClr val="FF0000"/>
                </a:solidFill>
                <a:sym typeface="Symbol" pitchFamily="18" charset="2"/>
              </a:rPr>
              <a:t>CMF</a:t>
            </a:r>
            <a:r>
              <a:rPr lang="es-ES_tradnl" dirty="0">
                <a:sym typeface="Symbol" pitchFamily="18" charset="2"/>
              </a:rPr>
              <a:t>): es </a:t>
            </a:r>
            <a:r>
              <a:rPr lang="es-ES_tradnl" b="1" dirty="0">
                <a:sym typeface="Symbol" pitchFamily="18" charset="2"/>
              </a:rPr>
              <a:t>otra estimación </a:t>
            </a:r>
            <a:r>
              <a:rPr lang="es-ES_tradnl" b="1" dirty="0"/>
              <a:t>de la </a:t>
            </a:r>
            <a:r>
              <a:rPr lang="es-ES_tradnl" b="1" dirty="0">
                <a:sym typeface="Symbol" pitchFamily="18" charset="2"/>
              </a:rPr>
              <a:t></a:t>
            </a:r>
            <a:r>
              <a:rPr lang="es-ES_tradnl" b="1" baseline="30000" dirty="0">
                <a:sym typeface="Symbol" pitchFamily="18" charset="2"/>
              </a:rPr>
              <a:t>2</a:t>
            </a:r>
            <a:r>
              <a:rPr lang="es-ES_tradnl" baseline="30000" dirty="0">
                <a:sym typeface="Symbol" pitchFamily="18" charset="2"/>
              </a:rPr>
              <a:t> </a:t>
            </a:r>
            <a:r>
              <a:rPr lang="es-ES_tradnl" dirty="0">
                <a:sym typeface="Symbol" pitchFamily="18" charset="2"/>
              </a:rPr>
              <a:t>(</a:t>
            </a: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F</a:t>
            </a:r>
            <a:r>
              <a:rPr lang="es-ES_tradnl" dirty="0">
                <a:sym typeface="Symbol" pitchFamily="18" charset="2"/>
              </a:rPr>
              <a:t>), independiente de la del CMR, pero tiende a ser mayor que </a:t>
            </a:r>
            <a:r>
              <a:rPr lang="es-ES_tradnl" baseline="30000" dirty="0">
                <a:sym typeface="Symbol" pitchFamily="18" charset="2"/>
              </a:rPr>
              <a:t>2 </a:t>
            </a:r>
            <a:r>
              <a:rPr lang="es-ES_tradnl" dirty="0">
                <a:sym typeface="Symbol" pitchFamily="18" charset="2"/>
              </a:rPr>
              <a:t>si</a:t>
            </a:r>
            <a:r>
              <a:rPr lang="es-ES_tradnl" sz="2400" dirty="0">
                <a:sym typeface="Symbol" pitchFamily="18" charset="2"/>
              </a:rPr>
              <a:t> el PROVEEDOR SÍ influye en el EQUILIBRADO DINÁMICO, es decir, si </a:t>
            </a:r>
            <a:r>
              <a:rPr lang="es-ES_tradnl" dirty="0">
                <a:sym typeface="Symbol" pitchFamily="18" charset="2"/>
              </a:rPr>
              <a:t>existe un efecto real poblacional.</a:t>
            </a:r>
            <a:endParaRPr lang="es-ES_tradnl" sz="2400" dirty="0"/>
          </a:p>
        </p:txBody>
      </p:sp>
      <p:graphicFrame>
        <p:nvGraphicFramePr>
          <p:cNvPr id="5" name="Object 15"/>
          <p:cNvGraphicFramePr>
            <a:graphicFrameLocks noChangeAspect="1"/>
          </p:cNvGraphicFramePr>
          <p:nvPr>
            <p:extLst>
              <p:ext uri="{D42A27DB-BD31-4B8C-83A1-F6EECF244321}">
                <p14:modId xmlns:p14="http://schemas.microsoft.com/office/powerpoint/2010/main" val="2392332013"/>
              </p:ext>
            </p:extLst>
          </p:nvPr>
        </p:nvGraphicFramePr>
        <p:xfrm>
          <a:off x="1423988" y="2754313"/>
          <a:ext cx="5689600" cy="1162050"/>
        </p:xfrm>
        <a:graphic>
          <a:graphicData uri="http://schemas.openxmlformats.org/presentationml/2006/ole">
            <mc:AlternateContent xmlns:mc="http://schemas.openxmlformats.org/markup-compatibility/2006">
              <mc:Choice xmlns:v="urn:schemas-microsoft-com:vml" Requires="v">
                <p:oleObj spid="_x0000_s1139877" name="Ecuación" r:id="rId4" imgW="2920680" imgH="596880" progId="Equation.3">
                  <p:embed/>
                </p:oleObj>
              </mc:Choice>
              <mc:Fallback>
                <p:oleObj name="Ecuación" r:id="rId4" imgW="2920680" imgH="596880" progId="Equation.3">
                  <p:embed/>
                  <p:pic>
                    <p:nvPicPr>
                      <p:cNvPr id="0" name=""/>
                      <p:cNvPicPr>
                        <a:picLocks noChangeAspect="1" noChangeArrowheads="1"/>
                      </p:cNvPicPr>
                      <p:nvPr/>
                    </p:nvPicPr>
                    <p:blipFill>
                      <a:blip r:embed="rId5"/>
                      <a:srcRect/>
                      <a:stretch>
                        <a:fillRect/>
                      </a:stretch>
                    </p:blipFill>
                    <p:spPr bwMode="auto">
                      <a:xfrm>
                        <a:off x="1423988" y="2754313"/>
                        <a:ext cx="5689600" cy="1162050"/>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231930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anim calcmode="lin" valueType="num">
                                      <p:cBhvr additive="base">
                                        <p:cTn id="7" dur="500" fill="hold"/>
                                        <p:tgtEl>
                                          <p:spTgt spid="6963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963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548680"/>
            <a:ext cx="7482543" cy="5976664"/>
          </a:xfrm>
        </p:spPr>
        <p:txBody>
          <a:bodyPr>
            <a:normAutofit fontScale="92500" lnSpcReduction="20000"/>
          </a:bodyPr>
          <a:lstStyle/>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3" action="ppaction://hlinksldjump"/>
              </a:rPr>
              <a:t>1- Introducción</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4" action="ppaction://hlinksldjump"/>
              </a:rPr>
              <a:t>2- Terminología</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5" action="ppaction://hlinksldjump"/>
              </a:rPr>
              <a:t>3- Ejemplo 1: ANOVA con un solo factor</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6" action="ppaction://hlinksldjump"/>
              </a:rPr>
              <a:t>4- Descomposición de la suma de cuadrados. Test F</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7" action="ppaction://hlinksldjump"/>
              </a:rPr>
              <a:t>5- Comparación de medias. Intervalos LSD</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8" action="ppaction://hlinksldjump"/>
              </a:rPr>
              <a:t>6- Ejemplo 2: ANOVA con dos factores</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9" action="ppaction://hlinksldjump"/>
              </a:rPr>
              <a:t>7- Nota sobre los factores cuantitativos</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10" action="ppaction://hlinksldjump"/>
              </a:rPr>
              <a:t>8- Nota sobre el estudio de efectos sobre varianzas</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11" action="ppaction://hlinksldjump"/>
              </a:rPr>
              <a:t>9 – Al terminar la UD5-3 debéis ser capaces de…</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12" action="ppaction://hlinksldjump"/>
              </a:rPr>
              <a:t>10 - Glosario</a:t>
            </a:r>
            <a:endParaRPr lang="es-ES" kern="0" dirty="0">
              <a:solidFill>
                <a:srgbClr val="000000"/>
              </a:solidFill>
            </a:endParaRPr>
          </a:p>
          <a:p>
            <a:pPr marL="316531" indent="-316531" defTabSz="844083" eaLnBrk="0" fontAlgn="base" hangingPunct="0">
              <a:lnSpc>
                <a:spcPct val="150000"/>
              </a:lnSpc>
              <a:spcBef>
                <a:spcPts val="1108"/>
              </a:spcBef>
              <a:spcAft>
                <a:spcPct val="0"/>
              </a:spcAft>
              <a:buClr>
                <a:srgbClr val="00007D"/>
              </a:buClr>
              <a:buSzPct val="75000"/>
              <a:buNone/>
            </a:pPr>
            <a:r>
              <a:rPr lang="es-ES" kern="0" dirty="0">
                <a:solidFill>
                  <a:srgbClr val="000000"/>
                </a:solidFill>
                <a:hlinkClick r:id="rId13" action="ppaction://hlinksldjump"/>
              </a:rPr>
              <a:t>Ejercicios</a:t>
            </a:r>
            <a:endParaRPr lang="es-ES_tradnl" b="1" kern="0" dirty="0">
              <a:solidFill>
                <a:srgbClr val="FF0000"/>
              </a:solidFill>
              <a:cs typeface="Times New Roman" pitchFamily="18" charset="0"/>
            </a:endParaRPr>
          </a:p>
        </p:txBody>
      </p:sp>
      <p:sp>
        <p:nvSpPr>
          <p:cNvPr id="3" name="Título 2"/>
          <p:cNvSpPr>
            <a:spLocks noGrp="1"/>
          </p:cNvSpPr>
          <p:nvPr>
            <p:ph type="title"/>
          </p:nvPr>
        </p:nvSpPr>
        <p:spPr/>
        <p:txBody>
          <a:bodyPr/>
          <a:lstStyle/>
          <a:p>
            <a:r>
              <a:rPr lang="es-ES_tradnl" dirty="0"/>
              <a:t>Contenido UD5 – 3 ANOVA</a:t>
            </a:r>
            <a:endParaRPr lang="es-ES" dirty="0"/>
          </a:p>
        </p:txBody>
      </p:sp>
    </p:spTree>
    <p:extLst>
      <p:ext uri="{BB962C8B-B14F-4D97-AF65-F5344CB8AC3E}">
        <p14:creationId xmlns:p14="http://schemas.microsoft.com/office/powerpoint/2010/main" val="2757097163"/>
      </p:ext>
    </p:extLst>
  </p:cSld>
  <p:clrMapOvr>
    <a:masterClrMapping/>
  </p:clrMapOvr>
  <p:transition>
    <p:zoom/>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lang="es-ES_tradnl" dirty="0"/>
              <a:t>Contenido UD5 – 3 ANOVA</a:t>
            </a:r>
          </a:p>
        </p:txBody>
      </p:sp>
      <p:sp>
        <p:nvSpPr>
          <p:cNvPr id="421891" name="Rectangle 3"/>
          <p:cNvSpPr>
            <a:spLocks noGrp="1" noChangeArrowheads="1"/>
          </p:cNvSpPr>
          <p:nvPr>
            <p:ph idx="1"/>
          </p:nvPr>
        </p:nvSpPr>
        <p:spPr/>
        <p:txBody>
          <a:bodyPr/>
          <a:lstStyle/>
          <a:p>
            <a:pPr marL="457200" indent="-457200">
              <a:buNone/>
            </a:pPr>
            <a:r>
              <a:rPr lang="es-ES_tradnl" sz="2100" dirty="0">
                <a:solidFill>
                  <a:schemeClr val="tx2"/>
                </a:solidFill>
                <a:hlinkClick r:id="rId3" action="ppaction://hlinksldjump"/>
              </a:rPr>
              <a:t>4- Descomposición de la suma de cuadrados. Test F</a:t>
            </a:r>
            <a:endParaRPr lang="es-ES_tradnl" sz="2100" dirty="0">
              <a:solidFill>
                <a:schemeClr val="tx2"/>
              </a:solidFill>
            </a:endParaRPr>
          </a:p>
          <a:p>
            <a:pPr lvl="1">
              <a:lnSpc>
                <a:spcPct val="120000"/>
              </a:lnSpc>
              <a:buFont typeface="Wingdings" panose="05000000000000000000" pitchFamily="2" charset="2"/>
              <a:buChar char="§"/>
              <a:defRPr/>
            </a:pPr>
            <a:r>
              <a:rPr lang="es-ES_tradnl" sz="2100" dirty="0">
                <a:hlinkClick r:id="rId3" action="ppaction://hlinksldjump"/>
              </a:rPr>
              <a:t>Suma de Cuadrados</a:t>
            </a:r>
            <a:endParaRPr lang="es-ES_tradnl" sz="2100" dirty="0"/>
          </a:p>
          <a:p>
            <a:pPr lvl="1">
              <a:lnSpc>
                <a:spcPct val="120000"/>
              </a:lnSpc>
              <a:buFont typeface="Wingdings" panose="05000000000000000000" pitchFamily="2" charset="2"/>
              <a:buChar char="§"/>
              <a:defRPr/>
            </a:pPr>
            <a:r>
              <a:rPr lang="es-ES_tradnl" sz="2100" dirty="0">
                <a:hlinkClick r:id="rId4" action="ppaction://hlinksldjump"/>
              </a:rPr>
              <a:t>Ecuación fundamental ANOVA</a:t>
            </a:r>
            <a:endParaRPr lang="es-ES_tradnl" sz="2100" dirty="0"/>
          </a:p>
          <a:p>
            <a:pPr lvl="1">
              <a:lnSpc>
                <a:spcPct val="120000"/>
              </a:lnSpc>
              <a:buFont typeface="Wingdings" panose="05000000000000000000" pitchFamily="2" charset="2"/>
              <a:buChar char="§"/>
              <a:defRPr/>
            </a:pPr>
            <a:r>
              <a:rPr lang="es-ES_tradnl" sz="2100" dirty="0">
                <a:hlinkClick r:id="rId5" action="ppaction://hlinksldjump"/>
              </a:rPr>
              <a:t>Cuadrado Medio</a:t>
            </a:r>
            <a:endParaRPr lang="es-ES_tradnl" sz="2100" dirty="0"/>
          </a:p>
          <a:p>
            <a:pPr lvl="1">
              <a:lnSpc>
                <a:spcPct val="120000"/>
              </a:lnSpc>
              <a:buFont typeface="Wingdings" panose="05000000000000000000" pitchFamily="2" charset="2"/>
              <a:buChar char="§"/>
              <a:defRPr/>
            </a:pPr>
            <a:r>
              <a:rPr lang="es-ES_tradnl" sz="2100" dirty="0">
                <a:hlinkClick r:id="rId6" action="ppaction://hlinksldjump"/>
              </a:rPr>
              <a:t>Grados de Libertad</a:t>
            </a:r>
            <a:endParaRPr lang="es-ES_tradnl" sz="2100" dirty="0"/>
          </a:p>
          <a:p>
            <a:pPr lvl="1">
              <a:lnSpc>
                <a:spcPct val="120000"/>
              </a:lnSpc>
              <a:buFont typeface="Wingdings" panose="05000000000000000000" pitchFamily="2" charset="2"/>
              <a:buChar char="§"/>
              <a:defRPr/>
            </a:pPr>
            <a:r>
              <a:rPr lang="es-ES_tradnl" sz="2100" dirty="0">
                <a:hlinkClick r:id="rId7" action="ppaction://hlinksldjump"/>
              </a:rPr>
              <a:t>Gráfico CMF/CMR</a:t>
            </a:r>
            <a:endParaRPr lang="es-ES_tradnl" sz="2100" dirty="0"/>
          </a:p>
          <a:p>
            <a:pPr lvl="1">
              <a:lnSpc>
                <a:spcPct val="120000"/>
              </a:lnSpc>
              <a:buFont typeface="Wingdings" panose="05000000000000000000" pitchFamily="2" charset="2"/>
              <a:buChar char="§"/>
              <a:defRPr/>
            </a:pPr>
            <a:r>
              <a:rPr lang="es-ES_tradnl" sz="2100" dirty="0">
                <a:hlinkClick r:id="rId8" action="ppaction://hlinksldjump"/>
              </a:rPr>
              <a:t>F ratio</a:t>
            </a:r>
            <a:endParaRPr lang="es-ES_tradnl" sz="2100" dirty="0"/>
          </a:p>
          <a:p>
            <a:pPr lvl="1">
              <a:lnSpc>
                <a:spcPct val="120000"/>
              </a:lnSpc>
              <a:buFont typeface="Wingdings" panose="05000000000000000000" pitchFamily="2" charset="2"/>
              <a:buChar char="§"/>
              <a:defRPr/>
            </a:pPr>
            <a:r>
              <a:rPr lang="es-ES_tradnl" sz="2100" dirty="0">
                <a:hlinkClick r:id="rId8" action="ppaction://hlinksldjump"/>
              </a:rPr>
              <a:t>Test F</a:t>
            </a:r>
            <a:endParaRPr lang="es-ES_tradnl" sz="2100" dirty="0"/>
          </a:p>
          <a:p>
            <a:pPr lvl="1">
              <a:lnSpc>
                <a:spcPct val="120000"/>
              </a:lnSpc>
              <a:buFont typeface="Wingdings" panose="05000000000000000000" pitchFamily="2" charset="2"/>
              <a:buChar char="§"/>
              <a:defRPr/>
            </a:pPr>
            <a:r>
              <a:rPr lang="es-ES_tradnl" sz="2100" dirty="0">
                <a:hlinkClick r:id="rId9" action="ppaction://hlinksldjump"/>
              </a:rPr>
              <a:t>Tabla ANOVA</a:t>
            </a:r>
            <a:endParaRPr lang="es-ES_tradnl" sz="2100" dirty="0"/>
          </a:p>
          <a:p>
            <a:pPr marL="381000" indent="-381000" eaLnBrk="1" hangingPunct="1">
              <a:lnSpc>
                <a:spcPct val="120000"/>
              </a:lnSpc>
              <a:buFont typeface="Wingdings" pitchFamily="2" charset="2"/>
              <a:buNone/>
              <a:defRPr/>
            </a:pPr>
            <a:endParaRPr lang="es-ES_tradnl" sz="2100" dirty="0"/>
          </a:p>
        </p:txBody>
      </p:sp>
    </p:spTree>
    <p:extLst>
      <p:ext uri="{BB962C8B-B14F-4D97-AF65-F5344CB8AC3E}">
        <p14:creationId xmlns:p14="http://schemas.microsoft.com/office/powerpoint/2010/main" val="3527487868"/>
      </p:ext>
    </p:extLst>
  </p:cSld>
  <p:clrMapOvr>
    <a:masterClrMapping/>
  </p:clrMapOvr>
  <p:transition>
    <p:zoom/>
  </p:transition>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9" name="Rectangle 3"/>
          <p:cNvSpPr>
            <a:spLocks noGrp="1" noChangeArrowheads="1"/>
          </p:cNvSpPr>
          <p:nvPr>
            <p:ph type="body" idx="1"/>
          </p:nvPr>
        </p:nvSpPr>
        <p:spPr>
          <a:xfrm>
            <a:off x="323528" y="836712"/>
            <a:ext cx="8491538" cy="5472608"/>
          </a:xfrm>
        </p:spPr>
        <p:txBody>
          <a:bodyPr/>
          <a:lstStyle/>
          <a:p>
            <a:pPr>
              <a:spcBef>
                <a:spcPts val="3000"/>
              </a:spcBef>
              <a:spcAft>
                <a:spcPts val="600"/>
              </a:spcAft>
            </a:pPr>
            <a:r>
              <a:rPr lang="es-ES" dirty="0"/>
              <a:t>Técnica básica para el </a:t>
            </a:r>
            <a:r>
              <a:rPr lang="es-ES" b="1" dirty="0"/>
              <a:t>estudio</a:t>
            </a:r>
            <a:r>
              <a:rPr lang="es-ES" dirty="0"/>
              <a:t> de </a:t>
            </a:r>
            <a:r>
              <a:rPr lang="es-ES" b="1" dirty="0"/>
              <a:t>observaciones</a:t>
            </a:r>
            <a:r>
              <a:rPr lang="es-ES" dirty="0"/>
              <a:t> </a:t>
            </a:r>
            <a:r>
              <a:rPr lang="es-ES" b="1" dirty="0"/>
              <a:t>que dependen de varios factores</a:t>
            </a:r>
            <a:r>
              <a:rPr lang="es-ES" dirty="0"/>
              <a:t>.</a:t>
            </a:r>
          </a:p>
          <a:p>
            <a:pPr>
              <a:spcBef>
                <a:spcPts val="3000"/>
              </a:spcBef>
              <a:spcAft>
                <a:spcPts val="0"/>
              </a:spcAft>
            </a:pPr>
            <a:r>
              <a:rPr lang="es-ES" dirty="0"/>
              <a:t>Constituye </a:t>
            </a:r>
            <a:r>
              <a:rPr lang="es-ES" b="1" dirty="0"/>
              <a:t>una</a:t>
            </a:r>
            <a:r>
              <a:rPr lang="es-ES" dirty="0"/>
              <a:t> de las </a:t>
            </a:r>
            <a:r>
              <a:rPr lang="es-ES" b="1" dirty="0"/>
              <a:t>técnicas</a:t>
            </a:r>
            <a:r>
              <a:rPr lang="es-ES" dirty="0"/>
              <a:t> más              </a:t>
            </a:r>
            <a:r>
              <a:rPr lang="es-ES" b="1" dirty="0"/>
              <a:t>valiosas</a:t>
            </a:r>
            <a:r>
              <a:rPr lang="es-ES" dirty="0"/>
              <a:t> de la </a:t>
            </a:r>
            <a:r>
              <a:rPr lang="es-ES" b="1" dirty="0"/>
              <a:t>Inferencia</a:t>
            </a:r>
            <a:r>
              <a:rPr lang="es-ES" dirty="0"/>
              <a:t> Estadística</a:t>
            </a:r>
          </a:p>
          <a:p>
            <a:pPr algn="just">
              <a:spcBef>
                <a:spcPts val="0"/>
              </a:spcBef>
              <a:spcAft>
                <a:spcPts val="0"/>
              </a:spcAft>
            </a:pPr>
            <a:endParaRPr lang="es-ES" dirty="0"/>
          </a:p>
          <a:p>
            <a:pPr>
              <a:spcBef>
                <a:spcPts val="0"/>
              </a:spcBef>
              <a:spcAft>
                <a:spcPts val="0"/>
              </a:spcAft>
            </a:pPr>
            <a:r>
              <a:rPr lang="es-ES" dirty="0"/>
              <a:t>Desarrollado hacia 1930 por                             R.A. FISHER cuando trabajaba en una estación de investigación agraria  en Inglaterra.</a:t>
            </a:r>
            <a:endParaRPr lang="es-ES" i="1" dirty="0"/>
          </a:p>
          <a:p>
            <a:pPr>
              <a:spcBef>
                <a:spcPts val="3000"/>
              </a:spcBef>
              <a:spcAft>
                <a:spcPts val="600"/>
              </a:spcAft>
            </a:pPr>
            <a:r>
              <a:rPr lang="es-ES" dirty="0"/>
              <a:t>Herramienta </a:t>
            </a:r>
            <a:r>
              <a:rPr lang="es-ES" b="1" dirty="0"/>
              <a:t>fundamental</a:t>
            </a:r>
            <a:r>
              <a:rPr lang="es-ES" dirty="0"/>
              <a:t> en el análisis de los modelos de </a:t>
            </a:r>
            <a:r>
              <a:rPr lang="es-ES" b="1" dirty="0">
                <a:solidFill>
                  <a:srgbClr val="0070C0"/>
                </a:solidFill>
              </a:rPr>
              <a:t>Regresión Lineal </a:t>
            </a:r>
            <a:r>
              <a:rPr lang="es-ES" dirty="0"/>
              <a:t>y de </a:t>
            </a:r>
            <a:r>
              <a:rPr lang="es-ES" b="1" dirty="0">
                <a:solidFill>
                  <a:srgbClr val="0070C0"/>
                </a:solidFill>
              </a:rPr>
              <a:t>Diseño de Experimentos</a:t>
            </a:r>
            <a:endParaRPr lang="es-ES_tradnl" b="1" dirty="0">
              <a:solidFill>
                <a:srgbClr val="0070C0"/>
              </a:solidFill>
            </a:endParaRPr>
          </a:p>
        </p:txBody>
      </p:sp>
      <p:pic>
        <p:nvPicPr>
          <p:cNvPr id="13" name="Picture 5"/>
          <p:cNvPicPr>
            <a:picLocks noChangeAspect="1" noChangeArrowheads="1"/>
          </p:cNvPicPr>
          <p:nvPr/>
        </p:nvPicPr>
        <p:blipFill>
          <a:blip r:embed="rId3" cstate="print"/>
          <a:srcRect/>
          <a:stretch>
            <a:fillRect/>
          </a:stretch>
        </p:blipFill>
        <p:spPr bwMode="auto">
          <a:xfrm>
            <a:off x="6948264" y="1346788"/>
            <a:ext cx="1591119" cy="2082212"/>
          </a:xfrm>
          <a:prstGeom prst="rect">
            <a:avLst/>
          </a:prstGeom>
          <a:noFill/>
          <a:ln w="12700" cap="sq">
            <a:noFill/>
            <a:miter lim="800000"/>
            <a:headEnd type="none" w="sm" len="sm"/>
            <a:tailEnd type="none" w="sm" len="sm"/>
          </a:ln>
          <a:effectLst/>
        </p:spPr>
      </p:pic>
      <p:sp>
        <p:nvSpPr>
          <p:cNvPr id="162818" name="Rectangle 2"/>
          <p:cNvSpPr>
            <a:spLocks noGrp="1" noChangeArrowheads="1"/>
          </p:cNvSpPr>
          <p:nvPr>
            <p:ph type="title"/>
          </p:nvPr>
        </p:nvSpPr>
        <p:spPr>
          <a:xfrm>
            <a:off x="107951" y="115890"/>
            <a:ext cx="8467725" cy="579437"/>
          </a:xfrm>
        </p:spPr>
        <p:txBody>
          <a:bodyPr/>
          <a:lstStyle/>
          <a:p>
            <a:r>
              <a:rPr lang="ca-ES" dirty="0">
                <a:solidFill>
                  <a:schemeClr val="folHlink"/>
                </a:solidFill>
              </a:rPr>
              <a:t>1-Introducción</a:t>
            </a:r>
            <a:endParaRPr lang="es-ES_tradnl" dirty="0">
              <a:solidFill>
                <a:schemeClr val="folHlink"/>
              </a:solidFill>
            </a:endParaRPr>
          </a:p>
        </p:txBody>
      </p:sp>
    </p:spTree>
    <p:extLst>
      <p:ext uri="{BB962C8B-B14F-4D97-AF65-F5344CB8AC3E}">
        <p14:creationId xmlns:p14="http://schemas.microsoft.com/office/powerpoint/2010/main" val="38697794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62819">
                                            <p:txEl>
                                              <p:pRg st="0" end="0"/>
                                            </p:txEl>
                                          </p:spTgt>
                                        </p:tgtEl>
                                        <p:attrNameLst>
                                          <p:attrName>style.visibility</p:attrName>
                                        </p:attrNameLst>
                                      </p:cBhvr>
                                      <p:to>
                                        <p:strVal val="visible"/>
                                      </p:to>
                                    </p:set>
                                    <p:animEffect transition="in" filter="wipe(left)">
                                      <p:cBhvr>
                                        <p:cTn id="7" dur="2000"/>
                                        <p:tgtEl>
                                          <p:spTgt spid="162819">
                                            <p:txEl>
                                              <p:pRg st="0" end="0"/>
                                            </p:txEl>
                                          </p:spTgt>
                                        </p:tgtEl>
                                      </p:cBhvr>
                                    </p:animEffect>
                                  </p:childTnLst>
                                </p:cTn>
                              </p:par>
                            </p:childTnLst>
                          </p:cTn>
                        </p:par>
                        <p:par>
                          <p:cTn id="8" fill="hold">
                            <p:stCondLst>
                              <p:cond delay="4000"/>
                            </p:stCondLst>
                            <p:childTnLst>
                              <p:par>
                                <p:cTn id="9" presetID="22" presetClass="entr" presetSubtype="8" fill="hold" grpId="0" nodeType="afterEffect">
                                  <p:stCondLst>
                                    <p:cond delay="2000"/>
                                  </p:stCondLst>
                                  <p:childTnLst>
                                    <p:set>
                                      <p:cBhvr>
                                        <p:cTn id="10" dur="1" fill="hold">
                                          <p:stCondLst>
                                            <p:cond delay="0"/>
                                          </p:stCondLst>
                                        </p:cTn>
                                        <p:tgtEl>
                                          <p:spTgt spid="162819">
                                            <p:txEl>
                                              <p:pRg st="1" end="1"/>
                                            </p:txEl>
                                          </p:spTgt>
                                        </p:tgtEl>
                                        <p:attrNameLst>
                                          <p:attrName>style.visibility</p:attrName>
                                        </p:attrNameLst>
                                      </p:cBhvr>
                                      <p:to>
                                        <p:strVal val="visible"/>
                                      </p:to>
                                    </p:set>
                                    <p:animEffect transition="in" filter="wipe(left)">
                                      <p:cBhvr>
                                        <p:cTn id="11" dur="2000"/>
                                        <p:tgtEl>
                                          <p:spTgt spid="162819">
                                            <p:txEl>
                                              <p:pRg st="1" end="1"/>
                                            </p:txEl>
                                          </p:spTgt>
                                        </p:tgtEl>
                                      </p:cBhvr>
                                    </p:animEffect>
                                  </p:childTnLst>
                                </p:cTn>
                              </p:par>
                            </p:childTnLst>
                          </p:cTn>
                        </p:par>
                        <p:par>
                          <p:cTn id="12" fill="hold">
                            <p:stCondLst>
                              <p:cond delay="8000"/>
                            </p:stCondLst>
                            <p:childTnLst>
                              <p:par>
                                <p:cTn id="13" presetID="22" presetClass="entr" presetSubtype="8" fill="hold" grpId="0" nodeType="afterEffect">
                                  <p:stCondLst>
                                    <p:cond delay="2000"/>
                                  </p:stCondLst>
                                  <p:childTnLst>
                                    <p:set>
                                      <p:cBhvr>
                                        <p:cTn id="14" dur="1" fill="hold">
                                          <p:stCondLst>
                                            <p:cond delay="0"/>
                                          </p:stCondLst>
                                        </p:cTn>
                                        <p:tgtEl>
                                          <p:spTgt spid="162819">
                                            <p:txEl>
                                              <p:pRg st="3" end="3"/>
                                            </p:txEl>
                                          </p:spTgt>
                                        </p:tgtEl>
                                        <p:attrNameLst>
                                          <p:attrName>style.visibility</p:attrName>
                                        </p:attrNameLst>
                                      </p:cBhvr>
                                      <p:to>
                                        <p:strVal val="visible"/>
                                      </p:to>
                                    </p:set>
                                    <p:animEffect transition="in" filter="wipe(left)">
                                      <p:cBhvr>
                                        <p:cTn id="15" dur="2000"/>
                                        <p:tgtEl>
                                          <p:spTgt spid="162819">
                                            <p:txEl>
                                              <p:pRg st="3" end="3"/>
                                            </p:txEl>
                                          </p:spTgt>
                                        </p:tgtEl>
                                      </p:cBhvr>
                                    </p:animEffect>
                                  </p:childTnLst>
                                </p:cTn>
                              </p:par>
                            </p:childTnLst>
                          </p:cTn>
                        </p:par>
                        <p:par>
                          <p:cTn id="16" fill="hold">
                            <p:stCondLst>
                              <p:cond delay="12000"/>
                            </p:stCondLst>
                            <p:childTnLst>
                              <p:par>
                                <p:cTn id="17" presetID="22" presetClass="entr" presetSubtype="8" fill="hold" grpId="0" nodeType="afterEffect">
                                  <p:stCondLst>
                                    <p:cond delay="2000"/>
                                  </p:stCondLst>
                                  <p:childTnLst>
                                    <p:set>
                                      <p:cBhvr>
                                        <p:cTn id="18" dur="1" fill="hold">
                                          <p:stCondLst>
                                            <p:cond delay="0"/>
                                          </p:stCondLst>
                                        </p:cTn>
                                        <p:tgtEl>
                                          <p:spTgt spid="162819">
                                            <p:txEl>
                                              <p:pRg st="4" end="4"/>
                                            </p:txEl>
                                          </p:spTgt>
                                        </p:tgtEl>
                                        <p:attrNameLst>
                                          <p:attrName>style.visibility</p:attrName>
                                        </p:attrNameLst>
                                      </p:cBhvr>
                                      <p:to>
                                        <p:strVal val="visible"/>
                                      </p:to>
                                    </p:set>
                                    <p:animEffect transition="in" filter="wipe(left)">
                                      <p:cBhvr>
                                        <p:cTn id="19" dur="2000"/>
                                        <p:tgtEl>
                                          <p:spTgt spid="162819">
                                            <p:txEl>
                                              <p:pRg st="4" end="4"/>
                                            </p:txEl>
                                          </p:spTgt>
                                        </p:tgtEl>
                                      </p:cBhvr>
                                    </p:animEffect>
                                  </p:childTnLst>
                                </p:cTn>
                              </p:par>
                              <p:par>
                                <p:cTn id="20" presetID="5" presetClass="entr" presetSubtype="10" fill="hold" nodeType="withEffect">
                                  <p:stCondLst>
                                    <p:cond delay="200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9" grpId="0" build="p"/>
    </p:bldLst>
  </p:timing>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
        <p:nvSpPr>
          <p:cNvPr id="4" name="3 Marcador de número de diapositiva"/>
          <p:cNvSpPr>
            <a:spLocks noGrp="1"/>
          </p:cNvSpPr>
          <p:nvPr>
            <p:ph type="sldNum" sz="quarter" idx="4294967295"/>
          </p:nvPr>
        </p:nvSpPr>
        <p:spPr>
          <a:xfrm>
            <a:off x="6457950" y="6356352"/>
            <a:ext cx="2057400" cy="365125"/>
          </a:xfrm>
          <a:prstGeom prst="rect">
            <a:avLst/>
          </a:prstGeom>
        </p:spPr>
        <p:txBody>
          <a:bodyPr/>
          <a:lstStyle/>
          <a:p>
            <a:fld id="{B6339F7A-C3F6-4E85-8759-0EB2FADAD7B2}" type="slidenum">
              <a:rPr lang="es-ES" smtClean="0"/>
              <a:pPr/>
              <a:t>243</a:t>
            </a:fld>
            <a:endParaRPr lang="es-ES"/>
          </a:p>
        </p:txBody>
      </p:sp>
      <p:sp>
        <p:nvSpPr>
          <p:cNvPr id="11" name="Rectangle 11"/>
          <p:cNvSpPr>
            <a:spLocks noChangeArrowheads="1"/>
          </p:cNvSpPr>
          <p:nvPr/>
        </p:nvSpPr>
        <p:spPr bwMode="auto">
          <a:xfrm>
            <a:off x="323528" y="1340768"/>
            <a:ext cx="7467600" cy="4800600"/>
          </a:xfrm>
          <a:prstGeom prst="rect">
            <a:avLst/>
          </a:prstGeom>
          <a:noFill/>
          <a:ln w="9525">
            <a:solidFill>
              <a:schemeClr val="bg1"/>
            </a:solidFill>
            <a:miter lim="800000"/>
            <a:headEnd/>
            <a:tailEnd/>
          </a:ln>
        </p:spPr>
        <p:txBody>
          <a:bodyPr wrap="none" anchor="ctr"/>
          <a:lstStyle/>
          <a:p>
            <a:pPr algn="just"/>
            <a:endParaRPr lang="es-ES_tradnl"/>
          </a:p>
        </p:txBody>
      </p:sp>
      <p:sp>
        <p:nvSpPr>
          <p:cNvPr id="12" name="Text Box 12"/>
          <p:cNvSpPr txBox="1">
            <a:spLocks noChangeArrowheads="1"/>
          </p:cNvSpPr>
          <p:nvPr/>
        </p:nvSpPr>
        <p:spPr bwMode="auto">
          <a:xfrm>
            <a:off x="1979712" y="1988840"/>
            <a:ext cx="5418138" cy="461665"/>
          </a:xfrm>
          <a:prstGeom prst="rect">
            <a:avLst/>
          </a:prstGeom>
          <a:noFill/>
          <a:ln w="9525">
            <a:noFill/>
            <a:miter lim="800000"/>
            <a:headEnd/>
            <a:tailEnd/>
          </a:ln>
        </p:spPr>
        <p:txBody>
          <a:bodyPr>
            <a:spAutoFit/>
          </a:bodyPr>
          <a:lstStyle/>
          <a:p>
            <a:r>
              <a:rPr lang="es-ES_tradnl" dirty="0"/>
              <a:t>m</a:t>
            </a:r>
            <a:r>
              <a:rPr lang="es-ES_tradnl" baseline="-25000" dirty="0"/>
              <a:t>1</a:t>
            </a:r>
            <a:r>
              <a:rPr lang="es-ES_tradnl" dirty="0"/>
              <a:t>=25         m</a:t>
            </a:r>
            <a:r>
              <a:rPr lang="es-ES_tradnl" baseline="-25000" dirty="0"/>
              <a:t>2</a:t>
            </a:r>
            <a:r>
              <a:rPr lang="es-ES_tradnl" dirty="0"/>
              <a:t> =30       m</a:t>
            </a:r>
            <a:r>
              <a:rPr lang="es-ES_tradnl" baseline="-25000" dirty="0"/>
              <a:t>3</a:t>
            </a:r>
            <a:r>
              <a:rPr lang="es-ES_tradnl" dirty="0"/>
              <a:t>=35  </a:t>
            </a:r>
            <a:endParaRPr lang="es-ES_tradnl" dirty="0">
              <a:solidFill>
                <a:schemeClr val="bg1"/>
              </a:solidFill>
            </a:endParaRPr>
          </a:p>
        </p:txBody>
      </p:sp>
      <p:sp>
        <p:nvSpPr>
          <p:cNvPr id="13" name="Rectangle 13"/>
          <p:cNvSpPr>
            <a:spLocks noChangeArrowheads="1"/>
          </p:cNvSpPr>
          <p:nvPr/>
        </p:nvSpPr>
        <p:spPr bwMode="auto">
          <a:xfrm>
            <a:off x="1944662" y="2611016"/>
            <a:ext cx="1219200" cy="3743325"/>
          </a:xfrm>
          <a:prstGeom prst="rect">
            <a:avLst/>
          </a:prstGeom>
          <a:solidFill>
            <a:srgbClr val="33CCCC"/>
          </a:solidFill>
          <a:ln w="9525">
            <a:noFill/>
            <a:miter lim="800000"/>
            <a:headEnd/>
            <a:tailEnd/>
          </a:ln>
        </p:spPr>
        <p:txBody>
          <a:bodyPr anchor="ctr">
            <a:spAutoFit/>
          </a:bodyPr>
          <a:lstStyle/>
          <a:p>
            <a:pPr algn="ctr"/>
            <a:r>
              <a:rPr lang="es-ES_tradnl">
                <a:solidFill>
                  <a:schemeClr val="tx1"/>
                </a:solidFill>
              </a:rPr>
              <a:t>26</a:t>
            </a:r>
          </a:p>
          <a:p>
            <a:pPr algn="ctr"/>
            <a:r>
              <a:rPr lang="es-ES_tradnl">
                <a:solidFill>
                  <a:schemeClr val="tx1"/>
                </a:solidFill>
              </a:rPr>
              <a:t>27</a:t>
            </a:r>
          </a:p>
          <a:p>
            <a:pPr algn="ctr"/>
            <a:r>
              <a:rPr lang="es-ES_tradnl">
                <a:solidFill>
                  <a:schemeClr val="tx1"/>
                </a:solidFill>
              </a:rPr>
              <a:t>24</a:t>
            </a:r>
          </a:p>
          <a:p>
            <a:pPr algn="ctr"/>
            <a:r>
              <a:rPr lang="es-ES_tradnl">
                <a:solidFill>
                  <a:schemeClr val="tx1"/>
                </a:solidFill>
              </a:rPr>
              <a:t>26</a:t>
            </a:r>
          </a:p>
          <a:p>
            <a:pPr algn="ctr"/>
            <a:r>
              <a:rPr lang="es-ES_tradnl">
                <a:solidFill>
                  <a:schemeClr val="tx1"/>
                </a:solidFill>
              </a:rPr>
              <a:t>23</a:t>
            </a:r>
          </a:p>
          <a:p>
            <a:pPr algn="ctr"/>
            <a:r>
              <a:rPr lang="es-ES_tradnl">
                <a:solidFill>
                  <a:schemeClr val="tx1"/>
                </a:solidFill>
              </a:rPr>
              <a:t>25</a:t>
            </a:r>
          </a:p>
          <a:p>
            <a:pPr algn="ctr"/>
            <a:r>
              <a:rPr lang="es-ES_tradnl">
                <a:solidFill>
                  <a:schemeClr val="tx1"/>
                </a:solidFill>
              </a:rPr>
              <a:t>24</a:t>
            </a:r>
          </a:p>
          <a:p>
            <a:pPr algn="ctr"/>
            <a:r>
              <a:rPr lang="es-ES_tradnl">
                <a:solidFill>
                  <a:schemeClr val="tx1"/>
                </a:solidFill>
              </a:rPr>
              <a:t>26</a:t>
            </a:r>
          </a:p>
          <a:p>
            <a:pPr algn="ctr"/>
            <a:r>
              <a:rPr lang="es-ES_tradnl">
                <a:solidFill>
                  <a:schemeClr val="tx1"/>
                </a:solidFill>
              </a:rPr>
              <a:t>23</a:t>
            </a:r>
          </a:p>
          <a:p>
            <a:pPr algn="ctr"/>
            <a:r>
              <a:rPr lang="es-ES_tradnl">
                <a:solidFill>
                  <a:schemeClr val="tx1"/>
                </a:solidFill>
              </a:rPr>
              <a:t>22</a:t>
            </a:r>
            <a:endParaRPr lang="es-ES_tradnl"/>
          </a:p>
        </p:txBody>
      </p:sp>
      <p:sp>
        <p:nvSpPr>
          <p:cNvPr id="14" name="Rectangle 14"/>
          <p:cNvSpPr>
            <a:spLocks noChangeArrowheads="1"/>
          </p:cNvSpPr>
          <p:nvPr/>
        </p:nvSpPr>
        <p:spPr bwMode="auto">
          <a:xfrm>
            <a:off x="4002062" y="2606254"/>
            <a:ext cx="1219200" cy="3743325"/>
          </a:xfrm>
          <a:prstGeom prst="rect">
            <a:avLst/>
          </a:prstGeom>
          <a:solidFill>
            <a:srgbClr val="33CCCC"/>
          </a:solidFill>
          <a:ln w="9525">
            <a:noFill/>
            <a:miter lim="800000"/>
            <a:headEnd/>
            <a:tailEnd/>
          </a:ln>
        </p:spPr>
        <p:txBody>
          <a:bodyPr anchor="ctr">
            <a:spAutoFit/>
          </a:bodyPr>
          <a:lstStyle/>
          <a:p>
            <a:pPr algn="ctr"/>
            <a:r>
              <a:rPr lang="es-ES_tradnl">
                <a:solidFill>
                  <a:schemeClr val="tx1"/>
                </a:solidFill>
              </a:rPr>
              <a:t>31</a:t>
            </a:r>
          </a:p>
          <a:p>
            <a:pPr algn="ctr"/>
            <a:r>
              <a:rPr lang="es-ES_tradnl">
                <a:solidFill>
                  <a:schemeClr val="tx1"/>
                </a:solidFill>
              </a:rPr>
              <a:t>32</a:t>
            </a:r>
          </a:p>
          <a:p>
            <a:pPr algn="ctr"/>
            <a:r>
              <a:rPr lang="es-ES_tradnl">
                <a:solidFill>
                  <a:schemeClr val="tx1"/>
                </a:solidFill>
              </a:rPr>
              <a:t>29</a:t>
            </a:r>
          </a:p>
          <a:p>
            <a:pPr algn="ctr"/>
            <a:r>
              <a:rPr lang="es-ES_tradnl">
                <a:solidFill>
                  <a:schemeClr val="tx1"/>
                </a:solidFill>
              </a:rPr>
              <a:t>32</a:t>
            </a:r>
          </a:p>
          <a:p>
            <a:pPr algn="ctr"/>
            <a:r>
              <a:rPr lang="es-ES_tradnl">
                <a:solidFill>
                  <a:schemeClr val="tx1"/>
                </a:solidFill>
              </a:rPr>
              <a:t>28</a:t>
            </a:r>
          </a:p>
          <a:p>
            <a:pPr algn="ctr"/>
            <a:r>
              <a:rPr lang="es-ES_tradnl">
                <a:solidFill>
                  <a:schemeClr val="tx1"/>
                </a:solidFill>
              </a:rPr>
              <a:t>29</a:t>
            </a:r>
          </a:p>
          <a:p>
            <a:pPr algn="ctr"/>
            <a:r>
              <a:rPr lang="es-ES_tradnl">
                <a:solidFill>
                  <a:schemeClr val="tx1"/>
                </a:solidFill>
              </a:rPr>
              <a:t>30</a:t>
            </a:r>
          </a:p>
          <a:p>
            <a:pPr algn="ctr"/>
            <a:r>
              <a:rPr lang="es-ES_tradnl">
                <a:solidFill>
                  <a:schemeClr val="tx1"/>
                </a:solidFill>
              </a:rPr>
              <a:t>31</a:t>
            </a:r>
          </a:p>
          <a:p>
            <a:pPr algn="ctr"/>
            <a:r>
              <a:rPr lang="es-ES_tradnl">
                <a:solidFill>
                  <a:schemeClr val="tx1"/>
                </a:solidFill>
              </a:rPr>
              <a:t>30</a:t>
            </a:r>
          </a:p>
          <a:p>
            <a:pPr algn="ctr"/>
            <a:r>
              <a:rPr lang="es-ES_tradnl">
                <a:solidFill>
                  <a:schemeClr val="tx1"/>
                </a:solidFill>
              </a:rPr>
              <a:t>29</a:t>
            </a:r>
            <a:endParaRPr lang="es-ES_tradnl"/>
          </a:p>
        </p:txBody>
      </p:sp>
      <p:sp>
        <p:nvSpPr>
          <p:cNvPr id="15" name="Rectangle 15"/>
          <p:cNvSpPr>
            <a:spLocks noChangeArrowheads="1"/>
          </p:cNvSpPr>
          <p:nvPr/>
        </p:nvSpPr>
        <p:spPr bwMode="auto">
          <a:xfrm>
            <a:off x="5907062" y="2641179"/>
            <a:ext cx="1219200" cy="3743325"/>
          </a:xfrm>
          <a:prstGeom prst="rect">
            <a:avLst/>
          </a:prstGeom>
          <a:solidFill>
            <a:srgbClr val="33CCCC"/>
          </a:solidFill>
          <a:ln w="9525">
            <a:noFill/>
            <a:miter lim="800000"/>
            <a:headEnd/>
            <a:tailEnd/>
          </a:ln>
        </p:spPr>
        <p:txBody>
          <a:bodyPr anchor="ctr">
            <a:spAutoFit/>
          </a:bodyPr>
          <a:lstStyle/>
          <a:p>
            <a:pPr algn="ctr"/>
            <a:r>
              <a:rPr lang="es-ES_tradnl">
                <a:solidFill>
                  <a:schemeClr val="tx1"/>
                </a:solidFill>
              </a:rPr>
              <a:t>34</a:t>
            </a:r>
          </a:p>
          <a:p>
            <a:pPr algn="ctr"/>
            <a:r>
              <a:rPr lang="es-ES_tradnl">
                <a:solidFill>
                  <a:schemeClr val="tx1"/>
                </a:solidFill>
              </a:rPr>
              <a:t>37</a:t>
            </a:r>
          </a:p>
          <a:p>
            <a:pPr algn="ctr"/>
            <a:r>
              <a:rPr lang="es-ES_tradnl">
                <a:solidFill>
                  <a:schemeClr val="tx1"/>
                </a:solidFill>
              </a:rPr>
              <a:t>36</a:t>
            </a:r>
          </a:p>
          <a:p>
            <a:pPr algn="ctr"/>
            <a:r>
              <a:rPr lang="es-ES_tradnl">
                <a:solidFill>
                  <a:schemeClr val="tx1"/>
                </a:solidFill>
              </a:rPr>
              <a:t>35</a:t>
            </a:r>
          </a:p>
          <a:p>
            <a:pPr algn="ctr"/>
            <a:r>
              <a:rPr lang="es-ES_tradnl">
                <a:solidFill>
                  <a:schemeClr val="tx1"/>
                </a:solidFill>
              </a:rPr>
              <a:t>33</a:t>
            </a:r>
          </a:p>
          <a:p>
            <a:pPr algn="ctr"/>
            <a:r>
              <a:rPr lang="es-ES_tradnl">
                <a:solidFill>
                  <a:schemeClr val="tx1"/>
                </a:solidFill>
              </a:rPr>
              <a:t>32</a:t>
            </a:r>
          </a:p>
          <a:p>
            <a:pPr algn="ctr"/>
            <a:r>
              <a:rPr lang="es-ES_tradnl">
                <a:solidFill>
                  <a:schemeClr val="tx1"/>
                </a:solidFill>
              </a:rPr>
              <a:t>38</a:t>
            </a:r>
          </a:p>
          <a:p>
            <a:pPr algn="ctr"/>
            <a:r>
              <a:rPr lang="es-ES_tradnl">
                <a:solidFill>
                  <a:schemeClr val="tx1"/>
                </a:solidFill>
              </a:rPr>
              <a:t>34</a:t>
            </a:r>
          </a:p>
          <a:p>
            <a:pPr algn="ctr"/>
            <a:r>
              <a:rPr lang="es-ES_tradnl">
                <a:solidFill>
                  <a:schemeClr val="tx1"/>
                </a:solidFill>
              </a:rPr>
              <a:t>33</a:t>
            </a:r>
          </a:p>
          <a:p>
            <a:pPr algn="ctr"/>
            <a:r>
              <a:rPr lang="es-ES_tradnl">
                <a:solidFill>
                  <a:schemeClr val="tx1"/>
                </a:solidFill>
              </a:rPr>
              <a:t>39</a:t>
            </a:r>
            <a:endParaRPr lang="es-ES_tradnl"/>
          </a:p>
        </p:txBody>
      </p:sp>
      <p:grpSp>
        <p:nvGrpSpPr>
          <p:cNvPr id="61" name="60 Grupo"/>
          <p:cNvGrpSpPr/>
          <p:nvPr/>
        </p:nvGrpSpPr>
        <p:grpSpPr>
          <a:xfrm>
            <a:off x="1331640" y="2564904"/>
            <a:ext cx="6768752" cy="3888432"/>
            <a:chOff x="1259632" y="2564904"/>
            <a:chExt cx="6768752" cy="3888432"/>
          </a:xfrm>
        </p:grpSpPr>
        <p:grpSp>
          <p:nvGrpSpPr>
            <p:cNvPr id="56" name="55 Grupo"/>
            <p:cNvGrpSpPr/>
            <p:nvPr/>
          </p:nvGrpSpPr>
          <p:grpSpPr>
            <a:xfrm>
              <a:off x="1259632" y="2564904"/>
              <a:ext cx="6768752" cy="3888432"/>
              <a:chOff x="3419872" y="2969568"/>
              <a:chExt cx="6768752" cy="3888432"/>
            </a:xfrm>
          </p:grpSpPr>
          <p:sp>
            <p:nvSpPr>
              <p:cNvPr id="53" name="52 Rectángulo"/>
              <p:cNvSpPr/>
              <p:nvPr/>
            </p:nvSpPr>
            <p:spPr bwMode="auto">
              <a:xfrm>
                <a:off x="3419872" y="2969568"/>
                <a:ext cx="6768752" cy="3888432"/>
              </a:xfrm>
              <a:prstGeom prst="rect">
                <a:avLst/>
              </a:prstGeom>
              <a:solidFill>
                <a:schemeClr val="tx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grpSp>
            <p:nvGrpSpPr>
              <p:cNvPr id="52" name="51 Grupo"/>
              <p:cNvGrpSpPr/>
              <p:nvPr/>
            </p:nvGrpSpPr>
            <p:grpSpPr>
              <a:xfrm>
                <a:off x="3491880" y="3573016"/>
                <a:ext cx="6523608" cy="2744787"/>
                <a:chOff x="7380312" y="2276872"/>
                <a:chExt cx="6523608" cy="2744787"/>
              </a:xfrm>
            </p:grpSpPr>
            <p:grpSp>
              <p:nvGrpSpPr>
                <p:cNvPr id="17" name="Group 49"/>
                <p:cNvGrpSpPr>
                  <a:grpSpLocks/>
                </p:cNvGrpSpPr>
                <p:nvPr/>
              </p:nvGrpSpPr>
              <p:grpSpPr bwMode="auto">
                <a:xfrm>
                  <a:off x="7461845" y="2903934"/>
                  <a:ext cx="6442075" cy="2117725"/>
                  <a:chOff x="774" y="1440"/>
                  <a:chExt cx="4058" cy="1334"/>
                </a:xfrm>
              </p:grpSpPr>
              <p:grpSp>
                <p:nvGrpSpPr>
                  <p:cNvPr id="18" name="Group 28"/>
                  <p:cNvGrpSpPr>
                    <a:grpSpLocks/>
                  </p:cNvGrpSpPr>
                  <p:nvPr/>
                </p:nvGrpSpPr>
                <p:grpSpPr bwMode="auto">
                  <a:xfrm>
                    <a:off x="2095" y="1444"/>
                    <a:ext cx="1472" cy="1330"/>
                    <a:chOff x="1632" y="640"/>
                    <a:chExt cx="1472" cy="1330"/>
                  </a:xfrm>
                </p:grpSpPr>
                <p:grpSp>
                  <p:nvGrpSpPr>
                    <p:cNvPr id="39" name="Group 19"/>
                    <p:cNvGrpSpPr>
                      <a:grpSpLocks/>
                    </p:cNvGrpSpPr>
                    <p:nvPr/>
                  </p:nvGrpSpPr>
                  <p:grpSpPr bwMode="auto">
                    <a:xfrm>
                      <a:off x="1632" y="672"/>
                      <a:ext cx="1472" cy="1000"/>
                      <a:chOff x="1296" y="1016"/>
                      <a:chExt cx="1472" cy="1000"/>
                    </a:xfrm>
                  </p:grpSpPr>
                  <p:sp>
                    <p:nvSpPr>
                      <p:cNvPr id="46" name="Line 20"/>
                      <p:cNvSpPr>
                        <a:spLocks noChangeShapeType="1"/>
                      </p:cNvSpPr>
                      <p:nvPr/>
                    </p:nvSpPr>
                    <p:spPr bwMode="auto">
                      <a:xfrm>
                        <a:off x="1296" y="2016"/>
                        <a:ext cx="1472" cy="0"/>
                      </a:xfrm>
                      <a:prstGeom prst="line">
                        <a:avLst/>
                      </a:prstGeom>
                      <a:noFill/>
                      <a:ln w="38100">
                        <a:solidFill>
                          <a:srgbClr val="00FFFF"/>
                        </a:solidFill>
                        <a:round/>
                        <a:headEnd type="none" w="sm" len="sm"/>
                        <a:tailEnd type="none" w="sm" len="sm"/>
                      </a:ln>
                    </p:spPr>
                    <p:txBody>
                      <a:bodyPr wrap="none" anchor="ctr"/>
                      <a:lstStyle/>
                      <a:p>
                        <a:endParaRPr lang="es-ES"/>
                      </a:p>
                    </p:txBody>
                  </p:sp>
                  <p:sp>
                    <p:nvSpPr>
                      <p:cNvPr id="47" name="Freeform 21"/>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66FFFF"/>
                        </a:solidFill>
                        <a:prstDash val="solid"/>
                        <a:round/>
                        <a:headEnd/>
                        <a:tailEnd/>
                      </a:ln>
                    </p:spPr>
                    <p:txBody>
                      <a:bodyPr/>
                      <a:lstStyle/>
                      <a:p>
                        <a:endParaRPr lang="es-ES"/>
                      </a:p>
                    </p:txBody>
                  </p:sp>
                </p:grpSp>
                <p:grpSp>
                  <p:nvGrpSpPr>
                    <p:cNvPr id="40" name="Group 22"/>
                    <p:cNvGrpSpPr>
                      <a:grpSpLocks/>
                    </p:cNvGrpSpPr>
                    <p:nvPr/>
                  </p:nvGrpSpPr>
                  <p:grpSpPr bwMode="auto">
                    <a:xfrm>
                      <a:off x="2256" y="640"/>
                      <a:ext cx="307" cy="1330"/>
                      <a:chOff x="1920" y="984"/>
                      <a:chExt cx="307" cy="1330"/>
                    </a:xfrm>
                  </p:grpSpPr>
                  <p:sp>
                    <p:nvSpPr>
                      <p:cNvPr id="44" name="Line 23"/>
                      <p:cNvSpPr>
                        <a:spLocks noChangeShapeType="1"/>
                      </p:cNvSpPr>
                      <p:nvPr/>
                    </p:nvSpPr>
                    <p:spPr bwMode="auto">
                      <a:xfrm flipH="1">
                        <a:off x="2063" y="984"/>
                        <a:ext cx="1" cy="1135"/>
                      </a:xfrm>
                      <a:prstGeom prst="line">
                        <a:avLst/>
                      </a:prstGeom>
                      <a:noFill/>
                      <a:ln w="9525">
                        <a:solidFill>
                          <a:schemeClr val="bg1"/>
                        </a:solidFill>
                        <a:prstDash val="sysDot"/>
                        <a:round/>
                        <a:headEnd/>
                        <a:tailEnd/>
                      </a:ln>
                    </p:spPr>
                    <p:txBody>
                      <a:bodyPr anchor="ctr">
                        <a:spAutoFit/>
                      </a:bodyPr>
                      <a:lstStyle/>
                      <a:p>
                        <a:endParaRPr lang="es-ES"/>
                      </a:p>
                    </p:txBody>
                  </p:sp>
                  <p:sp>
                    <p:nvSpPr>
                      <p:cNvPr id="45" name="Rectangle 24"/>
                      <p:cNvSpPr>
                        <a:spLocks noChangeArrowheads="1"/>
                      </p:cNvSpPr>
                      <p:nvPr/>
                    </p:nvSpPr>
                    <p:spPr bwMode="auto">
                      <a:xfrm>
                        <a:off x="1920" y="2064"/>
                        <a:ext cx="307" cy="250"/>
                      </a:xfrm>
                      <a:prstGeom prst="rect">
                        <a:avLst/>
                      </a:prstGeom>
                      <a:noFill/>
                      <a:ln w="9525">
                        <a:noFill/>
                        <a:miter lim="800000"/>
                        <a:headEnd/>
                        <a:tailEnd/>
                      </a:ln>
                    </p:spPr>
                    <p:txBody>
                      <a:bodyPr wrap="none">
                        <a:spAutoFit/>
                      </a:bodyPr>
                      <a:lstStyle/>
                      <a:p>
                        <a:r>
                          <a:rPr lang="es-ES_tradnl" sz="2000">
                            <a:solidFill>
                              <a:schemeClr val="bg1"/>
                            </a:solidFill>
                          </a:rPr>
                          <a:t>m</a:t>
                        </a:r>
                        <a:r>
                          <a:rPr lang="es-ES_tradnl" sz="2000" baseline="-25000">
                            <a:solidFill>
                              <a:schemeClr val="bg1"/>
                            </a:solidFill>
                          </a:rPr>
                          <a:t>2</a:t>
                        </a:r>
                        <a:endParaRPr lang="es-ES_tradnl" sz="2000">
                          <a:solidFill>
                            <a:schemeClr val="tx1"/>
                          </a:solidFill>
                        </a:endParaRPr>
                      </a:p>
                    </p:txBody>
                  </p:sp>
                </p:grpSp>
                <p:grpSp>
                  <p:nvGrpSpPr>
                    <p:cNvPr id="41" name="Group 25"/>
                    <p:cNvGrpSpPr>
                      <a:grpSpLocks/>
                    </p:cNvGrpSpPr>
                    <p:nvPr/>
                  </p:nvGrpSpPr>
                  <p:grpSpPr bwMode="auto">
                    <a:xfrm>
                      <a:off x="2400" y="808"/>
                      <a:ext cx="555" cy="291"/>
                      <a:chOff x="2064" y="1152"/>
                      <a:chExt cx="555" cy="291"/>
                    </a:xfrm>
                  </p:grpSpPr>
                  <p:sp>
                    <p:nvSpPr>
                      <p:cNvPr id="42" name="Rectangle 26"/>
                      <p:cNvSpPr>
                        <a:spLocks noChangeArrowheads="1"/>
                      </p:cNvSpPr>
                      <p:nvPr/>
                    </p:nvSpPr>
                    <p:spPr bwMode="auto">
                      <a:xfrm>
                        <a:off x="2304" y="1152"/>
                        <a:ext cx="315" cy="291"/>
                      </a:xfrm>
                      <a:prstGeom prst="rect">
                        <a:avLst/>
                      </a:prstGeom>
                      <a:noFill/>
                      <a:ln w="9525">
                        <a:noFill/>
                        <a:miter lim="800000"/>
                        <a:headEnd/>
                        <a:tailEnd/>
                      </a:ln>
                    </p:spPr>
                    <p:txBody>
                      <a:bodyPr wrap="none">
                        <a:spAutoFit/>
                      </a:bodyPr>
                      <a:lstStyle/>
                      <a:p>
                        <a:r>
                          <a:rPr lang="es-ES_tradnl" dirty="0">
                            <a:solidFill>
                              <a:srgbClr val="00B0F0"/>
                            </a:solidFill>
                            <a:sym typeface="Symbol" pitchFamily="18" charset="2"/>
                          </a:rPr>
                          <a:t></a:t>
                        </a:r>
                        <a:r>
                          <a:rPr lang="es-ES_tradnl" baseline="-25000" dirty="0">
                            <a:solidFill>
                              <a:srgbClr val="00B0F0"/>
                            </a:solidFill>
                            <a:sym typeface="Symbol" pitchFamily="18" charset="2"/>
                          </a:rPr>
                          <a:t>2</a:t>
                        </a:r>
                        <a:endParaRPr lang="es-ES_tradnl" sz="2000" dirty="0">
                          <a:solidFill>
                            <a:srgbClr val="00B0F0"/>
                          </a:solidFill>
                        </a:endParaRPr>
                      </a:p>
                    </p:txBody>
                  </p:sp>
                  <p:sp>
                    <p:nvSpPr>
                      <p:cNvPr id="43" name="Line 27"/>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nvGrpSpPr>
                  <p:cNvPr id="19" name="Group 29"/>
                  <p:cNvGrpSpPr>
                    <a:grpSpLocks/>
                  </p:cNvGrpSpPr>
                  <p:nvPr/>
                </p:nvGrpSpPr>
                <p:grpSpPr bwMode="auto">
                  <a:xfrm>
                    <a:off x="774" y="1441"/>
                    <a:ext cx="1472" cy="1330"/>
                    <a:chOff x="1632" y="640"/>
                    <a:chExt cx="1472" cy="1330"/>
                  </a:xfrm>
                </p:grpSpPr>
                <p:grpSp>
                  <p:nvGrpSpPr>
                    <p:cNvPr id="30" name="Group 30"/>
                    <p:cNvGrpSpPr>
                      <a:grpSpLocks/>
                    </p:cNvGrpSpPr>
                    <p:nvPr/>
                  </p:nvGrpSpPr>
                  <p:grpSpPr bwMode="auto">
                    <a:xfrm>
                      <a:off x="1632" y="672"/>
                      <a:ext cx="1472" cy="1000"/>
                      <a:chOff x="1296" y="1016"/>
                      <a:chExt cx="1472" cy="1000"/>
                    </a:xfrm>
                  </p:grpSpPr>
                  <p:sp>
                    <p:nvSpPr>
                      <p:cNvPr id="37" name="Line 31"/>
                      <p:cNvSpPr>
                        <a:spLocks noChangeShapeType="1"/>
                      </p:cNvSpPr>
                      <p:nvPr/>
                    </p:nvSpPr>
                    <p:spPr bwMode="auto">
                      <a:xfrm>
                        <a:off x="1296" y="2016"/>
                        <a:ext cx="1472" cy="0"/>
                      </a:xfrm>
                      <a:prstGeom prst="line">
                        <a:avLst/>
                      </a:prstGeom>
                      <a:noFill/>
                      <a:ln w="38100">
                        <a:solidFill>
                          <a:srgbClr val="00FFFF"/>
                        </a:solidFill>
                        <a:round/>
                        <a:headEnd type="none" w="sm" len="sm"/>
                        <a:tailEnd type="none" w="sm" len="sm"/>
                      </a:ln>
                    </p:spPr>
                    <p:txBody>
                      <a:bodyPr wrap="none" anchor="ctr"/>
                      <a:lstStyle/>
                      <a:p>
                        <a:endParaRPr lang="es-ES"/>
                      </a:p>
                    </p:txBody>
                  </p:sp>
                  <p:sp>
                    <p:nvSpPr>
                      <p:cNvPr id="38" name="Freeform 32"/>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66FFFF"/>
                        </a:solidFill>
                        <a:prstDash val="solid"/>
                        <a:round/>
                        <a:headEnd/>
                        <a:tailEnd/>
                      </a:ln>
                    </p:spPr>
                    <p:txBody>
                      <a:bodyPr/>
                      <a:lstStyle/>
                      <a:p>
                        <a:endParaRPr lang="es-ES"/>
                      </a:p>
                    </p:txBody>
                  </p:sp>
                </p:grpSp>
                <p:grpSp>
                  <p:nvGrpSpPr>
                    <p:cNvPr id="31" name="Group 33"/>
                    <p:cNvGrpSpPr>
                      <a:grpSpLocks/>
                    </p:cNvGrpSpPr>
                    <p:nvPr/>
                  </p:nvGrpSpPr>
                  <p:grpSpPr bwMode="auto">
                    <a:xfrm>
                      <a:off x="2256" y="640"/>
                      <a:ext cx="307" cy="1330"/>
                      <a:chOff x="1920" y="984"/>
                      <a:chExt cx="307" cy="1330"/>
                    </a:xfrm>
                  </p:grpSpPr>
                  <p:sp>
                    <p:nvSpPr>
                      <p:cNvPr id="35" name="Line 34"/>
                      <p:cNvSpPr>
                        <a:spLocks noChangeShapeType="1"/>
                      </p:cNvSpPr>
                      <p:nvPr/>
                    </p:nvSpPr>
                    <p:spPr bwMode="auto">
                      <a:xfrm flipH="1">
                        <a:off x="2063" y="984"/>
                        <a:ext cx="1" cy="1135"/>
                      </a:xfrm>
                      <a:prstGeom prst="line">
                        <a:avLst/>
                      </a:prstGeom>
                      <a:noFill/>
                      <a:ln w="9525">
                        <a:solidFill>
                          <a:schemeClr val="bg1"/>
                        </a:solidFill>
                        <a:prstDash val="sysDot"/>
                        <a:round/>
                        <a:headEnd/>
                        <a:tailEnd/>
                      </a:ln>
                    </p:spPr>
                    <p:txBody>
                      <a:bodyPr anchor="ctr">
                        <a:spAutoFit/>
                      </a:bodyPr>
                      <a:lstStyle/>
                      <a:p>
                        <a:endParaRPr lang="es-ES"/>
                      </a:p>
                    </p:txBody>
                  </p:sp>
                  <p:sp>
                    <p:nvSpPr>
                      <p:cNvPr id="36" name="Rectangle 35"/>
                      <p:cNvSpPr>
                        <a:spLocks noChangeArrowheads="1"/>
                      </p:cNvSpPr>
                      <p:nvPr/>
                    </p:nvSpPr>
                    <p:spPr bwMode="auto">
                      <a:xfrm>
                        <a:off x="1920" y="2064"/>
                        <a:ext cx="307" cy="250"/>
                      </a:xfrm>
                      <a:prstGeom prst="rect">
                        <a:avLst/>
                      </a:prstGeom>
                      <a:noFill/>
                      <a:ln w="9525">
                        <a:noFill/>
                        <a:miter lim="800000"/>
                        <a:headEnd/>
                        <a:tailEnd/>
                      </a:ln>
                    </p:spPr>
                    <p:txBody>
                      <a:bodyPr wrap="none">
                        <a:spAutoFit/>
                      </a:bodyPr>
                      <a:lstStyle/>
                      <a:p>
                        <a:r>
                          <a:rPr lang="es-ES_tradnl" sz="2000">
                            <a:solidFill>
                              <a:schemeClr val="bg1"/>
                            </a:solidFill>
                          </a:rPr>
                          <a:t>m</a:t>
                        </a:r>
                        <a:r>
                          <a:rPr lang="es-ES_tradnl" sz="2000" baseline="-25000">
                            <a:solidFill>
                              <a:schemeClr val="bg1"/>
                            </a:solidFill>
                          </a:rPr>
                          <a:t>1</a:t>
                        </a:r>
                        <a:endParaRPr lang="es-ES_tradnl" sz="2000">
                          <a:solidFill>
                            <a:schemeClr val="tx1"/>
                          </a:solidFill>
                        </a:endParaRPr>
                      </a:p>
                    </p:txBody>
                  </p:sp>
                </p:grpSp>
                <p:grpSp>
                  <p:nvGrpSpPr>
                    <p:cNvPr id="32" name="Group 36"/>
                    <p:cNvGrpSpPr>
                      <a:grpSpLocks/>
                    </p:cNvGrpSpPr>
                    <p:nvPr/>
                  </p:nvGrpSpPr>
                  <p:grpSpPr bwMode="auto">
                    <a:xfrm>
                      <a:off x="2400" y="808"/>
                      <a:ext cx="555" cy="291"/>
                      <a:chOff x="2064" y="1152"/>
                      <a:chExt cx="555" cy="291"/>
                    </a:xfrm>
                  </p:grpSpPr>
                  <p:sp>
                    <p:nvSpPr>
                      <p:cNvPr id="33" name="Rectangle 37"/>
                      <p:cNvSpPr>
                        <a:spLocks noChangeArrowheads="1"/>
                      </p:cNvSpPr>
                      <p:nvPr/>
                    </p:nvSpPr>
                    <p:spPr bwMode="auto">
                      <a:xfrm>
                        <a:off x="2304" y="1152"/>
                        <a:ext cx="315" cy="291"/>
                      </a:xfrm>
                      <a:prstGeom prst="rect">
                        <a:avLst/>
                      </a:prstGeom>
                      <a:noFill/>
                      <a:ln w="9525">
                        <a:noFill/>
                        <a:miter lim="800000"/>
                        <a:headEnd/>
                        <a:tailEnd/>
                      </a:ln>
                    </p:spPr>
                    <p:txBody>
                      <a:bodyPr wrap="none">
                        <a:spAutoFit/>
                      </a:bodyPr>
                      <a:lstStyle/>
                      <a:p>
                        <a:r>
                          <a:rPr lang="es-ES_tradnl" dirty="0">
                            <a:solidFill>
                              <a:srgbClr val="00B0F0"/>
                            </a:solidFill>
                            <a:sym typeface="Symbol" pitchFamily="18" charset="2"/>
                          </a:rPr>
                          <a:t></a:t>
                        </a:r>
                        <a:r>
                          <a:rPr lang="es-ES_tradnl" baseline="-25000" dirty="0">
                            <a:solidFill>
                              <a:srgbClr val="00B0F0"/>
                            </a:solidFill>
                            <a:sym typeface="Symbol" pitchFamily="18" charset="2"/>
                          </a:rPr>
                          <a:t>1</a:t>
                        </a:r>
                        <a:endParaRPr lang="es-ES_tradnl" sz="2000" dirty="0">
                          <a:solidFill>
                            <a:srgbClr val="00B0F0"/>
                          </a:solidFill>
                        </a:endParaRPr>
                      </a:p>
                    </p:txBody>
                  </p:sp>
                  <p:sp>
                    <p:nvSpPr>
                      <p:cNvPr id="34" name="Line 38"/>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nvGrpSpPr>
                  <p:cNvPr id="20" name="Group 39"/>
                  <p:cNvGrpSpPr>
                    <a:grpSpLocks/>
                  </p:cNvGrpSpPr>
                  <p:nvPr/>
                </p:nvGrpSpPr>
                <p:grpSpPr bwMode="auto">
                  <a:xfrm>
                    <a:off x="3360" y="1440"/>
                    <a:ext cx="1472" cy="1330"/>
                    <a:chOff x="1632" y="640"/>
                    <a:chExt cx="1472" cy="1330"/>
                  </a:xfrm>
                </p:grpSpPr>
                <p:grpSp>
                  <p:nvGrpSpPr>
                    <p:cNvPr id="21" name="Group 40"/>
                    <p:cNvGrpSpPr>
                      <a:grpSpLocks/>
                    </p:cNvGrpSpPr>
                    <p:nvPr/>
                  </p:nvGrpSpPr>
                  <p:grpSpPr bwMode="auto">
                    <a:xfrm>
                      <a:off x="1632" y="672"/>
                      <a:ext cx="1472" cy="1000"/>
                      <a:chOff x="1296" y="1016"/>
                      <a:chExt cx="1472" cy="1000"/>
                    </a:xfrm>
                  </p:grpSpPr>
                  <p:sp>
                    <p:nvSpPr>
                      <p:cNvPr id="28" name="Line 41"/>
                      <p:cNvSpPr>
                        <a:spLocks noChangeShapeType="1"/>
                      </p:cNvSpPr>
                      <p:nvPr/>
                    </p:nvSpPr>
                    <p:spPr bwMode="auto">
                      <a:xfrm>
                        <a:off x="1296" y="2016"/>
                        <a:ext cx="1472" cy="0"/>
                      </a:xfrm>
                      <a:prstGeom prst="line">
                        <a:avLst/>
                      </a:prstGeom>
                      <a:noFill/>
                      <a:ln w="38100">
                        <a:solidFill>
                          <a:srgbClr val="00FFFF"/>
                        </a:solidFill>
                        <a:round/>
                        <a:headEnd type="none" w="sm" len="sm"/>
                        <a:tailEnd type="none" w="sm" len="sm"/>
                      </a:ln>
                    </p:spPr>
                    <p:txBody>
                      <a:bodyPr wrap="none" anchor="ctr"/>
                      <a:lstStyle/>
                      <a:p>
                        <a:endParaRPr lang="es-ES"/>
                      </a:p>
                    </p:txBody>
                  </p:sp>
                  <p:sp>
                    <p:nvSpPr>
                      <p:cNvPr id="29" name="Freeform 42"/>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66FFFF"/>
                        </a:solidFill>
                        <a:prstDash val="solid"/>
                        <a:round/>
                        <a:headEnd/>
                        <a:tailEnd/>
                      </a:ln>
                    </p:spPr>
                    <p:txBody>
                      <a:bodyPr/>
                      <a:lstStyle/>
                      <a:p>
                        <a:endParaRPr lang="es-ES"/>
                      </a:p>
                    </p:txBody>
                  </p:sp>
                </p:grpSp>
                <p:grpSp>
                  <p:nvGrpSpPr>
                    <p:cNvPr id="22" name="Group 43"/>
                    <p:cNvGrpSpPr>
                      <a:grpSpLocks/>
                    </p:cNvGrpSpPr>
                    <p:nvPr/>
                  </p:nvGrpSpPr>
                  <p:grpSpPr bwMode="auto">
                    <a:xfrm>
                      <a:off x="2256" y="640"/>
                      <a:ext cx="307" cy="1330"/>
                      <a:chOff x="1920" y="984"/>
                      <a:chExt cx="307" cy="1330"/>
                    </a:xfrm>
                  </p:grpSpPr>
                  <p:sp>
                    <p:nvSpPr>
                      <p:cNvPr id="26" name="Line 44"/>
                      <p:cNvSpPr>
                        <a:spLocks noChangeShapeType="1"/>
                      </p:cNvSpPr>
                      <p:nvPr/>
                    </p:nvSpPr>
                    <p:spPr bwMode="auto">
                      <a:xfrm flipH="1">
                        <a:off x="2063" y="984"/>
                        <a:ext cx="1" cy="1135"/>
                      </a:xfrm>
                      <a:prstGeom prst="line">
                        <a:avLst/>
                      </a:prstGeom>
                      <a:noFill/>
                      <a:ln w="9525">
                        <a:solidFill>
                          <a:schemeClr val="bg1"/>
                        </a:solidFill>
                        <a:prstDash val="sysDot"/>
                        <a:round/>
                        <a:headEnd/>
                        <a:tailEnd/>
                      </a:ln>
                    </p:spPr>
                    <p:txBody>
                      <a:bodyPr anchor="ctr">
                        <a:spAutoFit/>
                      </a:bodyPr>
                      <a:lstStyle/>
                      <a:p>
                        <a:endParaRPr lang="es-ES"/>
                      </a:p>
                    </p:txBody>
                  </p:sp>
                  <p:sp>
                    <p:nvSpPr>
                      <p:cNvPr id="27" name="Rectangle 45"/>
                      <p:cNvSpPr>
                        <a:spLocks noChangeArrowheads="1"/>
                      </p:cNvSpPr>
                      <p:nvPr/>
                    </p:nvSpPr>
                    <p:spPr bwMode="auto">
                      <a:xfrm>
                        <a:off x="1920" y="2064"/>
                        <a:ext cx="307" cy="250"/>
                      </a:xfrm>
                      <a:prstGeom prst="rect">
                        <a:avLst/>
                      </a:prstGeom>
                      <a:noFill/>
                      <a:ln w="9525">
                        <a:noFill/>
                        <a:miter lim="800000"/>
                        <a:headEnd/>
                        <a:tailEnd/>
                      </a:ln>
                    </p:spPr>
                    <p:txBody>
                      <a:bodyPr wrap="none">
                        <a:spAutoFit/>
                      </a:bodyPr>
                      <a:lstStyle/>
                      <a:p>
                        <a:r>
                          <a:rPr lang="es-ES_tradnl" sz="2000">
                            <a:solidFill>
                              <a:schemeClr val="bg1"/>
                            </a:solidFill>
                          </a:rPr>
                          <a:t>m</a:t>
                        </a:r>
                        <a:r>
                          <a:rPr lang="es-ES_tradnl" sz="2000" baseline="-25000">
                            <a:solidFill>
                              <a:schemeClr val="bg1"/>
                            </a:solidFill>
                          </a:rPr>
                          <a:t>3</a:t>
                        </a:r>
                        <a:endParaRPr lang="es-ES_tradnl" sz="2000">
                          <a:solidFill>
                            <a:schemeClr val="tx1"/>
                          </a:solidFill>
                        </a:endParaRPr>
                      </a:p>
                    </p:txBody>
                  </p:sp>
                </p:grpSp>
                <p:grpSp>
                  <p:nvGrpSpPr>
                    <p:cNvPr id="23" name="Group 46"/>
                    <p:cNvGrpSpPr>
                      <a:grpSpLocks/>
                    </p:cNvGrpSpPr>
                    <p:nvPr/>
                  </p:nvGrpSpPr>
                  <p:grpSpPr bwMode="auto">
                    <a:xfrm>
                      <a:off x="2400" y="808"/>
                      <a:ext cx="555" cy="291"/>
                      <a:chOff x="2064" y="1152"/>
                      <a:chExt cx="555" cy="291"/>
                    </a:xfrm>
                  </p:grpSpPr>
                  <p:sp>
                    <p:nvSpPr>
                      <p:cNvPr id="24" name="Rectangle 47"/>
                      <p:cNvSpPr>
                        <a:spLocks noChangeArrowheads="1"/>
                      </p:cNvSpPr>
                      <p:nvPr/>
                    </p:nvSpPr>
                    <p:spPr bwMode="auto">
                      <a:xfrm>
                        <a:off x="2304" y="1152"/>
                        <a:ext cx="315" cy="291"/>
                      </a:xfrm>
                      <a:prstGeom prst="rect">
                        <a:avLst/>
                      </a:prstGeom>
                      <a:noFill/>
                      <a:ln w="9525">
                        <a:noFill/>
                        <a:miter lim="800000"/>
                        <a:headEnd/>
                        <a:tailEnd/>
                      </a:ln>
                    </p:spPr>
                    <p:txBody>
                      <a:bodyPr wrap="none">
                        <a:spAutoFit/>
                      </a:bodyPr>
                      <a:lstStyle/>
                      <a:p>
                        <a:r>
                          <a:rPr lang="es-ES_tradnl" dirty="0">
                            <a:solidFill>
                              <a:srgbClr val="00B0F0"/>
                            </a:solidFill>
                            <a:sym typeface="Symbol" pitchFamily="18" charset="2"/>
                          </a:rPr>
                          <a:t></a:t>
                        </a:r>
                        <a:r>
                          <a:rPr lang="es-ES_tradnl" baseline="-25000" dirty="0">
                            <a:solidFill>
                              <a:srgbClr val="00B0F0"/>
                            </a:solidFill>
                            <a:sym typeface="Symbol" pitchFamily="18" charset="2"/>
                          </a:rPr>
                          <a:t>3</a:t>
                        </a:r>
                        <a:endParaRPr lang="es-ES_tradnl" sz="2000" dirty="0">
                          <a:solidFill>
                            <a:srgbClr val="00B0F0"/>
                          </a:solidFill>
                        </a:endParaRPr>
                      </a:p>
                    </p:txBody>
                  </p:sp>
                  <p:sp>
                    <p:nvSpPr>
                      <p:cNvPr id="25" name="Line 48"/>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sp>
              <p:nvSpPr>
                <p:cNvPr id="48" name="Freeform 50"/>
                <p:cNvSpPr>
                  <a:spLocks/>
                </p:cNvSpPr>
                <p:nvPr/>
              </p:nvSpPr>
              <p:spPr bwMode="auto">
                <a:xfrm>
                  <a:off x="7380312" y="2276872"/>
                  <a:ext cx="6400800" cy="2151062"/>
                </a:xfrm>
                <a:custGeom>
                  <a:avLst/>
                  <a:gdLst>
                    <a:gd name="T0" fmla="*/ 0 w 4032"/>
                    <a:gd name="T1" fmla="*/ 1355 h 1355"/>
                    <a:gd name="T2" fmla="*/ 288 w 4032"/>
                    <a:gd name="T3" fmla="*/ 1019 h 1355"/>
                    <a:gd name="T4" fmla="*/ 648 w 4032"/>
                    <a:gd name="T5" fmla="*/ 437 h 1355"/>
                    <a:gd name="T6" fmla="*/ 1005 w 4032"/>
                    <a:gd name="T7" fmla="*/ 182 h 1355"/>
                    <a:gd name="T8" fmla="*/ 1872 w 4032"/>
                    <a:gd name="T9" fmla="*/ 11 h 1355"/>
                    <a:gd name="T10" fmla="*/ 2772 w 4032"/>
                    <a:gd name="T11" fmla="*/ 113 h 1355"/>
                    <a:gd name="T12" fmla="*/ 3240 w 4032"/>
                    <a:gd name="T13" fmla="*/ 275 h 1355"/>
                    <a:gd name="T14" fmla="*/ 3438 w 4032"/>
                    <a:gd name="T15" fmla="*/ 419 h 1355"/>
                    <a:gd name="T16" fmla="*/ 3594 w 4032"/>
                    <a:gd name="T17" fmla="*/ 635 h 1355"/>
                    <a:gd name="T18" fmla="*/ 3822 w 4032"/>
                    <a:gd name="T19" fmla="*/ 1019 h 1355"/>
                    <a:gd name="T20" fmla="*/ 4032 w 4032"/>
                    <a:gd name="T21" fmla="*/ 1259 h 1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32"/>
                    <a:gd name="T34" fmla="*/ 0 h 1355"/>
                    <a:gd name="T35" fmla="*/ 4032 w 4032"/>
                    <a:gd name="T36" fmla="*/ 1355 h 135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32" h="1355">
                      <a:moveTo>
                        <a:pt x="0" y="1355"/>
                      </a:moveTo>
                      <a:cubicBezTo>
                        <a:pt x="84" y="1271"/>
                        <a:pt x="180" y="1172"/>
                        <a:pt x="288" y="1019"/>
                      </a:cubicBezTo>
                      <a:cubicBezTo>
                        <a:pt x="396" y="866"/>
                        <a:pt x="529" y="576"/>
                        <a:pt x="648" y="437"/>
                      </a:cubicBezTo>
                      <a:cubicBezTo>
                        <a:pt x="767" y="298"/>
                        <a:pt x="801" y="253"/>
                        <a:pt x="1005" y="182"/>
                      </a:cubicBezTo>
                      <a:cubicBezTo>
                        <a:pt x="1209" y="111"/>
                        <a:pt x="1578" y="22"/>
                        <a:pt x="1872" y="11"/>
                      </a:cubicBezTo>
                      <a:cubicBezTo>
                        <a:pt x="2166" y="0"/>
                        <a:pt x="2544" y="69"/>
                        <a:pt x="2772" y="113"/>
                      </a:cubicBezTo>
                      <a:cubicBezTo>
                        <a:pt x="3000" y="157"/>
                        <a:pt x="3129" y="224"/>
                        <a:pt x="3240" y="275"/>
                      </a:cubicBezTo>
                      <a:cubicBezTo>
                        <a:pt x="3351" y="326"/>
                        <a:pt x="3379" y="359"/>
                        <a:pt x="3438" y="419"/>
                      </a:cubicBezTo>
                      <a:cubicBezTo>
                        <a:pt x="3497" y="479"/>
                        <a:pt x="3530" y="535"/>
                        <a:pt x="3594" y="635"/>
                      </a:cubicBezTo>
                      <a:cubicBezTo>
                        <a:pt x="3658" y="735"/>
                        <a:pt x="3749" y="915"/>
                        <a:pt x="3822" y="1019"/>
                      </a:cubicBezTo>
                      <a:cubicBezTo>
                        <a:pt x="3895" y="1123"/>
                        <a:pt x="3988" y="1209"/>
                        <a:pt x="4032" y="1259"/>
                      </a:cubicBezTo>
                    </a:path>
                  </a:pathLst>
                </a:custGeom>
                <a:noFill/>
                <a:ln w="38100" cap="flat" cmpd="sng">
                  <a:solidFill>
                    <a:srgbClr val="00FF00"/>
                  </a:solidFill>
                  <a:prstDash val="solid"/>
                  <a:round/>
                  <a:headEnd/>
                  <a:tailEnd/>
                </a:ln>
              </p:spPr>
              <p:txBody>
                <a:bodyPr wrap="none" anchor="ctr">
                  <a:spAutoFit/>
                </a:bodyPr>
                <a:lstStyle/>
                <a:p>
                  <a:endParaRPr lang="es-ES"/>
                </a:p>
              </p:txBody>
            </p:sp>
          </p:grpSp>
        </p:grpSp>
        <p:sp>
          <p:nvSpPr>
            <p:cNvPr id="57" name="56 CuadroTexto"/>
            <p:cNvSpPr txBox="1"/>
            <p:nvPr/>
          </p:nvSpPr>
          <p:spPr>
            <a:xfrm>
              <a:off x="3779912" y="2708920"/>
              <a:ext cx="2154757" cy="461665"/>
            </a:xfrm>
            <a:prstGeom prst="rect">
              <a:avLst/>
            </a:prstGeom>
            <a:noFill/>
          </p:spPr>
          <p:txBody>
            <a:bodyPr wrap="none" rtlCol="0">
              <a:spAutoFit/>
            </a:bodyPr>
            <a:lstStyle/>
            <a:p>
              <a:r>
                <a:rPr lang="es-ES" dirty="0">
                  <a:solidFill>
                    <a:srgbClr val="008000"/>
                  </a:solidFill>
                  <a:sym typeface="Symbol"/>
                </a:rPr>
                <a:t></a:t>
              </a:r>
              <a:r>
                <a:rPr lang="es-ES" baseline="-25000" dirty="0">
                  <a:solidFill>
                    <a:srgbClr val="008000"/>
                  </a:solidFill>
                  <a:sym typeface="Symbol"/>
                </a:rPr>
                <a:t>total de los datos</a:t>
              </a:r>
              <a:endParaRPr lang="es-ES" sz="1600" dirty="0">
                <a:solidFill>
                  <a:srgbClr val="008000"/>
                </a:solidFill>
              </a:endParaRPr>
            </a:p>
          </p:txBody>
        </p:sp>
      </p:grpSp>
      <p:sp>
        <p:nvSpPr>
          <p:cNvPr id="59" name="58 Rectángulo"/>
          <p:cNvSpPr/>
          <p:nvPr/>
        </p:nvSpPr>
        <p:spPr>
          <a:xfrm>
            <a:off x="0" y="77723"/>
            <a:ext cx="8820472" cy="830997"/>
          </a:xfrm>
          <a:prstGeom prst="rect">
            <a:avLst/>
          </a:prstGeom>
        </p:spPr>
        <p:txBody>
          <a:bodyPr wrap="square">
            <a:spAutoFit/>
          </a:bodyPr>
          <a:lstStyle/>
          <a:p>
            <a:pPr algn="ctr">
              <a:spcBef>
                <a:spcPct val="50000"/>
              </a:spcBef>
            </a:pPr>
            <a:r>
              <a:rPr lang="es-ES_tradnl" dirty="0"/>
              <a:t>¿POR QUÉ EL EFECTO DE UN FACTOR GENERA VARIABILIDAD EN LA VARIABLE RESPUESTA?</a:t>
            </a:r>
            <a:endParaRPr lang="es-ES" dirty="0"/>
          </a:p>
        </p:txBody>
      </p:sp>
      <p:sp>
        <p:nvSpPr>
          <p:cNvPr id="60" name="59 Rectángulo"/>
          <p:cNvSpPr/>
          <p:nvPr/>
        </p:nvSpPr>
        <p:spPr>
          <a:xfrm>
            <a:off x="539552" y="1064930"/>
            <a:ext cx="7920880" cy="707886"/>
          </a:xfrm>
          <a:prstGeom prst="rect">
            <a:avLst/>
          </a:prstGeom>
        </p:spPr>
        <p:txBody>
          <a:bodyPr wrap="square">
            <a:spAutoFit/>
          </a:bodyPr>
          <a:lstStyle/>
          <a:p>
            <a:pPr algn="just">
              <a:spcBef>
                <a:spcPct val="50000"/>
              </a:spcBef>
            </a:pPr>
            <a:r>
              <a:rPr lang="es-ES_tradnl" sz="2000" dirty="0"/>
              <a:t>Sea un Factor con 3 variantes que tiene un efecto sobre la media de la variable respuesta </a:t>
            </a:r>
            <a:r>
              <a:rPr lang="es-ES_tradnl" sz="2000" dirty="0">
                <a:sym typeface="Symbol"/>
              </a:rPr>
              <a:t></a:t>
            </a:r>
            <a:r>
              <a:rPr lang="es-ES_tradnl" sz="2000" dirty="0"/>
              <a:t>3 medias diferentes</a:t>
            </a:r>
            <a:endParaRPr lang="es-ES" sz="2000" dirty="0"/>
          </a:p>
        </p:txBody>
      </p:sp>
      <p:sp>
        <p:nvSpPr>
          <p:cNvPr id="62" name="61 Rectángulo"/>
          <p:cNvSpPr/>
          <p:nvPr/>
        </p:nvSpPr>
        <p:spPr>
          <a:xfrm>
            <a:off x="3131840" y="5877272"/>
            <a:ext cx="3312368" cy="461665"/>
          </a:xfrm>
          <a:prstGeom prst="rect">
            <a:avLst/>
          </a:prstGeom>
        </p:spPr>
        <p:txBody>
          <a:bodyPr wrap="square">
            <a:spAutoFit/>
          </a:bodyPr>
          <a:lstStyle/>
          <a:p>
            <a:r>
              <a:rPr lang="es-ES" dirty="0">
                <a:solidFill>
                  <a:srgbClr val="00B0F0"/>
                </a:solidFill>
                <a:sym typeface="Symbol"/>
              </a:rPr>
              <a:t></a:t>
            </a:r>
            <a:r>
              <a:rPr lang="es-ES" baseline="-25000" dirty="0">
                <a:solidFill>
                  <a:srgbClr val="00B0F0"/>
                </a:solidFill>
                <a:sym typeface="Symbol"/>
              </a:rPr>
              <a:t>residual </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1 </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2</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3</a:t>
            </a:r>
            <a:endParaRPr lang="es-ES_tradnl" sz="1600" dirty="0">
              <a:solidFill>
                <a:srgbClr val="00B0F0"/>
              </a:solidFill>
            </a:endParaRPr>
          </a:p>
        </p:txBody>
      </p:sp>
    </p:spTree>
    <p:extLst>
      <p:ext uri="{BB962C8B-B14F-4D97-AF65-F5344CB8AC3E}">
        <p14:creationId xmlns:p14="http://schemas.microsoft.com/office/powerpoint/2010/main" val="13859410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ppt_x</p:attrName>
                                        </p:attrNameLst>
                                      </p:cBhvr>
                                      <p:tavLst>
                                        <p:tav tm="0">
                                          <p:val>
                                            <p:strVal val="#ppt_x"/>
                                          </p:val>
                                        </p:tav>
                                        <p:tav tm="100000">
                                          <p:val>
                                            <p:strVal val="#ppt_x"/>
                                          </p:val>
                                        </p:tav>
                                      </p:tavLst>
                                    </p:anim>
                                    <p:anim calcmode="lin" valueType="num">
                                      <p:cBhvr>
                                        <p:cTn id="8" dur="500" fill="hold"/>
                                        <p:tgtEl>
                                          <p:spTgt spid="61"/>
                                        </p:tgtEl>
                                        <p:attrNameLst>
                                          <p:attrName>ppt_y</p:attrName>
                                        </p:attrNameLst>
                                      </p:cBhvr>
                                      <p:tavLst>
                                        <p:tav tm="0">
                                          <p:val>
                                            <p:strVal val="#ppt_y+#ppt_h/2"/>
                                          </p:val>
                                        </p:tav>
                                        <p:tav tm="100000">
                                          <p:val>
                                            <p:strVal val="#ppt_y"/>
                                          </p:val>
                                        </p:tav>
                                      </p:tavLst>
                                    </p:anim>
                                    <p:anim calcmode="lin" valueType="num">
                                      <p:cBhvr>
                                        <p:cTn id="9" dur="500" fill="hold"/>
                                        <p:tgtEl>
                                          <p:spTgt spid="61"/>
                                        </p:tgtEl>
                                        <p:attrNameLst>
                                          <p:attrName>ppt_w</p:attrName>
                                        </p:attrNameLst>
                                      </p:cBhvr>
                                      <p:tavLst>
                                        <p:tav tm="0">
                                          <p:val>
                                            <p:strVal val="#ppt_w"/>
                                          </p:val>
                                        </p:tav>
                                        <p:tav tm="100000">
                                          <p:val>
                                            <p:strVal val="#ppt_w"/>
                                          </p:val>
                                        </p:tav>
                                      </p:tavLst>
                                    </p:anim>
                                    <p:anim calcmode="lin" valueType="num">
                                      <p:cBhvr>
                                        <p:cTn id="10" dur="500" fill="hold"/>
                                        <p:tgtEl>
                                          <p:spTgt spid="6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
        <p:nvSpPr>
          <p:cNvPr id="4" name="3 Marcador de número de diapositiva"/>
          <p:cNvSpPr>
            <a:spLocks noGrp="1"/>
          </p:cNvSpPr>
          <p:nvPr>
            <p:ph type="sldNum" sz="quarter" idx="4294967295"/>
          </p:nvPr>
        </p:nvSpPr>
        <p:spPr>
          <a:xfrm>
            <a:off x="6457950" y="6356352"/>
            <a:ext cx="2057400" cy="365125"/>
          </a:xfrm>
          <a:prstGeom prst="rect">
            <a:avLst/>
          </a:prstGeom>
        </p:spPr>
        <p:txBody>
          <a:bodyPr/>
          <a:lstStyle/>
          <a:p>
            <a:fld id="{B6339F7A-C3F6-4E85-8759-0EB2FADAD7B2}" type="slidenum">
              <a:rPr lang="es-ES" smtClean="0"/>
              <a:pPr/>
              <a:t>244</a:t>
            </a:fld>
            <a:endParaRPr lang="es-ES"/>
          </a:p>
        </p:txBody>
      </p:sp>
      <p:sp>
        <p:nvSpPr>
          <p:cNvPr id="12" name="Text Box 12"/>
          <p:cNvSpPr txBox="1">
            <a:spLocks noChangeArrowheads="1"/>
          </p:cNvSpPr>
          <p:nvPr/>
        </p:nvSpPr>
        <p:spPr bwMode="auto">
          <a:xfrm>
            <a:off x="3491880" y="1988840"/>
            <a:ext cx="2664296" cy="461665"/>
          </a:xfrm>
          <a:prstGeom prst="rect">
            <a:avLst/>
          </a:prstGeom>
          <a:noFill/>
          <a:ln w="9525">
            <a:noFill/>
            <a:miter lim="800000"/>
            <a:headEnd/>
            <a:tailEnd/>
          </a:ln>
        </p:spPr>
        <p:txBody>
          <a:bodyPr wrap="square">
            <a:spAutoFit/>
          </a:bodyPr>
          <a:lstStyle/>
          <a:p>
            <a:r>
              <a:rPr lang="es-ES_tradnl" dirty="0"/>
              <a:t>m</a:t>
            </a:r>
            <a:r>
              <a:rPr lang="es-ES_tradnl" baseline="-25000" dirty="0"/>
              <a:t>1</a:t>
            </a:r>
            <a:r>
              <a:rPr lang="es-ES_tradnl" dirty="0"/>
              <a:t>=m</a:t>
            </a:r>
            <a:r>
              <a:rPr lang="es-ES_tradnl" baseline="-25000" dirty="0"/>
              <a:t>2</a:t>
            </a:r>
            <a:r>
              <a:rPr lang="es-ES_tradnl" dirty="0"/>
              <a:t>=m</a:t>
            </a:r>
            <a:r>
              <a:rPr lang="es-ES_tradnl" baseline="-25000" dirty="0"/>
              <a:t>3</a:t>
            </a:r>
            <a:r>
              <a:rPr lang="es-ES_tradnl" dirty="0"/>
              <a:t>  </a:t>
            </a:r>
            <a:endParaRPr lang="es-ES_tradnl" dirty="0">
              <a:solidFill>
                <a:schemeClr val="bg1"/>
              </a:solidFill>
            </a:endParaRPr>
          </a:p>
        </p:txBody>
      </p:sp>
      <p:sp>
        <p:nvSpPr>
          <p:cNvPr id="59" name="58 Rectángulo"/>
          <p:cNvSpPr/>
          <p:nvPr/>
        </p:nvSpPr>
        <p:spPr>
          <a:xfrm>
            <a:off x="0" y="77723"/>
            <a:ext cx="8820472" cy="830997"/>
          </a:xfrm>
          <a:prstGeom prst="rect">
            <a:avLst/>
          </a:prstGeom>
        </p:spPr>
        <p:txBody>
          <a:bodyPr wrap="square">
            <a:spAutoFit/>
          </a:bodyPr>
          <a:lstStyle/>
          <a:p>
            <a:pPr algn="ctr">
              <a:spcBef>
                <a:spcPct val="50000"/>
              </a:spcBef>
            </a:pPr>
            <a:r>
              <a:rPr lang="es-ES_tradnl" dirty="0"/>
              <a:t>¿POR QUÉ EL EFECTO DE UN FACTOR GENERA VARIABILIDAD EN LA VARIABLE RESPUESTA?</a:t>
            </a:r>
            <a:endParaRPr lang="es-ES" dirty="0"/>
          </a:p>
        </p:txBody>
      </p:sp>
      <p:sp>
        <p:nvSpPr>
          <p:cNvPr id="60" name="59 Rectángulo"/>
          <p:cNvSpPr/>
          <p:nvPr/>
        </p:nvSpPr>
        <p:spPr>
          <a:xfrm>
            <a:off x="539552" y="1064930"/>
            <a:ext cx="7920880" cy="707886"/>
          </a:xfrm>
          <a:prstGeom prst="rect">
            <a:avLst/>
          </a:prstGeom>
          <a:noFill/>
        </p:spPr>
        <p:txBody>
          <a:bodyPr wrap="square">
            <a:spAutoFit/>
          </a:bodyPr>
          <a:lstStyle/>
          <a:p>
            <a:pPr algn="just">
              <a:spcBef>
                <a:spcPct val="50000"/>
              </a:spcBef>
            </a:pPr>
            <a:r>
              <a:rPr lang="es-ES_tradnl" sz="2000" dirty="0"/>
              <a:t>Sea un Factor con 3 variantes que no tiene un efecto sobre la media de la variable respuesta </a:t>
            </a:r>
            <a:r>
              <a:rPr lang="es-ES_tradnl" sz="2000" dirty="0">
                <a:sym typeface="Symbol"/>
              </a:rPr>
              <a:t> </a:t>
            </a:r>
            <a:r>
              <a:rPr lang="es-ES_tradnl" sz="2000" dirty="0"/>
              <a:t>media igual para las 3</a:t>
            </a:r>
            <a:endParaRPr lang="es-ES" sz="2000" dirty="0"/>
          </a:p>
        </p:txBody>
      </p:sp>
      <p:grpSp>
        <p:nvGrpSpPr>
          <p:cNvPr id="56" name="55 Grupo"/>
          <p:cNvGrpSpPr/>
          <p:nvPr/>
        </p:nvGrpSpPr>
        <p:grpSpPr>
          <a:xfrm>
            <a:off x="2555776" y="2708920"/>
            <a:ext cx="4104456" cy="3528392"/>
            <a:chOff x="2411760" y="2708920"/>
            <a:chExt cx="4104456" cy="3528392"/>
          </a:xfrm>
        </p:grpSpPr>
        <p:grpSp>
          <p:nvGrpSpPr>
            <p:cNvPr id="55" name="54 Grupo"/>
            <p:cNvGrpSpPr/>
            <p:nvPr/>
          </p:nvGrpSpPr>
          <p:grpSpPr>
            <a:xfrm>
              <a:off x="2411760" y="2708920"/>
              <a:ext cx="4104456" cy="3528392"/>
              <a:chOff x="2411760" y="2708920"/>
              <a:chExt cx="4104456" cy="3528392"/>
            </a:xfrm>
          </p:grpSpPr>
          <p:sp>
            <p:nvSpPr>
              <p:cNvPr id="50" name="49 Rectángulo"/>
              <p:cNvSpPr/>
              <p:nvPr/>
            </p:nvSpPr>
            <p:spPr bwMode="auto">
              <a:xfrm>
                <a:off x="2411760" y="2708920"/>
                <a:ext cx="3816424" cy="3528392"/>
              </a:xfrm>
              <a:prstGeom prst="rect">
                <a:avLst/>
              </a:prstGeom>
              <a:solidFill>
                <a:schemeClr val="tx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Verdana" pitchFamily="34" charset="0"/>
                </a:endParaRPr>
              </a:p>
            </p:txBody>
          </p:sp>
          <p:grpSp>
            <p:nvGrpSpPr>
              <p:cNvPr id="8" name="Group 19"/>
              <p:cNvGrpSpPr>
                <a:grpSpLocks/>
              </p:cNvGrpSpPr>
              <p:nvPr/>
            </p:nvGrpSpPr>
            <p:grpSpPr bwMode="auto">
              <a:xfrm>
                <a:off x="2915816" y="3473306"/>
                <a:ext cx="2336800" cy="1897256"/>
                <a:chOff x="1296" y="1016"/>
                <a:chExt cx="1472" cy="1000"/>
              </a:xfrm>
            </p:grpSpPr>
            <p:sp>
              <p:nvSpPr>
                <p:cNvPr id="46" name="Line 20"/>
                <p:cNvSpPr>
                  <a:spLocks noChangeShapeType="1"/>
                </p:cNvSpPr>
                <p:nvPr/>
              </p:nvSpPr>
              <p:spPr bwMode="auto">
                <a:xfrm>
                  <a:off x="1296" y="2016"/>
                  <a:ext cx="1472" cy="0"/>
                </a:xfrm>
                <a:prstGeom prst="line">
                  <a:avLst/>
                </a:prstGeom>
                <a:noFill/>
                <a:ln w="38100">
                  <a:solidFill>
                    <a:srgbClr val="00FFFF"/>
                  </a:solidFill>
                  <a:round/>
                  <a:headEnd type="none" w="sm" len="sm"/>
                  <a:tailEnd type="none" w="sm" len="sm"/>
                </a:ln>
              </p:spPr>
              <p:txBody>
                <a:bodyPr wrap="none" anchor="ctr"/>
                <a:lstStyle/>
                <a:p>
                  <a:endParaRPr lang="es-ES"/>
                </a:p>
              </p:txBody>
            </p:sp>
            <p:sp>
              <p:nvSpPr>
                <p:cNvPr id="47" name="Freeform 21"/>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66FFFF"/>
                  </a:solidFill>
                  <a:prstDash val="solid"/>
                  <a:round/>
                  <a:headEnd/>
                  <a:tailEnd/>
                </a:ln>
              </p:spPr>
              <p:txBody>
                <a:bodyPr/>
                <a:lstStyle/>
                <a:p>
                  <a:endParaRPr lang="es-ES"/>
                </a:p>
              </p:txBody>
            </p:sp>
          </p:grpSp>
          <p:sp>
            <p:nvSpPr>
              <p:cNvPr id="44" name="Line 23"/>
              <p:cNvSpPr>
                <a:spLocks noChangeShapeType="1"/>
              </p:cNvSpPr>
              <p:nvPr/>
            </p:nvSpPr>
            <p:spPr bwMode="auto">
              <a:xfrm flipH="1">
                <a:off x="4151810" y="3412593"/>
                <a:ext cx="1588" cy="2153386"/>
              </a:xfrm>
              <a:prstGeom prst="line">
                <a:avLst/>
              </a:prstGeom>
              <a:noFill/>
              <a:ln w="9525">
                <a:solidFill>
                  <a:schemeClr val="bg1"/>
                </a:solidFill>
                <a:prstDash val="sysDot"/>
                <a:round/>
                <a:headEnd/>
                <a:tailEnd/>
              </a:ln>
            </p:spPr>
            <p:txBody>
              <a:bodyPr anchor="ctr">
                <a:spAutoFit/>
              </a:bodyPr>
              <a:lstStyle/>
              <a:p>
                <a:endParaRPr lang="es-ES"/>
              </a:p>
            </p:txBody>
          </p:sp>
          <p:sp>
            <p:nvSpPr>
              <p:cNvPr id="45" name="Rectangle 24"/>
              <p:cNvSpPr>
                <a:spLocks noChangeArrowheads="1"/>
              </p:cNvSpPr>
              <p:nvPr/>
            </p:nvSpPr>
            <p:spPr bwMode="auto">
              <a:xfrm>
                <a:off x="3347864" y="5461630"/>
                <a:ext cx="2015355" cy="478180"/>
              </a:xfrm>
              <a:prstGeom prst="rect">
                <a:avLst/>
              </a:prstGeom>
              <a:noFill/>
              <a:ln w="9525">
                <a:noFill/>
                <a:miter lim="800000"/>
                <a:headEnd/>
                <a:tailEnd/>
              </a:ln>
            </p:spPr>
            <p:txBody>
              <a:bodyPr wrap="square">
                <a:spAutoFit/>
              </a:bodyPr>
              <a:lstStyle/>
              <a:p>
                <a:r>
                  <a:rPr lang="es-ES_tradnl" sz="2000" dirty="0">
                    <a:solidFill>
                      <a:schemeClr val="bg1"/>
                    </a:solidFill>
                  </a:rPr>
                  <a:t>m</a:t>
                </a:r>
                <a:r>
                  <a:rPr lang="es-ES_tradnl" sz="2000" baseline="-25000" dirty="0">
                    <a:solidFill>
                      <a:schemeClr val="bg1"/>
                    </a:solidFill>
                  </a:rPr>
                  <a:t>1</a:t>
                </a:r>
                <a:r>
                  <a:rPr lang="es-ES_tradnl" sz="2000" dirty="0">
                    <a:solidFill>
                      <a:schemeClr val="bg1"/>
                    </a:solidFill>
                  </a:rPr>
                  <a:t>=m</a:t>
                </a:r>
                <a:r>
                  <a:rPr lang="es-ES_tradnl" sz="2000" baseline="-25000" dirty="0">
                    <a:solidFill>
                      <a:schemeClr val="bg1"/>
                    </a:solidFill>
                  </a:rPr>
                  <a:t>2</a:t>
                </a:r>
                <a:r>
                  <a:rPr lang="es-ES_tradnl" sz="2000" dirty="0">
                    <a:solidFill>
                      <a:schemeClr val="bg1"/>
                    </a:solidFill>
                  </a:rPr>
                  <a:t>=m</a:t>
                </a:r>
                <a:r>
                  <a:rPr lang="es-ES_tradnl" sz="2000" baseline="-25000" dirty="0">
                    <a:solidFill>
                      <a:schemeClr val="bg1"/>
                    </a:solidFill>
                  </a:rPr>
                  <a:t>3</a:t>
                </a:r>
                <a:endParaRPr lang="es-ES_tradnl" sz="2000" dirty="0">
                  <a:solidFill>
                    <a:schemeClr val="tx1"/>
                  </a:solidFill>
                </a:endParaRPr>
              </a:p>
            </p:txBody>
          </p:sp>
          <p:sp>
            <p:nvSpPr>
              <p:cNvPr id="42" name="Rectangle 26"/>
              <p:cNvSpPr>
                <a:spLocks noChangeArrowheads="1"/>
              </p:cNvSpPr>
              <p:nvPr/>
            </p:nvSpPr>
            <p:spPr bwMode="auto">
              <a:xfrm>
                <a:off x="4534397" y="3731332"/>
                <a:ext cx="1981819" cy="435676"/>
              </a:xfrm>
              <a:prstGeom prst="rect">
                <a:avLst/>
              </a:prstGeom>
              <a:noFill/>
              <a:ln w="9525">
                <a:noFill/>
                <a:miter lim="800000"/>
                <a:headEnd/>
                <a:tailEnd/>
              </a:ln>
            </p:spPr>
            <p:txBody>
              <a:bodyPr wrap="square">
                <a:spAutoFit/>
              </a:bodyPr>
              <a:lstStyle/>
              <a:p>
                <a:r>
                  <a:rPr lang="es-ES" sz="2000" dirty="0">
                    <a:solidFill>
                      <a:srgbClr val="00B0F0"/>
                    </a:solidFill>
                    <a:sym typeface="Symbol"/>
                  </a:rPr>
                  <a:t></a:t>
                </a:r>
                <a:r>
                  <a:rPr lang="es-ES" sz="2000" baseline="-25000" dirty="0">
                    <a:solidFill>
                      <a:srgbClr val="00B0F0"/>
                    </a:solidFill>
                    <a:sym typeface="Symbol"/>
                  </a:rPr>
                  <a:t>residual</a:t>
                </a:r>
                <a:endParaRPr lang="es-ES_tradnl" sz="2000" dirty="0">
                  <a:solidFill>
                    <a:schemeClr val="tx1"/>
                  </a:solidFill>
                </a:endParaRPr>
              </a:p>
            </p:txBody>
          </p:sp>
          <p:sp>
            <p:nvSpPr>
              <p:cNvPr id="43" name="Line 27"/>
              <p:cNvSpPr>
                <a:spLocks noChangeShapeType="1"/>
              </p:cNvSpPr>
              <p:nvPr/>
            </p:nvSpPr>
            <p:spPr bwMode="auto">
              <a:xfrm>
                <a:off x="4153397" y="4004537"/>
                <a:ext cx="228600" cy="0"/>
              </a:xfrm>
              <a:prstGeom prst="line">
                <a:avLst/>
              </a:prstGeom>
              <a:noFill/>
              <a:ln w="19050">
                <a:solidFill>
                  <a:srgbClr val="FF0000"/>
                </a:solidFill>
                <a:round/>
                <a:headEnd/>
                <a:tailEnd type="triangle" w="med" len="med"/>
              </a:ln>
            </p:spPr>
            <p:txBody>
              <a:bodyPr wrap="none" anchor="ctr"/>
              <a:lstStyle/>
              <a:p>
                <a:endParaRPr lang="es-ES"/>
              </a:p>
            </p:txBody>
          </p:sp>
          <p:sp>
            <p:nvSpPr>
              <p:cNvPr id="49" name="Freeform 21"/>
              <p:cNvSpPr>
                <a:spLocks/>
              </p:cNvSpPr>
              <p:nvPr/>
            </p:nvSpPr>
            <p:spPr bwMode="auto">
              <a:xfrm>
                <a:off x="3175248" y="3400855"/>
                <a:ext cx="1900808" cy="163164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8000"/>
                </a:solidFill>
                <a:prstDash val="solid"/>
                <a:round/>
                <a:headEnd/>
                <a:tailEnd/>
              </a:ln>
            </p:spPr>
            <p:txBody>
              <a:bodyPr/>
              <a:lstStyle/>
              <a:p>
                <a:endParaRPr lang="es-ES"/>
              </a:p>
            </p:txBody>
          </p:sp>
          <p:sp>
            <p:nvSpPr>
              <p:cNvPr id="51" name="50 Rectángulo"/>
              <p:cNvSpPr/>
              <p:nvPr/>
            </p:nvSpPr>
            <p:spPr>
              <a:xfrm>
                <a:off x="3203848" y="2708920"/>
                <a:ext cx="2154757" cy="551746"/>
              </a:xfrm>
              <a:prstGeom prst="rect">
                <a:avLst/>
              </a:prstGeom>
            </p:spPr>
            <p:txBody>
              <a:bodyPr wrap="none">
                <a:spAutoFit/>
              </a:bodyPr>
              <a:lstStyle/>
              <a:p>
                <a:r>
                  <a:rPr lang="es-ES" dirty="0">
                    <a:solidFill>
                      <a:srgbClr val="008000"/>
                    </a:solidFill>
                    <a:sym typeface="Symbol"/>
                  </a:rPr>
                  <a:t></a:t>
                </a:r>
                <a:r>
                  <a:rPr lang="es-ES" baseline="-25000" dirty="0">
                    <a:solidFill>
                      <a:srgbClr val="008000"/>
                    </a:solidFill>
                    <a:sym typeface="Symbol"/>
                  </a:rPr>
                  <a:t>total de los datos</a:t>
                </a:r>
                <a:endParaRPr lang="es-ES" sz="1600" dirty="0">
                  <a:solidFill>
                    <a:srgbClr val="008000"/>
                  </a:solidFill>
                </a:endParaRPr>
              </a:p>
            </p:txBody>
          </p:sp>
        </p:grpSp>
        <p:sp>
          <p:nvSpPr>
            <p:cNvPr id="54" name="53 Rectángulo"/>
            <p:cNvSpPr/>
            <p:nvPr/>
          </p:nvSpPr>
          <p:spPr>
            <a:xfrm>
              <a:off x="2699792" y="5703639"/>
              <a:ext cx="3312368" cy="461665"/>
            </a:xfrm>
            <a:prstGeom prst="rect">
              <a:avLst/>
            </a:prstGeom>
          </p:spPr>
          <p:txBody>
            <a:bodyPr wrap="square">
              <a:spAutoFit/>
            </a:bodyPr>
            <a:lstStyle/>
            <a:p>
              <a:r>
                <a:rPr lang="es-ES" dirty="0">
                  <a:solidFill>
                    <a:srgbClr val="00B0F0"/>
                  </a:solidFill>
                  <a:sym typeface="Symbol"/>
                </a:rPr>
                <a:t></a:t>
              </a:r>
              <a:r>
                <a:rPr lang="es-ES" baseline="-25000" dirty="0">
                  <a:solidFill>
                    <a:srgbClr val="00B0F0"/>
                  </a:solidFill>
                  <a:sym typeface="Symbol"/>
                </a:rPr>
                <a:t>residual </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1 </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2</a:t>
              </a:r>
              <a:r>
                <a:rPr lang="es-ES" dirty="0">
                  <a:solidFill>
                    <a:srgbClr val="00B0F0"/>
                  </a:solidFill>
                  <a:sym typeface="Symbol"/>
                </a:rPr>
                <a:t>=</a:t>
              </a:r>
              <a:r>
                <a:rPr lang="es-ES" baseline="-25000" dirty="0">
                  <a:solidFill>
                    <a:srgbClr val="00B0F0"/>
                  </a:solidFill>
                  <a:sym typeface="Symbol"/>
                </a:rPr>
                <a:t> </a:t>
              </a:r>
              <a:r>
                <a:rPr lang="es-ES_tradnl" dirty="0">
                  <a:solidFill>
                    <a:srgbClr val="00B0F0"/>
                  </a:solidFill>
                  <a:sym typeface="Symbol" pitchFamily="18" charset="2"/>
                </a:rPr>
                <a:t></a:t>
              </a:r>
              <a:r>
                <a:rPr lang="es-ES_tradnl" baseline="-25000" dirty="0">
                  <a:solidFill>
                    <a:srgbClr val="00B0F0"/>
                  </a:solidFill>
                  <a:sym typeface="Symbol" pitchFamily="18" charset="2"/>
                </a:rPr>
                <a:t>3</a:t>
              </a:r>
              <a:endParaRPr lang="es-ES_tradnl" sz="1600" dirty="0">
                <a:solidFill>
                  <a:srgbClr val="00B0F0"/>
                </a:solidFill>
              </a:endParaRPr>
            </a:p>
          </p:txBody>
        </p:sp>
      </p:grpSp>
    </p:spTree>
    <p:extLst>
      <p:ext uri="{BB962C8B-B14F-4D97-AF65-F5344CB8AC3E}">
        <p14:creationId xmlns:p14="http://schemas.microsoft.com/office/powerpoint/2010/main" val="3555350728"/>
      </p:ext>
    </p:extLst>
  </p:cSld>
  <p:clrMapOvr>
    <a:masterClrMapping/>
  </p:clrMapOvr>
  <p:transition>
    <p:zoom/>
  </p:transition>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 name="Text Box 7"/>
          <p:cNvSpPr txBox="1">
            <a:spLocks noChangeArrowheads="1"/>
          </p:cNvSpPr>
          <p:nvPr/>
        </p:nvSpPr>
        <p:spPr bwMode="auto">
          <a:xfrm>
            <a:off x="179512" y="632882"/>
            <a:ext cx="8534400" cy="707886"/>
          </a:xfrm>
          <a:prstGeom prst="rect">
            <a:avLst/>
          </a:prstGeom>
          <a:noFill/>
          <a:ln w="9525">
            <a:noFill/>
            <a:miter lim="800000"/>
            <a:headEnd/>
            <a:tailEnd/>
          </a:ln>
        </p:spPr>
        <p:txBody>
          <a:bodyPr>
            <a:spAutoFit/>
          </a:bodyPr>
          <a:lstStyle/>
          <a:p>
            <a:pPr algn="just">
              <a:spcBef>
                <a:spcPct val="50000"/>
              </a:spcBef>
            </a:pPr>
            <a:r>
              <a:rPr lang="es-ES_tradnl" sz="2000" dirty="0">
                <a:solidFill>
                  <a:srgbClr val="000000"/>
                </a:solidFill>
                <a:latin typeface="Arial"/>
              </a:rPr>
              <a:t>Efecto del tipo de procesador y de la temperatura de la sala sobre la velocidad de ejecución de un tipo de programa</a:t>
            </a:r>
            <a:endParaRPr lang="es-ES" sz="2000" dirty="0">
              <a:solidFill>
                <a:srgbClr val="000000"/>
              </a:solidFill>
              <a:latin typeface="Arial"/>
            </a:endParaRPr>
          </a:p>
        </p:txBody>
      </p:sp>
      <p:sp>
        <p:nvSpPr>
          <p:cNvPr id="1029" name="Text Box 9"/>
          <p:cNvSpPr txBox="1">
            <a:spLocks noChangeArrowheads="1"/>
          </p:cNvSpPr>
          <p:nvPr/>
        </p:nvSpPr>
        <p:spPr bwMode="auto">
          <a:xfrm>
            <a:off x="171872" y="1412776"/>
            <a:ext cx="1447800" cy="406400"/>
          </a:xfrm>
          <a:prstGeom prst="rect">
            <a:avLst/>
          </a:prstGeom>
          <a:noFill/>
          <a:ln w="9525">
            <a:solidFill>
              <a:srgbClr val="FF9933"/>
            </a:solidFill>
            <a:miter lim="800000"/>
            <a:headEnd/>
            <a:tailEnd/>
          </a:ln>
        </p:spPr>
        <p:txBody>
          <a:bodyPr>
            <a:spAutoFit/>
          </a:bodyPr>
          <a:lstStyle/>
          <a:p>
            <a:pPr algn="ctr">
              <a:spcBef>
                <a:spcPct val="50000"/>
              </a:spcBef>
            </a:pPr>
            <a:r>
              <a:rPr lang="es-ES_tradnl" sz="2000" dirty="0">
                <a:solidFill>
                  <a:srgbClr val="008000"/>
                </a:solidFill>
              </a:rPr>
              <a:t>CASO 1:</a:t>
            </a:r>
            <a:endParaRPr lang="es-ES" sz="2000" dirty="0">
              <a:solidFill>
                <a:srgbClr val="008000"/>
              </a:solidFill>
            </a:endParaRPr>
          </a:p>
        </p:txBody>
      </p:sp>
      <p:grpSp>
        <p:nvGrpSpPr>
          <p:cNvPr id="57" name="56 Grupo"/>
          <p:cNvGrpSpPr/>
          <p:nvPr/>
        </p:nvGrpSpPr>
        <p:grpSpPr>
          <a:xfrm>
            <a:off x="5298504" y="1551806"/>
            <a:ext cx="3810000" cy="2381250"/>
            <a:chOff x="5298504" y="1551806"/>
            <a:chExt cx="3810000" cy="2381250"/>
          </a:xfrm>
        </p:grpSpPr>
        <p:sp>
          <p:nvSpPr>
            <p:cNvPr id="1050" name="Line 28"/>
            <p:cNvSpPr>
              <a:spLocks noChangeShapeType="1"/>
            </p:cNvSpPr>
            <p:nvPr/>
          </p:nvSpPr>
          <p:spPr bwMode="auto">
            <a:xfrm flipV="1">
              <a:off x="5908104" y="1856606"/>
              <a:ext cx="0" cy="167640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1" name="Line 29"/>
            <p:cNvSpPr>
              <a:spLocks noChangeShapeType="1"/>
            </p:cNvSpPr>
            <p:nvPr/>
          </p:nvSpPr>
          <p:spPr bwMode="auto">
            <a:xfrm>
              <a:off x="5908104" y="3533006"/>
              <a:ext cx="2667000" cy="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2" name="Line 30"/>
            <p:cNvSpPr>
              <a:spLocks noChangeShapeType="1"/>
            </p:cNvSpPr>
            <p:nvPr/>
          </p:nvSpPr>
          <p:spPr bwMode="auto">
            <a:xfrm>
              <a:off x="5831904" y="2999606"/>
              <a:ext cx="152400" cy="0"/>
            </a:xfrm>
            <a:prstGeom prst="line">
              <a:avLst/>
            </a:prstGeom>
            <a:noFill/>
            <a:ln w="9525">
              <a:solidFill>
                <a:srgbClr val="FFFF00"/>
              </a:solidFill>
              <a:round/>
              <a:headEnd/>
              <a:tailEnd/>
            </a:ln>
          </p:spPr>
          <p:txBody>
            <a:bodyPr/>
            <a:lstStyle/>
            <a:p>
              <a:endParaRPr lang="es-ES">
                <a:solidFill>
                  <a:srgbClr val="000000"/>
                </a:solidFill>
              </a:endParaRPr>
            </a:p>
          </p:txBody>
        </p:sp>
        <p:sp>
          <p:nvSpPr>
            <p:cNvPr id="1053" name="Text Box 31"/>
            <p:cNvSpPr txBox="1">
              <a:spLocks noChangeArrowheads="1"/>
            </p:cNvSpPr>
            <p:nvPr/>
          </p:nvSpPr>
          <p:spPr bwMode="auto">
            <a:xfrm>
              <a:off x="5587429" y="2771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8</a:t>
              </a:r>
              <a:endParaRPr lang="es-ES" sz="2000" dirty="0">
                <a:solidFill>
                  <a:srgbClr val="000000"/>
                </a:solidFill>
              </a:endParaRPr>
            </a:p>
          </p:txBody>
        </p:sp>
        <p:sp>
          <p:nvSpPr>
            <p:cNvPr id="1054" name="Text Box 33"/>
            <p:cNvSpPr txBox="1">
              <a:spLocks noChangeArrowheads="1"/>
            </p:cNvSpPr>
            <p:nvPr/>
          </p:nvSpPr>
          <p:spPr bwMode="auto">
            <a:xfrm>
              <a:off x="5298504" y="1551806"/>
              <a:ext cx="1109663" cy="400050"/>
            </a:xfrm>
            <a:prstGeom prst="rect">
              <a:avLst/>
            </a:prstGeom>
            <a:noFill/>
            <a:ln w="9525">
              <a:noFill/>
              <a:miter lim="800000"/>
              <a:headEnd/>
              <a:tailEnd/>
            </a:ln>
          </p:spPr>
          <p:txBody>
            <a:bodyPr wrap="square">
              <a:spAutoFit/>
            </a:bodyPr>
            <a:lstStyle/>
            <a:p>
              <a:pPr>
                <a:spcBef>
                  <a:spcPct val="50000"/>
                </a:spcBef>
              </a:pPr>
              <a:r>
                <a:rPr lang="es-ES_tradnl" sz="2000" dirty="0" err="1">
                  <a:solidFill>
                    <a:srgbClr val="000000"/>
                  </a:solidFill>
                </a:rPr>
                <a:t>V</a:t>
              </a:r>
              <a:r>
                <a:rPr lang="es-ES_tradnl" sz="2000" baseline="-25000" dirty="0" err="1">
                  <a:solidFill>
                    <a:srgbClr val="000000"/>
                  </a:solidFill>
                </a:rPr>
                <a:t>ejec</a:t>
              </a:r>
              <a:endParaRPr lang="es-ES" sz="2000" dirty="0">
                <a:solidFill>
                  <a:srgbClr val="000000"/>
                </a:solidFill>
              </a:endParaRPr>
            </a:p>
          </p:txBody>
        </p:sp>
        <p:sp>
          <p:nvSpPr>
            <p:cNvPr id="1055" name="Line 34"/>
            <p:cNvSpPr>
              <a:spLocks noChangeShapeType="1"/>
            </p:cNvSpPr>
            <p:nvPr/>
          </p:nvSpPr>
          <p:spPr bwMode="auto">
            <a:xfrm>
              <a:off x="6441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6" name="Line 35"/>
            <p:cNvSpPr>
              <a:spLocks noChangeShapeType="1"/>
            </p:cNvSpPr>
            <p:nvPr/>
          </p:nvSpPr>
          <p:spPr bwMode="auto">
            <a:xfrm>
              <a:off x="7203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7" name="Line 36"/>
            <p:cNvSpPr>
              <a:spLocks noChangeShapeType="1"/>
            </p:cNvSpPr>
            <p:nvPr/>
          </p:nvSpPr>
          <p:spPr bwMode="auto">
            <a:xfrm>
              <a:off x="7965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8" name="Text Box 51"/>
            <p:cNvSpPr txBox="1">
              <a:spLocks noChangeArrowheads="1"/>
            </p:cNvSpPr>
            <p:nvPr/>
          </p:nvSpPr>
          <p:spPr bwMode="auto">
            <a:xfrm>
              <a:off x="6198840" y="3533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1059" name="Text Box 52"/>
            <p:cNvSpPr txBox="1">
              <a:spLocks noChangeArrowheads="1"/>
            </p:cNvSpPr>
            <p:nvPr/>
          </p:nvSpPr>
          <p:spPr bwMode="auto">
            <a:xfrm>
              <a:off x="6948264" y="3533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20</a:t>
              </a:r>
              <a:endParaRPr lang="es-ES" sz="2000" dirty="0">
                <a:solidFill>
                  <a:srgbClr val="000000"/>
                </a:solidFill>
              </a:endParaRPr>
            </a:p>
          </p:txBody>
        </p:sp>
        <p:sp>
          <p:nvSpPr>
            <p:cNvPr id="1060" name="Text Box 53"/>
            <p:cNvSpPr txBox="1">
              <a:spLocks noChangeArrowheads="1"/>
            </p:cNvSpPr>
            <p:nvPr/>
          </p:nvSpPr>
          <p:spPr bwMode="auto">
            <a:xfrm>
              <a:off x="7711008" y="3533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30</a:t>
              </a:r>
              <a:endParaRPr lang="es-ES" sz="2000" dirty="0">
                <a:solidFill>
                  <a:srgbClr val="000000"/>
                </a:solidFill>
              </a:endParaRPr>
            </a:p>
          </p:txBody>
        </p:sp>
        <p:sp>
          <p:nvSpPr>
            <p:cNvPr id="1049" name="Text Box 54"/>
            <p:cNvSpPr txBox="1">
              <a:spLocks noChangeArrowheads="1"/>
            </p:cNvSpPr>
            <p:nvPr/>
          </p:nvSpPr>
          <p:spPr bwMode="auto">
            <a:xfrm>
              <a:off x="8270304" y="3533006"/>
              <a:ext cx="838200" cy="4000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 Tª</a:t>
              </a:r>
              <a:endParaRPr lang="es-ES" sz="2000" dirty="0">
                <a:solidFill>
                  <a:srgbClr val="000000"/>
                </a:solidFill>
              </a:endParaRPr>
            </a:p>
          </p:txBody>
        </p:sp>
        <p:grpSp>
          <p:nvGrpSpPr>
            <p:cNvPr id="6" name="Group 63"/>
            <p:cNvGrpSpPr>
              <a:grpSpLocks/>
            </p:cNvGrpSpPr>
            <p:nvPr/>
          </p:nvGrpSpPr>
          <p:grpSpPr bwMode="auto">
            <a:xfrm>
              <a:off x="6374829" y="2923406"/>
              <a:ext cx="1666875" cy="152400"/>
              <a:chOff x="4038" y="1824"/>
              <a:chExt cx="1050" cy="96"/>
            </a:xfrm>
          </p:grpSpPr>
          <p:sp>
            <p:nvSpPr>
              <p:cNvPr id="1045" name="Oval 56"/>
              <p:cNvSpPr>
                <a:spLocks noChangeArrowheads="1"/>
              </p:cNvSpPr>
              <p:nvPr/>
            </p:nvSpPr>
            <p:spPr bwMode="auto">
              <a:xfrm>
                <a:off x="4038" y="1824"/>
                <a:ext cx="96" cy="96"/>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6" name="Oval 57"/>
              <p:cNvSpPr>
                <a:spLocks noChangeArrowheads="1"/>
              </p:cNvSpPr>
              <p:nvPr/>
            </p:nvSpPr>
            <p:spPr bwMode="auto">
              <a:xfrm>
                <a:off x="4512" y="1824"/>
                <a:ext cx="96" cy="96"/>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7" name="Oval 58"/>
              <p:cNvSpPr>
                <a:spLocks noChangeArrowheads="1"/>
              </p:cNvSpPr>
              <p:nvPr/>
            </p:nvSpPr>
            <p:spPr bwMode="auto">
              <a:xfrm>
                <a:off x="4992" y="1824"/>
                <a:ext cx="96" cy="96"/>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grpSp>
        <p:grpSp>
          <p:nvGrpSpPr>
            <p:cNvPr id="7" name="Group 64"/>
            <p:cNvGrpSpPr>
              <a:grpSpLocks/>
            </p:cNvGrpSpPr>
            <p:nvPr/>
          </p:nvGrpSpPr>
          <p:grpSpPr bwMode="auto">
            <a:xfrm>
              <a:off x="6289104" y="2847206"/>
              <a:ext cx="1828800" cy="304800"/>
              <a:chOff x="3984" y="1776"/>
              <a:chExt cx="1152" cy="192"/>
            </a:xfrm>
          </p:grpSpPr>
          <p:sp>
            <p:nvSpPr>
              <p:cNvPr id="1042" name="Rectangle 60"/>
              <p:cNvSpPr>
                <a:spLocks noChangeArrowheads="1"/>
              </p:cNvSpPr>
              <p:nvPr/>
            </p:nvSpPr>
            <p:spPr bwMode="auto">
              <a:xfrm>
                <a:off x="3984" y="1776"/>
                <a:ext cx="192" cy="192"/>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1043" name="Rectangle 61"/>
              <p:cNvSpPr>
                <a:spLocks noChangeArrowheads="1"/>
              </p:cNvSpPr>
              <p:nvPr/>
            </p:nvSpPr>
            <p:spPr bwMode="auto">
              <a:xfrm>
                <a:off x="4464" y="1776"/>
                <a:ext cx="192" cy="192"/>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1044" name="Rectangle 62"/>
              <p:cNvSpPr>
                <a:spLocks noChangeArrowheads="1"/>
              </p:cNvSpPr>
              <p:nvPr/>
            </p:nvSpPr>
            <p:spPr bwMode="auto">
              <a:xfrm>
                <a:off x="4944" y="1776"/>
                <a:ext cx="192" cy="192"/>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grpSp>
      </p:grpSp>
      <p:grpSp>
        <p:nvGrpSpPr>
          <p:cNvPr id="99" name="98 Grupo"/>
          <p:cNvGrpSpPr/>
          <p:nvPr/>
        </p:nvGrpSpPr>
        <p:grpSpPr>
          <a:xfrm>
            <a:off x="179512" y="4077072"/>
            <a:ext cx="8964488" cy="1008112"/>
            <a:chOff x="179512" y="4077072"/>
            <a:chExt cx="8964488" cy="1008112"/>
          </a:xfrm>
        </p:grpSpPr>
        <p:sp>
          <p:nvSpPr>
            <p:cNvPr id="1039" name="Text Box 66"/>
            <p:cNvSpPr txBox="1">
              <a:spLocks noChangeArrowheads="1"/>
            </p:cNvSpPr>
            <p:nvPr/>
          </p:nvSpPr>
          <p:spPr bwMode="auto">
            <a:xfrm>
              <a:off x="6804248" y="4077072"/>
              <a:ext cx="2105777" cy="338554"/>
            </a:xfrm>
            <a:prstGeom prst="rect">
              <a:avLst/>
            </a:prstGeom>
            <a:noFill/>
            <a:ln w="9525">
              <a:noFill/>
              <a:miter lim="800000"/>
              <a:headEnd/>
              <a:tailEnd/>
            </a:ln>
          </p:spPr>
          <p:txBody>
            <a:bodyPr>
              <a:spAutoFit/>
            </a:bodyPr>
            <a:lstStyle/>
            <a:p>
              <a:pPr>
                <a:spcBef>
                  <a:spcPct val="50000"/>
                </a:spcBef>
              </a:pPr>
              <a:r>
                <a:rPr lang="es-ES_tradnl" sz="1600" dirty="0">
                  <a:solidFill>
                    <a:srgbClr val="000000"/>
                  </a:solidFill>
                  <a:latin typeface="Arial"/>
                </a:rPr>
                <a:t>i:Tipo Procesador</a:t>
              </a:r>
              <a:endParaRPr lang="es-ES" sz="1600" dirty="0">
                <a:solidFill>
                  <a:srgbClr val="000000"/>
                </a:solidFill>
                <a:latin typeface="Arial"/>
              </a:endParaRPr>
            </a:p>
          </p:txBody>
        </p:sp>
        <p:sp>
          <p:nvSpPr>
            <p:cNvPr id="1040" name="Text Box 67"/>
            <p:cNvSpPr txBox="1">
              <a:spLocks noChangeArrowheads="1"/>
            </p:cNvSpPr>
            <p:nvPr/>
          </p:nvSpPr>
          <p:spPr bwMode="auto">
            <a:xfrm>
              <a:off x="6804248" y="4365104"/>
              <a:ext cx="2105777" cy="338554"/>
            </a:xfrm>
            <a:prstGeom prst="rect">
              <a:avLst/>
            </a:prstGeom>
            <a:noFill/>
            <a:ln w="9525">
              <a:noFill/>
              <a:miter lim="800000"/>
              <a:headEnd/>
              <a:tailEnd/>
            </a:ln>
          </p:spPr>
          <p:txBody>
            <a:bodyPr>
              <a:spAutoFit/>
            </a:bodyPr>
            <a:lstStyle/>
            <a:p>
              <a:pPr>
                <a:spcBef>
                  <a:spcPct val="50000"/>
                </a:spcBef>
              </a:pPr>
              <a:r>
                <a:rPr lang="es-ES_tradnl" sz="1600" dirty="0">
                  <a:solidFill>
                    <a:srgbClr val="000000"/>
                  </a:solidFill>
                  <a:latin typeface="Arial"/>
                </a:rPr>
                <a:t>j:Temperatura</a:t>
              </a:r>
              <a:endParaRPr lang="es-ES" sz="1600" dirty="0">
                <a:solidFill>
                  <a:srgbClr val="000000"/>
                </a:solidFill>
                <a:latin typeface="Arial"/>
              </a:endParaRPr>
            </a:p>
          </p:txBody>
        </p:sp>
        <p:sp>
          <p:nvSpPr>
            <p:cNvPr id="1041" name="Text Box 68"/>
            <p:cNvSpPr txBox="1">
              <a:spLocks noChangeArrowheads="1"/>
            </p:cNvSpPr>
            <p:nvPr/>
          </p:nvSpPr>
          <p:spPr bwMode="auto">
            <a:xfrm>
              <a:off x="6804248" y="4653136"/>
              <a:ext cx="2339752" cy="400110"/>
            </a:xfrm>
            <a:prstGeom prst="rect">
              <a:avLst/>
            </a:prstGeom>
            <a:noFill/>
            <a:ln w="9525">
              <a:noFill/>
              <a:miter lim="800000"/>
              <a:headEnd/>
              <a:tailEnd/>
            </a:ln>
          </p:spPr>
          <p:txBody>
            <a:bodyPr>
              <a:spAutoFit/>
            </a:bodyPr>
            <a:lstStyle/>
            <a:p>
              <a:pPr>
                <a:spcBef>
                  <a:spcPct val="50000"/>
                </a:spcBef>
              </a:pPr>
              <a:r>
                <a:rPr lang="es-ES_tradnl" sz="1600" dirty="0">
                  <a:solidFill>
                    <a:srgbClr val="000000"/>
                  </a:solidFill>
                  <a:latin typeface="Arial"/>
                </a:rPr>
                <a:t>k:Repetición</a:t>
              </a:r>
              <a:r>
                <a:rPr lang="es-ES_tradnl" sz="2000" dirty="0">
                  <a:solidFill>
                    <a:srgbClr val="000000"/>
                  </a:solidFill>
                </a:rPr>
                <a:t> </a:t>
              </a:r>
              <a:endParaRPr lang="es-ES" sz="2000" dirty="0">
                <a:solidFill>
                  <a:srgbClr val="000000"/>
                </a:solidFill>
              </a:endParaRPr>
            </a:p>
          </p:txBody>
        </p:sp>
        <p:grpSp>
          <p:nvGrpSpPr>
            <p:cNvPr id="9" name="Group 73"/>
            <p:cNvGrpSpPr>
              <a:grpSpLocks/>
            </p:cNvGrpSpPr>
            <p:nvPr/>
          </p:nvGrpSpPr>
          <p:grpSpPr bwMode="auto">
            <a:xfrm>
              <a:off x="179512" y="4154909"/>
              <a:ext cx="6426200" cy="930275"/>
              <a:chOff x="144" y="2708"/>
              <a:chExt cx="4048" cy="586"/>
            </a:xfrm>
          </p:grpSpPr>
          <p:sp>
            <p:nvSpPr>
              <p:cNvPr id="1038" name="Text Box 65"/>
              <p:cNvSpPr txBox="1">
                <a:spLocks noChangeArrowheads="1"/>
              </p:cNvSpPr>
              <p:nvPr/>
            </p:nvSpPr>
            <p:spPr bwMode="auto">
              <a:xfrm>
                <a:off x="144" y="2832"/>
                <a:ext cx="3007" cy="2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latin typeface="Arial"/>
                  </a:rPr>
                  <a:t>SUMA DE CUADRADOS TOTAL:</a:t>
                </a:r>
                <a:r>
                  <a:rPr lang="es-ES_tradnl" sz="2000" dirty="0">
                    <a:solidFill>
                      <a:srgbClr val="FFFF00"/>
                    </a:solidFill>
                  </a:rPr>
                  <a:t>:</a:t>
                </a:r>
                <a:endParaRPr lang="es-ES" sz="2000" dirty="0">
                  <a:solidFill>
                    <a:srgbClr val="FFFF00"/>
                  </a:solidFill>
                </a:endParaRPr>
              </a:p>
            </p:txBody>
          </p:sp>
          <p:graphicFrame>
            <p:nvGraphicFramePr>
              <p:cNvPr id="1027" name="Object 71"/>
              <p:cNvGraphicFramePr>
                <a:graphicFrameLocks noChangeAspect="1"/>
              </p:cNvGraphicFramePr>
              <p:nvPr/>
            </p:nvGraphicFramePr>
            <p:xfrm>
              <a:off x="2608" y="2708"/>
              <a:ext cx="1584" cy="586"/>
            </p:xfrm>
            <a:graphic>
              <a:graphicData uri="http://schemas.openxmlformats.org/presentationml/2006/ole">
                <mc:AlternateContent xmlns:mc="http://schemas.openxmlformats.org/markup-compatibility/2006">
                  <mc:Choice xmlns:v="urn:schemas-microsoft-com:vml" Requires="v">
                    <p:oleObj spid="_x0000_s1380377" name="Ecuación" r:id="rId3" imgW="1028520" imgH="380880" progId="Equation.3">
                      <p:embed/>
                    </p:oleObj>
                  </mc:Choice>
                  <mc:Fallback>
                    <p:oleObj name="Ecuación" r:id="rId3" imgW="1028520" imgH="380880" progId="Equation.3">
                      <p:embed/>
                      <p:pic>
                        <p:nvPicPr>
                          <p:cNvPr id="1027" name="Object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8" y="2708"/>
                            <a:ext cx="1584" cy="586"/>
                          </a:xfrm>
                          <a:prstGeom prst="rect">
                            <a:avLst/>
                          </a:prstGeom>
                          <a:solidFill>
                            <a:schemeClr val="bg1"/>
                          </a:solidFill>
                          <a:ln>
                            <a:noFill/>
                          </a:ln>
                          <a:extLst>
                            <a:ext uri="{91240B29-F687-4F45-9708-019B960494DF}">
                              <a14:hiddenLine xmlns:a14="http://schemas.microsoft.com/office/drawing/2010/main" w="9525">
                                <a:solidFill>
                                  <a:schemeClr val="hlink"/>
                                </a:solidFill>
                                <a:miter lim="800000"/>
                                <a:headEnd/>
                                <a:tailEnd/>
                              </a14:hiddenLine>
                            </a:ext>
                          </a:extLst>
                        </p:spPr>
                      </p:pic>
                    </p:oleObj>
                  </mc:Fallback>
                </mc:AlternateContent>
              </a:graphicData>
            </a:graphic>
          </p:graphicFrame>
        </p:grpSp>
      </p:grpSp>
      <p:sp>
        <p:nvSpPr>
          <p:cNvPr id="36942" name="Text Box 78"/>
          <p:cNvSpPr txBox="1">
            <a:spLocks noChangeArrowheads="1"/>
          </p:cNvSpPr>
          <p:nvPr/>
        </p:nvSpPr>
        <p:spPr bwMode="auto">
          <a:xfrm>
            <a:off x="1331640" y="6093296"/>
            <a:ext cx="7032104" cy="461665"/>
          </a:xfrm>
          <a:prstGeom prst="rect">
            <a:avLst/>
          </a:prstGeom>
          <a:noFill/>
          <a:ln w="9525">
            <a:noFill/>
            <a:miter lim="800000"/>
            <a:headEnd/>
            <a:tailEnd/>
          </a:ln>
        </p:spPr>
        <p:txBody>
          <a:bodyPr wrap="square">
            <a:spAutoFit/>
          </a:bodyPr>
          <a:lstStyle/>
          <a:p>
            <a:pPr algn="ctr">
              <a:spcBef>
                <a:spcPct val="50000"/>
              </a:spcBef>
            </a:pPr>
            <a:r>
              <a:rPr lang="es-ES_tradnl" dirty="0">
                <a:solidFill>
                  <a:srgbClr val="FF0000"/>
                </a:solidFill>
                <a:latin typeface="Arial"/>
              </a:rPr>
              <a:t>¡ SI NO HAY VARIANZA NADA INFLUYE !</a:t>
            </a:r>
            <a:endParaRPr lang="es-ES" dirty="0">
              <a:solidFill>
                <a:srgbClr val="FF0000"/>
              </a:solidFill>
              <a:latin typeface="Arial"/>
            </a:endParaRPr>
          </a:p>
        </p:txBody>
      </p:sp>
      <p:sp>
        <p:nvSpPr>
          <p:cNvPr id="83" name="82 Rectángulo"/>
          <p:cNvSpPr/>
          <p:nvPr/>
        </p:nvSpPr>
        <p:spPr>
          <a:xfrm>
            <a:off x="179512" y="1916832"/>
            <a:ext cx="4968552" cy="194421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84" name="Text Box 11"/>
          <p:cNvSpPr txBox="1">
            <a:spLocks noChangeArrowheads="1"/>
          </p:cNvSpPr>
          <p:nvPr/>
        </p:nvSpPr>
        <p:spPr bwMode="auto">
          <a:xfrm>
            <a:off x="1503040" y="2714625"/>
            <a:ext cx="1143000" cy="400049"/>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5" name="Text Box 12"/>
          <p:cNvSpPr txBox="1">
            <a:spLocks noChangeArrowheads="1"/>
          </p:cNvSpPr>
          <p:nvPr/>
        </p:nvSpPr>
        <p:spPr bwMode="auto">
          <a:xfrm>
            <a:off x="2646040" y="2709863"/>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6" name="Text Box 13"/>
          <p:cNvSpPr txBox="1">
            <a:spLocks noChangeArrowheads="1"/>
          </p:cNvSpPr>
          <p:nvPr/>
        </p:nvSpPr>
        <p:spPr bwMode="auto">
          <a:xfrm>
            <a:off x="3789040" y="2709863"/>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7" name="Text Box 17"/>
          <p:cNvSpPr txBox="1">
            <a:spLocks noChangeArrowheads="1"/>
          </p:cNvSpPr>
          <p:nvPr/>
        </p:nvSpPr>
        <p:spPr bwMode="auto">
          <a:xfrm>
            <a:off x="1503040" y="3124200"/>
            <a:ext cx="1143000" cy="40640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FF9933"/>
                </a:solidFill>
              </a:rPr>
              <a:t>8     8</a:t>
            </a:r>
            <a:endParaRPr lang="es-ES" sz="2000" dirty="0">
              <a:solidFill>
                <a:srgbClr val="FF9933"/>
              </a:solidFill>
            </a:endParaRPr>
          </a:p>
        </p:txBody>
      </p:sp>
      <p:sp>
        <p:nvSpPr>
          <p:cNvPr id="88" name="Text Box 18"/>
          <p:cNvSpPr txBox="1">
            <a:spLocks noChangeArrowheads="1"/>
          </p:cNvSpPr>
          <p:nvPr/>
        </p:nvSpPr>
        <p:spPr bwMode="auto">
          <a:xfrm>
            <a:off x="2646040" y="3124200"/>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8     8</a:t>
            </a:r>
            <a:endParaRPr lang="es-ES" sz="2000" dirty="0">
              <a:solidFill>
                <a:srgbClr val="FF9933"/>
              </a:solidFill>
            </a:endParaRPr>
          </a:p>
        </p:txBody>
      </p:sp>
      <p:sp>
        <p:nvSpPr>
          <p:cNvPr id="89" name="Text Box 19"/>
          <p:cNvSpPr txBox="1">
            <a:spLocks noChangeArrowheads="1"/>
          </p:cNvSpPr>
          <p:nvPr/>
        </p:nvSpPr>
        <p:spPr bwMode="auto">
          <a:xfrm>
            <a:off x="3789040" y="3124200"/>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8     8</a:t>
            </a:r>
            <a:endParaRPr lang="es-ES" sz="2000" dirty="0">
              <a:solidFill>
                <a:srgbClr val="FF9933"/>
              </a:solidFill>
            </a:endParaRPr>
          </a:p>
        </p:txBody>
      </p:sp>
      <p:sp>
        <p:nvSpPr>
          <p:cNvPr id="90" name="Text Box 20"/>
          <p:cNvSpPr txBox="1">
            <a:spLocks noChangeArrowheads="1"/>
          </p:cNvSpPr>
          <p:nvPr/>
        </p:nvSpPr>
        <p:spPr bwMode="auto">
          <a:xfrm>
            <a:off x="1727026" y="2252663"/>
            <a:ext cx="762000" cy="338554"/>
          </a:xfrm>
          <a:prstGeom prst="rect">
            <a:avLst/>
          </a:prstGeom>
          <a:noFill/>
          <a:ln w="9525">
            <a:noFill/>
            <a:miter lim="800000"/>
            <a:headEnd/>
            <a:tailEnd/>
          </a:ln>
        </p:spPr>
        <p:txBody>
          <a:bodyPr>
            <a:spAutoFit/>
          </a:bodyPr>
          <a:lstStyle/>
          <a:p>
            <a:r>
              <a:rPr lang="es-ES_tradnl" sz="1600" dirty="0">
                <a:latin typeface="Arial"/>
              </a:rPr>
              <a:t>10 ºC</a:t>
            </a:r>
            <a:endParaRPr lang="es-ES" sz="1600" dirty="0">
              <a:latin typeface="Arial"/>
            </a:endParaRPr>
          </a:p>
        </p:txBody>
      </p:sp>
      <p:sp>
        <p:nvSpPr>
          <p:cNvPr id="91" name="Text Box 21"/>
          <p:cNvSpPr txBox="1">
            <a:spLocks noChangeArrowheads="1"/>
          </p:cNvSpPr>
          <p:nvPr/>
        </p:nvSpPr>
        <p:spPr bwMode="auto">
          <a:xfrm>
            <a:off x="2793826" y="2252663"/>
            <a:ext cx="762000" cy="800219"/>
          </a:xfrm>
          <a:prstGeom prst="rect">
            <a:avLst/>
          </a:prstGeom>
          <a:noFill/>
          <a:ln w="9525">
            <a:noFill/>
            <a:miter lim="800000"/>
            <a:headEnd/>
            <a:tailEnd/>
          </a:ln>
        </p:spPr>
        <p:txBody>
          <a:bodyPr>
            <a:spAutoFit/>
          </a:bodyPr>
          <a:lstStyle/>
          <a:p>
            <a:r>
              <a:rPr lang="es-ES_tradnl" sz="1600" dirty="0">
                <a:latin typeface="Arial"/>
              </a:rPr>
              <a:t>20 ºC</a:t>
            </a:r>
            <a:endParaRPr lang="es-ES" sz="1600" dirty="0">
              <a:latin typeface="Arial"/>
            </a:endParaRPr>
          </a:p>
          <a:p>
            <a:pPr>
              <a:spcBef>
                <a:spcPct val="50000"/>
              </a:spcBef>
            </a:pPr>
            <a:endParaRPr lang="es-ES" sz="2000" dirty="0"/>
          </a:p>
        </p:txBody>
      </p:sp>
      <p:sp>
        <p:nvSpPr>
          <p:cNvPr id="92" name="Text Box 22"/>
          <p:cNvSpPr txBox="1">
            <a:spLocks noChangeArrowheads="1"/>
          </p:cNvSpPr>
          <p:nvPr/>
        </p:nvSpPr>
        <p:spPr bwMode="auto">
          <a:xfrm>
            <a:off x="4008834" y="2252663"/>
            <a:ext cx="762000" cy="800219"/>
          </a:xfrm>
          <a:prstGeom prst="rect">
            <a:avLst/>
          </a:prstGeom>
          <a:noFill/>
          <a:ln w="9525">
            <a:noFill/>
            <a:miter lim="800000"/>
            <a:headEnd/>
            <a:tailEnd/>
          </a:ln>
        </p:spPr>
        <p:txBody>
          <a:bodyPr>
            <a:spAutoFit/>
          </a:bodyPr>
          <a:lstStyle/>
          <a:p>
            <a:r>
              <a:rPr lang="es-ES_tradnl" sz="1600" dirty="0">
                <a:latin typeface="Arial"/>
              </a:rPr>
              <a:t>30ºC</a:t>
            </a:r>
            <a:endParaRPr lang="es-ES" sz="1600" dirty="0">
              <a:latin typeface="Arial"/>
            </a:endParaRPr>
          </a:p>
          <a:p>
            <a:pPr>
              <a:spcBef>
                <a:spcPct val="50000"/>
              </a:spcBef>
            </a:pPr>
            <a:endParaRPr lang="es-ES" sz="2000" dirty="0"/>
          </a:p>
        </p:txBody>
      </p:sp>
      <p:sp>
        <p:nvSpPr>
          <p:cNvPr id="93" name="Text Box 23"/>
          <p:cNvSpPr txBox="1">
            <a:spLocks noChangeArrowheads="1"/>
          </p:cNvSpPr>
          <p:nvPr/>
        </p:nvSpPr>
        <p:spPr bwMode="auto">
          <a:xfrm>
            <a:off x="1098426" y="2708920"/>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00FF00"/>
                </a:solidFill>
                <a:latin typeface="Arial"/>
              </a:rPr>
              <a:t>A</a:t>
            </a:r>
            <a:endParaRPr lang="es-ES" sz="2000" dirty="0">
              <a:solidFill>
                <a:srgbClr val="00FF00"/>
              </a:solidFill>
              <a:latin typeface="Arial"/>
            </a:endParaRPr>
          </a:p>
        </p:txBody>
      </p:sp>
      <p:sp>
        <p:nvSpPr>
          <p:cNvPr id="94" name="Text Box 24"/>
          <p:cNvSpPr txBox="1">
            <a:spLocks noChangeArrowheads="1"/>
          </p:cNvSpPr>
          <p:nvPr/>
        </p:nvSpPr>
        <p:spPr bwMode="auto">
          <a:xfrm>
            <a:off x="1098426" y="3167063"/>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FF9933"/>
                </a:solidFill>
                <a:latin typeface="Arial"/>
              </a:rPr>
              <a:t>B</a:t>
            </a:r>
            <a:endParaRPr lang="es-ES" sz="2000" dirty="0">
              <a:solidFill>
                <a:srgbClr val="FF9933"/>
              </a:solidFill>
              <a:latin typeface="Arial"/>
            </a:endParaRPr>
          </a:p>
        </p:txBody>
      </p:sp>
      <p:sp>
        <p:nvSpPr>
          <p:cNvPr id="95" name="Text Box 25"/>
          <p:cNvSpPr txBox="1">
            <a:spLocks noChangeArrowheads="1"/>
          </p:cNvSpPr>
          <p:nvPr/>
        </p:nvSpPr>
        <p:spPr bwMode="auto">
          <a:xfrm>
            <a:off x="179512" y="2721114"/>
            <a:ext cx="1800200" cy="584775"/>
          </a:xfrm>
          <a:prstGeom prst="rect">
            <a:avLst/>
          </a:prstGeom>
          <a:noFill/>
          <a:ln w="9525">
            <a:noFill/>
            <a:miter lim="800000"/>
            <a:headEnd/>
            <a:tailEnd/>
          </a:ln>
        </p:spPr>
        <p:txBody>
          <a:bodyPr wrap="square">
            <a:spAutoFit/>
          </a:bodyPr>
          <a:lstStyle/>
          <a:p>
            <a:r>
              <a:rPr lang="es-ES_tradnl" sz="1600" dirty="0">
                <a:latin typeface="Arial"/>
              </a:rPr>
              <a:t>TIPO</a:t>
            </a:r>
          </a:p>
          <a:p>
            <a:r>
              <a:rPr lang="es-ES_tradnl" sz="1600" dirty="0">
                <a:latin typeface="Arial"/>
              </a:rPr>
              <a:t>PROC.</a:t>
            </a:r>
            <a:endParaRPr lang="es-ES" sz="1600" dirty="0">
              <a:latin typeface="Arial"/>
            </a:endParaRPr>
          </a:p>
        </p:txBody>
      </p:sp>
      <p:sp>
        <p:nvSpPr>
          <p:cNvPr id="96" name="Text Box 26"/>
          <p:cNvSpPr txBox="1">
            <a:spLocks noChangeArrowheads="1"/>
          </p:cNvSpPr>
          <p:nvPr/>
        </p:nvSpPr>
        <p:spPr bwMode="auto">
          <a:xfrm>
            <a:off x="2267744" y="1979548"/>
            <a:ext cx="1796430" cy="338554"/>
          </a:xfrm>
          <a:prstGeom prst="rect">
            <a:avLst/>
          </a:prstGeom>
          <a:noFill/>
          <a:ln w="9525">
            <a:noFill/>
            <a:miter lim="800000"/>
            <a:headEnd/>
            <a:tailEnd/>
          </a:ln>
        </p:spPr>
        <p:txBody>
          <a:bodyPr wrap="square">
            <a:spAutoFit/>
          </a:bodyPr>
          <a:lstStyle/>
          <a:p>
            <a:r>
              <a:rPr lang="es-ES_tradnl" sz="1600" dirty="0">
                <a:latin typeface="Arial"/>
              </a:rPr>
              <a:t>TEMPERATURA</a:t>
            </a:r>
            <a:endParaRPr lang="es-ES" sz="1600" dirty="0">
              <a:latin typeface="Arial"/>
            </a:endParaRPr>
          </a:p>
        </p:txBody>
      </p:sp>
      <p:grpSp>
        <p:nvGrpSpPr>
          <p:cNvPr id="101" name="100 Grupo"/>
          <p:cNvGrpSpPr/>
          <p:nvPr/>
        </p:nvGrpSpPr>
        <p:grpSpPr>
          <a:xfrm>
            <a:off x="144463" y="4941168"/>
            <a:ext cx="6803801" cy="1008112"/>
            <a:chOff x="144463" y="4941168"/>
            <a:chExt cx="6803801" cy="1008112"/>
          </a:xfrm>
        </p:grpSpPr>
        <p:grpSp>
          <p:nvGrpSpPr>
            <p:cNvPr id="100" name="99 Grupo"/>
            <p:cNvGrpSpPr/>
            <p:nvPr/>
          </p:nvGrpSpPr>
          <p:grpSpPr>
            <a:xfrm>
              <a:off x="144463" y="4941168"/>
              <a:ext cx="6803801" cy="1008112"/>
              <a:chOff x="144463" y="4941168"/>
              <a:chExt cx="6803801" cy="1008112"/>
            </a:xfrm>
          </p:grpSpPr>
          <p:sp>
            <p:nvSpPr>
              <p:cNvPr id="36940" name="Text Box 76"/>
              <p:cNvSpPr txBox="1">
                <a:spLocks noChangeArrowheads="1"/>
              </p:cNvSpPr>
              <p:nvPr/>
            </p:nvSpPr>
            <p:spPr bwMode="auto">
              <a:xfrm>
                <a:off x="144463" y="5167313"/>
                <a:ext cx="4495800" cy="769441"/>
              </a:xfrm>
              <a:prstGeom prst="rect">
                <a:avLst/>
              </a:prstGeom>
              <a:noFill/>
              <a:ln w="9525">
                <a:noFill/>
                <a:miter lim="800000"/>
                <a:headEnd/>
                <a:tailEnd/>
              </a:ln>
            </p:spPr>
            <p:txBody>
              <a:bodyPr>
                <a:spAutoFit/>
              </a:bodyPr>
              <a:lstStyle/>
              <a:p>
                <a:pPr marL="765175" indent="-765175"/>
                <a:r>
                  <a:rPr lang="es-ES_tradnl" dirty="0">
                    <a:solidFill>
                      <a:srgbClr val="000000"/>
                    </a:solidFill>
                    <a:latin typeface="Arial"/>
                  </a:rPr>
                  <a:t>SCT</a:t>
                </a:r>
                <a:r>
                  <a:rPr lang="es-ES_tradnl" sz="2000" dirty="0">
                    <a:solidFill>
                      <a:srgbClr val="000000"/>
                    </a:solidFill>
                    <a:latin typeface="Arial"/>
                  </a:rPr>
                  <a:t>: Medida de la variabilidad de todos los datos</a:t>
                </a:r>
              </a:p>
            </p:txBody>
          </p:sp>
          <p:sp>
            <p:nvSpPr>
              <p:cNvPr id="97" name="96 Elipse"/>
              <p:cNvSpPr/>
              <p:nvPr/>
            </p:nvSpPr>
            <p:spPr bwMode="auto">
              <a:xfrm>
                <a:off x="4283968" y="4941168"/>
                <a:ext cx="2664296" cy="1008112"/>
              </a:xfrm>
              <a:prstGeom prst="ellipse">
                <a:avLst/>
              </a:prstGeom>
              <a:solidFill>
                <a:schemeClr val="accent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endParaRPr lang="es-ES">
                  <a:solidFill>
                    <a:srgbClr val="000000"/>
                  </a:solidFill>
                </a:endParaRPr>
              </a:p>
            </p:txBody>
          </p:sp>
        </p:grpSp>
        <p:graphicFrame>
          <p:nvGraphicFramePr>
            <p:cNvPr id="36941" name="Object 77" descr="Mármol blanco"/>
            <p:cNvGraphicFramePr>
              <a:graphicFrameLocks/>
            </p:cNvGraphicFramePr>
            <p:nvPr/>
          </p:nvGraphicFramePr>
          <p:xfrm>
            <a:off x="4399632" y="5085184"/>
            <a:ext cx="2260600" cy="722312"/>
          </p:xfrm>
          <a:graphic>
            <a:graphicData uri="http://schemas.openxmlformats.org/presentationml/2006/ole">
              <mc:AlternateContent xmlns:mc="http://schemas.openxmlformats.org/markup-compatibility/2006">
                <mc:Choice xmlns:v="urn:schemas-microsoft-com:vml" Requires="v">
                  <p:oleObj spid="_x0000_s1380378" name="Ecuación" r:id="rId5" imgW="1130040" imgH="431640" progId="Equation.3">
                    <p:embed/>
                  </p:oleObj>
                </mc:Choice>
                <mc:Fallback>
                  <p:oleObj name="Ecuación" r:id="rId5" imgW="1130040" imgH="431640" progId="Equation.3">
                    <p:embed/>
                    <p:pic>
                      <p:nvPicPr>
                        <p:cNvPr id="36941" name="Object 77" descr="Mármol blanco"/>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9632" y="5085184"/>
                          <a:ext cx="2260600" cy="722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 name="55 Rectángulo"/>
          <p:cNvSpPr/>
          <p:nvPr/>
        </p:nvSpPr>
        <p:spPr>
          <a:xfrm>
            <a:off x="216968" y="156210"/>
            <a:ext cx="2029723" cy="461665"/>
          </a:xfrm>
          <a:prstGeom prst="rect">
            <a:avLst/>
          </a:prstGeom>
        </p:spPr>
        <p:txBody>
          <a:bodyPr wrap="none">
            <a:spAutoFit/>
          </a:bodyPr>
          <a:lstStyle/>
          <a:p>
            <a:r>
              <a:rPr lang="es-ES" b="1" dirty="0">
                <a:solidFill>
                  <a:srgbClr val="FF0000"/>
                </a:solidFill>
              </a:rPr>
              <a:t>Ejemplo 2:</a:t>
            </a:r>
            <a:endParaRPr lang="es-ES" dirty="0">
              <a:solidFill>
                <a:srgbClr val="FF0000"/>
              </a:solidFill>
            </a:endParaRPr>
          </a:p>
        </p:txBody>
      </p:sp>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374957481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Scale>
                                      <p:cBhvr>
                                        <p:cTn id="7"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7"/>
                                        </p:tgtEl>
                                        <p:attrNameLst>
                                          <p:attrName>ppt_x</p:attrName>
                                          <p:attrName>ppt_y</p:attrName>
                                        </p:attrNameLst>
                                      </p:cBhvr>
                                    </p:animMotion>
                                    <p:animEffect transition="in" filter="fade">
                                      <p:cBhvr>
                                        <p:cTn id="9" dur="1000"/>
                                        <p:tgtEl>
                                          <p:spTgt spid="57"/>
                                        </p:tgtEl>
                                      </p:cBhvr>
                                    </p:animEffect>
                                  </p:childTnLst>
                                </p:cTn>
                              </p:par>
                            </p:childTnLst>
                          </p:cTn>
                        </p:par>
                      </p:childTnLst>
                    </p:cTn>
                  </p:par>
                  <p:par>
                    <p:cTn id="10" fill="hold">
                      <p:stCondLst>
                        <p:cond delay="indefinite"/>
                      </p:stCondLst>
                      <p:childTnLst>
                        <p:par>
                          <p:cTn id="11" fill="hold">
                            <p:stCondLst>
                              <p:cond delay="0"/>
                            </p:stCondLst>
                            <p:childTnLst>
                              <p:par>
                                <p:cTn id="12" presetID="39" presetClass="entr" presetSubtype="0" accel="100000" fill="hold" nodeType="click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p:cTn id="14" dur="500" fill="hold"/>
                                        <p:tgtEl>
                                          <p:spTgt spid="99"/>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99"/>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99"/>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5" presetClass="entr" presetSubtype="0"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 calcmode="lin" valueType="num">
                                      <p:cBhvr>
                                        <p:cTn id="22" dur="500" decel="50000" fill="hold">
                                          <p:stCondLst>
                                            <p:cond delay="0"/>
                                          </p:stCondLst>
                                        </p:cTn>
                                        <p:tgtEl>
                                          <p:spTgt spid="101"/>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101"/>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101"/>
                                        </p:tgtEl>
                                        <p:attrNameLst>
                                          <p:attrName>ppt_w</p:attrName>
                                        </p:attrNameLst>
                                      </p:cBhvr>
                                      <p:tavLst>
                                        <p:tav tm="0">
                                          <p:val>
                                            <p:strVal val="#ppt_w*.05"/>
                                          </p:val>
                                        </p:tav>
                                        <p:tav tm="100000">
                                          <p:val>
                                            <p:strVal val="#ppt_w"/>
                                          </p:val>
                                        </p:tav>
                                      </p:tavLst>
                                    </p:anim>
                                    <p:anim calcmode="lin" valueType="num">
                                      <p:cBhvr>
                                        <p:cTn id="25" dur="1000" fill="hold"/>
                                        <p:tgtEl>
                                          <p:spTgt spid="101"/>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101"/>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101"/>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101"/>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101"/>
                                        </p:tgtEl>
                                      </p:cBhvr>
                                    </p:animEffec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iterate type="lt">
                                    <p:tmPct val="0"/>
                                  </p:iterate>
                                  <p:childTnLst>
                                    <p:set>
                                      <p:cBhvr>
                                        <p:cTn id="33" dur="1" fill="hold">
                                          <p:stCondLst>
                                            <p:cond delay="0"/>
                                          </p:stCondLst>
                                        </p:cTn>
                                        <p:tgtEl>
                                          <p:spTgt spid="36942"/>
                                        </p:tgtEl>
                                        <p:attrNameLst>
                                          <p:attrName>style.visibility</p:attrName>
                                        </p:attrNameLst>
                                      </p:cBhvr>
                                      <p:to>
                                        <p:strVal val="visible"/>
                                      </p:to>
                                    </p:set>
                                    <p:animScale>
                                      <p:cBhvr>
                                        <p:cTn id="34" dur="1000" decel="50000" fill="hold">
                                          <p:stCondLst>
                                            <p:cond delay="0"/>
                                          </p:stCondLst>
                                        </p:cTn>
                                        <p:tgtEl>
                                          <p:spTgt spid="369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36942"/>
                                        </p:tgtEl>
                                        <p:attrNameLst>
                                          <p:attrName>ppt_x</p:attrName>
                                          <p:attrName>ppt_y</p:attrName>
                                        </p:attrNameLst>
                                      </p:cBhvr>
                                    </p:animMotion>
                                    <p:animEffect transition="in" filter="fade">
                                      <p:cBhvr>
                                        <p:cTn id="36" dur="1000"/>
                                        <p:tgtEl>
                                          <p:spTgt spid="36942"/>
                                        </p:tgtEl>
                                      </p:cBhvr>
                                    </p:animEffect>
                                  </p:childTnLst>
                                </p:cTn>
                              </p:par>
                            </p:childTnLst>
                          </p:cTn>
                        </p:par>
                        <p:par>
                          <p:cTn id="37" fill="hold">
                            <p:stCondLst>
                              <p:cond delay="1000"/>
                            </p:stCondLst>
                            <p:childTnLst>
                              <p:par>
                                <p:cTn id="38" presetID="34" presetClass="emph" presetSubtype="0" fill="hold" grpId="1" nodeType="afterEffect">
                                  <p:stCondLst>
                                    <p:cond delay="0"/>
                                  </p:stCondLst>
                                  <p:iterate type="lt">
                                    <p:tmPct val="10000"/>
                                  </p:iterate>
                                  <p:childTnLst>
                                    <p:animMotion origin="layout" path="M 0.0 0.0 L 0.0 -0.07213" pathEditMode="relative" ptsTypes="">
                                      <p:cBhvr>
                                        <p:cTn id="39" dur="500" accel="50000" decel="50000" autoRev="1" fill="hold">
                                          <p:stCondLst>
                                            <p:cond delay="0"/>
                                          </p:stCondLst>
                                        </p:cTn>
                                        <p:tgtEl>
                                          <p:spTgt spid="36942"/>
                                        </p:tgtEl>
                                        <p:attrNameLst>
                                          <p:attrName>ppt_x</p:attrName>
                                          <p:attrName>ppt_y</p:attrName>
                                        </p:attrNameLst>
                                      </p:cBhvr>
                                    </p:animMotion>
                                    <p:animRot by="1500000">
                                      <p:cBhvr>
                                        <p:cTn id="40" dur="250" fill="hold">
                                          <p:stCondLst>
                                            <p:cond delay="0"/>
                                          </p:stCondLst>
                                        </p:cTn>
                                        <p:tgtEl>
                                          <p:spTgt spid="36942"/>
                                        </p:tgtEl>
                                        <p:attrNameLst>
                                          <p:attrName>r</p:attrName>
                                        </p:attrNameLst>
                                      </p:cBhvr>
                                    </p:animRot>
                                    <p:animRot by="-1500000">
                                      <p:cBhvr>
                                        <p:cTn id="41" dur="250" fill="hold">
                                          <p:stCondLst>
                                            <p:cond delay="250"/>
                                          </p:stCondLst>
                                        </p:cTn>
                                        <p:tgtEl>
                                          <p:spTgt spid="36942"/>
                                        </p:tgtEl>
                                        <p:attrNameLst>
                                          <p:attrName>r</p:attrName>
                                        </p:attrNameLst>
                                      </p:cBhvr>
                                    </p:animRot>
                                    <p:animRot by="-1500000">
                                      <p:cBhvr>
                                        <p:cTn id="42" dur="250" fill="hold">
                                          <p:stCondLst>
                                            <p:cond delay="500"/>
                                          </p:stCondLst>
                                        </p:cTn>
                                        <p:tgtEl>
                                          <p:spTgt spid="36942"/>
                                        </p:tgtEl>
                                        <p:attrNameLst>
                                          <p:attrName>r</p:attrName>
                                        </p:attrNameLst>
                                      </p:cBhvr>
                                    </p:animRot>
                                    <p:animRot by="1500000">
                                      <p:cBhvr>
                                        <p:cTn id="43" dur="250" fill="hold">
                                          <p:stCondLst>
                                            <p:cond delay="750"/>
                                          </p:stCondLst>
                                        </p:cTn>
                                        <p:tgtEl>
                                          <p:spTgt spid="369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42" grpId="0"/>
      <p:bldP spid="36942" grpId="1"/>
    </p:bldLst>
  </p:timing>
</p:sld>
</file>

<file path=ppt/slides/slide2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Text Box 9"/>
          <p:cNvSpPr txBox="1">
            <a:spLocks noChangeArrowheads="1"/>
          </p:cNvSpPr>
          <p:nvPr/>
        </p:nvSpPr>
        <p:spPr bwMode="auto">
          <a:xfrm>
            <a:off x="171872" y="764704"/>
            <a:ext cx="1447800" cy="406400"/>
          </a:xfrm>
          <a:prstGeom prst="rect">
            <a:avLst/>
          </a:prstGeom>
          <a:noFill/>
          <a:ln w="9525">
            <a:solidFill>
              <a:srgbClr val="FF9933"/>
            </a:solidFill>
            <a:miter lim="800000"/>
            <a:headEnd/>
            <a:tailEnd/>
          </a:ln>
        </p:spPr>
        <p:txBody>
          <a:bodyPr>
            <a:spAutoFit/>
          </a:bodyPr>
          <a:lstStyle/>
          <a:p>
            <a:pPr algn="ctr">
              <a:spcBef>
                <a:spcPct val="50000"/>
              </a:spcBef>
            </a:pPr>
            <a:r>
              <a:rPr lang="es-ES_tradnl" sz="2000" dirty="0">
                <a:solidFill>
                  <a:srgbClr val="008000"/>
                </a:solidFill>
              </a:rPr>
              <a:t>CASO 2:</a:t>
            </a:r>
            <a:endParaRPr lang="es-ES" sz="2000" dirty="0">
              <a:solidFill>
                <a:srgbClr val="008000"/>
              </a:solidFill>
            </a:endParaRPr>
          </a:p>
        </p:txBody>
      </p:sp>
      <p:sp>
        <p:nvSpPr>
          <p:cNvPr id="1038" name="Text Box 65"/>
          <p:cNvSpPr txBox="1">
            <a:spLocks noChangeArrowheads="1"/>
          </p:cNvSpPr>
          <p:nvPr/>
        </p:nvSpPr>
        <p:spPr bwMode="auto">
          <a:xfrm>
            <a:off x="3131840" y="3717032"/>
            <a:ext cx="2952328" cy="461665"/>
          </a:xfrm>
          <a:prstGeom prst="rect">
            <a:avLst/>
          </a:prstGeom>
          <a:solidFill>
            <a:schemeClr val="accent1"/>
          </a:solidFill>
          <a:ln w="19050">
            <a:solidFill>
              <a:schemeClr val="bg2">
                <a:lumMod val="40000"/>
                <a:lumOff val="60000"/>
              </a:schemeClr>
            </a:solidFill>
            <a:miter lim="800000"/>
            <a:headEnd/>
            <a:tailEnd/>
          </a:ln>
        </p:spPr>
        <p:txBody>
          <a:bodyPr wrap="square">
            <a:spAutoFit/>
          </a:bodyPr>
          <a:lstStyle/>
          <a:p>
            <a:pPr algn="ctr">
              <a:spcBef>
                <a:spcPct val="50000"/>
              </a:spcBef>
            </a:pPr>
            <a:r>
              <a:rPr lang="es-ES_tradnl" b="1" dirty="0">
                <a:solidFill>
                  <a:srgbClr val="FFFFFF"/>
                </a:solidFill>
                <a:latin typeface="Arial"/>
              </a:rPr>
              <a:t>SCT = </a:t>
            </a:r>
            <a:r>
              <a:rPr lang="es-ES_tradnl" b="1" dirty="0" err="1">
                <a:solidFill>
                  <a:srgbClr val="FFFFFF"/>
                </a:solidFill>
                <a:latin typeface="Arial"/>
              </a:rPr>
              <a:t>SC</a:t>
            </a:r>
            <a:r>
              <a:rPr lang="es-ES_tradnl" b="1" baseline="-25000" dirty="0" err="1">
                <a:solidFill>
                  <a:srgbClr val="FFFFFF"/>
                </a:solidFill>
                <a:latin typeface="Arial"/>
              </a:rPr>
              <a:t>Procesador</a:t>
            </a:r>
            <a:endParaRPr lang="es-ES" b="1" baseline="-25000" dirty="0">
              <a:solidFill>
                <a:srgbClr val="FFFFFF"/>
              </a:solidFill>
              <a:latin typeface="Arial"/>
            </a:endParaRPr>
          </a:p>
        </p:txBody>
      </p:sp>
      <p:sp>
        <p:nvSpPr>
          <p:cNvPr id="36942" name="Text Box 78"/>
          <p:cNvSpPr txBox="1">
            <a:spLocks noChangeArrowheads="1"/>
          </p:cNvSpPr>
          <p:nvPr/>
        </p:nvSpPr>
        <p:spPr bwMode="auto">
          <a:xfrm>
            <a:off x="1043608" y="4725144"/>
            <a:ext cx="7200800" cy="1077218"/>
          </a:xfrm>
          <a:prstGeom prst="rect">
            <a:avLst/>
          </a:prstGeom>
          <a:noFill/>
          <a:ln w="9525">
            <a:noFill/>
            <a:miter lim="800000"/>
            <a:headEnd/>
            <a:tailEnd/>
          </a:ln>
        </p:spPr>
        <p:txBody>
          <a:bodyPr wrap="square">
            <a:spAutoFit/>
          </a:bodyPr>
          <a:lstStyle/>
          <a:p>
            <a:pPr algn="ctr">
              <a:spcBef>
                <a:spcPts val="0"/>
              </a:spcBef>
            </a:pPr>
            <a:r>
              <a:rPr lang="es-ES_tradnl" dirty="0">
                <a:solidFill>
                  <a:srgbClr val="000000"/>
                </a:solidFill>
                <a:latin typeface="Arial"/>
              </a:rPr>
              <a:t>¡ El factor </a:t>
            </a:r>
            <a:r>
              <a:rPr lang="es-ES_tradnl" dirty="0">
                <a:solidFill>
                  <a:srgbClr val="FF0000"/>
                </a:solidFill>
                <a:latin typeface="Arial"/>
              </a:rPr>
              <a:t>Tipo de procesador </a:t>
            </a:r>
            <a:r>
              <a:rPr lang="es-ES_tradnl" dirty="0">
                <a:solidFill>
                  <a:srgbClr val="000000"/>
                </a:solidFill>
                <a:latin typeface="Arial"/>
              </a:rPr>
              <a:t>influye sobre la media la </a:t>
            </a:r>
            <a:r>
              <a:rPr lang="es-ES_tradnl" dirty="0" err="1">
                <a:solidFill>
                  <a:srgbClr val="000000"/>
                </a:solidFill>
                <a:latin typeface="Arial"/>
              </a:rPr>
              <a:t>V</a:t>
            </a:r>
            <a:r>
              <a:rPr lang="es-ES_tradnl" baseline="-25000" dirty="0" err="1">
                <a:solidFill>
                  <a:srgbClr val="000000"/>
                </a:solidFill>
                <a:latin typeface="Arial"/>
              </a:rPr>
              <a:t>ejecucion</a:t>
            </a:r>
            <a:r>
              <a:rPr lang="es-ES_tradnl" dirty="0">
                <a:solidFill>
                  <a:srgbClr val="000000"/>
                </a:solidFill>
              </a:rPr>
              <a:t>!</a:t>
            </a:r>
          </a:p>
          <a:p>
            <a:pPr algn="ctr">
              <a:spcBef>
                <a:spcPts val="0"/>
              </a:spcBef>
            </a:pPr>
            <a:endParaRPr lang="es-ES" baseline="-25000" dirty="0">
              <a:solidFill>
                <a:srgbClr val="FF0000"/>
              </a:solidFill>
              <a:latin typeface="Arial"/>
            </a:endParaRPr>
          </a:p>
        </p:txBody>
      </p:sp>
      <p:sp>
        <p:nvSpPr>
          <p:cNvPr id="83" name="82 Rectángulo"/>
          <p:cNvSpPr/>
          <p:nvPr/>
        </p:nvSpPr>
        <p:spPr>
          <a:xfrm>
            <a:off x="179512" y="1268760"/>
            <a:ext cx="4968552" cy="194421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84" name="Text Box 11"/>
          <p:cNvSpPr txBox="1">
            <a:spLocks noChangeArrowheads="1"/>
          </p:cNvSpPr>
          <p:nvPr/>
        </p:nvSpPr>
        <p:spPr bwMode="auto">
          <a:xfrm>
            <a:off x="1503040" y="2066553"/>
            <a:ext cx="1143000" cy="400049"/>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5" name="Text Box 12"/>
          <p:cNvSpPr txBox="1">
            <a:spLocks noChangeArrowheads="1"/>
          </p:cNvSpPr>
          <p:nvPr/>
        </p:nvSpPr>
        <p:spPr bwMode="auto">
          <a:xfrm>
            <a:off x="2646040" y="2061791"/>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6" name="Text Box 13"/>
          <p:cNvSpPr txBox="1">
            <a:spLocks noChangeArrowheads="1"/>
          </p:cNvSpPr>
          <p:nvPr/>
        </p:nvSpPr>
        <p:spPr bwMode="auto">
          <a:xfrm>
            <a:off x="3789040" y="2061791"/>
            <a:ext cx="1143000" cy="40640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7" name="Text Box 17"/>
          <p:cNvSpPr txBox="1">
            <a:spLocks noChangeArrowheads="1"/>
          </p:cNvSpPr>
          <p:nvPr/>
        </p:nvSpPr>
        <p:spPr bwMode="auto">
          <a:xfrm>
            <a:off x="1503040" y="2476128"/>
            <a:ext cx="1143000" cy="40011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FF9933"/>
                </a:solidFill>
              </a:rPr>
              <a:t>12   12</a:t>
            </a:r>
            <a:endParaRPr lang="es-ES" sz="2000" dirty="0">
              <a:solidFill>
                <a:srgbClr val="FF9933"/>
              </a:solidFill>
            </a:endParaRPr>
          </a:p>
        </p:txBody>
      </p:sp>
      <p:sp>
        <p:nvSpPr>
          <p:cNvPr id="88" name="Text Box 18"/>
          <p:cNvSpPr txBox="1">
            <a:spLocks noChangeArrowheads="1"/>
          </p:cNvSpPr>
          <p:nvPr/>
        </p:nvSpPr>
        <p:spPr bwMode="auto">
          <a:xfrm>
            <a:off x="2646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12   12</a:t>
            </a:r>
            <a:endParaRPr lang="es-ES" sz="2000" dirty="0">
              <a:solidFill>
                <a:srgbClr val="FF9933"/>
              </a:solidFill>
            </a:endParaRPr>
          </a:p>
        </p:txBody>
      </p:sp>
      <p:sp>
        <p:nvSpPr>
          <p:cNvPr id="89" name="Text Box 19"/>
          <p:cNvSpPr txBox="1">
            <a:spLocks noChangeArrowheads="1"/>
          </p:cNvSpPr>
          <p:nvPr/>
        </p:nvSpPr>
        <p:spPr bwMode="auto">
          <a:xfrm>
            <a:off x="3789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12   12</a:t>
            </a:r>
            <a:endParaRPr lang="es-ES" sz="2000" dirty="0">
              <a:solidFill>
                <a:srgbClr val="FF9933"/>
              </a:solidFill>
            </a:endParaRPr>
          </a:p>
        </p:txBody>
      </p:sp>
      <p:sp>
        <p:nvSpPr>
          <p:cNvPr id="90" name="Text Box 20"/>
          <p:cNvSpPr txBox="1">
            <a:spLocks noChangeArrowheads="1"/>
          </p:cNvSpPr>
          <p:nvPr/>
        </p:nvSpPr>
        <p:spPr bwMode="auto">
          <a:xfrm>
            <a:off x="1727026" y="1604591"/>
            <a:ext cx="762000" cy="338554"/>
          </a:xfrm>
          <a:prstGeom prst="rect">
            <a:avLst/>
          </a:prstGeom>
          <a:noFill/>
          <a:ln w="9525">
            <a:noFill/>
            <a:miter lim="800000"/>
            <a:headEnd/>
            <a:tailEnd/>
          </a:ln>
        </p:spPr>
        <p:txBody>
          <a:bodyPr>
            <a:spAutoFit/>
          </a:bodyPr>
          <a:lstStyle/>
          <a:p>
            <a:r>
              <a:rPr lang="es-ES_tradnl" sz="1600" dirty="0">
                <a:latin typeface="Arial"/>
              </a:rPr>
              <a:t>10 ºC</a:t>
            </a:r>
            <a:endParaRPr lang="es-ES" sz="1600" dirty="0">
              <a:latin typeface="Arial"/>
            </a:endParaRPr>
          </a:p>
        </p:txBody>
      </p:sp>
      <p:sp>
        <p:nvSpPr>
          <p:cNvPr id="91" name="Text Box 21"/>
          <p:cNvSpPr txBox="1">
            <a:spLocks noChangeArrowheads="1"/>
          </p:cNvSpPr>
          <p:nvPr/>
        </p:nvSpPr>
        <p:spPr bwMode="auto">
          <a:xfrm>
            <a:off x="2793826" y="1604591"/>
            <a:ext cx="762000" cy="800219"/>
          </a:xfrm>
          <a:prstGeom prst="rect">
            <a:avLst/>
          </a:prstGeom>
          <a:noFill/>
          <a:ln w="9525">
            <a:noFill/>
            <a:miter lim="800000"/>
            <a:headEnd/>
            <a:tailEnd/>
          </a:ln>
        </p:spPr>
        <p:txBody>
          <a:bodyPr>
            <a:spAutoFit/>
          </a:bodyPr>
          <a:lstStyle/>
          <a:p>
            <a:r>
              <a:rPr lang="es-ES_tradnl" sz="1600" dirty="0">
                <a:latin typeface="Arial"/>
              </a:rPr>
              <a:t>20 ºC</a:t>
            </a:r>
            <a:endParaRPr lang="es-ES" sz="1600" dirty="0">
              <a:latin typeface="Arial"/>
            </a:endParaRPr>
          </a:p>
          <a:p>
            <a:pPr>
              <a:spcBef>
                <a:spcPct val="50000"/>
              </a:spcBef>
            </a:pPr>
            <a:endParaRPr lang="es-ES" sz="2000" dirty="0"/>
          </a:p>
        </p:txBody>
      </p:sp>
      <p:sp>
        <p:nvSpPr>
          <p:cNvPr id="92" name="Text Box 22"/>
          <p:cNvSpPr txBox="1">
            <a:spLocks noChangeArrowheads="1"/>
          </p:cNvSpPr>
          <p:nvPr/>
        </p:nvSpPr>
        <p:spPr bwMode="auto">
          <a:xfrm>
            <a:off x="4008834" y="1604591"/>
            <a:ext cx="762000" cy="800219"/>
          </a:xfrm>
          <a:prstGeom prst="rect">
            <a:avLst/>
          </a:prstGeom>
          <a:noFill/>
          <a:ln w="9525">
            <a:noFill/>
            <a:miter lim="800000"/>
            <a:headEnd/>
            <a:tailEnd/>
          </a:ln>
        </p:spPr>
        <p:txBody>
          <a:bodyPr>
            <a:spAutoFit/>
          </a:bodyPr>
          <a:lstStyle/>
          <a:p>
            <a:r>
              <a:rPr lang="es-ES_tradnl" sz="1600" dirty="0">
                <a:latin typeface="Arial"/>
              </a:rPr>
              <a:t>30ºC</a:t>
            </a:r>
            <a:endParaRPr lang="es-ES" sz="1600" dirty="0">
              <a:latin typeface="Arial"/>
            </a:endParaRPr>
          </a:p>
          <a:p>
            <a:pPr>
              <a:spcBef>
                <a:spcPct val="50000"/>
              </a:spcBef>
            </a:pPr>
            <a:endParaRPr lang="es-ES" sz="2000" dirty="0"/>
          </a:p>
        </p:txBody>
      </p:sp>
      <p:sp>
        <p:nvSpPr>
          <p:cNvPr id="93" name="Text Box 23"/>
          <p:cNvSpPr txBox="1">
            <a:spLocks noChangeArrowheads="1"/>
          </p:cNvSpPr>
          <p:nvPr/>
        </p:nvSpPr>
        <p:spPr bwMode="auto">
          <a:xfrm>
            <a:off x="1098426" y="2060848"/>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00FF00"/>
                </a:solidFill>
                <a:latin typeface="Arial"/>
              </a:rPr>
              <a:t>A</a:t>
            </a:r>
            <a:endParaRPr lang="es-ES" sz="2000" dirty="0">
              <a:solidFill>
                <a:srgbClr val="00FF00"/>
              </a:solidFill>
              <a:latin typeface="Arial"/>
            </a:endParaRPr>
          </a:p>
        </p:txBody>
      </p:sp>
      <p:sp>
        <p:nvSpPr>
          <p:cNvPr id="94" name="Text Box 24"/>
          <p:cNvSpPr txBox="1">
            <a:spLocks noChangeArrowheads="1"/>
          </p:cNvSpPr>
          <p:nvPr/>
        </p:nvSpPr>
        <p:spPr bwMode="auto">
          <a:xfrm>
            <a:off x="1098426" y="2518991"/>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FF9933"/>
                </a:solidFill>
                <a:latin typeface="Arial"/>
              </a:rPr>
              <a:t>B</a:t>
            </a:r>
            <a:endParaRPr lang="es-ES" sz="2000" dirty="0">
              <a:solidFill>
                <a:srgbClr val="FF9933"/>
              </a:solidFill>
              <a:latin typeface="Arial"/>
            </a:endParaRPr>
          </a:p>
        </p:txBody>
      </p:sp>
      <p:sp>
        <p:nvSpPr>
          <p:cNvPr id="95" name="Text Box 25"/>
          <p:cNvSpPr txBox="1">
            <a:spLocks noChangeArrowheads="1"/>
          </p:cNvSpPr>
          <p:nvPr/>
        </p:nvSpPr>
        <p:spPr bwMode="auto">
          <a:xfrm>
            <a:off x="179512" y="2073042"/>
            <a:ext cx="1800200" cy="584775"/>
          </a:xfrm>
          <a:prstGeom prst="rect">
            <a:avLst/>
          </a:prstGeom>
          <a:noFill/>
          <a:ln w="9525">
            <a:noFill/>
            <a:miter lim="800000"/>
            <a:headEnd/>
            <a:tailEnd/>
          </a:ln>
        </p:spPr>
        <p:txBody>
          <a:bodyPr wrap="square">
            <a:spAutoFit/>
          </a:bodyPr>
          <a:lstStyle/>
          <a:p>
            <a:r>
              <a:rPr lang="es-ES_tradnl" sz="1600" dirty="0">
                <a:latin typeface="Arial"/>
              </a:rPr>
              <a:t>TIPO</a:t>
            </a:r>
          </a:p>
          <a:p>
            <a:r>
              <a:rPr lang="es-ES_tradnl" sz="1600" dirty="0">
                <a:latin typeface="Arial"/>
              </a:rPr>
              <a:t>PROC.</a:t>
            </a:r>
            <a:endParaRPr lang="es-ES" sz="1600" dirty="0">
              <a:latin typeface="Arial"/>
            </a:endParaRPr>
          </a:p>
        </p:txBody>
      </p:sp>
      <p:sp>
        <p:nvSpPr>
          <p:cNvPr id="96" name="Text Box 26"/>
          <p:cNvSpPr txBox="1">
            <a:spLocks noChangeArrowheads="1"/>
          </p:cNvSpPr>
          <p:nvPr/>
        </p:nvSpPr>
        <p:spPr bwMode="auto">
          <a:xfrm>
            <a:off x="2267744" y="1331476"/>
            <a:ext cx="1796430" cy="338554"/>
          </a:xfrm>
          <a:prstGeom prst="rect">
            <a:avLst/>
          </a:prstGeom>
          <a:noFill/>
          <a:ln w="9525">
            <a:noFill/>
            <a:miter lim="800000"/>
            <a:headEnd/>
            <a:tailEnd/>
          </a:ln>
        </p:spPr>
        <p:txBody>
          <a:bodyPr wrap="square">
            <a:spAutoFit/>
          </a:bodyPr>
          <a:lstStyle/>
          <a:p>
            <a:r>
              <a:rPr lang="es-ES_tradnl" sz="1600" dirty="0">
                <a:solidFill>
                  <a:srgbClr val="FFFFFF"/>
                </a:solidFill>
                <a:latin typeface="Arial"/>
              </a:rPr>
              <a:t>TEMPERATURA</a:t>
            </a:r>
            <a:endParaRPr lang="es-ES" sz="1600" dirty="0">
              <a:solidFill>
                <a:srgbClr val="FFFFFF"/>
              </a:solidFill>
              <a:latin typeface="Arial"/>
            </a:endParaRPr>
          </a:p>
        </p:txBody>
      </p:sp>
      <p:sp>
        <p:nvSpPr>
          <p:cNvPr id="56" name="55 Rectángulo"/>
          <p:cNvSpPr/>
          <p:nvPr/>
        </p:nvSpPr>
        <p:spPr>
          <a:xfrm>
            <a:off x="216968" y="156210"/>
            <a:ext cx="1704313" cy="461665"/>
          </a:xfrm>
          <a:prstGeom prst="rect">
            <a:avLst/>
          </a:prstGeom>
        </p:spPr>
        <p:txBody>
          <a:bodyPr wrap="none">
            <a:spAutoFit/>
          </a:bodyPr>
          <a:lstStyle/>
          <a:p>
            <a:r>
              <a:rPr lang="es-ES" b="1" dirty="0">
                <a:solidFill>
                  <a:srgbClr val="FF0000"/>
                </a:solidFill>
              </a:rPr>
              <a:t>Ejemplo:</a:t>
            </a:r>
            <a:endParaRPr lang="es-ES" dirty="0">
              <a:solidFill>
                <a:srgbClr val="FF0000"/>
              </a:solidFill>
            </a:endParaRPr>
          </a:p>
        </p:txBody>
      </p:sp>
      <p:grpSp>
        <p:nvGrpSpPr>
          <p:cNvPr id="57" name="56 Grupo"/>
          <p:cNvGrpSpPr/>
          <p:nvPr/>
        </p:nvGrpSpPr>
        <p:grpSpPr>
          <a:xfrm>
            <a:off x="5298504" y="903734"/>
            <a:ext cx="3810000" cy="2381250"/>
            <a:chOff x="5298504" y="1551806"/>
            <a:chExt cx="3810000" cy="2381250"/>
          </a:xfrm>
        </p:grpSpPr>
        <p:sp>
          <p:nvSpPr>
            <p:cNvPr id="1050" name="Line 28"/>
            <p:cNvSpPr>
              <a:spLocks noChangeShapeType="1"/>
            </p:cNvSpPr>
            <p:nvPr/>
          </p:nvSpPr>
          <p:spPr bwMode="auto">
            <a:xfrm flipV="1">
              <a:off x="5908104" y="1856606"/>
              <a:ext cx="0" cy="167640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1" name="Line 29"/>
            <p:cNvSpPr>
              <a:spLocks noChangeShapeType="1"/>
            </p:cNvSpPr>
            <p:nvPr/>
          </p:nvSpPr>
          <p:spPr bwMode="auto">
            <a:xfrm>
              <a:off x="5908104" y="3533006"/>
              <a:ext cx="2667000" cy="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2" name="Line 30"/>
            <p:cNvSpPr>
              <a:spLocks noChangeShapeType="1"/>
            </p:cNvSpPr>
            <p:nvPr/>
          </p:nvSpPr>
          <p:spPr bwMode="auto">
            <a:xfrm>
              <a:off x="5831904" y="2999606"/>
              <a:ext cx="152400" cy="0"/>
            </a:xfrm>
            <a:prstGeom prst="line">
              <a:avLst/>
            </a:prstGeom>
            <a:noFill/>
            <a:ln w="9525">
              <a:solidFill>
                <a:srgbClr val="FFFF00"/>
              </a:solidFill>
              <a:round/>
              <a:headEnd/>
              <a:tailEnd/>
            </a:ln>
          </p:spPr>
          <p:txBody>
            <a:bodyPr/>
            <a:lstStyle/>
            <a:p>
              <a:endParaRPr lang="es-ES">
                <a:solidFill>
                  <a:srgbClr val="000000"/>
                </a:solidFill>
              </a:endParaRPr>
            </a:p>
          </p:txBody>
        </p:sp>
        <p:sp>
          <p:nvSpPr>
            <p:cNvPr id="1053" name="Text Box 31"/>
            <p:cNvSpPr txBox="1">
              <a:spLocks noChangeArrowheads="1"/>
            </p:cNvSpPr>
            <p:nvPr/>
          </p:nvSpPr>
          <p:spPr bwMode="auto">
            <a:xfrm>
              <a:off x="5587429" y="2771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8</a:t>
              </a:r>
              <a:endParaRPr lang="es-ES" sz="2000" dirty="0">
                <a:solidFill>
                  <a:srgbClr val="000000"/>
                </a:solidFill>
              </a:endParaRPr>
            </a:p>
          </p:txBody>
        </p:sp>
        <p:sp>
          <p:nvSpPr>
            <p:cNvPr id="1054" name="Text Box 33"/>
            <p:cNvSpPr txBox="1">
              <a:spLocks noChangeArrowheads="1"/>
            </p:cNvSpPr>
            <p:nvPr/>
          </p:nvSpPr>
          <p:spPr bwMode="auto">
            <a:xfrm>
              <a:off x="5298504" y="1551806"/>
              <a:ext cx="1109663" cy="400050"/>
            </a:xfrm>
            <a:prstGeom prst="rect">
              <a:avLst/>
            </a:prstGeom>
            <a:noFill/>
            <a:ln w="9525">
              <a:noFill/>
              <a:miter lim="800000"/>
              <a:headEnd/>
              <a:tailEnd/>
            </a:ln>
          </p:spPr>
          <p:txBody>
            <a:bodyPr wrap="square">
              <a:spAutoFit/>
            </a:bodyPr>
            <a:lstStyle/>
            <a:p>
              <a:pPr>
                <a:spcBef>
                  <a:spcPct val="50000"/>
                </a:spcBef>
              </a:pPr>
              <a:r>
                <a:rPr lang="es-ES_tradnl" sz="2000" dirty="0" err="1">
                  <a:solidFill>
                    <a:srgbClr val="000000"/>
                  </a:solidFill>
                </a:rPr>
                <a:t>V</a:t>
              </a:r>
              <a:r>
                <a:rPr lang="es-ES_tradnl" sz="2000" baseline="-25000" dirty="0" err="1">
                  <a:solidFill>
                    <a:srgbClr val="000000"/>
                  </a:solidFill>
                </a:rPr>
                <a:t>ejec</a:t>
              </a:r>
              <a:endParaRPr lang="es-ES" sz="2000" dirty="0">
                <a:solidFill>
                  <a:srgbClr val="000000"/>
                </a:solidFill>
              </a:endParaRPr>
            </a:p>
          </p:txBody>
        </p:sp>
        <p:sp>
          <p:nvSpPr>
            <p:cNvPr id="1055" name="Line 34"/>
            <p:cNvSpPr>
              <a:spLocks noChangeShapeType="1"/>
            </p:cNvSpPr>
            <p:nvPr/>
          </p:nvSpPr>
          <p:spPr bwMode="auto">
            <a:xfrm>
              <a:off x="6441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6" name="Line 35"/>
            <p:cNvSpPr>
              <a:spLocks noChangeShapeType="1"/>
            </p:cNvSpPr>
            <p:nvPr/>
          </p:nvSpPr>
          <p:spPr bwMode="auto">
            <a:xfrm>
              <a:off x="7203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7" name="Line 36"/>
            <p:cNvSpPr>
              <a:spLocks noChangeShapeType="1"/>
            </p:cNvSpPr>
            <p:nvPr/>
          </p:nvSpPr>
          <p:spPr bwMode="auto">
            <a:xfrm>
              <a:off x="7965504" y="3456806"/>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8" name="Text Box 51"/>
            <p:cNvSpPr txBox="1">
              <a:spLocks noChangeArrowheads="1"/>
            </p:cNvSpPr>
            <p:nvPr/>
          </p:nvSpPr>
          <p:spPr bwMode="auto">
            <a:xfrm>
              <a:off x="6228184" y="3536181"/>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1059" name="Text Box 52"/>
            <p:cNvSpPr txBox="1">
              <a:spLocks noChangeArrowheads="1"/>
            </p:cNvSpPr>
            <p:nvPr/>
          </p:nvSpPr>
          <p:spPr bwMode="auto">
            <a:xfrm>
              <a:off x="6948264" y="3533006"/>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20</a:t>
              </a:r>
              <a:endParaRPr lang="es-ES" sz="2000" dirty="0">
                <a:solidFill>
                  <a:srgbClr val="000000"/>
                </a:solidFill>
              </a:endParaRPr>
            </a:p>
          </p:txBody>
        </p:sp>
        <p:sp>
          <p:nvSpPr>
            <p:cNvPr id="1060" name="Text Box 53"/>
            <p:cNvSpPr txBox="1">
              <a:spLocks noChangeArrowheads="1"/>
            </p:cNvSpPr>
            <p:nvPr/>
          </p:nvSpPr>
          <p:spPr bwMode="auto">
            <a:xfrm>
              <a:off x="7711008" y="3536181"/>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30</a:t>
              </a:r>
              <a:endParaRPr lang="es-ES" sz="2000" dirty="0">
                <a:solidFill>
                  <a:srgbClr val="000000"/>
                </a:solidFill>
              </a:endParaRPr>
            </a:p>
          </p:txBody>
        </p:sp>
        <p:sp>
          <p:nvSpPr>
            <p:cNvPr id="1049" name="Text Box 54"/>
            <p:cNvSpPr txBox="1">
              <a:spLocks noChangeArrowheads="1"/>
            </p:cNvSpPr>
            <p:nvPr/>
          </p:nvSpPr>
          <p:spPr bwMode="auto">
            <a:xfrm>
              <a:off x="8270304" y="3533006"/>
              <a:ext cx="838200" cy="4000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 Tª</a:t>
              </a:r>
              <a:endParaRPr lang="es-ES" sz="2000" dirty="0">
                <a:solidFill>
                  <a:srgbClr val="000000"/>
                </a:solidFill>
              </a:endParaRPr>
            </a:p>
          </p:txBody>
        </p:sp>
        <p:sp>
          <p:nvSpPr>
            <p:cNvPr id="1045" name="Oval 56"/>
            <p:cNvSpPr>
              <a:spLocks noChangeArrowheads="1"/>
            </p:cNvSpPr>
            <p:nvPr/>
          </p:nvSpPr>
          <p:spPr bwMode="auto">
            <a:xfrm>
              <a:off x="6374829" y="2923406"/>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6" name="Oval 57"/>
            <p:cNvSpPr>
              <a:spLocks noChangeArrowheads="1"/>
            </p:cNvSpPr>
            <p:nvPr/>
          </p:nvSpPr>
          <p:spPr bwMode="auto">
            <a:xfrm>
              <a:off x="7127304" y="2923406"/>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7" name="Oval 58"/>
            <p:cNvSpPr>
              <a:spLocks noChangeArrowheads="1"/>
            </p:cNvSpPr>
            <p:nvPr/>
          </p:nvSpPr>
          <p:spPr bwMode="auto">
            <a:xfrm>
              <a:off x="7889304" y="2923406"/>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2" name="Rectangle 60"/>
            <p:cNvSpPr>
              <a:spLocks noChangeArrowheads="1"/>
            </p:cNvSpPr>
            <p:nvPr/>
          </p:nvSpPr>
          <p:spPr bwMode="auto">
            <a:xfrm>
              <a:off x="6289104" y="2276872"/>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3" name="Rectangle 61"/>
            <p:cNvSpPr>
              <a:spLocks noChangeArrowheads="1"/>
            </p:cNvSpPr>
            <p:nvPr/>
          </p:nvSpPr>
          <p:spPr bwMode="auto">
            <a:xfrm>
              <a:off x="7051104" y="2276872"/>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4" name="Rectangle 62"/>
            <p:cNvSpPr>
              <a:spLocks noChangeArrowheads="1"/>
            </p:cNvSpPr>
            <p:nvPr/>
          </p:nvSpPr>
          <p:spPr bwMode="auto">
            <a:xfrm>
              <a:off x="7813104" y="2276872"/>
              <a:ext cx="304800" cy="304800"/>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55" name="Text Box 31"/>
            <p:cNvSpPr txBox="1">
              <a:spLocks noChangeArrowheads="1"/>
            </p:cNvSpPr>
            <p:nvPr/>
          </p:nvSpPr>
          <p:spPr bwMode="auto">
            <a:xfrm>
              <a:off x="5478760" y="2236802"/>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12</a:t>
              </a:r>
              <a:endParaRPr lang="es-ES" sz="2000" dirty="0">
                <a:solidFill>
                  <a:srgbClr val="000000"/>
                </a:solidFill>
              </a:endParaRPr>
            </a:p>
          </p:txBody>
        </p:sp>
      </p:grpSp>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34277419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Scale>
                                      <p:cBhvr>
                                        <p:cTn id="7"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7"/>
                                        </p:tgtEl>
                                        <p:attrNameLst>
                                          <p:attrName>ppt_x</p:attrName>
                                          <p:attrName>ppt_y</p:attrName>
                                        </p:attrNameLst>
                                      </p:cBhvr>
                                    </p:animMotion>
                                    <p:animEffect transition="in" filter="fade">
                                      <p:cBhvr>
                                        <p:cTn id="9" dur="1000"/>
                                        <p:tgtEl>
                                          <p:spTgt spid="57"/>
                                        </p:tgtEl>
                                      </p:cBhvr>
                                    </p:animEffec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grpId="0" nodeType="clickEffect">
                                  <p:stCondLst>
                                    <p:cond delay="0"/>
                                  </p:stCondLst>
                                  <p:childTnLst>
                                    <p:set>
                                      <p:cBhvr>
                                        <p:cTn id="13" dur="1" fill="hold">
                                          <p:stCondLst>
                                            <p:cond delay="0"/>
                                          </p:stCondLst>
                                        </p:cTn>
                                        <p:tgtEl>
                                          <p:spTgt spid="1038"/>
                                        </p:tgtEl>
                                        <p:attrNameLst>
                                          <p:attrName>style.visibility</p:attrName>
                                        </p:attrNameLst>
                                      </p:cBhvr>
                                      <p:to>
                                        <p:strVal val="visible"/>
                                      </p:to>
                                    </p:set>
                                    <p:anim calcmode="lin" valueType="num">
                                      <p:cBhvr>
                                        <p:cTn id="14" dur="500" decel="50000" fill="hold">
                                          <p:stCondLst>
                                            <p:cond delay="0"/>
                                          </p:stCondLst>
                                        </p:cTn>
                                        <p:tgtEl>
                                          <p:spTgt spid="1038"/>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038"/>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038"/>
                                        </p:tgtEl>
                                        <p:attrNameLst>
                                          <p:attrName>ppt_w</p:attrName>
                                        </p:attrNameLst>
                                      </p:cBhvr>
                                      <p:tavLst>
                                        <p:tav tm="0">
                                          <p:val>
                                            <p:strVal val="#ppt_w*.05"/>
                                          </p:val>
                                        </p:tav>
                                        <p:tav tm="100000">
                                          <p:val>
                                            <p:strVal val="#ppt_w"/>
                                          </p:val>
                                        </p:tav>
                                      </p:tavLst>
                                    </p:anim>
                                    <p:anim calcmode="lin" valueType="num">
                                      <p:cBhvr>
                                        <p:cTn id="17" dur="1000" fill="hold"/>
                                        <p:tgtEl>
                                          <p:spTgt spid="1038"/>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038"/>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038"/>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038"/>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038"/>
                                        </p:tgtEl>
                                      </p:cBhvr>
                                    </p:animEffect>
                                  </p:childTnLst>
                                </p:cTn>
                              </p:par>
                            </p:childTnLst>
                          </p:cTn>
                        </p:par>
                      </p:childTnLst>
                    </p:cTn>
                  </p:par>
                  <p:par>
                    <p:cTn id="22" fill="hold">
                      <p:stCondLst>
                        <p:cond delay="indefinite"/>
                      </p:stCondLst>
                      <p:childTnLst>
                        <p:par>
                          <p:cTn id="23" fill="hold">
                            <p:stCondLst>
                              <p:cond delay="0"/>
                            </p:stCondLst>
                            <p:childTnLst>
                              <p:par>
                                <p:cTn id="24" presetID="39" presetClass="entr" presetSubtype="0" accel="100000" fill="hold" grpId="1" nodeType="clickEffect">
                                  <p:stCondLst>
                                    <p:cond delay="0"/>
                                  </p:stCondLst>
                                  <p:iterate type="lt">
                                    <p:tmPct val="0"/>
                                  </p:iterate>
                                  <p:childTnLst>
                                    <p:set>
                                      <p:cBhvr>
                                        <p:cTn id="25" dur="1" fill="hold">
                                          <p:stCondLst>
                                            <p:cond delay="0"/>
                                          </p:stCondLst>
                                        </p:cTn>
                                        <p:tgtEl>
                                          <p:spTgt spid="36942"/>
                                        </p:tgtEl>
                                        <p:attrNameLst>
                                          <p:attrName>style.visibility</p:attrName>
                                        </p:attrNameLst>
                                      </p:cBhvr>
                                      <p:to>
                                        <p:strVal val="visible"/>
                                      </p:to>
                                    </p:set>
                                    <p:anim calcmode="lin" valueType="num">
                                      <p:cBhvr>
                                        <p:cTn id="26" dur="500" fill="hold"/>
                                        <p:tgtEl>
                                          <p:spTgt spid="36942"/>
                                        </p:tgtEl>
                                        <p:attrNameLst>
                                          <p:attrName>ppt_h</p:attrName>
                                        </p:attrNameLst>
                                      </p:cBhvr>
                                      <p:tavLst>
                                        <p:tav tm="0">
                                          <p:val>
                                            <p:strVal val="#ppt_h/20"/>
                                          </p:val>
                                        </p:tav>
                                        <p:tav tm="50000">
                                          <p:val>
                                            <p:strVal val="#ppt_h/20"/>
                                          </p:val>
                                        </p:tav>
                                        <p:tav tm="100000">
                                          <p:val>
                                            <p:strVal val="#ppt_h"/>
                                          </p:val>
                                        </p:tav>
                                      </p:tavLst>
                                    </p:anim>
                                    <p:anim calcmode="lin" valueType="num">
                                      <p:cBhvr>
                                        <p:cTn id="27" dur="500" fill="hold"/>
                                        <p:tgtEl>
                                          <p:spTgt spid="36942"/>
                                        </p:tgtEl>
                                        <p:attrNameLst>
                                          <p:attrName>ppt_w</p:attrName>
                                        </p:attrNameLst>
                                      </p:cBhvr>
                                      <p:tavLst>
                                        <p:tav tm="0">
                                          <p:val>
                                            <p:strVal val="#ppt_w+.3"/>
                                          </p:val>
                                        </p:tav>
                                        <p:tav tm="50000">
                                          <p:val>
                                            <p:strVal val="#ppt_w+.3"/>
                                          </p:val>
                                        </p:tav>
                                        <p:tav tm="100000">
                                          <p:val>
                                            <p:strVal val="#ppt_w"/>
                                          </p:val>
                                        </p:tav>
                                      </p:tavLst>
                                    </p:anim>
                                    <p:anim calcmode="lin" valueType="num">
                                      <p:cBhvr>
                                        <p:cTn id="28" dur="500" fill="hold"/>
                                        <p:tgtEl>
                                          <p:spTgt spid="36942"/>
                                        </p:tgtEl>
                                        <p:attrNameLst>
                                          <p:attrName>ppt_x</p:attrName>
                                        </p:attrNameLst>
                                      </p:cBhvr>
                                      <p:tavLst>
                                        <p:tav tm="0">
                                          <p:val>
                                            <p:strVal val="#ppt_x-.3"/>
                                          </p:val>
                                        </p:tav>
                                        <p:tav tm="50000">
                                          <p:val>
                                            <p:strVal val="#ppt_x"/>
                                          </p:val>
                                        </p:tav>
                                        <p:tav tm="100000">
                                          <p:val>
                                            <p:strVal val="#ppt_x"/>
                                          </p:val>
                                        </p:tav>
                                      </p:tavLst>
                                    </p:anim>
                                    <p:anim calcmode="lin" valueType="num">
                                      <p:cBhvr>
                                        <p:cTn id="29" dur="500" fill="hold"/>
                                        <p:tgtEl>
                                          <p:spTgt spid="36942"/>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34" presetClass="emph" presetSubtype="0" fill="hold" grpId="0"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36942"/>
                                        </p:tgtEl>
                                        <p:attrNameLst>
                                          <p:attrName>ppt_x</p:attrName>
                                          <p:attrName>ppt_y</p:attrName>
                                        </p:attrNameLst>
                                      </p:cBhvr>
                                    </p:animMotion>
                                    <p:animRot by="1500000">
                                      <p:cBhvr>
                                        <p:cTn id="33" dur="125" fill="hold">
                                          <p:stCondLst>
                                            <p:cond delay="0"/>
                                          </p:stCondLst>
                                        </p:cTn>
                                        <p:tgtEl>
                                          <p:spTgt spid="36942"/>
                                        </p:tgtEl>
                                        <p:attrNameLst>
                                          <p:attrName>r</p:attrName>
                                        </p:attrNameLst>
                                      </p:cBhvr>
                                    </p:animRot>
                                    <p:animRot by="-1500000">
                                      <p:cBhvr>
                                        <p:cTn id="34" dur="125" fill="hold">
                                          <p:stCondLst>
                                            <p:cond delay="125"/>
                                          </p:stCondLst>
                                        </p:cTn>
                                        <p:tgtEl>
                                          <p:spTgt spid="36942"/>
                                        </p:tgtEl>
                                        <p:attrNameLst>
                                          <p:attrName>r</p:attrName>
                                        </p:attrNameLst>
                                      </p:cBhvr>
                                    </p:animRot>
                                    <p:animRot by="-1500000">
                                      <p:cBhvr>
                                        <p:cTn id="35" dur="125" fill="hold">
                                          <p:stCondLst>
                                            <p:cond delay="250"/>
                                          </p:stCondLst>
                                        </p:cTn>
                                        <p:tgtEl>
                                          <p:spTgt spid="36942"/>
                                        </p:tgtEl>
                                        <p:attrNameLst>
                                          <p:attrName>r</p:attrName>
                                        </p:attrNameLst>
                                      </p:cBhvr>
                                    </p:animRot>
                                    <p:animRot by="1500000">
                                      <p:cBhvr>
                                        <p:cTn id="36" dur="125" fill="hold">
                                          <p:stCondLst>
                                            <p:cond delay="375"/>
                                          </p:stCondLst>
                                        </p:cTn>
                                        <p:tgtEl>
                                          <p:spTgt spid="369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36942" grpId="0"/>
      <p:bldP spid="36942" grpId="1"/>
    </p:bldLst>
  </p:timing>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Text Box 9"/>
          <p:cNvSpPr txBox="1">
            <a:spLocks noChangeArrowheads="1"/>
          </p:cNvSpPr>
          <p:nvPr/>
        </p:nvSpPr>
        <p:spPr bwMode="auto">
          <a:xfrm>
            <a:off x="171872" y="764704"/>
            <a:ext cx="1447800" cy="406400"/>
          </a:xfrm>
          <a:prstGeom prst="rect">
            <a:avLst/>
          </a:prstGeom>
          <a:noFill/>
          <a:ln w="9525">
            <a:solidFill>
              <a:srgbClr val="FF9933"/>
            </a:solidFill>
            <a:miter lim="800000"/>
            <a:headEnd/>
            <a:tailEnd/>
          </a:ln>
        </p:spPr>
        <p:txBody>
          <a:bodyPr>
            <a:spAutoFit/>
          </a:bodyPr>
          <a:lstStyle/>
          <a:p>
            <a:pPr algn="ctr">
              <a:spcBef>
                <a:spcPct val="50000"/>
              </a:spcBef>
            </a:pPr>
            <a:r>
              <a:rPr lang="es-ES_tradnl" sz="2000" dirty="0">
                <a:solidFill>
                  <a:srgbClr val="008000"/>
                </a:solidFill>
              </a:rPr>
              <a:t>CASO 3:</a:t>
            </a:r>
            <a:endParaRPr lang="es-ES" sz="2000" dirty="0">
              <a:solidFill>
                <a:srgbClr val="008000"/>
              </a:solidFill>
            </a:endParaRPr>
          </a:p>
        </p:txBody>
      </p:sp>
      <p:sp>
        <p:nvSpPr>
          <p:cNvPr id="1038" name="Text Box 65"/>
          <p:cNvSpPr txBox="1">
            <a:spLocks noChangeArrowheads="1"/>
          </p:cNvSpPr>
          <p:nvPr/>
        </p:nvSpPr>
        <p:spPr bwMode="auto">
          <a:xfrm>
            <a:off x="1979712" y="3573016"/>
            <a:ext cx="5184576" cy="461665"/>
          </a:xfrm>
          <a:prstGeom prst="rect">
            <a:avLst/>
          </a:prstGeom>
          <a:solidFill>
            <a:schemeClr val="accent1"/>
          </a:solidFill>
          <a:ln w="19050">
            <a:solidFill>
              <a:schemeClr val="bg2">
                <a:lumMod val="40000"/>
                <a:lumOff val="60000"/>
              </a:schemeClr>
            </a:solidFill>
            <a:miter lim="800000"/>
            <a:headEnd/>
            <a:tailEnd/>
          </a:ln>
        </p:spPr>
        <p:txBody>
          <a:bodyPr wrap="square">
            <a:spAutoFit/>
          </a:bodyPr>
          <a:lstStyle/>
          <a:p>
            <a:pPr algn="ctr">
              <a:spcBef>
                <a:spcPct val="50000"/>
              </a:spcBef>
            </a:pPr>
            <a:r>
              <a:rPr lang="es-ES_tradnl" b="1" dirty="0">
                <a:solidFill>
                  <a:srgbClr val="FFFFFF"/>
                </a:solidFill>
                <a:latin typeface="Arial"/>
              </a:rPr>
              <a:t>SCT = </a:t>
            </a:r>
            <a:r>
              <a:rPr lang="es-ES_tradnl" b="1" dirty="0" err="1">
                <a:solidFill>
                  <a:srgbClr val="FFFFFF"/>
                </a:solidFill>
                <a:latin typeface="Arial"/>
              </a:rPr>
              <a:t>SC</a:t>
            </a:r>
            <a:r>
              <a:rPr lang="es-ES_tradnl" b="1" baseline="-25000" dirty="0" err="1">
                <a:solidFill>
                  <a:srgbClr val="FFFFFF"/>
                </a:solidFill>
                <a:latin typeface="Arial"/>
              </a:rPr>
              <a:t>Procesador</a:t>
            </a:r>
            <a:r>
              <a:rPr lang="es-ES_tradnl" b="1" baseline="-25000" dirty="0">
                <a:solidFill>
                  <a:srgbClr val="FFFFFF"/>
                </a:solidFill>
                <a:latin typeface="Arial"/>
              </a:rPr>
              <a:t> </a:t>
            </a:r>
            <a:r>
              <a:rPr lang="es-ES_tradnl" b="1" dirty="0">
                <a:solidFill>
                  <a:srgbClr val="FFFFFF"/>
                </a:solidFill>
                <a:latin typeface="Arial"/>
              </a:rPr>
              <a:t>+</a:t>
            </a:r>
            <a:r>
              <a:rPr lang="es-ES_tradnl" b="1" baseline="-25000" dirty="0">
                <a:solidFill>
                  <a:srgbClr val="FFFFFF"/>
                </a:solidFill>
                <a:latin typeface="Arial"/>
              </a:rPr>
              <a:t> </a:t>
            </a:r>
            <a:r>
              <a:rPr lang="es-ES_tradnl" b="1" dirty="0" err="1">
                <a:solidFill>
                  <a:srgbClr val="FFFFFF"/>
                </a:solidFill>
              </a:rPr>
              <a:t>SC</a:t>
            </a:r>
            <a:r>
              <a:rPr lang="es-ES_tradnl" b="1" baseline="-25000" dirty="0" err="1">
                <a:solidFill>
                  <a:srgbClr val="FFFFFF"/>
                </a:solidFill>
                <a:latin typeface="Arial"/>
              </a:rPr>
              <a:t>Temperatur</a:t>
            </a:r>
            <a:r>
              <a:rPr lang="es-ES_tradnl" b="1" baseline="-25000" dirty="0" err="1">
                <a:solidFill>
                  <a:srgbClr val="FFFFFF"/>
                </a:solidFill>
              </a:rPr>
              <a:t>a</a:t>
            </a:r>
            <a:endParaRPr lang="es-ES" b="1" baseline="-25000" dirty="0">
              <a:solidFill>
                <a:srgbClr val="FFFFFF"/>
              </a:solidFill>
              <a:latin typeface="Arial"/>
            </a:endParaRPr>
          </a:p>
        </p:txBody>
      </p:sp>
      <p:sp>
        <p:nvSpPr>
          <p:cNvPr id="36942" name="Text Box 78"/>
          <p:cNvSpPr txBox="1">
            <a:spLocks noChangeArrowheads="1"/>
          </p:cNvSpPr>
          <p:nvPr/>
        </p:nvSpPr>
        <p:spPr bwMode="auto">
          <a:xfrm>
            <a:off x="755576" y="4221088"/>
            <a:ext cx="7416824" cy="830997"/>
          </a:xfrm>
          <a:prstGeom prst="rect">
            <a:avLst/>
          </a:prstGeom>
          <a:noFill/>
          <a:ln w="9525">
            <a:noFill/>
            <a:miter lim="800000"/>
            <a:headEnd/>
            <a:tailEnd/>
          </a:ln>
        </p:spPr>
        <p:txBody>
          <a:bodyPr wrap="square">
            <a:spAutoFit/>
          </a:bodyPr>
          <a:lstStyle/>
          <a:p>
            <a:pPr algn="ctr">
              <a:spcBef>
                <a:spcPts val="0"/>
              </a:spcBef>
            </a:pPr>
            <a:r>
              <a:rPr lang="es-ES_tradnl" dirty="0">
                <a:solidFill>
                  <a:srgbClr val="000000"/>
                </a:solidFill>
                <a:latin typeface="Arial"/>
              </a:rPr>
              <a:t>¡ El factor </a:t>
            </a:r>
            <a:r>
              <a:rPr lang="es-ES_tradnl" dirty="0">
                <a:solidFill>
                  <a:srgbClr val="FF0000"/>
                </a:solidFill>
                <a:latin typeface="Arial"/>
              </a:rPr>
              <a:t>Tipo de procesador </a:t>
            </a:r>
            <a:r>
              <a:rPr lang="es-ES_tradnl" dirty="0">
                <a:solidFill>
                  <a:srgbClr val="000000"/>
                </a:solidFill>
                <a:latin typeface="Arial"/>
              </a:rPr>
              <a:t>y el factor</a:t>
            </a:r>
            <a:r>
              <a:rPr lang="es-ES_tradnl" dirty="0">
                <a:solidFill>
                  <a:srgbClr val="FF0000"/>
                </a:solidFill>
                <a:latin typeface="Arial"/>
              </a:rPr>
              <a:t> Temperatura </a:t>
            </a:r>
            <a:r>
              <a:rPr lang="es-ES_tradnl" dirty="0">
                <a:solidFill>
                  <a:srgbClr val="000000"/>
                </a:solidFill>
                <a:latin typeface="Arial"/>
              </a:rPr>
              <a:t>influyen sobre la media de la </a:t>
            </a:r>
            <a:r>
              <a:rPr lang="es-ES_tradnl" dirty="0" err="1">
                <a:solidFill>
                  <a:srgbClr val="000000"/>
                </a:solidFill>
                <a:latin typeface="Arial"/>
              </a:rPr>
              <a:t>V</a:t>
            </a:r>
            <a:r>
              <a:rPr lang="es-ES_tradnl" baseline="-25000" dirty="0" err="1">
                <a:solidFill>
                  <a:srgbClr val="000000"/>
                </a:solidFill>
                <a:latin typeface="Arial"/>
              </a:rPr>
              <a:t>ejecucion</a:t>
            </a:r>
            <a:r>
              <a:rPr lang="es-ES_tradnl" dirty="0">
                <a:solidFill>
                  <a:srgbClr val="000000"/>
                </a:solidFill>
              </a:rPr>
              <a:t>!</a:t>
            </a:r>
            <a:endParaRPr lang="es-ES" baseline="-25000" dirty="0">
              <a:solidFill>
                <a:srgbClr val="000000"/>
              </a:solidFill>
              <a:latin typeface="Arial"/>
            </a:endParaRPr>
          </a:p>
        </p:txBody>
      </p:sp>
      <p:sp>
        <p:nvSpPr>
          <p:cNvPr id="83" name="82 Rectángulo"/>
          <p:cNvSpPr/>
          <p:nvPr/>
        </p:nvSpPr>
        <p:spPr>
          <a:xfrm>
            <a:off x="179512" y="1268760"/>
            <a:ext cx="4968552" cy="194421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84" name="Text Box 11"/>
          <p:cNvSpPr txBox="1">
            <a:spLocks noChangeArrowheads="1"/>
          </p:cNvSpPr>
          <p:nvPr/>
        </p:nvSpPr>
        <p:spPr bwMode="auto">
          <a:xfrm>
            <a:off x="1503040" y="2066553"/>
            <a:ext cx="1143000" cy="400049"/>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5" name="Text Box 12"/>
          <p:cNvSpPr txBox="1">
            <a:spLocks noChangeArrowheads="1"/>
          </p:cNvSpPr>
          <p:nvPr/>
        </p:nvSpPr>
        <p:spPr bwMode="auto">
          <a:xfrm>
            <a:off x="2646040" y="2061791"/>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10   10</a:t>
            </a:r>
            <a:endParaRPr lang="es-ES" sz="2000" dirty="0">
              <a:solidFill>
                <a:srgbClr val="00FF00"/>
              </a:solidFill>
            </a:endParaRPr>
          </a:p>
        </p:txBody>
      </p:sp>
      <p:sp>
        <p:nvSpPr>
          <p:cNvPr id="86" name="Text Box 13"/>
          <p:cNvSpPr txBox="1">
            <a:spLocks noChangeArrowheads="1"/>
          </p:cNvSpPr>
          <p:nvPr/>
        </p:nvSpPr>
        <p:spPr bwMode="auto">
          <a:xfrm>
            <a:off x="3789040" y="2061791"/>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12   12</a:t>
            </a:r>
            <a:endParaRPr lang="es-ES" sz="2000" dirty="0">
              <a:solidFill>
                <a:srgbClr val="00FF00"/>
              </a:solidFill>
            </a:endParaRPr>
          </a:p>
        </p:txBody>
      </p:sp>
      <p:sp>
        <p:nvSpPr>
          <p:cNvPr id="87" name="Text Box 17"/>
          <p:cNvSpPr txBox="1">
            <a:spLocks noChangeArrowheads="1"/>
          </p:cNvSpPr>
          <p:nvPr/>
        </p:nvSpPr>
        <p:spPr bwMode="auto">
          <a:xfrm>
            <a:off x="1503040" y="2476128"/>
            <a:ext cx="1143000" cy="40011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FF9933"/>
                </a:solidFill>
              </a:rPr>
              <a:t>12   12</a:t>
            </a:r>
            <a:endParaRPr lang="es-ES" sz="2000" dirty="0">
              <a:solidFill>
                <a:srgbClr val="FF9933"/>
              </a:solidFill>
            </a:endParaRPr>
          </a:p>
        </p:txBody>
      </p:sp>
      <p:sp>
        <p:nvSpPr>
          <p:cNvPr id="88" name="Text Box 18"/>
          <p:cNvSpPr txBox="1">
            <a:spLocks noChangeArrowheads="1"/>
          </p:cNvSpPr>
          <p:nvPr/>
        </p:nvSpPr>
        <p:spPr bwMode="auto">
          <a:xfrm>
            <a:off x="2646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14   14</a:t>
            </a:r>
            <a:endParaRPr lang="es-ES" sz="2000" dirty="0">
              <a:solidFill>
                <a:srgbClr val="FF9933"/>
              </a:solidFill>
            </a:endParaRPr>
          </a:p>
        </p:txBody>
      </p:sp>
      <p:sp>
        <p:nvSpPr>
          <p:cNvPr id="89" name="Text Box 19"/>
          <p:cNvSpPr txBox="1">
            <a:spLocks noChangeArrowheads="1"/>
          </p:cNvSpPr>
          <p:nvPr/>
        </p:nvSpPr>
        <p:spPr bwMode="auto">
          <a:xfrm>
            <a:off x="3789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16   16</a:t>
            </a:r>
            <a:endParaRPr lang="es-ES" sz="2000" dirty="0">
              <a:solidFill>
                <a:srgbClr val="FF9933"/>
              </a:solidFill>
            </a:endParaRPr>
          </a:p>
        </p:txBody>
      </p:sp>
      <p:sp>
        <p:nvSpPr>
          <p:cNvPr id="90" name="Text Box 20"/>
          <p:cNvSpPr txBox="1">
            <a:spLocks noChangeArrowheads="1"/>
          </p:cNvSpPr>
          <p:nvPr/>
        </p:nvSpPr>
        <p:spPr bwMode="auto">
          <a:xfrm>
            <a:off x="1727026" y="1604591"/>
            <a:ext cx="762000" cy="338554"/>
          </a:xfrm>
          <a:prstGeom prst="rect">
            <a:avLst/>
          </a:prstGeom>
          <a:noFill/>
          <a:ln w="9525">
            <a:noFill/>
            <a:miter lim="800000"/>
            <a:headEnd/>
            <a:tailEnd/>
          </a:ln>
        </p:spPr>
        <p:txBody>
          <a:bodyPr>
            <a:spAutoFit/>
          </a:bodyPr>
          <a:lstStyle/>
          <a:p>
            <a:r>
              <a:rPr lang="es-ES_tradnl" sz="1600" dirty="0">
                <a:latin typeface="Arial"/>
              </a:rPr>
              <a:t>10 ºC</a:t>
            </a:r>
            <a:endParaRPr lang="es-ES" sz="1600" dirty="0">
              <a:latin typeface="Arial"/>
            </a:endParaRPr>
          </a:p>
        </p:txBody>
      </p:sp>
      <p:sp>
        <p:nvSpPr>
          <p:cNvPr id="91" name="Text Box 21"/>
          <p:cNvSpPr txBox="1">
            <a:spLocks noChangeArrowheads="1"/>
          </p:cNvSpPr>
          <p:nvPr/>
        </p:nvSpPr>
        <p:spPr bwMode="auto">
          <a:xfrm>
            <a:off x="2793826" y="1604591"/>
            <a:ext cx="762000" cy="800219"/>
          </a:xfrm>
          <a:prstGeom prst="rect">
            <a:avLst/>
          </a:prstGeom>
          <a:noFill/>
          <a:ln w="9525">
            <a:noFill/>
            <a:miter lim="800000"/>
            <a:headEnd/>
            <a:tailEnd/>
          </a:ln>
        </p:spPr>
        <p:txBody>
          <a:bodyPr>
            <a:spAutoFit/>
          </a:bodyPr>
          <a:lstStyle/>
          <a:p>
            <a:r>
              <a:rPr lang="es-ES_tradnl" sz="1600" dirty="0">
                <a:latin typeface="Arial"/>
              </a:rPr>
              <a:t>20 ºC</a:t>
            </a:r>
            <a:endParaRPr lang="es-ES" sz="1600" dirty="0">
              <a:latin typeface="Arial"/>
            </a:endParaRPr>
          </a:p>
          <a:p>
            <a:pPr>
              <a:spcBef>
                <a:spcPct val="50000"/>
              </a:spcBef>
            </a:pPr>
            <a:endParaRPr lang="es-ES" sz="2000" dirty="0"/>
          </a:p>
        </p:txBody>
      </p:sp>
      <p:sp>
        <p:nvSpPr>
          <p:cNvPr id="92" name="Text Box 22"/>
          <p:cNvSpPr txBox="1">
            <a:spLocks noChangeArrowheads="1"/>
          </p:cNvSpPr>
          <p:nvPr/>
        </p:nvSpPr>
        <p:spPr bwMode="auto">
          <a:xfrm>
            <a:off x="4008834" y="1604591"/>
            <a:ext cx="762000" cy="800219"/>
          </a:xfrm>
          <a:prstGeom prst="rect">
            <a:avLst/>
          </a:prstGeom>
          <a:noFill/>
          <a:ln w="9525">
            <a:noFill/>
            <a:miter lim="800000"/>
            <a:headEnd/>
            <a:tailEnd/>
          </a:ln>
        </p:spPr>
        <p:txBody>
          <a:bodyPr>
            <a:spAutoFit/>
          </a:bodyPr>
          <a:lstStyle/>
          <a:p>
            <a:r>
              <a:rPr lang="es-ES_tradnl" sz="1600" dirty="0">
                <a:latin typeface="Arial"/>
              </a:rPr>
              <a:t>30ºC</a:t>
            </a:r>
            <a:endParaRPr lang="es-ES" sz="1600" dirty="0">
              <a:latin typeface="Arial"/>
            </a:endParaRPr>
          </a:p>
          <a:p>
            <a:pPr>
              <a:spcBef>
                <a:spcPct val="50000"/>
              </a:spcBef>
            </a:pPr>
            <a:endParaRPr lang="es-ES" sz="2000" dirty="0"/>
          </a:p>
        </p:txBody>
      </p:sp>
      <p:sp>
        <p:nvSpPr>
          <p:cNvPr id="93" name="Text Box 23"/>
          <p:cNvSpPr txBox="1">
            <a:spLocks noChangeArrowheads="1"/>
          </p:cNvSpPr>
          <p:nvPr/>
        </p:nvSpPr>
        <p:spPr bwMode="auto">
          <a:xfrm>
            <a:off x="1098426" y="2060848"/>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00FF00"/>
                </a:solidFill>
                <a:latin typeface="Arial"/>
              </a:rPr>
              <a:t>A</a:t>
            </a:r>
            <a:endParaRPr lang="es-ES" sz="2000" dirty="0">
              <a:solidFill>
                <a:srgbClr val="00FF00"/>
              </a:solidFill>
              <a:latin typeface="Arial"/>
            </a:endParaRPr>
          </a:p>
        </p:txBody>
      </p:sp>
      <p:sp>
        <p:nvSpPr>
          <p:cNvPr id="94" name="Text Box 24"/>
          <p:cNvSpPr txBox="1">
            <a:spLocks noChangeArrowheads="1"/>
          </p:cNvSpPr>
          <p:nvPr/>
        </p:nvSpPr>
        <p:spPr bwMode="auto">
          <a:xfrm>
            <a:off x="1098426" y="2518991"/>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FF9933"/>
                </a:solidFill>
                <a:latin typeface="Arial"/>
              </a:rPr>
              <a:t>B</a:t>
            </a:r>
            <a:endParaRPr lang="es-ES" sz="2000" dirty="0">
              <a:solidFill>
                <a:srgbClr val="FF9933"/>
              </a:solidFill>
              <a:latin typeface="Arial"/>
            </a:endParaRPr>
          </a:p>
        </p:txBody>
      </p:sp>
      <p:sp>
        <p:nvSpPr>
          <p:cNvPr id="95" name="Text Box 25"/>
          <p:cNvSpPr txBox="1">
            <a:spLocks noChangeArrowheads="1"/>
          </p:cNvSpPr>
          <p:nvPr/>
        </p:nvSpPr>
        <p:spPr bwMode="auto">
          <a:xfrm>
            <a:off x="179512" y="2073042"/>
            <a:ext cx="1800200" cy="584775"/>
          </a:xfrm>
          <a:prstGeom prst="rect">
            <a:avLst/>
          </a:prstGeom>
          <a:noFill/>
          <a:ln w="9525">
            <a:noFill/>
            <a:miter lim="800000"/>
            <a:headEnd/>
            <a:tailEnd/>
          </a:ln>
        </p:spPr>
        <p:txBody>
          <a:bodyPr wrap="square">
            <a:spAutoFit/>
          </a:bodyPr>
          <a:lstStyle/>
          <a:p>
            <a:r>
              <a:rPr lang="es-ES_tradnl" sz="1600" dirty="0">
                <a:latin typeface="Arial"/>
              </a:rPr>
              <a:t>TIPO</a:t>
            </a:r>
          </a:p>
          <a:p>
            <a:r>
              <a:rPr lang="es-ES_tradnl" sz="1600" dirty="0">
                <a:latin typeface="Arial"/>
              </a:rPr>
              <a:t>PROC.</a:t>
            </a:r>
            <a:endParaRPr lang="es-ES" sz="1600" dirty="0">
              <a:latin typeface="Arial"/>
            </a:endParaRPr>
          </a:p>
        </p:txBody>
      </p:sp>
      <p:sp>
        <p:nvSpPr>
          <p:cNvPr id="96" name="Text Box 26"/>
          <p:cNvSpPr txBox="1">
            <a:spLocks noChangeArrowheads="1"/>
          </p:cNvSpPr>
          <p:nvPr/>
        </p:nvSpPr>
        <p:spPr bwMode="auto">
          <a:xfrm>
            <a:off x="2267744" y="1331476"/>
            <a:ext cx="1796430" cy="338554"/>
          </a:xfrm>
          <a:prstGeom prst="rect">
            <a:avLst/>
          </a:prstGeom>
          <a:noFill/>
          <a:ln w="9525">
            <a:noFill/>
            <a:miter lim="800000"/>
            <a:headEnd/>
            <a:tailEnd/>
          </a:ln>
        </p:spPr>
        <p:txBody>
          <a:bodyPr wrap="square">
            <a:spAutoFit/>
          </a:bodyPr>
          <a:lstStyle/>
          <a:p>
            <a:r>
              <a:rPr lang="es-ES_tradnl" sz="1600" dirty="0">
                <a:latin typeface="Arial"/>
              </a:rPr>
              <a:t>TEMPERATURA</a:t>
            </a:r>
            <a:endParaRPr lang="es-ES" sz="1600" dirty="0">
              <a:latin typeface="Arial"/>
            </a:endParaRPr>
          </a:p>
        </p:txBody>
      </p:sp>
      <p:sp>
        <p:nvSpPr>
          <p:cNvPr id="56" name="55 Rectángulo"/>
          <p:cNvSpPr/>
          <p:nvPr/>
        </p:nvSpPr>
        <p:spPr>
          <a:xfrm>
            <a:off x="216968" y="156210"/>
            <a:ext cx="1704313" cy="461665"/>
          </a:xfrm>
          <a:prstGeom prst="rect">
            <a:avLst/>
          </a:prstGeom>
        </p:spPr>
        <p:txBody>
          <a:bodyPr wrap="none">
            <a:spAutoFit/>
          </a:bodyPr>
          <a:lstStyle/>
          <a:p>
            <a:r>
              <a:rPr lang="es-ES" b="1" dirty="0">
                <a:solidFill>
                  <a:srgbClr val="FF0000"/>
                </a:solidFill>
              </a:rPr>
              <a:t>Ejemplo:</a:t>
            </a:r>
            <a:endParaRPr lang="es-ES" dirty="0">
              <a:solidFill>
                <a:srgbClr val="FF0000"/>
              </a:solidFill>
            </a:endParaRPr>
          </a:p>
        </p:txBody>
      </p:sp>
      <p:sp>
        <p:nvSpPr>
          <p:cNvPr id="1050" name="Line 28"/>
          <p:cNvSpPr>
            <a:spLocks noChangeShapeType="1"/>
          </p:cNvSpPr>
          <p:nvPr/>
        </p:nvSpPr>
        <p:spPr bwMode="auto">
          <a:xfrm flipV="1">
            <a:off x="5908104" y="1208534"/>
            <a:ext cx="0" cy="167640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1" name="Line 29"/>
          <p:cNvSpPr>
            <a:spLocks noChangeShapeType="1"/>
          </p:cNvSpPr>
          <p:nvPr/>
        </p:nvSpPr>
        <p:spPr bwMode="auto">
          <a:xfrm>
            <a:off x="5908104" y="2884934"/>
            <a:ext cx="2667000" cy="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2" name="Line 30"/>
          <p:cNvSpPr>
            <a:spLocks noChangeShapeType="1"/>
          </p:cNvSpPr>
          <p:nvPr/>
        </p:nvSpPr>
        <p:spPr bwMode="auto">
          <a:xfrm>
            <a:off x="5831904" y="2351534"/>
            <a:ext cx="152400" cy="0"/>
          </a:xfrm>
          <a:prstGeom prst="line">
            <a:avLst/>
          </a:prstGeom>
          <a:noFill/>
          <a:ln w="9525">
            <a:solidFill>
              <a:srgbClr val="FFFF00"/>
            </a:solidFill>
            <a:round/>
            <a:headEnd/>
            <a:tailEnd/>
          </a:ln>
        </p:spPr>
        <p:txBody>
          <a:bodyPr/>
          <a:lstStyle/>
          <a:p>
            <a:endParaRPr lang="es-ES">
              <a:solidFill>
                <a:srgbClr val="000000"/>
              </a:solidFill>
            </a:endParaRPr>
          </a:p>
        </p:txBody>
      </p:sp>
      <p:sp>
        <p:nvSpPr>
          <p:cNvPr id="1053" name="Text Box 31"/>
          <p:cNvSpPr txBox="1">
            <a:spLocks noChangeArrowheads="1"/>
          </p:cNvSpPr>
          <p:nvPr/>
        </p:nvSpPr>
        <p:spPr bwMode="auto">
          <a:xfrm>
            <a:off x="5544765" y="2456061"/>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8</a:t>
            </a:r>
            <a:endParaRPr lang="es-ES" sz="2000" dirty="0">
              <a:solidFill>
                <a:srgbClr val="000000"/>
              </a:solidFill>
            </a:endParaRPr>
          </a:p>
        </p:txBody>
      </p:sp>
      <p:sp>
        <p:nvSpPr>
          <p:cNvPr id="1054" name="Text Box 33"/>
          <p:cNvSpPr txBox="1">
            <a:spLocks noChangeArrowheads="1"/>
          </p:cNvSpPr>
          <p:nvPr/>
        </p:nvSpPr>
        <p:spPr bwMode="auto">
          <a:xfrm>
            <a:off x="5298504" y="903734"/>
            <a:ext cx="1109663" cy="400050"/>
          </a:xfrm>
          <a:prstGeom prst="rect">
            <a:avLst/>
          </a:prstGeom>
          <a:noFill/>
          <a:ln w="9525">
            <a:noFill/>
            <a:miter lim="800000"/>
            <a:headEnd/>
            <a:tailEnd/>
          </a:ln>
        </p:spPr>
        <p:txBody>
          <a:bodyPr wrap="square">
            <a:spAutoFit/>
          </a:bodyPr>
          <a:lstStyle/>
          <a:p>
            <a:pPr>
              <a:spcBef>
                <a:spcPct val="50000"/>
              </a:spcBef>
            </a:pPr>
            <a:r>
              <a:rPr lang="es-ES_tradnl" sz="2000" dirty="0" err="1">
                <a:solidFill>
                  <a:srgbClr val="000000"/>
                </a:solidFill>
              </a:rPr>
              <a:t>V</a:t>
            </a:r>
            <a:r>
              <a:rPr lang="es-ES_tradnl" sz="2000" baseline="-25000" dirty="0" err="1">
                <a:solidFill>
                  <a:srgbClr val="000000"/>
                </a:solidFill>
              </a:rPr>
              <a:t>ejec</a:t>
            </a:r>
            <a:endParaRPr lang="es-ES" sz="2000" dirty="0">
              <a:solidFill>
                <a:srgbClr val="000000"/>
              </a:solidFill>
            </a:endParaRPr>
          </a:p>
        </p:txBody>
      </p:sp>
      <p:sp>
        <p:nvSpPr>
          <p:cNvPr id="1055" name="Line 34"/>
          <p:cNvSpPr>
            <a:spLocks noChangeShapeType="1"/>
          </p:cNvSpPr>
          <p:nvPr/>
        </p:nvSpPr>
        <p:spPr bwMode="auto">
          <a:xfrm>
            <a:off x="6441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6" name="Line 35"/>
          <p:cNvSpPr>
            <a:spLocks noChangeShapeType="1"/>
          </p:cNvSpPr>
          <p:nvPr/>
        </p:nvSpPr>
        <p:spPr bwMode="auto">
          <a:xfrm>
            <a:off x="7203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7" name="Line 36"/>
          <p:cNvSpPr>
            <a:spLocks noChangeShapeType="1"/>
          </p:cNvSpPr>
          <p:nvPr/>
        </p:nvSpPr>
        <p:spPr bwMode="auto">
          <a:xfrm>
            <a:off x="7965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8" name="Text Box 51"/>
          <p:cNvSpPr txBox="1">
            <a:spLocks noChangeArrowheads="1"/>
          </p:cNvSpPr>
          <p:nvPr/>
        </p:nvSpPr>
        <p:spPr bwMode="auto">
          <a:xfrm>
            <a:off x="6228184"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1059" name="Text Box 52"/>
          <p:cNvSpPr txBox="1">
            <a:spLocks noChangeArrowheads="1"/>
          </p:cNvSpPr>
          <p:nvPr/>
        </p:nvSpPr>
        <p:spPr bwMode="auto">
          <a:xfrm>
            <a:off x="6948264" y="2884934"/>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20</a:t>
            </a:r>
            <a:endParaRPr lang="es-ES" sz="2000" dirty="0">
              <a:solidFill>
                <a:srgbClr val="000000"/>
              </a:solidFill>
            </a:endParaRPr>
          </a:p>
        </p:txBody>
      </p:sp>
      <p:sp>
        <p:nvSpPr>
          <p:cNvPr id="1060" name="Text Box 53"/>
          <p:cNvSpPr txBox="1">
            <a:spLocks noChangeArrowheads="1"/>
          </p:cNvSpPr>
          <p:nvPr/>
        </p:nvSpPr>
        <p:spPr bwMode="auto">
          <a:xfrm>
            <a:off x="7711008"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30</a:t>
            </a:r>
            <a:endParaRPr lang="es-ES" sz="2000" dirty="0">
              <a:solidFill>
                <a:srgbClr val="000000"/>
              </a:solidFill>
            </a:endParaRPr>
          </a:p>
        </p:txBody>
      </p:sp>
      <p:sp>
        <p:nvSpPr>
          <p:cNvPr id="1049" name="Text Box 54"/>
          <p:cNvSpPr txBox="1">
            <a:spLocks noChangeArrowheads="1"/>
          </p:cNvSpPr>
          <p:nvPr/>
        </p:nvSpPr>
        <p:spPr bwMode="auto">
          <a:xfrm>
            <a:off x="8270304" y="2884934"/>
            <a:ext cx="838200" cy="4000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 Tª</a:t>
            </a:r>
            <a:endParaRPr lang="es-ES" sz="2000" dirty="0">
              <a:solidFill>
                <a:srgbClr val="000000"/>
              </a:solidFill>
            </a:endParaRPr>
          </a:p>
        </p:txBody>
      </p:sp>
      <p:sp>
        <p:nvSpPr>
          <p:cNvPr id="1045" name="Oval 56"/>
          <p:cNvSpPr>
            <a:spLocks noChangeArrowheads="1"/>
          </p:cNvSpPr>
          <p:nvPr/>
        </p:nvSpPr>
        <p:spPr bwMode="auto">
          <a:xfrm>
            <a:off x="6374829" y="255652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6" name="Oval 57"/>
          <p:cNvSpPr>
            <a:spLocks noChangeArrowheads="1"/>
          </p:cNvSpPr>
          <p:nvPr/>
        </p:nvSpPr>
        <p:spPr bwMode="auto">
          <a:xfrm>
            <a:off x="7083896" y="2204864"/>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7" name="Oval 58"/>
          <p:cNvSpPr>
            <a:spLocks noChangeArrowheads="1"/>
          </p:cNvSpPr>
          <p:nvPr/>
        </p:nvSpPr>
        <p:spPr bwMode="auto">
          <a:xfrm>
            <a:off x="7812360" y="1908448"/>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2" name="Rectangle 60"/>
          <p:cNvSpPr>
            <a:spLocks noChangeArrowheads="1"/>
          </p:cNvSpPr>
          <p:nvPr/>
        </p:nvSpPr>
        <p:spPr bwMode="auto">
          <a:xfrm>
            <a:off x="6289104" y="1900064"/>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3" name="Rectangle 61"/>
          <p:cNvSpPr>
            <a:spLocks noChangeArrowheads="1"/>
          </p:cNvSpPr>
          <p:nvPr/>
        </p:nvSpPr>
        <p:spPr bwMode="auto">
          <a:xfrm>
            <a:off x="7003504" y="1612032"/>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4" name="Rectangle 62"/>
          <p:cNvSpPr>
            <a:spLocks noChangeArrowheads="1"/>
          </p:cNvSpPr>
          <p:nvPr/>
        </p:nvSpPr>
        <p:spPr bwMode="auto">
          <a:xfrm>
            <a:off x="7723584" y="1324000"/>
            <a:ext cx="304800" cy="304800"/>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55" name="Text Box 31"/>
          <p:cNvSpPr txBox="1">
            <a:spLocks noChangeArrowheads="1"/>
          </p:cNvSpPr>
          <p:nvPr/>
        </p:nvSpPr>
        <p:spPr bwMode="auto">
          <a:xfrm>
            <a:off x="5436096" y="216479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40" name="Text Box 31"/>
          <p:cNvSpPr txBox="1">
            <a:spLocks noChangeArrowheads="1"/>
          </p:cNvSpPr>
          <p:nvPr/>
        </p:nvSpPr>
        <p:spPr bwMode="auto">
          <a:xfrm>
            <a:off x="5436096" y="184482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12</a:t>
            </a:r>
            <a:endParaRPr lang="es-ES" sz="2000" dirty="0">
              <a:solidFill>
                <a:srgbClr val="000000"/>
              </a:solidFill>
            </a:endParaRPr>
          </a:p>
        </p:txBody>
      </p:sp>
      <p:sp>
        <p:nvSpPr>
          <p:cNvPr id="41" name="Text Box 31"/>
          <p:cNvSpPr txBox="1">
            <a:spLocks noChangeArrowheads="1"/>
          </p:cNvSpPr>
          <p:nvPr/>
        </p:nvSpPr>
        <p:spPr bwMode="auto">
          <a:xfrm>
            <a:off x="5436096" y="1588730"/>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14</a:t>
            </a:r>
            <a:endParaRPr lang="es-ES" sz="2000" dirty="0">
              <a:solidFill>
                <a:srgbClr val="000000"/>
              </a:solidFill>
            </a:endParaRPr>
          </a:p>
        </p:txBody>
      </p:sp>
      <p:sp>
        <p:nvSpPr>
          <p:cNvPr id="42" name="Text Box 31"/>
          <p:cNvSpPr txBox="1">
            <a:spLocks noChangeArrowheads="1"/>
          </p:cNvSpPr>
          <p:nvPr/>
        </p:nvSpPr>
        <p:spPr bwMode="auto">
          <a:xfrm>
            <a:off x="5436096" y="1300698"/>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16</a:t>
            </a:r>
            <a:endParaRPr lang="es-ES" sz="2000" dirty="0">
              <a:solidFill>
                <a:srgbClr val="000000"/>
              </a:solidFill>
            </a:endParaRPr>
          </a:p>
        </p:txBody>
      </p:sp>
      <p:cxnSp>
        <p:nvCxnSpPr>
          <p:cNvPr id="44" name="43 Conector recto"/>
          <p:cNvCxnSpPr/>
          <p:nvPr/>
        </p:nvCxnSpPr>
        <p:spPr bwMode="auto">
          <a:xfrm flipV="1">
            <a:off x="6084168" y="1275644"/>
            <a:ext cx="2201876" cy="1001228"/>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6" name="45 Conector recto"/>
          <p:cNvCxnSpPr/>
          <p:nvPr/>
        </p:nvCxnSpPr>
        <p:spPr bwMode="auto">
          <a:xfrm flipV="1">
            <a:off x="6228184" y="1727200"/>
            <a:ext cx="2159460" cy="981720"/>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9" name="48 Conector recto"/>
          <p:cNvCxnSpPr/>
          <p:nvPr/>
        </p:nvCxnSpPr>
        <p:spPr bwMode="auto">
          <a:xfrm>
            <a:off x="5868144" y="1484784"/>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0" name="49 Conector recto"/>
          <p:cNvCxnSpPr/>
          <p:nvPr/>
        </p:nvCxnSpPr>
        <p:spPr bwMode="auto">
          <a:xfrm>
            <a:off x="5868144" y="1772816"/>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1" name="50 Conector recto"/>
          <p:cNvCxnSpPr/>
          <p:nvPr/>
        </p:nvCxnSpPr>
        <p:spPr bwMode="auto">
          <a:xfrm>
            <a:off x="5868144" y="2060848"/>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2" name="51 Conector recto"/>
          <p:cNvCxnSpPr/>
          <p:nvPr/>
        </p:nvCxnSpPr>
        <p:spPr bwMode="auto">
          <a:xfrm>
            <a:off x="5868144" y="2348880"/>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3" name="52 Conector recto"/>
          <p:cNvCxnSpPr/>
          <p:nvPr/>
        </p:nvCxnSpPr>
        <p:spPr bwMode="auto">
          <a:xfrm>
            <a:off x="5868144" y="2636912"/>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sp>
        <p:nvSpPr>
          <p:cNvPr id="57" name="56 Rectángulo"/>
          <p:cNvSpPr/>
          <p:nvPr/>
        </p:nvSpPr>
        <p:spPr bwMode="auto">
          <a:xfrm>
            <a:off x="2411760" y="5229200"/>
            <a:ext cx="4320480" cy="720080"/>
          </a:xfrm>
          <a:prstGeom prst="rect">
            <a:avLst/>
          </a:prstGeom>
          <a:noFill/>
          <a:ln w="19050" cap="sq" cmpd="sng" algn="ctr">
            <a:solidFill>
              <a:srgbClr val="0066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r>
              <a:rPr lang="es-ES" sz="2000" dirty="0">
                <a:solidFill>
                  <a:srgbClr val="000000"/>
                </a:solidFill>
                <a:latin typeface="Arial"/>
              </a:rPr>
              <a:t>No hay interacción</a:t>
            </a:r>
          </a:p>
          <a:p>
            <a:r>
              <a:rPr lang="es-ES" sz="2000" dirty="0">
                <a:solidFill>
                  <a:srgbClr val="000000"/>
                </a:solidFill>
                <a:latin typeface="Arial"/>
              </a:rPr>
              <a:t>El efecto de la Temperatura es lineal</a:t>
            </a:r>
          </a:p>
        </p:txBody>
      </p:sp>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1751844919"/>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decel="50000" fill="hold">
                                          <p:stCondLst>
                                            <p:cond delay="0"/>
                                          </p:stCondLst>
                                        </p:cTn>
                                        <p:tgtEl>
                                          <p:spTgt spid="103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03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038"/>
                                        </p:tgtEl>
                                        <p:attrNameLst>
                                          <p:attrName>ppt_w</p:attrName>
                                        </p:attrNameLst>
                                      </p:cBhvr>
                                      <p:tavLst>
                                        <p:tav tm="0">
                                          <p:val>
                                            <p:strVal val="#ppt_w*.05"/>
                                          </p:val>
                                        </p:tav>
                                        <p:tav tm="100000">
                                          <p:val>
                                            <p:strVal val="#ppt_w"/>
                                          </p:val>
                                        </p:tav>
                                      </p:tavLst>
                                    </p:anim>
                                    <p:anim calcmode="lin" valueType="num">
                                      <p:cBhvr>
                                        <p:cTn id="10" dur="1000" fill="hold"/>
                                        <p:tgtEl>
                                          <p:spTgt spid="103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03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03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03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038"/>
                                        </p:tgtEl>
                                      </p:cBhvr>
                                    </p:animEffect>
                                  </p:childTnLst>
                                </p:cTn>
                              </p:par>
                            </p:childTnLst>
                          </p:cTn>
                        </p:par>
                      </p:childTnLst>
                    </p:cTn>
                  </p:par>
                  <p:par>
                    <p:cTn id="15" fill="hold">
                      <p:stCondLst>
                        <p:cond delay="indefinite"/>
                      </p:stCondLst>
                      <p:childTnLst>
                        <p:par>
                          <p:cTn id="16" fill="hold">
                            <p:stCondLst>
                              <p:cond delay="0"/>
                            </p:stCondLst>
                            <p:childTnLst>
                              <p:par>
                                <p:cTn id="17" presetID="39" presetClass="entr" presetSubtype="0" accel="100000" fill="hold" grpId="1" nodeType="clickEffect">
                                  <p:stCondLst>
                                    <p:cond delay="0"/>
                                  </p:stCondLst>
                                  <p:iterate type="lt">
                                    <p:tmPct val="0"/>
                                  </p:iterate>
                                  <p:childTnLst>
                                    <p:set>
                                      <p:cBhvr>
                                        <p:cTn id="18" dur="1" fill="hold">
                                          <p:stCondLst>
                                            <p:cond delay="0"/>
                                          </p:stCondLst>
                                        </p:cTn>
                                        <p:tgtEl>
                                          <p:spTgt spid="36942"/>
                                        </p:tgtEl>
                                        <p:attrNameLst>
                                          <p:attrName>style.visibility</p:attrName>
                                        </p:attrNameLst>
                                      </p:cBhvr>
                                      <p:to>
                                        <p:strVal val="visible"/>
                                      </p:to>
                                    </p:set>
                                    <p:anim calcmode="lin" valueType="num">
                                      <p:cBhvr>
                                        <p:cTn id="19" dur="500" fill="hold"/>
                                        <p:tgtEl>
                                          <p:spTgt spid="36942"/>
                                        </p:tgtEl>
                                        <p:attrNameLst>
                                          <p:attrName>ppt_h</p:attrName>
                                        </p:attrNameLst>
                                      </p:cBhvr>
                                      <p:tavLst>
                                        <p:tav tm="0">
                                          <p:val>
                                            <p:strVal val="#ppt_h/20"/>
                                          </p:val>
                                        </p:tav>
                                        <p:tav tm="50000">
                                          <p:val>
                                            <p:strVal val="#ppt_h/20"/>
                                          </p:val>
                                        </p:tav>
                                        <p:tav tm="100000">
                                          <p:val>
                                            <p:strVal val="#ppt_h"/>
                                          </p:val>
                                        </p:tav>
                                      </p:tavLst>
                                    </p:anim>
                                    <p:anim calcmode="lin" valueType="num">
                                      <p:cBhvr>
                                        <p:cTn id="20" dur="500" fill="hold"/>
                                        <p:tgtEl>
                                          <p:spTgt spid="36942"/>
                                        </p:tgtEl>
                                        <p:attrNameLst>
                                          <p:attrName>ppt_w</p:attrName>
                                        </p:attrNameLst>
                                      </p:cBhvr>
                                      <p:tavLst>
                                        <p:tav tm="0">
                                          <p:val>
                                            <p:strVal val="#ppt_w+.3"/>
                                          </p:val>
                                        </p:tav>
                                        <p:tav tm="50000">
                                          <p:val>
                                            <p:strVal val="#ppt_w+.3"/>
                                          </p:val>
                                        </p:tav>
                                        <p:tav tm="100000">
                                          <p:val>
                                            <p:strVal val="#ppt_w"/>
                                          </p:val>
                                        </p:tav>
                                      </p:tavLst>
                                    </p:anim>
                                    <p:anim calcmode="lin" valueType="num">
                                      <p:cBhvr>
                                        <p:cTn id="21" dur="500" fill="hold"/>
                                        <p:tgtEl>
                                          <p:spTgt spid="36942"/>
                                        </p:tgtEl>
                                        <p:attrNameLst>
                                          <p:attrName>ppt_x</p:attrName>
                                        </p:attrNameLst>
                                      </p:cBhvr>
                                      <p:tavLst>
                                        <p:tav tm="0">
                                          <p:val>
                                            <p:strVal val="#ppt_x-.3"/>
                                          </p:val>
                                        </p:tav>
                                        <p:tav tm="50000">
                                          <p:val>
                                            <p:strVal val="#ppt_x"/>
                                          </p:val>
                                        </p:tav>
                                        <p:tav tm="100000">
                                          <p:val>
                                            <p:strVal val="#ppt_x"/>
                                          </p:val>
                                        </p:tav>
                                      </p:tavLst>
                                    </p:anim>
                                    <p:anim calcmode="lin" valueType="num">
                                      <p:cBhvr>
                                        <p:cTn id="22" dur="500" fill="hold"/>
                                        <p:tgtEl>
                                          <p:spTgt spid="36942"/>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34" presetClass="emph" presetSubtype="0" fill="hold" grpId="0" nodeType="afterEffect">
                                  <p:stCondLst>
                                    <p:cond delay="0"/>
                                  </p:stCondLst>
                                  <p:iterate type="lt">
                                    <p:tmPct val="10000"/>
                                  </p:iterate>
                                  <p:childTnLst>
                                    <p:animMotion origin="layout" path="M 0.0 0.0 L 0.0 -0.07213" pathEditMode="relative" ptsTypes="">
                                      <p:cBhvr>
                                        <p:cTn id="25" dur="250" accel="50000" decel="50000" autoRev="1" fill="hold">
                                          <p:stCondLst>
                                            <p:cond delay="0"/>
                                          </p:stCondLst>
                                        </p:cTn>
                                        <p:tgtEl>
                                          <p:spTgt spid="36942"/>
                                        </p:tgtEl>
                                        <p:attrNameLst>
                                          <p:attrName>ppt_x</p:attrName>
                                          <p:attrName>ppt_y</p:attrName>
                                        </p:attrNameLst>
                                      </p:cBhvr>
                                    </p:animMotion>
                                    <p:animRot by="1500000">
                                      <p:cBhvr>
                                        <p:cTn id="26" dur="125" fill="hold">
                                          <p:stCondLst>
                                            <p:cond delay="0"/>
                                          </p:stCondLst>
                                        </p:cTn>
                                        <p:tgtEl>
                                          <p:spTgt spid="36942"/>
                                        </p:tgtEl>
                                        <p:attrNameLst>
                                          <p:attrName>r</p:attrName>
                                        </p:attrNameLst>
                                      </p:cBhvr>
                                    </p:animRot>
                                    <p:animRot by="-1500000">
                                      <p:cBhvr>
                                        <p:cTn id="27" dur="125" fill="hold">
                                          <p:stCondLst>
                                            <p:cond delay="125"/>
                                          </p:stCondLst>
                                        </p:cTn>
                                        <p:tgtEl>
                                          <p:spTgt spid="36942"/>
                                        </p:tgtEl>
                                        <p:attrNameLst>
                                          <p:attrName>r</p:attrName>
                                        </p:attrNameLst>
                                      </p:cBhvr>
                                    </p:animRot>
                                    <p:animRot by="-1500000">
                                      <p:cBhvr>
                                        <p:cTn id="28" dur="125" fill="hold">
                                          <p:stCondLst>
                                            <p:cond delay="250"/>
                                          </p:stCondLst>
                                        </p:cTn>
                                        <p:tgtEl>
                                          <p:spTgt spid="36942"/>
                                        </p:tgtEl>
                                        <p:attrNameLst>
                                          <p:attrName>r</p:attrName>
                                        </p:attrNameLst>
                                      </p:cBhvr>
                                    </p:animRot>
                                    <p:animRot by="1500000">
                                      <p:cBhvr>
                                        <p:cTn id="29" dur="125" fill="hold">
                                          <p:stCondLst>
                                            <p:cond delay="375"/>
                                          </p:stCondLst>
                                        </p:cTn>
                                        <p:tgtEl>
                                          <p:spTgt spid="36942"/>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52" presetClass="entr" presetSubtype="0" fill="hold" grpId="0" nodeType="clickEffect">
                                  <p:stCondLst>
                                    <p:cond delay="0"/>
                                  </p:stCondLst>
                                  <p:childTnLst>
                                    <p:set>
                                      <p:cBhvr>
                                        <p:cTn id="33" dur="1" fill="hold">
                                          <p:stCondLst>
                                            <p:cond delay="0"/>
                                          </p:stCondLst>
                                        </p:cTn>
                                        <p:tgtEl>
                                          <p:spTgt spid="57"/>
                                        </p:tgtEl>
                                        <p:attrNameLst>
                                          <p:attrName>style.visibility</p:attrName>
                                        </p:attrNameLst>
                                      </p:cBhvr>
                                      <p:to>
                                        <p:strVal val="visible"/>
                                      </p:to>
                                    </p:set>
                                    <p:animScale>
                                      <p:cBhvr>
                                        <p:cTn id="34"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57"/>
                                        </p:tgtEl>
                                        <p:attrNameLst>
                                          <p:attrName>ppt_x</p:attrName>
                                          <p:attrName>ppt_y</p:attrName>
                                        </p:attrNameLst>
                                      </p:cBhvr>
                                    </p:animMotion>
                                    <p:animEffect transition="in" filter="fade">
                                      <p:cBhvr>
                                        <p:cTn id="3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36942" grpId="0"/>
      <p:bldP spid="36942" grpId="1"/>
      <p:bldP spid="57" grpId="0" animBg="1"/>
    </p:bldLst>
  </p:timing>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Text Box 9"/>
          <p:cNvSpPr txBox="1">
            <a:spLocks noChangeArrowheads="1"/>
          </p:cNvSpPr>
          <p:nvPr/>
        </p:nvSpPr>
        <p:spPr bwMode="auto">
          <a:xfrm>
            <a:off x="171872" y="764704"/>
            <a:ext cx="1447800" cy="406400"/>
          </a:xfrm>
          <a:prstGeom prst="rect">
            <a:avLst/>
          </a:prstGeom>
          <a:noFill/>
          <a:ln w="9525">
            <a:solidFill>
              <a:srgbClr val="FF9933"/>
            </a:solidFill>
            <a:miter lim="800000"/>
            <a:headEnd/>
            <a:tailEnd/>
          </a:ln>
        </p:spPr>
        <p:txBody>
          <a:bodyPr>
            <a:spAutoFit/>
          </a:bodyPr>
          <a:lstStyle/>
          <a:p>
            <a:pPr algn="ctr">
              <a:spcBef>
                <a:spcPct val="50000"/>
              </a:spcBef>
            </a:pPr>
            <a:r>
              <a:rPr lang="es-ES_tradnl" sz="2000" dirty="0">
                <a:solidFill>
                  <a:srgbClr val="008000"/>
                </a:solidFill>
              </a:rPr>
              <a:t>CASO 4:</a:t>
            </a:r>
            <a:endParaRPr lang="es-ES" sz="2000" dirty="0">
              <a:solidFill>
                <a:srgbClr val="008000"/>
              </a:solidFill>
            </a:endParaRPr>
          </a:p>
        </p:txBody>
      </p:sp>
      <p:sp>
        <p:nvSpPr>
          <p:cNvPr id="1038" name="Text Box 65"/>
          <p:cNvSpPr txBox="1">
            <a:spLocks noChangeArrowheads="1"/>
          </p:cNvSpPr>
          <p:nvPr/>
        </p:nvSpPr>
        <p:spPr bwMode="auto">
          <a:xfrm>
            <a:off x="971600" y="3573016"/>
            <a:ext cx="7704856" cy="461665"/>
          </a:xfrm>
          <a:prstGeom prst="rect">
            <a:avLst/>
          </a:prstGeom>
          <a:solidFill>
            <a:schemeClr val="accent1"/>
          </a:solidFill>
          <a:ln w="19050">
            <a:solidFill>
              <a:schemeClr val="bg2">
                <a:lumMod val="40000"/>
                <a:lumOff val="60000"/>
              </a:schemeClr>
            </a:solidFill>
            <a:miter lim="800000"/>
            <a:headEnd/>
            <a:tailEnd/>
          </a:ln>
        </p:spPr>
        <p:txBody>
          <a:bodyPr wrap="square">
            <a:spAutoFit/>
          </a:bodyPr>
          <a:lstStyle/>
          <a:p>
            <a:pPr algn="ctr">
              <a:spcBef>
                <a:spcPct val="50000"/>
              </a:spcBef>
            </a:pPr>
            <a:r>
              <a:rPr lang="es-ES_tradnl" b="1" dirty="0">
                <a:solidFill>
                  <a:srgbClr val="FFFFFF"/>
                </a:solidFill>
                <a:latin typeface="Arial"/>
              </a:rPr>
              <a:t>SCT = </a:t>
            </a:r>
            <a:r>
              <a:rPr lang="es-ES_tradnl" b="1" dirty="0" err="1">
                <a:solidFill>
                  <a:srgbClr val="FFFFFF"/>
                </a:solidFill>
                <a:latin typeface="Arial"/>
              </a:rPr>
              <a:t>SC</a:t>
            </a:r>
            <a:r>
              <a:rPr lang="es-ES_tradnl" b="1" baseline="-25000" dirty="0" err="1">
                <a:solidFill>
                  <a:srgbClr val="FFFFFF"/>
                </a:solidFill>
                <a:latin typeface="Arial"/>
              </a:rPr>
              <a:t>Procesador</a:t>
            </a:r>
            <a:r>
              <a:rPr lang="es-ES_tradnl" b="1" baseline="-25000" dirty="0">
                <a:solidFill>
                  <a:srgbClr val="FFFFFF"/>
                </a:solidFill>
                <a:latin typeface="Arial"/>
              </a:rPr>
              <a:t> </a:t>
            </a:r>
            <a:r>
              <a:rPr lang="es-ES_tradnl" b="1" dirty="0">
                <a:solidFill>
                  <a:srgbClr val="FFFFFF"/>
                </a:solidFill>
                <a:latin typeface="Arial"/>
              </a:rPr>
              <a:t>+</a:t>
            </a:r>
            <a:r>
              <a:rPr lang="es-ES_tradnl" b="1" baseline="-25000" dirty="0">
                <a:solidFill>
                  <a:srgbClr val="FFFFFF"/>
                </a:solidFill>
                <a:latin typeface="Arial"/>
              </a:rPr>
              <a:t> </a:t>
            </a:r>
            <a:r>
              <a:rPr lang="es-ES_tradnl" b="1" dirty="0" err="1">
                <a:solidFill>
                  <a:srgbClr val="FFFFFF"/>
                </a:solidFill>
              </a:rPr>
              <a:t>SC</a:t>
            </a:r>
            <a:r>
              <a:rPr lang="es-ES_tradnl" b="1" baseline="-25000" dirty="0" err="1">
                <a:solidFill>
                  <a:srgbClr val="FFFFFF"/>
                </a:solidFill>
                <a:latin typeface="Arial"/>
              </a:rPr>
              <a:t>Temperatur</a:t>
            </a:r>
            <a:r>
              <a:rPr lang="es-ES_tradnl" b="1" baseline="-25000" dirty="0" err="1">
                <a:solidFill>
                  <a:srgbClr val="FFFFFF"/>
                </a:solidFill>
              </a:rPr>
              <a:t>a</a:t>
            </a:r>
            <a:r>
              <a:rPr lang="es-ES_tradnl" b="1" dirty="0">
                <a:solidFill>
                  <a:srgbClr val="FFFFFF"/>
                </a:solidFill>
              </a:rPr>
              <a:t> +</a:t>
            </a:r>
            <a:r>
              <a:rPr lang="es-ES_tradnl" b="1" baseline="-25000" dirty="0">
                <a:solidFill>
                  <a:srgbClr val="FFFFFF"/>
                </a:solidFill>
              </a:rPr>
              <a:t> </a:t>
            </a:r>
            <a:r>
              <a:rPr lang="es-ES_tradnl" b="1" dirty="0">
                <a:solidFill>
                  <a:srgbClr val="FFFFFF"/>
                </a:solidFill>
                <a:latin typeface="Arial"/>
              </a:rPr>
              <a:t>SC</a:t>
            </a:r>
            <a:r>
              <a:rPr lang="es-ES_tradnl" b="1" baseline="-25000" dirty="0">
                <a:solidFill>
                  <a:srgbClr val="FFFFFF"/>
                </a:solidFill>
                <a:latin typeface="Arial"/>
              </a:rPr>
              <a:t>P*T</a:t>
            </a:r>
            <a:endParaRPr lang="es-ES" b="1" baseline="-25000" dirty="0">
              <a:solidFill>
                <a:srgbClr val="FFFFFF"/>
              </a:solidFill>
              <a:latin typeface="Arial"/>
            </a:endParaRPr>
          </a:p>
        </p:txBody>
      </p:sp>
      <p:sp>
        <p:nvSpPr>
          <p:cNvPr id="36942" name="Text Box 78"/>
          <p:cNvSpPr txBox="1">
            <a:spLocks noChangeArrowheads="1"/>
          </p:cNvSpPr>
          <p:nvPr/>
        </p:nvSpPr>
        <p:spPr bwMode="auto">
          <a:xfrm>
            <a:off x="755576" y="4221088"/>
            <a:ext cx="7992888" cy="830997"/>
          </a:xfrm>
          <a:prstGeom prst="rect">
            <a:avLst/>
          </a:prstGeom>
          <a:noFill/>
          <a:ln w="9525">
            <a:noFill/>
            <a:miter lim="800000"/>
            <a:headEnd/>
            <a:tailEnd/>
          </a:ln>
        </p:spPr>
        <p:txBody>
          <a:bodyPr wrap="square">
            <a:spAutoFit/>
          </a:bodyPr>
          <a:lstStyle/>
          <a:p>
            <a:pPr algn="ctr">
              <a:spcBef>
                <a:spcPts val="0"/>
              </a:spcBef>
            </a:pPr>
            <a:r>
              <a:rPr lang="es-ES_tradnl" dirty="0">
                <a:solidFill>
                  <a:srgbClr val="000000"/>
                </a:solidFill>
                <a:latin typeface="Arial"/>
              </a:rPr>
              <a:t>¡ El factor</a:t>
            </a:r>
            <a:r>
              <a:rPr lang="es-ES_tradnl" dirty="0">
                <a:solidFill>
                  <a:srgbClr val="FF0000"/>
                </a:solidFill>
                <a:latin typeface="Arial"/>
              </a:rPr>
              <a:t> Tipo de procesador</a:t>
            </a:r>
            <a:r>
              <a:rPr lang="es-ES_tradnl" dirty="0">
                <a:solidFill>
                  <a:srgbClr val="000000"/>
                </a:solidFill>
                <a:latin typeface="Arial"/>
              </a:rPr>
              <a:t>, el factor </a:t>
            </a:r>
            <a:r>
              <a:rPr lang="es-ES_tradnl" dirty="0">
                <a:solidFill>
                  <a:srgbClr val="FF0000"/>
                </a:solidFill>
                <a:latin typeface="Arial"/>
              </a:rPr>
              <a:t>Temperatura </a:t>
            </a:r>
            <a:r>
              <a:rPr lang="es-ES_tradnl" dirty="0">
                <a:solidFill>
                  <a:srgbClr val="000000"/>
                </a:solidFill>
                <a:latin typeface="Arial"/>
              </a:rPr>
              <a:t>y su </a:t>
            </a:r>
            <a:r>
              <a:rPr lang="es-ES_tradnl" dirty="0">
                <a:solidFill>
                  <a:srgbClr val="FF0000"/>
                </a:solidFill>
                <a:latin typeface="Arial"/>
              </a:rPr>
              <a:t>interacción </a:t>
            </a:r>
            <a:r>
              <a:rPr lang="es-ES_tradnl" dirty="0">
                <a:solidFill>
                  <a:srgbClr val="000000"/>
                </a:solidFill>
                <a:latin typeface="Arial"/>
              </a:rPr>
              <a:t>influyen sobre la media de la </a:t>
            </a:r>
            <a:r>
              <a:rPr lang="es-ES_tradnl" dirty="0" err="1">
                <a:solidFill>
                  <a:srgbClr val="000000"/>
                </a:solidFill>
                <a:latin typeface="Arial"/>
              </a:rPr>
              <a:t>V</a:t>
            </a:r>
            <a:r>
              <a:rPr lang="es-ES_tradnl" baseline="-25000" dirty="0" err="1">
                <a:solidFill>
                  <a:srgbClr val="000000"/>
                </a:solidFill>
                <a:latin typeface="Arial"/>
              </a:rPr>
              <a:t>ejecucion</a:t>
            </a:r>
            <a:r>
              <a:rPr lang="es-ES_tradnl" dirty="0">
                <a:solidFill>
                  <a:srgbClr val="000000"/>
                </a:solidFill>
              </a:rPr>
              <a:t>!</a:t>
            </a:r>
            <a:endParaRPr lang="es-ES" baseline="-25000" dirty="0">
              <a:solidFill>
                <a:srgbClr val="000000"/>
              </a:solidFill>
              <a:latin typeface="Arial"/>
            </a:endParaRPr>
          </a:p>
        </p:txBody>
      </p:sp>
      <p:sp>
        <p:nvSpPr>
          <p:cNvPr id="83" name="82 Rectángulo"/>
          <p:cNvSpPr/>
          <p:nvPr/>
        </p:nvSpPr>
        <p:spPr>
          <a:xfrm>
            <a:off x="179512" y="1268760"/>
            <a:ext cx="4968552" cy="194421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84" name="Text Box 11"/>
          <p:cNvSpPr txBox="1">
            <a:spLocks noChangeArrowheads="1"/>
          </p:cNvSpPr>
          <p:nvPr/>
        </p:nvSpPr>
        <p:spPr bwMode="auto">
          <a:xfrm>
            <a:off x="1503040" y="2066553"/>
            <a:ext cx="1143000" cy="400049"/>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00FF00"/>
                </a:solidFill>
              </a:rPr>
              <a:t>8     8</a:t>
            </a:r>
            <a:endParaRPr lang="es-ES" sz="2000" dirty="0">
              <a:solidFill>
                <a:srgbClr val="00FF00"/>
              </a:solidFill>
            </a:endParaRPr>
          </a:p>
        </p:txBody>
      </p:sp>
      <p:sp>
        <p:nvSpPr>
          <p:cNvPr id="85" name="Text Box 12"/>
          <p:cNvSpPr txBox="1">
            <a:spLocks noChangeArrowheads="1"/>
          </p:cNvSpPr>
          <p:nvPr/>
        </p:nvSpPr>
        <p:spPr bwMode="auto">
          <a:xfrm>
            <a:off x="2646040" y="2061791"/>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9   9</a:t>
            </a:r>
            <a:endParaRPr lang="es-ES" sz="2000" dirty="0">
              <a:solidFill>
                <a:srgbClr val="00FF00"/>
              </a:solidFill>
            </a:endParaRPr>
          </a:p>
        </p:txBody>
      </p:sp>
      <p:sp>
        <p:nvSpPr>
          <p:cNvPr id="86" name="Text Box 13"/>
          <p:cNvSpPr txBox="1">
            <a:spLocks noChangeArrowheads="1"/>
          </p:cNvSpPr>
          <p:nvPr/>
        </p:nvSpPr>
        <p:spPr bwMode="auto">
          <a:xfrm>
            <a:off x="3789040" y="2061791"/>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00FF00"/>
                </a:solidFill>
              </a:rPr>
              <a:t>10   10</a:t>
            </a:r>
            <a:endParaRPr lang="es-ES" sz="2000" dirty="0">
              <a:solidFill>
                <a:srgbClr val="00FF00"/>
              </a:solidFill>
            </a:endParaRPr>
          </a:p>
        </p:txBody>
      </p:sp>
      <p:sp>
        <p:nvSpPr>
          <p:cNvPr id="87" name="Text Box 17"/>
          <p:cNvSpPr txBox="1">
            <a:spLocks noChangeArrowheads="1"/>
          </p:cNvSpPr>
          <p:nvPr/>
        </p:nvSpPr>
        <p:spPr bwMode="auto">
          <a:xfrm>
            <a:off x="1503040" y="2476128"/>
            <a:ext cx="1143000" cy="40011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2000" dirty="0">
                <a:solidFill>
                  <a:srgbClr val="FF9933"/>
                </a:solidFill>
              </a:rPr>
              <a:t>12   12</a:t>
            </a:r>
            <a:endParaRPr lang="es-ES" sz="2000" dirty="0">
              <a:solidFill>
                <a:srgbClr val="FF9933"/>
              </a:solidFill>
            </a:endParaRPr>
          </a:p>
        </p:txBody>
      </p:sp>
      <p:sp>
        <p:nvSpPr>
          <p:cNvPr id="88" name="Text Box 18"/>
          <p:cNvSpPr txBox="1">
            <a:spLocks noChangeArrowheads="1"/>
          </p:cNvSpPr>
          <p:nvPr/>
        </p:nvSpPr>
        <p:spPr bwMode="auto">
          <a:xfrm>
            <a:off x="2646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15   15</a:t>
            </a:r>
            <a:endParaRPr lang="es-ES" sz="2000" dirty="0">
              <a:solidFill>
                <a:srgbClr val="FF9933"/>
              </a:solidFill>
            </a:endParaRPr>
          </a:p>
        </p:txBody>
      </p:sp>
      <p:sp>
        <p:nvSpPr>
          <p:cNvPr id="89" name="Text Box 19"/>
          <p:cNvSpPr txBox="1">
            <a:spLocks noChangeArrowheads="1"/>
          </p:cNvSpPr>
          <p:nvPr/>
        </p:nvSpPr>
        <p:spPr bwMode="auto">
          <a:xfrm>
            <a:off x="3789040" y="2476128"/>
            <a:ext cx="1143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2000" dirty="0">
                <a:solidFill>
                  <a:srgbClr val="FF9933"/>
                </a:solidFill>
              </a:rPr>
              <a:t>18   18</a:t>
            </a:r>
            <a:endParaRPr lang="es-ES" sz="2000" dirty="0">
              <a:solidFill>
                <a:srgbClr val="FF9933"/>
              </a:solidFill>
            </a:endParaRPr>
          </a:p>
        </p:txBody>
      </p:sp>
      <p:sp>
        <p:nvSpPr>
          <p:cNvPr id="90" name="Text Box 20"/>
          <p:cNvSpPr txBox="1">
            <a:spLocks noChangeArrowheads="1"/>
          </p:cNvSpPr>
          <p:nvPr/>
        </p:nvSpPr>
        <p:spPr bwMode="auto">
          <a:xfrm>
            <a:off x="1727026" y="1604591"/>
            <a:ext cx="762000" cy="338554"/>
          </a:xfrm>
          <a:prstGeom prst="rect">
            <a:avLst/>
          </a:prstGeom>
          <a:noFill/>
          <a:ln w="9525">
            <a:noFill/>
            <a:miter lim="800000"/>
            <a:headEnd/>
            <a:tailEnd/>
          </a:ln>
        </p:spPr>
        <p:txBody>
          <a:bodyPr>
            <a:spAutoFit/>
          </a:bodyPr>
          <a:lstStyle/>
          <a:p>
            <a:r>
              <a:rPr lang="es-ES_tradnl" sz="1600" dirty="0">
                <a:latin typeface="Arial"/>
              </a:rPr>
              <a:t>10 ºC</a:t>
            </a:r>
            <a:endParaRPr lang="es-ES" sz="1600" dirty="0">
              <a:latin typeface="Arial"/>
            </a:endParaRPr>
          </a:p>
        </p:txBody>
      </p:sp>
      <p:sp>
        <p:nvSpPr>
          <p:cNvPr id="91" name="Text Box 21"/>
          <p:cNvSpPr txBox="1">
            <a:spLocks noChangeArrowheads="1"/>
          </p:cNvSpPr>
          <p:nvPr/>
        </p:nvSpPr>
        <p:spPr bwMode="auto">
          <a:xfrm>
            <a:off x="2793826" y="1604591"/>
            <a:ext cx="762000" cy="800219"/>
          </a:xfrm>
          <a:prstGeom prst="rect">
            <a:avLst/>
          </a:prstGeom>
          <a:noFill/>
          <a:ln w="9525">
            <a:noFill/>
            <a:miter lim="800000"/>
            <a:headEnd/>
            <a:tailEnd/>
          </a:ln>
        </p:spPr>
        <p:txBody>
          <a:bodyPr>
            <a:spAutoFit/>
          </a:bodyPr>
          <a:lstStyle/>
          <a:p>
            <a:r>
              <a:rPr lang="es-ES_tradnl" sz="1600" dirty="0">
                <a:latin typeface="Arial"/>
              </a:rPr>
              <a:t>20 ºC</a:t>
            </a:r>
            <a:endParaRPr lang="es-ES" sz="1600" dirty="0">
              <a:latin typeface="Arial"/>
            </a:endParaRPr>
          </a:p>
          <a:p>
            <a:pPr>
              <a:spcBef>
                <a:spcPct val="50000"/>
              </a:spcBef>
            </a:pPr>
            <a:endParaRPr lang="es-ES" sz="2000" dirty="0"/>
          </a:p>
        </p:txBody>
      </p:sp>
      <p:sp>
        <p:nvSpPr>
          <p:cNvPr id="92" name="Text Box 22"/>
          <p:cNvSpPr txBox="1">
            <a:spLocks noChangeArrowheads="1"/>
          </p:cNvSpPr>
          <p:nvPr/>
        </p:nvSpPr>
        <p:spPr bwMode="auto">
          <a:xfrm>
            <a:off x="4008834" y="1604591"/>
            <a:ext cx="762000" cy="800219"/>
          </a:xfrm>
          <a:prstGeom prst="rect">
            <a:avLst/>
          </a:prstGeom>
          <a:noFill/>
          <a:ln w="9525">
            <a:noFill/>
            <a:miter lim="800000"/>
            <a:headEnd/>
            <a:tailEnd/>
          </a:ln>
        </p:spPr>
        <p:txBody>
          <a:bodyPr>
            <a:spAutoFit/>
          </a:bodyPr>
          <a:lstStyle/>
          <a:p>
            <a:r>
              <a:rPr lang="es-ES_tradnl" sz="1600" dirty="0">
                <a:latin typeface="Arial"/>
              </a:rPr>
              <a:t>30ºC</a:t>
            </a:r>
            <a:endParaRPr lang="es-ES" sz="1600" dirty="0">
              <a:latin typeface="Arial"/>
            </a:endParaRPr>
          </a:p>
          <a:p>
            <a:pPr>
              <a:spcBef>
                <a:spcPct val="50000"/>
              </a:spcBef>
            </a:pPr>
            <a:endParaRPr lang="es-ES" sz="2000" dirty="0"/>
          </a:p>
        </p:txBody>
      </p:sp>
      <p:sp>
        <p:nvSpPr>
          <p:cNvPr id="93" name="Text Box 23"/>
          <p:cNvSpPr txBox="1">
            <a:spLocks noChangeArrowheads="1"/>
          </p:cNvSpPr>
          <p:nvPr/>
        </p:nvSpPr>
        <p:spPr bwMode="auto">
          <a:xfrm>
            <a:off x="1098426" y="2060848"/>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00FF00"/>
                </a:solidFill>
                <a:latin typeface="Arial"/>
              </a:rPr>
              <a:t>A</a:t>
            </a:r>
            <a:endParaRPr lang="es-ES" sz="2000" dirty="0">
              <a:solidFill>
                <a:srgbClr val="00FF00"/>
              </a:solidFill>
              <a:latin typeface="Arial"/>
            </a:endParaRPr>
          </a:p>
        </p:txBody>
      </p:sp>
      <p:sp>
        <p:nvSpPr>
          <p:cNvPr id="94" name="Text Box 24"/>
          <p:cNvSpPr txBox="1">
            <a:spLocks noChangeArrowheads="1"/>
          </p:cNvSpPr>
          <p:nvPr/>
        </p:nvSpPr>
        <p:spPr bwMode="auto">
          <a:xfrm>
            <a:off x="1098426" y="2518991"/>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FF9933"/>
                </a:solidFill>
                <a:latin typeface="Arial"/>
              </a:rPr>
              <a:t>B</a:t>
            </a:r>
            <a:endParaRPr lang="es-ES" sz="2000" dirty="0">
              <a:solidFill>
                <a:srgbClr val="FF9933"/>
              </a:solidFill>
              <a:latin typeface="Arial"/>
            </a:endParaRPr>
          </a:p>
        </p:txBody>
      </p:sp>
      <p:sp>
        <p:nvSpPr>
          <p:cNvPr id="95" name="Text Box 25"/>
          <p:cNvSpPr txBox="1">
            <a:spLocks noChangeArrowheads="1"/>
          </p:cNvSpPr>
          <p:nvPr/>
        </p:nvSpPr>
        <p:spPr bwMode="auto">
          <a:xfrm>
            <a:off x="179512" y="2073042"/>
            <a:ext cx="1800200" cy="584775"/>
          </a:xfrm>
          <a:prstGeom prst="rect">
            <a:avLst/>
          </a:prstGeom>
          <a:noFill/>
          <a:ln w="9525">
            <a:noFill/>
            <a:miter lim="800000"/>
            <a:headEnd/>
            <a:tailEnd/>
          </a:ln>
        </p:spPr>
        <p:txBody>
          <a:bodyPr wrap="square">
            <a:spAutoFit/>
          </a:bodyPr>
          <a:lstStyle/>
          <a:p>
            <a:r>
              <a:rPr lang="es-ES_tradnl" sz="1600" dirty="0">
                <a:latin typeface="Arial"/>
              </a:rPr>
              <a:t>TIPO</a:t>
            </a:r>
          </a:p>
          <a:p>
            <a:r>
              <a:rPr lang="es-ES_tradnl" sz="1600" dirty="0">
                <a:latin typeface="Arial"/>
              </a:rPr>
              <a:t>PROC.</a:t>
            </a:r>
            <a:endParaRPr lang="es-ES" sz="1600" dirty="0">
              <a:latin typeface="Arial"/>
            </a:endParaRPr>
          </a:p>
        </p:txBody>
      </p:sp>
      <p:sp>
        <p:nvSpPr>
          <p:cNvPr id="96" name="Text Box 26"/>
          <p:cNvSpPr txBox="1">
            <a:spLocks noChangeArrowheads="1"/>
          </p:cNvSpPr>
          <p:nvPr/>
        </p:nvSpPr>
        <p:spPr bwMode="auto">
          <a:xfrm>
            <a:off x="2267744" y="1331476"/>
            <a:ext cx="1796430" cy="338554"/>
          </a:xfrm>
          <a:prstGeom prst="rect">
            <a:avLst/>
          </a:prstGeom>
          <a:noFill/>
          <a:ln w="9525">
            <a:noFill/>
            <a:miter lim="800000"/>
            <a:headEnd/>
            <a:tailEnd/>
          </a:ln>
        </p:spPr>
        <p:txBody>
          <a:bodyPr wrap="square">
            <a:spAutoFit/>
          </a:bodyPr>
          <a:lstStyle/>
          <a:p>
            <a:r>
              <a:rPr lang="es-ES_tradnl" sz="1600" dirty="0">
                <a:latin typeface="Arial"/>
              </a:rPr>
              <a:t>TEMPERATURA</a:t>
            </a:r>
            <a:endParaRPr lang="es-ES" sz="1600" dirty="0">
              <a:latin typeface="Arial"/>
            </a:endParaRPr>
          </a:p>
        </p:txBody>
      </p:sp>
      <p:sp>
        <p:nvSpPr>
          <p:cNvPr id="56" name="55 Rectángulo"/>
          <p:cNvSpPr/>
          <p:nvPr/>
        </p:nvSpPr>
        <p:spPr>
          <a:xfrm>
            <a:off x="216968" y="156210"/>
            <a:ext cx="1704313" cy="461665"/>
          </a:xfrm>
          <a:prstGeom prst="rect">
            <a:avLst/>
          </a:prstGeom>
        </p:spPr>
        <p:txBody>
          <a:bodyPr wrap="none">
            <a:spAutoFit/>
          </a:bodyPr>
          <a:lstStyle/>
          <a:p>
            <a:r>
              <a:rPr lang="es-ES" b="1" dirty="0">
                <a:solidFill>
                  <a:srgbClr val="FF0000"/>
                </a:solidFill>
              </a:rPr>
              <a:t>Ejemplo:</a:t>
            </a:r>
            <a:endParaRPr lang="es-ES" dirty="0">
              <a:solidFill>
                <a:srgbClr val="FF0000"/>
              </a:solidFill>
            </a:endParaRPr>
          </a:p>
        </p:txBody>
      </p:sp>
      <p:sp>
        <p:nvSpPr>
          <p:cNvPr id="57" name="56 Rectángulo"/>
          <p:cNvSpPr/>
          <p:nvPr/>
        </p:nvSpPr>
        <p:spPr bwMode="auto">
          <a:xfrm>
            <a:off x="2267744" y="5301208"/>
            <a:ext cx="4320480" cy="720080"/>
          </a:xfrm>
          <a:prstGeom prst="rect">
            <a:avLst/>
          </a:prstGeom>
          <a:noFill/>
          <a:ln w="19050" cap="sq" cmpd="sng" algn="ctr">
            <a:solidFill>
              <a:srgbClr val="0066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r>
              <a:rPr lang="es-ES" sz="2000" dirty="0">
                <a:solidFill>
                  <a:srgbClr val="000000"/>
                </a:solidFill>
                <a:latin typeface="Arial"/>
              </a:rPr>
              <a:t>Hay interacción</a:t>
            </a:r>
          </a:p>
          <a:p>
            <a:r>
              <a:rPr lang="es-ES" sz="2000" dirty="0">
                <a:solidFill>
                  <a:srgbClr val="000000"/>
                </a:solidFill>
                <a:latin typeface="Arial"/>
              </a:rPr>
              <a:t>El efecto de la Temperatura es lineal</a:t>
            </a:r>
          </a:p>
        </p:txBody>
      </p:sp>
      <p:grpSp>
        <p:nvGrpSpPr>
          <p:cNvPr id="65" name="64 Grupo"/>
          <p:cNvGrpSpPr/>
          <p:nvPr/>
        </p:nvGrpSpPr>
        <p:grpSpPr>
          <a:xfrm>
            <a:off x="5298504" y="548680"/>
            <a:ext cx="3810000" cy="2736304"/>
            <a:chOff x="5298504" y="548680"/>
            <a:chExt cx="3810000" cy="2736304"/>
          </a:xfrm>
        </p:grpSpPr>
        <p:sp>
          <p:nvSpPr>
            <p:cNvPr id="1050" name="Line 28"/>
            <p:cNvSpPr>
              <a:spLocks noChangeShapeType="1"/>
            </p:cNvSpPr>
            <p:nvPr/>
          </p:nvSpPr>
          <p:spPr bwMode="auto">
            <a:xfrm flipH="1" flipV="1">
              <a:off x="5892800" y="1049867"/>
              <a:ext cx="15304" cy="1835067"/>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1" name="Line 29"/>
            <p:cNvSpPr>
              <a:spLocks noChangeShapeType="1"/>
            </p:cNvSpPr>
            <p:nvPr/>
          </p:nvSpPr>
          <p:spPr bwMode="auto">
            <a:xfrm>
              <a:off x="5908104" y="2884934"/>
              <a:ext cx="2667000" cy="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2" name="Line 30"/>
            <p:cNvSpPr>
              <a:spLocks noChangeShapeType="1"/>
            </p:cNvSpPr>
            <p:nvPr/>
          </p:nvSpPr>
          <p:spPr bwMode="auto">
            <a:xfrm>
              <a:off x="5831904" y="2351534"/>
              <a:ext cx="152400" cy="0"/>
            </a:xfrm>
            <a:prstGeom prst="line">
              <a:avLst/>
            </a:prstGeom>
            <a:noFill/>
            <a:ln w="9525">
              <a:solidFill>
                <a:srgbClr val="FFFF00"/>
              </a:solidFill>
              <a:round/>
              <a:headEnd/>
              <a:tailEnd/>
            </a:ln>
          </p:spPr>
          <p:txBody>
            <a:bodyPr/>
            <a:lstStyle/>
            <a:p>
              <a:endParaRPr lang="es-ES">
                <a:solidFill>
                  <a:srgbClr val="000000"/>
                </a:solidFill>
              </a:endParaRPr>
            </a:p>
          </p:txBody>
        </p:sp>
        <p:sp>
          <p:nvSpPr>
            <p:cNvPr id="1053" name="Text Box 31"/>
            <p:cNvSpPr txBox="1">
              <a:spLocks noChangeArrowheads="1"/>
            </p:cNvSpPr>
            <p:nvPr/>
          </p:nvSpPr>
          <p:spPr bwMode="auto">
            <a:xfrm>
              <a:off x="5544765" y="2456061"/>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8</a:t>
              </a:r>
              <a:endParaRPr lang="es-ES" sz="2000" dirty="0">
                <a:solidFill>
                  <a:srgbClr val="000000"/>
                </a:solidFill>
              </a:endParaRPr>
            </a:p>
          </p:txBody>
        </p:sp>
        <p:sp>
          <p:nvSpPr>
            <p:cNvPr id="1054" name="Text Box 33"/>
            <p:cNvSpPr txBox="1">
              <a:spLocks noChangeArrowheads="1"/>
            </p:cNvSpPr>
            <p:nvPr/>
          </p:nvSpPr>
          <p:spPr bwMode="auto">
            <a:xfrm>
              <a:off x="5298504" y="548680"/>
              <a:ext cx="1109663" cy="400050"/>
            </a:xfrm>
            <a:prstGeom prst="rect">
              <a:avLst/>
            </a:prstGeom>
            <a:noFill/>
            <a:ln w="9525">
              <a:noFill/>
              <a:miter lim="800000"/>
              <a:headEnd/>
              <a:tailEnd/>
            </a:ln>
          </p:spPr>
          <p:txBody>
            <a:bodyPr wrap="square">
              <a:spAutoFit/>
            </a:bodyPr>
            <a:lstStyle/>
            <a:p>
              <a:pPr>
                <a:spcBef>
                  <a:spcPct val="50000"/>
                </a:spcBef>
              </a:pPr>
              <a:r>
                <a:rPr lang="es-ES_tradnl" sz="2000" dirty="0" err="1">
                  <a:solidFill>
                    <a:srgbClr val="000000"/>
                  </a:solidFill>
                </a:rPr>
                <a:t>V</a:t>
              </a:r>
              <a:r>
                <a:rPr lang="es-ES_tradnl" sz="2000" baseline="-25000" dirty="0" err="1">
                  <a:solidFill>
                    <a:srgbClr val="000000"/>
                  </a:solidFill>
                </a:rPr>
                <a:t>ejec</a:t>
              </a:r>
              <a:endParaRPr lang="es-ES" sz="2000" dirty="0">
                <a:solidFill>
                  <a:srgbClr val="000000"/>
                </a:solidFill>
              </a:endParaRPr>
            </a:p>
          </p:txBody>
        </p:sp>
        <p:sp>
          <p:nvSpPr>
            <p:cNvPr id="1055" name="Line 34"/>
            <p:cNvSpPr>
              <a:spLocks noChangeShapeType="1"/>
            </p:cNvSpPr>
            <p:nvPr/>
          </p:nvSpPr>
          <p:spPr bwMode="auto">
            <a:xfrm>
              <a:off x="6441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6" name="Line 35"/>
            <p:cNvSpPr>
              <a:spLocks noChangeShapeType="1"/>
            </p:cNvSpPr>
            <p:nvPr/>
          </p:nvSpPr>
          <p:spPr bwMode="auto">
            <a:xfrm>
              <a:off x="7203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7" name="Line 36"/>
            <p:cNvSpPr>
              <a:spLocks noChangeShapeType="1"/>
            </p:cNvSpPr>
            <p:nvPr/>
          </p:nvSpPr>
          <p:spPr bwMode="auto">
            <a:xfrm>
              <a:off x="7965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8" name="Text Box 51"/>
            <p:cNvSpPr txBox="1">
              <a:spLocks noChangeArrowheads="1"/>
            </p:cNvSpPr>
            <p:nvPr/>
          </p:nvSpPr>
          <p:spPr bwMode="auto">
            <a:xfrm>
              <a:off x="6228184"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1059" name="Text Box 52"/>
            <p:cNvSpPr txBox="1">
              <a:spLocks noChangeArrowheads="1"/>
            </p:cNvSpPr>
            <p:nvPr/>
          </p:nvSpPr>
          <p:spPr bwMode="auto">
            <a:xfrm>
              <a:off x="6948264" y="2884934"/>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20</a:t>
              </a:r>
              <a:endParaRPr lang="es-ES" sz="2000" dirty="0">
                <a:solidFill>
                  <a:srgbClr val="000000"/>
                </a:solidFill>
              </a:endParaRPr>
            </a:p>
          </p:txBody>
        </p:sp>
        <p:sp>
          <p:nvSpPr>
            <p:cNvPr id="1060" name="Text Box 53"/>
            <p:cNvSpPr txBox="1">
              <a:spLocks noChangeArrowheads="1"/>
            </p:cNvSpPr>
            <p:nvPr/>
          </p:nvSpPr>
          <p:spPr bwMode="auto">
            <a:xfrm>
              <a:off x="7711008"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30</a:t>
              </a:r>
              <a:endParaRPr lang="es-ES" sz="2000" dirty="0">
                <a:solidFill>
                  <a:srgbClr val="000000"/>
                </a:solidFill>
              </a:endParaRPr>
            </a:p>
          </p:txBody>
        </p:sp>
        <p:sp>
          <p:nvSpPr>
            <p:cNvPr id="1049" name="Text Box 54"/>
            <p:cNvSpPr txBox="1">
              <a:spLocks noChangeArrowheads="1"/>
            </p:cNvSpPr>
            <p:nvPr/>
          </p:nvSpPr>
          <p:spPr bwMode="auto">
            <a:xfrm>
              <a:off x="8270304" y="2884934"/>
              <a:ext cx="838200" cy="4000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 Tª</a:t>
              </a:r>
              <a:endParaRPr lang="es-ES" sz="2000" dirty="0">
                <a:solidFill>
                  <a:srgbClr val="000000"/>
                </a:solidFill>
              </a:endParaRPr>
            </a:p>
          </p:txBody>
        </p:sp>
        <p:sp>
          <p:nvSpPr>
            <p:cNvPr id="1045" name="Oval 56"/>
            <p:cNvSpPr>
              <a:spLocks noChangeArrowheads="1"/>
            </p:cNvSpPr>
            <p:nvPr/>
          </p:nvSpPr>
          <p:spPr bwMode="auto">
            <a:xfrm>
              <a:off x="6374829" y="255652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6" name="Oval 57"/>
            <p:cNvSpPr>
              <a:spLocks noChangeArrowheads="1"/>
            </p:cNvSpPr>
            <p:nvPr/>
          </p:nvSpPr>
          <p:spPr bwMode="auto">
            <a:xfrm>
              <a:off x="7110630" y="234888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7" name="Oval 58"/>
            <p:cNvSpPr>
              <a:spLocks noChangeArrowheads="1"/>
            </p:cNvSpPr>
            <p:nvPr/>
          </p:nvSpPr>
          <p:spPr bwMode="auto">
            <a:xfrm>
              <a:off x="7812360" y="219648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2" name="Rectangle 60"/>
            <p:cNvSpPr>
              <a:spLocks noChangeArrowheads="1"/>
            </p:cNvSpPr>
            <p:nvPr/>
          </p:nvSpPr>
          <p:spPr bwMode="auto">
            <a:xfrm>
              <a:off x="6289104" y="1900064"/>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3" name="Rectangle 61"/>
            <p:cNvSpPr>
              <a:spLocks noChangeArrowheads="1"/>
            </p:cNvSpPr>
            <p:nvPr/>
          </p:nvSpPr>
          <p:spPr bwMode="auto">
            <a:xfrm>
              <a:off x="7003504" y="1484784"/>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4" name="Rectangle 62"/>
            <p:cNvSpPr>
              <a:spLocks noChangeArrowheads="1"/>
            </p:cNvSpPr>
            <p:nvPr/>
          </p:nvSpPr>
          <p:spPr bwMode="auto">
            <a:xfrm>
              <a:off x="7740352" y="980728"/>
              <a:ext cx="304800" cy="304800"/>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55" name="Text Box 31"/>
            <p:cNvSpPr txBox="1">
              <a:spLocks noChangeArrowheads="1"/>
            </p:cNvSpPr>
            <p:nvPr/>
          </p:nvSpPr>
          <p:spPr bwMode="auto">
            <a:xfrm>
              <a:off x="5436096" y="216479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40" name="Text Box 31"/>
            <p:cNvSpPr txBox="1">
              <a:spLocks noChangeArrowheads="1"/>
            </p:cNvSpPr>
            <p:nvPr/>
          </p:nvSpPr>
          <p:spPr bwMode="auto">
            <a:xfrm>
              <a:off x="5436096" y="184482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12</a:t>
              </a:r>
              <a:endParaRPr lang="es-ES" sz="2000" dirty="0">
                <a:solidFill>
                  <a:srgbClr val="000000"/>
                </a:solidFill>
              </a:endParaRPr>
            </a:p>
          </p:txBody>
        </p:sp>
        <p:sp>
          <p:nvSpPr>
            <p:cNvPr id="41" name="Text Box 31"/>
            <p:cNvSpPr txBox="1">
              <a:spLocks noChangeArrowheads="1"/>
            </p:cNvSpPr>
            <p:nvPr/>
          </p:nvSpPr>
          <p:spPr bwMode="auto">
            <a:xfrm>
              <a:off x="5436096" y="1588730"/>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14</a:t>
              </a:r>
              <a:endParaRPr lang="es-ES" sz="2000" dirty="0">
                <a:solidFill>
                  <a:srgbClr val="000000"/>
                </a:solidFill>
              </a:endParaRPr>
            </a:p>
          </p:txBody>
        </p:sp>
        <p:sp>
          <p:nvSpPr>
            <p:cNvPr id="42" name="Text Box 31"/>
            <p:cNvSpPr txBox="1">
              <a:spLocks noChangeArrowheads="1"/>
            </p:cNvSpPr>
            <p:nvPr/>
          </p:nvSpPr>
          <p:spPr bwMode="auto">
            <a:xfrm>
              <a:off x="5436096" y="1300698"/>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16</a:t>
              </a:r>
              <a:endParaRPr lang="es-ES" sz="2000" dirty="0">
                <a:solidFill>
                  <a:srgbClr val="000000"/>
                </a:solidFill>
              </a:endParaRPr>
            </a:p>
          </p:txBody>
        </p:sp>
        <p:cxnSp>
          <p:nvCxnSpPr>
            <p:cNvPr id="44" name="43 Conector recto"/>
            <p:cNvCxnSpPr/>
            <p:nvPr/>
          </p:nvCxnSpPr>
          <p:spPr bwMode="auto">
            <a:xfrm flipV="1">
              <a:off x="6194860" y="764704"/>
              <a:ext cx="2193564" cy="1461948"/>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6" name="45 Conector recto"/>
            <p:cNvCxnSpPr/>
            <p:nvPr/>
          </p:nvCxnSpPr>
          <p:spPr bwMode="auto">
            <a:xfrm flipV="1">
              <a:off x="6280779" y="2144889"/>
              <a:ext cx="2061710" cy="543816"/>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9" name="48 Conector recto"/>
            <p:cNvCxnSpPr/>
            <p:nvPr/>
          </p:nvCxnSpPr>
          <p:spPr bwMode="auto">
            <a:xfrm>
              <a:off x="5868144" y="1501422"/>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0" name="49 Conector recto"/>
            <p:cNvCxnSpPr/>
            <p:nvPr/>
          </p:nvCxnSpPr>
          <p:spPr bwMode="auto">
            <a:xfrm>
              <a:off x="5868144" y="1772816"/>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1" name="50 Conector recto"/>
            <p:cNvCxnSpPr/>
            <p:nvPr/>
          </p:nvCxnSpPr>
          <p:spPr bwMode="auto">
            <a:xfrm>
              <a:off x="5868144" y="2060848"/>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2" name="51 Conector recto"/>
            <p:cNvCxnSpPr/>
            <p:nvPr/>
          </p:nvCxnSpPr>
          <p:spPr bwMode="auto">
            <a:xfrm>
              <a:off x="5868144" y="2348880"/>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3" name="52 Conector recto"/>
            <p:cNvCxnSpPr/>
            <p:nvPr/>
          </p:nvCxnSpPr>
          <p:spPr bwMode="auto">
            <a:xfrm>
              <a:off x="5868144" y="2636912"/>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sp>
          <p:nvSpPr>
            <p:cNvPr id="54" name="Text Box 31"/>
            <p:cNvSpPr txBox="1">
              <a:spLocks noChangeArrowheads="1"/>
            </p:cNvSpPr>
            <p:nvPr/>
          </p:nvSpPr>
          <p:spPr bwMode="auto">
            <a:xfrm>
              <a:off x="5436096" y="1052736"/>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18</a:t>
              </a:r>
              <a:endParaRPr lang="es-ES" sz="2000" dirty="0">
                <a:solidFill>
                  <a:srgbClr val="000000"/>
                </a:solidFill>
              </a:endParaRPr>
            </a:p>
          </p:txBody>
        </p:sp>
        <p:cxnSp>
          <p:nvCxnSpPr>
            <p:cNvPr id="58" name="57 Conector recto"/>
            <p:cNvCxnSpPr/>
            <p:nvPr/>
          </p:nvCxnSpPr>
          <p:spPr bwMode="auto">
            <a:xfrm>
              <a:off x="5868144" y="1268760"/>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grpSp>
      <p:sp>
        <p:nvSpPr>
          <p:cNvPr id="2" name="Título 1"/>
          <p:cNvSpPr>
            <a:spLocks noGrp="1"/>
          </p:cNvSpPr>
          <p:nvPr>
            <p:ph type="title"/>
          </p:nvPr>
        </p:nvSpPr>
        <p:spPr/>
        <p:txBody>
          <a:bodyPr/>
          <a:lstStyle/>
          <a:p>
            <a:endParaRPr lang="en-GB"/>
          </a:p>
        </p:txBody>
      </p:sp>
      <p:sp>
        <p:nvSpPr>
          <p:cNvPr id="3" name="Marcador de contenido 2"/>
          <p:cNvSpPr>
            <a:spLocks noGrp="1"/>
          </p:cNvSpPr>
          <p:nvPr>
            <p:ph idx="1"/>
          </p:nvPr>
        </p:nvSpPr>
        <p:spPr/>
        <p:txBody>
          <a:bodyPr/>
          <a:lstStyle/>
          <a:p>
            <a:endParaRPr lang="en-GB"/>
          </a:p>
        </p:txBody>
      </p:sp>
    </p:spTree>
    <p:extLst>
      <p:ext uri="{BB962C8B-B14F-4D97-AF65-F5344CB8AC3E}">
        <p14:creationId xmlns:p14="http://schemas.microsoft.com/office/powerpoint/2010/main" val="3315732905"/>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Scale>
                                      <p:cBhvr>
                                        <p:cTn id="7" dur="1000" decel="50000" fill="hold">
                                          <p:stCondLst>
                                            <p:cond delay="0"/>
                                          </p:stCondLst>
                                        </p:cTn>
                                        <p:tgtEl>
                                          <p:spTgt spid="6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5"/>
                                        </p:tgtEl>
                                        <p:attrNameLst>
                                          <p:attrName>ppt_x</p:attrName>
                                          <p:attrName>ppt_y</p:attrName>
                                        </p:attrNameLst>
                                      </p:cBhvr>
                                    </p:animMotion>
                                    <p:animEffect transition="in" filter="fade">
                                      <p:cBhvr>
                                        <p:cTn id="9" dur="1000"/>
                                        <p:tgtEl>
                                          <p:spTgt spid="65"/>
                                        </p:tgtEl>
                                      </p:cBhvr>
                                    </p:animEffec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grpId="0" nodeType="clickEffect">
                                  <p:stCondLst>
                                    <p:cond delay="0"/>
                                  </p:stCondLst>
                                  <p:childTnLst>
                                    <p:set>
                                      <p:cBhvr>
                                        <p:cTn id="13" dur="1" fill="hold">
                                          <p:stCondLst>
                                            <p:cond delay="0"/>
                                          </p:stCondLst>
                                        </p:cTn>
                                        <p:tgtEl>
                                          <p:spTgt spid="1038"/>
                                        </p:tgtEl>
                                        <p:attrNameLst>
                                          <p:attrName>style.visibility</p:attrName>
                                        </p:attrNameLst>
                                      </p:cBhvr>
                                      <p:to>
                                        <p:strVal val="visible"/>
                                      </p:to>
                                    </p:set>
                                    <p:anim calcmode="lin" valueType="num">
                                      <p:cBhvr>
                                        <p:cTn id="14" dur="500" decel="50000" fill="hold">
                                          <p:stCondLst>
                                            <p:cond delay="0"/>
                                          </p:stCondLst>
                                        </p:cTn>
                                        <p:tgtEl>
                                          <p:spTgt spid="1038"/>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1038"/>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1038"/>
                                        </p:tgtEl>
                                        <p:attrNameLst>
                                          <p:attrName>ppt_w</p:attrName>
                                        </p:attrNameLst>
                                      </p:cBhvr>
                                      <p:tavLst>
                                        <p:tav tm="0">
                                          <p:val>
                                            <p:strVal val="#ppt_w*.05"/>
                                          </p:val>
                                        </p:tav>
                                        <p:tav tm="100000">
                                          <p:val>
                                            <p:strVal val="#ppt_w"/>
                                          </p:val>
                                        </p:tav>
                                      </p:tavLst>
                                    </p:anim>
                                    <p:anim calcmode="lin" valueType="num">
                                      <p:cBhvr>
                                        <p:cTn id="17" dur="1000" fill="hold"/>
                                        <p:tgtEl>
                                          <p:spTgt spid="1038"/>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1038"/>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1038"/>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1038"/>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1038"/>
                                        </p:tgtEl>
                                      </p:cBhvr>
                                    </p:animEffect>
                                  </p:childTnLst>
                                </p:cTn>
                              </p:par>
                            </p:childTnLst>
                          </p:cTn>
                        </p:par>
                      </p:childTnLst>
                    </p:cTn>
                  </p:par>
                  <p:par>
                    <p:cTn id="22" fill="hold">
                      <p:stCondLst>
                        <p:cond delay="indefinite"/>
                      </p:stCondLst>
                      <p:childTnLst>
                        <p:par>
                          <p:cTn id="23" fill="hold">
                            <p:stCondLst>
                              <p:cond delay="0"/>
                            </p:stCondLst>
                            <p:childTnLst>
                              <p:par>
                                <p:cTn id="24" presetID="39" presetClass="entr" presetSubtype="0" accel="100000" fill="hold" grpId="1" nodeType="clickEffect">
                                  <p:stCondLst>
                                    <p:cond delay="0"/>
                                  </p:stCondLst>
                                  <p:iterate type="lt">
                                    <p:tmPct val="0"/>
                                  </p:iterate>
                                  <p:childTnLst>
                                    <p:set>
                                      <p:cBhvr>
                                        <p:cTn id="25" dur="1" fill="hold">
                                          <p:stCondLst>
                                            <p:cond delay="0"/>
                                          </p:stCondLst>
                                        </p:cTn>
                                        <p:tgtEl>
                                          <p:spTgt spid="36942"/>
                                        </p:tgtEl>
                                        <p:attrNameLst>
                                          <p:attrName>style.visibility</p:attrName>
                                        </p:attrNameLst>
                                      </p:cBhvr>
                                      <p:to>
                                        <p:strVal val="visible"/>
                                      </p:to>
                                    </p:set>
                                    <p:anim calcmode="lin" valueType="num">
                                      <p:cBhvr>
                                        <p:cTn id="26" dur="500" fill="hold"/>
                                        <p:tgtEl>
                                          <p:spTgt spid="36942"/>
                                        </p:tgtEl>
                                        <p:attrNameLst>
                                          <p:attrName>ppt_h</p:attrName>
                                        </p:attrNameLst>
                                      </p:cBhvr>
                                      <p:tavLst>
                                        <p:tav tm="0">
                                          <p:val>
                                            <p:strVal val="#ppt_h/20"/>
                                          </p:val>
                                        </p:tav>
                                        <p:tav tm="50000">
                                          <p:val>
                                            <p:strVal val="#ppt_h/20"/>
                                          </p:val>
                                        </p:tav>
                                        <p:tav tm="100000">
                                          <p:val>
                                            <p:strVal val="#ppt_h"/>
                                          </p:val>
                                        </p:tav>
                                      </p:tavLst>
                                    </p:anim>
                                    <p:anim calcmode="lin" valueType="num">
                                      <p:cBhvr>
                                        <p:cTn id="27" dur="500" fill="hold"/>
                                        <p:tgtEl>
                                          <p:spTgt spid="36942"/>
                                        </p:tgtEl>
                                        <p:attrNameLst>
                                          <p:attrName>ppt_w</p:attrName>
                                        </p:attrNameLst>
                                      </p:cBhvr>
                                      <p:tavLst>
                                        <p:tav tm="0">
                                          <p:val>
                                            <p:strVal val="#ppt_w+.3"/>
                                          </p:val>
                                        </p:tav>
                                        <p:tav tm="50000">
                                          <p:val>
                                            <p:strVal val="#ppt_w+.3"/>
                                          </p:val>
                                        </p:tav>
                                        <p:tav tm="100000">
                                          <p:val>
                                            <p:strVal val="#ppt_w"/>
                                          </p:val>
                                        </p:tav>
                                      </p:tavLst>
                                    </p:anim>
                                    <p:anim calcmode="lin" valueType="num">
                                      <p:cBhvr>
                                        <p:cTn id="28" dur="500" fill="hold"/>
                                        <p:tgtEl>
                                          <p:spTgt spid="36942"/>
                                        </p:tgtEl>
                                        <p:attrNameLst>
                                          <p:attrName>ppt_x</p:attrName>
                                        </p:attrNameLst>
                                      </p:cBhvr>
                                      <p:tavLst>
                                        <p:tav tm="0">
                                          <p:val>
                                            <p:strVal val="#ppt_x-.3"/>
                                          </p:val>
                                        </p:tav>
                                        <p:tav tm="50000">
                                          <p:val>
                                            <p:strVal val="#ppt_x"/>
                                          </p:val>
                                        </p:tav>
                                        <p:tav tm="100000">
                                          <p:val>
                                            <p:strVal val="#ppt_x"/>
                                          </p:val>
                                        </p:tav>
                                      </p:tavLst>
                                    </p:anim>
                                    <p:anim calcmode="lin" valueType="num">
                                      <p:cBhvr>
                                        <p:cTn id="29" dur="500" fill="hold"/>
                                        <p:tgtEl>
                                          <p:spTgt spid="36942"/>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34" presetClass="emph" presetSubtype="0" fill="hold" grpId="0" nodeType="afterEffect">
                                  <p:stCondLst>
                                    <p:cond delay="0"/>
                                  </p:stCondLst>
                                  <p:iterate type="lt">
                                    <p:tmPct val="10000"/>
                                  </p:iterate>
                                  <p:childTnLst>
                                    <p:animMotion origin="layout" path="M 0.0 0.0 L 0.0 -0.07213" pathEditMode="relative" ptsTypes="">
                                      <p:cBhvr>
                                        <p:cTn id="32" dur="250" accel="50000" decel="50000" autoRev="1" fill="hold">
                                          <p:stCondLst>
                                            <p:cond delay="0"/>
                                          </p:stCondLst>
                                        </p:cTn>
                                        <p:tgtEl>
                                          <p:spTgt spid="36942"/>
                                        </p:tgtEl>
                                        <p:attrNameLst>
                                          <p:attrName>ppt_x</p:attrName>
                                          <p:attrName>ppt_y</p:attrName>
                                        </p:attrNameLst>
                                      </p:cBhvr>
                                    </p:animMotion>
                                    <p:animRot by="1500000">
                                      <p:cBhvr>
                                        <p:cTn id="33" dur="125" fill="hold">
                                          <p:stCondLst>
                                            <p:cond delay="0"/>
                                          </p:stCondLst>
                                        </p:cTn>
                                        <p:tgtEl>
                                          <p:spTgt spid="36942"/>
                                        </p:tgtEl>
                                        <p:attrNameLst>
                                          <p:attrName>r</p:attrName>
                                        </p:attrNameLst>
                                      </p:cBhvr>
                                    </p:animRot>
                                    <p:animRot by="-1500000">
                                      <p:cBhvr>
                                        <p:cTn id="34" dur="125" fill="hold">
                                          <p:stCondLst>
                                            <p:cond delay="125"/>
                                          </p:stCondLst>
                                        </p:cTn>
                                        <p:tgtEl>
                                          <p:spTgt spid="36942"/>
                                        </p:tgtEl>
                                        <p:attrNameLst>
                                          <p:attrName>r</p:attrName>
                                        </p:attrNameLst>
                                      </p:cBhvr>
                                    </p:animRot>
                                    <p:animRot by="-1500000">
                                      <p:cBhvr>
                                        <p:cTn id="35" dur="125" fill="hold">
                                          <p:stCondLst>
                                            <p:cond delay="250"/>
                                          </p:stCondLst>
                                        </p:cTn>
                                        <p:tgtEl>
                                          <p:spTgt spid="36942"/>
                                        </p:tgtEl>
                                        <p:attrNameLst>
                                          <p:attrName>r</p:attrName>
                                        </p:attrNameLst>
                                      </p:cBhvr>
                                    </p:animRot>
                                    <p:animRot by="1500000">
                                      <p:cBhvr>
                                        <p:cTn id="36" dur="125" fill="hold">
                                          <p:stCondLst>
                                            <p:cond delay="375"/>
                                          </p:stCondLst>
                                        </p:cTn>
                                        <p:tgtEl>
                                          <p:spTgt spid="36942"/>
                                        </p:tgtEl>
                                        <p:attrNameLst>
                                          <p:attrName>r</p:attrName>
                                        </p:attrNameLst>
                                      </p:cBhvr>
                                    </p:animRot>
                                  </p:childTnLst>
                                </p:cTn>
                              </p:par>
                            </p:childTnLst>
                          </p:cTn>
                        </p:par>
                      </p:childTnLst>
                    </p:cTn>
                  </p:par>
                  <p:par>
                    <p:cTn id="37" fill="hold">
                      <p:stCondLst>
                        <p:cond delay="indefinite"/>
                      </p:stCondLst>
                      <p:childTnLst>
                        <p:par>
                          <p:cTn id="38" fill="hold">
                            <p:stCondLst>
                              <p:cond delay="0"/>
                            </p:stCondLst>
                            <p:childTnLst>
                              <p:par>
                                <p:cTn id="39" presetID="52"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animScale>
                                      <p:cBhvr>
                                        <p:cTn id="41" dur="1000" decel="50000" fill="hold">
                                          <p:stCondLst>
                                            <p:cond delay="0"/>
                                          </p:stCondLst>
                                        </p:cTn>
                                        <p:tgtEl>
                                          <p:spTgt spid="5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57"/>
                                        </p:tgtEl>
                                        <p:attrNameLst>
                                          <p:attrName>ppt_x</p:attrName>
                                          <p:attrName>ppt_y</p:attrName>
                                        </p:attrNameLst>
                                      </p:cBhvr>
                                    </p:animMotion>
                                    <p:animEffect transition="in" filter="fade">
                                      <p:cBhvr>
                                        <p:cTn id="43"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36942" grpId="0"/>
      <p:bldP spid="36942" grpId="1"/>
      <p:bldP spid="57" grpId="0" animBg="1"/>
    </p:bldLst>
  </p:timing>
</p:sld>
</file>

<file path=ppt/slides/slide2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9" name="Text Box 9"/>
          <p:cNvSpPr txBox="1">
            <a:spLocks noChangeArrowheads="1"/>
          </p:cNvSpPr>
          <p:nvPr/>
        </p:nvSpPr>
        <p:spPr bwMode="auto">
          <a:xfrm>
            <a:off x="171872" y="764704"/>
            <a:ext cx="3608040" cy="400110"/>
          </a:xfrm>
          <a:prstGeom prst="rect">
            <a:avLst/>
          </a:prstGeom>
          <a:noFill/>
          <a:ln w="9525">
            <a:solidFill>
              <a:srgbClr val="FF9933"/>
            </a:solidFill>
            <a:miter lim="800000"/>
            <a:headEnd/>
            <a:tailEnd/>
          </a:ln>
        </p:spPr>
        <p:txBody>
          <a:bodyPr wrap="square">
            <a:spAutoFit/>
          </a:bodyPr>
          <a:lstStyle/>
          <a:p>
            <a:pPr>
              <a:spcBef>
                <a:spcPct val="50000"/>
              </a:spcBef>
            </a:pPr>
            <a:r>
              <a:rPr lang="es-ES_tradnl" sz="2000" dirty="0">
                <a:solidFill>
                  <a:srgbClr val="008000"/>
                </a:solidFill>
              </a:rPr>
              <a:t>CASO 5: ÚNICO REALISTA</a:t>
            </a:r>
            <a:endParaRPr lang="es-ES" sz="2000" dirty="0">
              <a:solidFill>
                <a:srgbClr val="008000"/>
              </a:solidFill>
            </a:endParaRPr>
          </a:p>
        </p:txBody>
      </p:sp>
      <p:sp>
        <p:nvSpPr>
          <p:cNvPr id="1038" name="Text Box 65"/>
          <p:cNvSpPr txBox="1">
            <a:spLocks noChangeArrowheads="1"/>
          </p:cNvSpPr>
          <p:nvPr/>
        </p:nvSpPr>
        <p:spPr bwMode="auto">
          <a:xfrm>
            <a:off x="755576" y="3687415"/>
            <a:ext cx="7704856" cy="461665"/>
          </a:xfrm>
          <a:prstGeom prst="rect">
            <a:avLst/>
          </a:prstGeom>
          <a:solidFill>
            <a:schemeClr val="accent1"/>
          </a:solidFill>
          <a:ln w="19050">
            <a:solidFill>
              <a:schemeClr val="bg2">
                <a:lumMod val="40000"/>
                <a:lumOff val="60000"/>
              </a:schemeClr>
            </a:solidFill>
            <a:miter lim="800000"/>
            <a:headEnd/>
            <a:tailEnd/>
          </a:ln>
        </p:spPr>
        <p:txBody>
          <a:bodyPr wrap="square">
            <a:spAutoFit/>
          </a:bodyPr>
          <a:lstStyle/>
          <a:p>
            <a:pPr algn="ctr">
              <a:spcBef>
                <a:spcPct val="50000"/>
              </a:spcBef>
            </a:pPr>
            <a:r>
              <a:rPr lang="es-ES_tradnl" b="1" dirty="0">
                <a:solidFill>
                  <a:srgbClr val="FFFFFF"/>
                </a:solidFill>
                <a:latin typeface="Arial"/>
              </a:rPr>
              <a:t>SCT = </a:t>
            </a:r>
            <a:r>
              <a:rPr lang="es-ES_tradnl" b="1" dirty="0" err="1">
                <a:solidFill>
                  <a:srgbClr val="FFFFFF"/>
                </a:solidFill>
                <a:latin typeface="Arial"/>
              </a:rPr>
              <a:t>SC</a:t>
            </a:r>
            <a:r>
              <a:rPr lang="es-ES_tradnl" b="1" baseline="-25000" dirty="0" err="1">
                <a:solidFill>
                  <a:srgbClr val="FFFFFF"/>
                </a:solidFill>
                <a:latin typeface="Arial"/>
              </a:rPr>
              <a:t>Procesador</a:t>
            </a:r>
            <a:r>
              <a:rPr lang="es-ES_tradnl" b="1" baseline="-25000" dirty="0">
                <a:solidFill>
                  <a:srgbClr val="FFFFFF"/>
                </a:solidFill>
                <a:latin typeface="Arial"/>
              </a:rPr>
              <a:t> </a:t>
            </a:r>
            <a:r>
              <a:rPr lang="es-ES_tradnl" b="1" dirty="0">
                <a:solidFill>
                  <a:srgbClr val="FFFFFF"/>
                </a:solidFill>
                <a:latin typeface="Arial"/>
              </a:rPr>
              <a:t>+ </a:t>
            </a:r>
            <a:r>
              <a:rPr lang="es-ES_tradnl" b="1" dirty="0" err="1">
                <a:solidFill>
                  <a:srgbClr val="FFFFFF"/>
                </a:solidFill>
                <a:latin typeface="Arial"/>
              </a:rPr>
              <a:t>SC</a:t>
            </a:r>
            <a:r>
              <a:rPr lang="es-ES_tradnl" b="1" baseline="-25000" dirty="0" err="1">
                <a:solidFill>
                  <a:srgbClr val="FFFFFF"/>
                </a:solidFill>
                <a:latin typeface="Arial"/>
              </a:rPr>
              <a:t>Temperatura</a:t>
            </a:r>
            <a:r>
              <a:rPr lang="es-ES_tradnl" b="1" dirty="0">
                <a:solidFill>
                  <a:srgbClr val="FFFFFF"/>
                </a:solidFill>
                <a:latin typeface="Arial"/>
              </a:rPr>
              <a:t> </a:t>
            </a:r>
            <a:r>
              <a:rPr lang="es-ES_tradnl" b="1" dirty="0">
                <a:solidFill>
                  <a:srgbClr val="FFFFFF"/>
                </a:solidFill>
              </a:rPr>
              <a:t>+</a:t>
            </a:r>
            <a:r>
              <a:rPr lang="es-ES_tradnl" b="1" baseline="-25000" dirty="0">
                <a:solidFill>
                  <a:srgbClr val="FFFFFF"/>
                </a:solidFill>
              </a:rPr>
              <a:t> </a:t>
            </a:r>
            <a:r>
              <a:rPr lang="es-ES_tradnl" b="1" dirty="0">
                <a:solidFill>
                  <a:srgbClr val="FFFFFF"/>
                </a:solidFill>
                <a:latin typeface="Arial"/>
              </a:rPr>
              <a:t>SC</a:t>
            </a:r>
            <a:r>
              <a:rPr lang="es-ES_tradnl" b="1" baseline="-25000" dirty="0">
                <a:solidFill>
                  <a:srgbClr val="FFFFFF"/>
                </a:solidFill>
                <a:latin typeface="Arial"/>
              </a:rPr>
              <a:t>P*T</a:t>
            </a:r>
            <a:r>
              <a:rPr lang="es-ES_tradnl" b="1" dirty="0">
                <a:solidFill>
                  <a:srgbClr val="FFFFFF"/>
                </a:solidFill>
              </a:rPr>
              <a:t>+</a:t>
            </a:r>
            <a:r>
              <a:rPr lang="es-ES_tradnl" b="1" baseline="-25000" dirty="0">
                <a:solidFill>
                  <a:srgbClr val="FFFFFF"/>
                </a:solidFill>
              </a:rPr>
              <a:t> </a:t>
            </a:r>
            <a:r>
              <a:rPr lang="es-ES_tradnl" b="1" dirty="0" err="1">
                <a:solidFill>
                  <a:srgbClr val="FFFFFF"/>
                </a:solidFill>
                <a:latin typeface="Arial"/>
              </a:rPr>
              <a:t>SC</a:t>
            </a:r>
            <a:r>
              <a:rPr lang="es-ES_tradnl" b="1" baseline="-25000" dirty="0" err="1">
                <a:solidFill>
                  <a:srgbClr val="FFFFFF"/>
                </a:solidFill>
                <a:latin typeface="Arial"/>
              </a:rPr>
              <a:t>Residual</a:t>
            </a:r>
            <a:endParaRPr lang="es-ES" b="1" baseline="-25000" dirty="0">
              <a:solidFill>
                <a:srgbClr val="FFFFFF"/>
              </a:solidFill>
              <a:latin typeface="Arial"/>
            </a:endParaRPr>
          </a:p>
        </p:txBody>
      </p:sp>
      <p:sp>
        <p:nvSpPr>
          <p:cNvPr id="83" name="82 Rectángulo"/>
          <p:cNvSpPr/>
          <p:nvPr/>
        </p:nvSpPr>
        <p:spPr>
          <a:xfrm>
            <a:off x="179512" y="1268760"/>
            <a:ext cx="5184576" cy="1944216"/>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FFFFFF"/>
              </a:solidFill>
            </a:endParaRPr>
          </a:p>
        </p:txBody>
      </p:sp>
      <p:sp>
        <p:nvSpPr>
          <p:cNvPr id="84" name="Text Box 11"/>
          <p:cNvSpPr txBox="1">
            <a:spLocks noChangeArrowheads="1"/>
          </p:cNvSpPr>
          <p:nvPr/>
        </p:nvSpPr>
        <p:spPr bwMode="auto">
          <a:xfrm>
            <a:off x="1503040" y="2066553"/>
            <a:ext cx="1260000" cy="40011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1700" dirty="0">
                <a:solidFill>
                  <a:srgbClr val="00FF00"/>
                </a:solidFill>
              </a:rPr>
              <a:t>8,2   8,3 </a:t>
            </a:r>
            <a:r>
              <a:rPr lang="es-ES_tradnl" sz="2000" dirty="0">
                <a:solidFill>
                  <a:srgbClr val="00FF00"/>
                </a:solidFill>
              </a:rPr>
              <a:t> </a:t>
            </a:r>
            <a:endParaRPr lang="es-ES" sz="1700" dirty="0">
              <a:solidFill>
                <a:srgbClr val="00FF00"/>
              </a:solidFill>
            </a:endParaRPr>
          </a:p>
        </p:txBody>
      </p:sp>
      <p:sp>
        <p:nvSpPr>
          <p:cNvPr id="85" name="Text Box 12"/>
          <p:cNvSpPr txBox="1">
            <a:spLocks noChangeArrowheads="1"/>
          </p:cNvSpPr>
          <p:nvPr/>
        </p:nvSpPr>
        <p:spPr bwMode="auto">
          <a:xfrm>
            <a:off x="2771800" y="2061791"/>
            <a:ext cx="1260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1700" dirty="0">
                <a:solidFill>
                  <a:srgbClr val="00FF00"/>
                </a:solidFill>
              </a:rPr>
              <a:t>9,1   9,2</a:t>
            </a:r>
            <a:r>
              <a:rPr lang="es-ES_tradnl" sz="2000" dirty="0">
                <a:solidFill>
                  <a:srgbClr val="00FF00"/>
                </a:solidFill>
              </a:rPr>
              <a:t> </a:t>
            </a:r>
            <a:endParaRPr lang="es-ES" sz="1700" dirty="0">
              <a:solidFill>
                <a:srgbClr val="00FF00"/>
              </a:solidFill>
            </a:endParaRPr>
          </a:p>
        </p:txBody>
      </p:sp>
      <p:sp>
        <p:nvSpPr>
          <p:cNvPr id="86" name="Text Box 13"/>
          <p:cNvSpPr txBox="1">
            <a:spLocks noChangeArrowheads="1"/>
          </p:cNvSpPr>
          <p:nvPr/>
        </p:nvSpPr>
        <p:spPr bwMode="auto">
          <a:xfrm>
            <a:off x="4032080" y="2061791"/>
            <a:ext cx="1260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1700" dirty="0">
                <a:solidFill>
                  <a:srgbClr val="00FF00"/>
                </a:solidFill>
              </a:rPr>
              <a:t>10,1 10,2</a:t>
            </a:r>
            <a:r>
              <a:rPr lang="es-ES_tradnl" sz="2000" dirty="0">
                <a:solidFill>
                  <a:srgbClr val="00FF00"/>
                </a:solidFill>
              </a:rPr>
              <a:t> </a:t>
            </a:r>
            <a:r>
              <a:rPr lang="es-ES_tradnl" sz="1700" dirty="0">
                <a:solidFill>
                  <a:srgbClr val="00FF00"/>
                </a:solidFill>
              </a:rPr>
              <a:t> </a:t>
            </a:r>
            <a:endParaRPr lang="es-ES" sz="1700" dirty="0">
              <a:solidFill>
                <a:srgbClr val="00FF00"/>
              </a:solidFill>
            </a:endParaRPr>
          </a:p>
        </p:txBody>
      </p:sp>
      <p:sp>
        <p:nvSpPr>
          <p:cNvPr id="87" name="Text Box 17"/>
          <p:cNvSpPr txBox="1">
            <a:spLocks noChangeArrowheads="1"/>
          </p:cNvSpPr>
          <p:nvPr/>
        </p:nvSpPr>
        <p:spPr bwMode="auto">
          <a:xfrm>
            <a:off x="1503040" y="2476128"/>
            <a:ext cx="1260000" cy="400110"/>
          </a:xfrm>
          <a:prstGeom prst="rect">
            <a:avLst/>
          </a:prstGeom>
          <a:noFill/>
          <a:ln w="9525">
            <a:solidFill>
              <a:srgbClr val="FFFF00"/>
            </a:solidFill>
            <a:miter lim="800000"/>
            <a:headEnd/>
            <a:tailEnd/>
          </a:ln>
        </p:spPr>
        <p:txBody>
          <a:bodyPr wrap="square">
            <a:spAutoFit/>
          </a:bodyPr>
          <a:lstStyle/>
          <a:p>
            <a:pPr algn="ctr">
              <a:spcBef>
                <a:spcPct val="50000"/>
              </a:spcBef>
            </a:pPr>
            <a:r>
              <a:rPr lang="es-ES_tradnl" sz="1700" dirty="0">
                <a:solidFill>
                  <a:srgbClr val="FF9933"/>
                </a:solidFill>
              </a:rPr>
              <a:t>11,8 12,1</a:t>
            </a:r>
            <a:r>
              <a:rPr lang="es-ES_tradnl" sz="2000" dirty="0">
                <a:solidFill>
                  <a:srgbClr val="FF9933"/>
                </a:solidFill>
              </a:rPr>
              <a:t> </a:t>
            </a:r>
            <a:endParaRPr lang="es-ES" sz="1700" dirty="0">
              <a:solidFill>
                <a:srgbClr val="FF9933"/>
              </a:solidFill>
            </a:endParaRPr>
          </a:p>
        </p:txBody>
      </p:sp>
      <p:sp>
        <p:nvSpPr>
          <p:cNvPr id="88" name="Text Box 18"/>
          <p:cNvSpPr txBox="1">
            <a:spLocks noChangeArrowheads="1"/>
          </p:cNvSpPr>
          <p:nvPr/>
        </p:nvSpPr>
        <p:spPr bwMode="auto">
          <a:xfrm>
            <a:off x="2771800" y="2476128"/>
            <a:ext cx="1260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1700" dirty="0">
                <a:solidFill>
                  <a:srgbClr val="FF9933"/>
                </a:solidFill>
              </a:rPr>
              <a:t>15,2 14,9</a:t>
            </a:r>
            <a:r>
              <a:rPr lang="es-ES_tradnl" sz="2000" dirty="0">
                <a:solidFill>
                  <a:srgbClr val="FF9933"/>
                </a:solidFill>
              </a:rPr>
              <a:t>  </a:t>
            </a:r>
            <a:endParaRPr lang="es-ES" sz="1700" dirty="0">
              <a:solidFill>
                <a:srgbClr val="FF9933"/>
              </a:solidFill>
            </a:endParaRPr>
          </a:p>
        </p:txBody>
      </p:sp>
      <p:sp>
        <p:nvSpPr>
          <p:cNvPr id="89" name="Text Box 19"/>
          <p:cNvSpPr txBox="1">
            <a:spLocks noChangeArrowheads="1"/>
          </p:cNvSpPr>
          <p:nvPr/>
        </p:nvSpPr>
        <p:spPr bwMode="auto">
          <a:xfrm>
            <a:off x="4032080" y="2476128"/>
            <a:ext cx="1260000" cy="400110"/>
          </a:xfrm>
          <a:prstGeom prst="rect">
            <a:avLst/>
          </a:prstGeom>
          <a:noFill/>
          <a:ln w="9525">
            <a:solidFill>
              <a:srgbClr val="FFFF00"/>
            </a:solidFill>
            <a:miter lim="800000"/>
            <a:headEnd/>
            <a:tailEnd/>
          </a:ln>
        </p:spPr>
        <p:txBody>
          <a:bodyPr>
            <a:spAutoFit/>
          </a:bodyPr>
          <a:lstStyle/>
          <a:p>
            <a:pPr algn="ctr">
              <a:spcBef>
                <a:spcPct val="50000"/>
              </a:spcBef>
            </a:pPr>
            <a:r>
              <a:rPr lang="es-ES_tradnl" sz="1700" dirty="0">
                <a:solidFill>
                  <a:srgbClr val="FF9933"/>
                </a:solidFill>
              </a:rPr>
              <a:t>18,1 17,8</a:t>
            </a:r>
            <a:r>
              <a:rPr lang="es-ES_tradnl" sz="2000" dirty="0">
                <a:solidFill>
                  <a:srgbClr val="FF9933"/>
                </a:solidFill>
              </a:rPr>
              <a:t>  </a:t>
            </a:r>
            <a:endParaRPr lang="es-ES" sz="1700" dirty="0">
              <a:solidFill>
                <a:srgbClr val="FF9933"/>
              </a:solidFill>
            </a:endParaRPr>
          </a:p>
        </p:txBody>
      </p:sp>
      <p:sp>
        <p:nvSpPr>
          <p:cNvPr id="90" name="Text Box 20"/>
          <p:cNvSpPr txBox="1">
            <a:spLocks noChangeArrowheads="1"/>
          </p:cNvSpPr>
          <p:nvPr/>
        </p:nvSpPr>
        <p:spPr bwMode="auto">
          <a:xfrm>
            <a:off x="1727026" y="1604591"/>
            <a:ext cx="762000" cy="338554"/>
          </a:xfrm>
          <a:prstGeom prst="rect">
            <a:avLst/>
          </a:prstGeom>
          <a:noFill/>
          <a:ln w="9525">
            <a:noFill/>
            <a:miter lim="800000"/>
            <a:headEnd/>
            <a:tailEnd/>
          </a:ln>
        </p:spPr>
        <p:txBody>
          <a:bodyPr>
            <a:spAutoFit/>
          </a:bodyPr>
          <a:lstStyle/>
          <a:p>
            <a:r>
              <a:rPr lang="es-ES_tradnl" sz="1600" dirty="0">
                <a:latin typeface="Arial"/>
              </a:rPr>
              <a:t>10 ºC</a:t>
            </a:r>
            <a:endParaRPr lang="es-ES" sz="1600" dirty="0">
              <a:latin typeface="Arial"/>
            </a:endParaRPr>
          </a:p>
        </p:txBody>
      </p:sp>
      <p:sp>
        <p:nvSpPr>
          <p:cNvPr id="91" name="Text Box 21"/>
          <p:cNvSpPr txBox="1">
            <a:spLocks noChangeArrowheads="1"/>
          </p:cNvSpPr>
          <p:nvPr/>
        </p:nvSpPr>
        <p:spPr bwMode="auto">
          <a:xfrm>
            <a:off x="2793826" y="1604591"/>
            <a:ext cx="762000" cy="800219"/>
          </a:xfrm>
          <a:prstGeom prst="rect">
            <a:avLst/>
          </a:prstGeom>
          <a:noFill/>
          <a:ln w="9525">
            <a:noFill/>
            <a:miter lim="800000"/>
            <a:headEnd/>
            <a:tailEnd/>
          </a:ln>
        </p:spPr>
        <p:txBody>
          <a:bodyPr>
            <a:spAutoFit/>
          </a:bodyPr>
          <a:lstStyle/>
          <a:p>
            <a:r>
              <a:rPr lang="es-ES_tradnl" sz="1600" dirty="0">
                <a:latin typeface="Arial"/>
              </a:rPr>
              <a:t>20 ºC</a:t>
            </a:r>
            <a:endParaRPr lang="es-ES" sz="1600" dirty="0">
              <a:latin typeface="Arial"/>
            </a:endParaRPr>
          </a:p>
          <a:p>
            <a:pPr>
              <a:spcBef>
                <a:spcPct val="50000"/>
              </a:spcBef>
            </a:pPr>
            <a:endParaRPr lang="es-ES" sz="2000" dirty="0"/>
          </a:p>
        </p:txBody>
      </p:sp>
      <p:sp>
        <p:nvSpPr>
          <p:cNvPr id="92" name="Text Box 22"/>
          <p:cNvSpPr txBox="1">
            <a:spLocks noChangeArrowheads="1"/>
          </p:cNvSpPr>
          <p:nvPr/>
        </p:nvSpPr>
        <p:spPr bwMode="auto">
          <a:xfrm>
            <a:off x="4008834" y="1604591"/>
            <a:ext cx="762000" cy="800219"/>
          </a:xfrm>
          <a:prstGeom prst="rect">
            <a:avLst/>
          </a:prstGeom>
          <a:noFill/>
          <a:ln w="9525">
            <a:noFill/>
            <a:miter lim="800000"/>
            <a:headEnd/>
            <a:tailEnd/>
          </a:ln>
        </p:spPr>
        <p:txBody>
          <a:bodyPr>
            <a:spAutoFit/>
          </a:bodyPr>
          <a:lstStyle/>
          <a:p>
            <a:r>
              <a:rPr lang="es-ES_tradnl" sz="1600" dirty="0">
                <a:latin typeface="Arial"/>
              </a:rPr>
              <a:t>30ºC</a:t>
            </a:r>
            <a:endParaRPr lang="es-ES" sz="1600" dirty="0">
              <a:latin typeface="Arial"/>
            </a:endParaRPr>
          </a:p>
          <a:p>
            <a:pPr>
              <a:spcBef>
                <a:spcPct val="50000"/>
              </a:spcBef>
            </a:pPr>
            <a:endParaRPr lang="es-ES" sz="2000" dirty="0"/>
          </a:p>
        </p:txBody>
      </p:sp>
      <p:sp>
        <p:nvSpPr>
          <p:cNvPr id="93" name="Text Box 23"/>
          <p:cNvSpPr txBox="1">
            <a:spLocks noChangeArrowheads="1"/>
          </p:cNvSpPr>
          <p:nvPr/>
        </p:nvSpPr>
        <p:spPr bwMode="auto">
          <a:xfrm>
            <a:off x="1098426" y="2060848"/>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00FF00"/>
                </a:solidFill>
                <a:latin typeface="Arial"/>
              </a:rPr>
              <a:t>A</a:t>
            </a:r>
            <a:endParaRPr lang="es-ES" sz="2000" dirty="0">
              <a:solidFill>
                <a:srgbClr val="00FF00"/>
              </a:solidFill>
              <a:latin typeface="Arial"/>
            </a:endParaRPr>
          </a:p>
        </p:txBody>
      </p:sp>
      <p:sp>
        <p:nvSpPr>
          <p:cNvPr id="94" name="Text Box 24"/>
          <p:cNvSpPr txBox="1">
            <a:spLocks noChangeArrowheads="1"/>
          </p:cNvSpPr>
          <p:nvPr/>
        </p:nvSpPr>
        <p:spPr bwMode="auto">
          <a:xfrm>
            <a:off x="1098426" y="2518991"/>
            <a:ext cx="762000" cy="396875"/>
          </a:xfrm>
          <a:prstGeom prst="rect">
            <a:avLst/>
          </a:prstGeom>
          <a:noFill/>
          <a:ln w="9525">
            <a:noFill/>
            <a:miter lim="800000"/>
            <a:headEnd/>
            <a:tailEnd/>
          </a:ln>
        </p:spPr>
        <p:txBody>
          <a:bodyPr>
            <a:spAutoFit/>
          </a:bodyPr>
          <a:lstStyle/>
          <a:p>
            <a:pPr>
              <a:spcBef>
                <a:spcPct val="50000"/>
              </a:spcBef>
            </a:pPr>
            <a:r>
              <a:rPr lang="es-ES_tradnl" sz="2000" dirty="0">
                <a:solidFill>
                  <a:srgbClr val="FF9933"/>
                </a:solidFill>
                <a:latin typeface="Arial"/>
              </a:rPr>
              <a:t>B</a:t>
            </a:r>
            <a:endParaRPr lang="es-ES" sz="2000" dirty="0">
              <a:solidFill>
                <a:srgbClr val="FF9933"/>
              </a:solidFill>
              <a:latin typeface="Arial"/>
            </a:endParaRPr>
          </a:p>
        </p:txBody>
      </p:sp>
      <p:sp>
        <p:nvSpPr>
          <p:cNvPr id="95" name="Text Box 25"/>
          <p:cNvSpPr txBox="1">
            <a:spLocks noChangeArrowheads="1"/>
          </p:cNvSpPr>
          <p:nvPr/>
        </p:nvSpPr>
        <p:spPr bwMode="auto">
          <a:xfrm>
            <a:off x="179512" y="2073042"/>
            <a:ext cx="1800200" cy="584775"/>
          </a:xfrm>
          <a:prstGeom prst="rect">
            <a:avLst/>
          </a:prstGeom>
          <a:noFill/>
          <a:ln w="9525">
            <a:noFill/>
            <a:miter lim="800000"/>
            <a:headEnd/>
            <a:tailEnd/>
          </a:ln>
        </p:spPr>
        <p:txBody>
          <a:bodyPr wrap="square">
            <a:spAutoFit/>
          </a:bodyPr>
          <a:lstStyle/>
          <a:p>
            <a:r>
              <a:rPr lang="es-ES_tradnl" sz="1600" dirty="0">
                <a:latin typeface="Arial"/>
              </a:rPr>
              <a:t>TIPO</a:t>
            </a:r>
          </a:p>
          <a:p>
            <a:r>
              <a:rPr lang="es-ES_tradnl" sz="1600" dirty="0">
                <a:latin typeface="Arial"/>
              </a:rPr>
              <a:t>PROC.</a:t>
            </a:r>
            <a:endParaRPr lang="es-ES" sz="1600" dirty="0">
              <a:latin typeface="Arial"/>
            </a:endParaRPr>
          </a:p>
        </p:txBody>
      </p:sp>
      <p:sp>
        <p:nvSpPr>
          <p:cNvPr id="96" name="Text Box 26"/>
          <p:cNvSpPr txBox="1">
            <a:spLocks noChangeArrowheads="1"/>
          </p:cNvSpPr>
          <p:nvPr/>
        </p:nvSpPr>
        <p:spPr bwMode="auto">
          <a:xfrm>
            <a:off x="2267744" y="1331476"/>
            <a:ext cx="1796430" cy="338554"/>
          </a:xfrm>
          <a:prstGeom prst="rect">
            <a:avLst/>
          </a:prstGeom>
          <a:noFill/>
          <a:ln w="9525">
            <a:noFill/>
            <a:miter lim="800000"/>
            <a:headEnd/>
            <a:tailEnd/>
          </a:ln>
        </p:spPr>
        <p:txBody>
          <a:bodyPr wrap="square">
            <a:spAutoFit/>
          </a:bodyPr>
          <a:lstStyle/>
          <a:p>
            <a:r>
              <a:rPr lang="es-ES_tradnl" sz="1600" dirty="0">
                <a:latin typeface="Arial"/>
              </a:rPr>
              <a:t>TEMPERATURA</a:t>
            </a:r>
            <a:endParaRPr lang="es-ES" sz="1600" dirty="0">
              <a:latin typeface="Arial"/>
            </a:endParaRPr>
          </a:p>
        </p:txBody>
      </p:sp>
      <p:sp>
        <p:nvSpPr>
          <p:cNvPr id="56" name="55 Rectángulo"/>
          <p:cNvSpPr/>
          <p:nvPr/>
        </p:nvSpPr>
        <p:spPr>
          <a:xfrm>
            <a:off x="216968" y="156210"/>
            <a:ext cx="1704313" cy="461665"/>
          </a:xfrm>
          <a:prstGeom prst="rect">
            <a:avLst/>
          </a:prstGeom>
        </p:spPr>
        <p:txBody>
          <a:bodyPr wrap="none">
            <a:spAutoFit/>
          </a:bodyPr>
          <a:lstStyle/>
          <a:p>
            <a:r>
              <a:rPr lang="es-ES" b="1" dirty="0">
                <a:solidFill>
                  <a:srgbClr val="FF0000"/>
                </a:solidFill>
              </a:rPr>
              <a:t>Ejemplo:</a:t>
            </a:r>
            <a:endParaRPr lang="es-ES" dirty="0">
              <a:solidFill>
                <a:srgbClr val="FF0000"/>
              </a:solidFill>
            </a:endParaRPr>
          </a:p>
        </p:txBody>
      </p:sp>
      <p:grpSp>
        <p:nvGrpSpPr>
          <p:cNvPr id="66" name="65 Grupo"/>
          <p:cNvGrpSpPr/>
          <p:nvPr/>
        </p:nvGrpSpPr>
        <p:grpSpPr>
          <a:xfrm>
            <a:off x="5298504" y="548680"/>
            <a:ext cx="3810000" cy="2736304"/>
            <a:chOff x="5298504" y="548680"/>
            <a:chExt cx="3810000" cy="2736304"/>
          </a:xfrm>
        </p:grpSpPr>
        <p:sp>
          <p:nvSpPr>
            <p:cNvPr id="1050" name="Line 28"/>
            <p:cNvSpPr>
              <a:spLocks noChangeShapeType="1"/>
            </p:cNvSpPr>
            <p:nvPr/>
          </p:nvSpPr>
          <p:spPr bwMode="auto">
            <a:xfrm flipH="1" flipV="1">
              <a:off x="5892800" y="1049867"/>
              <a:ext cx="15304" cy="1835067"/>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1" name="Line 29"/>
            <p:cNvSpPr>
              <a:spLocks noChangeShapeType="1"/>
            </p:cNvSpPr>
            <p:nvPr/>
          </p:nvSpPr>
          <p:spPr bwMode="auto">
            <a:xfrm>
              <a:off x="5908104" y="2884934"/>
              <a:ext cx="2667000" cy="0"/>
            </a:xfrm>
            <a:prstGeom prst="line">
              <a:avLst/>
            </a:prstGeom>
            <a:noFill/>
            <a:ln w="9525">
              <a:solidFill>
                <a:schemeClr val="tx1"/>
              </a:solidFill>
              <a:round/>
              <a:headEnd/>
              <a:tailEnd type="triangle" w="med" len="med"/>
            </a:ln>
          </p:spPr>
          <p:txBody>
            <a:bodyPr/>
            <a:lstStyle/>
            <a:p>
              <a:endParaRPr lang="es-ES">
                <a:solidFill>
                  <a:srgbClr val="000000"/>
                </a:solidFill>
              </a:endParaRPr>
            </a:p>
          </p:txBody>
        </p:sp>
        <p:sp>
          <p:nvSpPr>
            <p:cNvPr id="1052" name="Line 30"/>
            <p:cNvSpPr>
              <a:spLocks noChangeShapeType="1"/>
            </p:cNvSpPr>
            <p:nvPr/>
          </p:nvSpPr>
          <p:spPr bwMode="auto">
            <a:xfrm>
              <a:off x="5831904" y="2351534"/>
              <a:ext cx="152400" cy="0"/>
            </a:xfrm>
            <a:prstGeom prst="line">
              <a:avLst/>
            </a:prstGeom>
            <a:noFill/>
            <a:ln w="9525">
              <a:solidFill>
                <a:srgbClr val="FFFF00"/>
              </a:solidFill>
              <a:round/>
              <a:headEnd/>
              <a:tailEnd/>
            </a:ln>
          </p:spPr>
          <p:txBody>
            <a:bodyPr/>
            <a:lstStyle/>
            <a:p>
              <a:endParaRPr lang="es-ES">
                <a:solidFill>
                  <a:srgbClr val="000000"/>
                </a:solidFill>
              </a:endParaRPr>
            </a:p>
          </p:txBody>
        </p:sp>
        <p:sp>
          <p:nvSpPr>
            <p:cNvPr id="1053" name="Text Box 31"/>
            <p:cNvSpPr txBox="1">
              <a:spLocks noChangeArrowheads="1"/>
            </p:cNvSpPr>
            <p:nvPr/>
          </p:nvSpPr>
          <p:spPr bwMode="auto">
            <a:xfrm>
              <a:off x="5544765" y="2456061"/>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8</a:t>
              </a:r>
              <a:endParaRPr lang="es-ES" sz="2000" dirty="0">
                <a:solidFill>
                  <a:srgbClr val="000000"/>
                </a:solidFill>
              </a:endParaRPr>
            </a:p>
          </p:txBody>
        </p:sp>
        <p:sp>
          <p:nvSpPr>
            <p:cNvPr id="1054" name="Text Box 33"/>
            <p:cNvSpPr txBox="1">
              <a:spLocks noChangeArrowheads="1"/>
            </p:cNvSpPr>
            <p:nvPr/>
          </p:nvSpPr>
          <p:spPr bwMode="auto">
            <a:xfrm>
              <a:off x="5298504" y="548680"/>
              <a:ext cx="1109663" cy="400050"/>
            </a:xfrm>
            <a:prstGeom prst="rect">
              <a:avLst/>
            </a:prstGeom>
            <a:noFill/>
            <a:ln w="9525">
              <a:noFill/>
              <a:miter lim="800000"/>
              <a:headEnd/>
              <a:tailEnd/>
            </a:ln>
          </p:spPr>
          <p:txBody>
            <a:bodyPr wrap="square">
              <a:spAutoFit/>
            </a:bodyPr>
            <a:lstStyle/>
            <a:p>
              <a:pPr>
                <a:spcBef>
                  <a:spcPct val="50000"/>
                </a:spcBef>
              </a:pPr>
              <a:r>
                <a:rPr lang="es-ES_tradnl" sz="2000" dirty="0" err="1">
                  <a:solidFill>
                    <a:srgbClr val="000000"/>
                  </a:solidFill>
                </a:rPr>
                <a:t>V</a:t>
              </a:r>
              <a:r>
                <a:rPr lang="es-ES_tradnl" sz="2000" baseline="-25000" dirty="0" err="1">
                  <a:solidFill>
                    <a:srgbClr val="000000"/>
                  </a:solidFill>
                </a:rPr>
                <a:t>ejec</a:t>
              </a:r>
              <a:endParaRPr lang="es-ES" sz="2000" dirty="0">
                <a:solidFill>
                  <a:srgbClr val="000000"/>
                </a:solidFill>
              </a:endParaRPr>
            </a:p>
          </p:txBody>
        </p:sp>
        <p:sp>
          <p:nvSpPr>
            <p:cNvPr id="1055" name="Line 34"/>
            <p:cNvSpPr>
              <a:spLocks noChangeShapeType="1"/>
            </p:cNvSpPr>
            <p:nvPr/>
          </p:nvSpPr>
          <p:spPr bwMode="auto">
            <a:xfrm>
              <a:off x="6441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6" name="Line 35"/>
            <p:cNvSpPr>
              <a:spLocks noChangeShapeType="1"/>
            </p:cNvSpPr>
            <p:nvPr/>
          </p:nvSpPr>
          <p:spPr bwMode="auto">
            <a:xfrm>
              <a:off x="7203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7" name="Line 36"/>
            <p:cNvSpPr>
              <a:spLocks noChangeShapeType="1"/>
            </p:cNvSpPr>
            <p:nvPr/>
          </p:nvSpPr>
          <p:spPr bwMode="auto">
            <a:xfrm>
              <a:off x="7965504" y="2808734"/>
              <a:ext cx="0" cy="152400"/>
            </a:xfrm>
            <a:prstGeom prst="line">
              <a:avLst/>
            </a:prstGeom>
            <a:noFill/>
            <a:ln w="9525">
              <a:solidFill>
                <a:schemeClr val="tx1"/>
              </a:solidFill>
              <a:round/>
              <a:headEnd/>
              <a:tailEnd/>
            </a:ln>
          </p:spPr>
          <p:txBody>
            <a:bodyPr/>
            <a:lstStyle/>
            <a:p>
              <a:endParaRPr lang="es-ES">
                <a:solidFill>
                  <a:srgbClr val="000000"/>
                </a:solidFill>
              </a:endParaRPr>
            </a:p>
          </p:txBody>
        </p:sp>
        <p:sp>
          <p:nvSpPr>
            <p:cNvPr id="1058" name="Text Box 51"/>
            <p:cNvSpPr txBox="1">
              <a:spLocks noChangeArrowheads="1"/>
            </p:cNvSpPr>
            <p:nvPr/>
          </p:nvSpPr>
          <p:spPr bwMode="auto">
            <a:xfrm>
              <a:off x="6228184"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1059" name="Text Box 52"/>
            <p:cNvSpPr txBox="1">
              <a:spLocks noChangeArrowheads="1"/>
            </p:cNvSpPr>
            <p:nvPr/>
          </p:nvSpPr>
          <p:spPr bwMode="auto">
            <a:xfrm>
              <a:off x="6948264" y="2884934"/>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20</a:t>
              </a:r>
              <a:endParaRPr lang="es-ES" sz="2000" dirty="0">
                <a:solidFill>
                  <a:srgbClr val="000000"/>
                </a:solidFill>
              </a:endParaRPr>
            </a:p>
          </p:txBody>
        </p:sp>
        <p:sp>
          <p:nvSpPr>
            <p:cNvPr id="1060" name="Text Box 53"/>
            <p:cNvSpPr txBox="1">
              <a:spLocks noChangeArrowheads="1"/>
            </p:cNvSpPr>
            <p:nvPr/>
          </p:nvSpPr>
          <p:spPr bwMode="auto">
            <a:xfrm>
              <a:off x="7711008" y="2888109"/>
              <a:ext cx="533400" cy="396875"/>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30</a:t>
              </a:r>
              <a:endParaRPr lang="es-ES" sz="2000" dirty="0">
                <a:solidFill>
                  <a:srgbClr val="000000"/>
                </a:solidFill>
              </a:endParaRPr>
            </a:p>
          </p:txBody>
        </p:sp>
        <p:sp>
          <p:nvSpPr>
            <p:cNvPr id="1049" name="Text Box 54"/>
            <p:cNvSpPr txBox="1">
              <a:spLocks noChangeArrowheads="1"/>
            </p:cNvSpPr>
            <p:nvPr/>
          </p:nvSpPr>
          <p:spPr bwMode="auto">
            <a:xfrm>
              <a:off x="8270304" y="2884934"/>
              <a:ext cx="838200" cy="40005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 Tª</a:t>
              </a:r>
              <a:endParaRPr lang="es-ES" sz="2000" dirty="0">
                <a:solidFill>
                  <a:srgbClr val="000000"/>
                </a:solidFill>
              </a:endParaRPr>
            </a:p>
          </p:txBody>
        </p:sp>
        <p:sp>
          <p:nvSpPr>
            <p:cNvPr id="1045" name="Oval 56"/>
            <p:cNvSpPr>
              <a:spLocks noChangeArrowheads="1"/>
            </p:cNvSpPr>
            <p:nvPr/>
          </p:nvSpPr>
          <p:spPr bwMode="auto">
            <a:xfrm>
              <a:off x="6374829" y="255652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6" name="Oval 57"/>
            <p:cNvSpPr>
              <a:spLocks noChangeArrowheads="1"/>
            </p:cNvSpPr>
            <p:nvPr/>
          </p:nvSpPr>
          <p:spPr bwMode="auto">
            <a:xfrm>
              <a:off x="7110630" y="2412504"/>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7" name="Oval 58"/>
            <p:cNvSpPr>
              <a:spLocks noChangeArrowheads="1"/>
            </p:cNvSpPr>
            <p:nvPr/>
          </p:nvSpPr>
          <p:spPr bwMode="auto">
            <a:xfrm>
              <a:off x="7812360" y="219648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1042" name="Rectangle 60"/>
            <p:cNvSpPr>
              <a:spLocks noChangeArrowheads="1"/>
            </p:cNvSpPr>
            <p:nvPr/>
          </p:nvSpPr>
          <p:spPr bwMode="auto">
            <a:xfrm>
              <a:off x="6289104" y="1900064"/>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3" name="Rectangle 61"/>
            <p:cNvSpPr>
              <a:spLocks noChangeArrowheads="1"/>
            </p:cNvSpPr>
            <p:nvPr/>
          </p:nvSpPr>
          <p:spPr bwMode="auto">
            <a:xfrm>
              <a:off x="7003504" y="1484784"/>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1044" name="Rectangle 62"/>
            <p:cNvSpPr>
              <a:spLocks noChangeArrowheads="1"/>
            </p:cNvSpPr>
            <p:nvPr/>
          </p:nvSpPr>
          <p:spPr bwMode="auto">
            <a:xfrm>
              <a:off x="7740352" y="980728"/>
              <a:ext cx="304800" cy="304800"/>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55" name="Text Box 31"/>
            <p:cNvSpPr txBox="1">
              <a:spLocks noChangeArrowheads="1"/>
            </p:cNvSpPr>
            <p:nvPr/>
          </p:nvSpPr>
          <p:spPr bwMode="auto">
            <a:xfrm>
              <a:off x="5436096" y="216479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10</a:t>
              </a:r>
              <a:endParaRPr lang="es-ES" sz="2000" dirty="0">
                <a:solidFill>
                  <a:srgbClr val="000000"/>
                </a:solidFill>
              </a:endParaRPr>
            </a:p>
          </p:txBody>
        </p:sp>
        <p:sp>
          <p:nvSpPr>
            <p:cNvPr id="40" name="Text Box 31"/>
            <p:cNvSpPr txBox="1">
              <a:spLocks noChangeArrowheads="1"/>
            </p:cNvSpPr>
            <p:nvPr/>
          </p:nvSpPr>
          <p:spPr bwMode="auto">
            <a:xfrm>
              <a:off x="5436096" y="1844824"/>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12</a:t>
              </a:r>
              <a:endParaRPr lang="es-ES" sz="2000" dirty="0">
                <a:solidFill>
                  <a:srgbClr val="000000"/>
                </a:solidFill>
              </a:endParaRPr>
            </a:p>
          </p:txBody>
        </p:sp>
        <p:sp>
          <p:nvSpPr>
            <p:cNvPr id="41" name="Text Box 31"/>
            <p:cNvSpPr txBox="1">
              <a:spLocks noChangeArrowheads="1"/>
            </p:cNvSpPr>
            <p:nvPr/>
          </p:nvSpPr>
          <p:spPr bwMode="auto">
            <a:xfrm>
              <a:off x="5436096" y="1588730"/>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14</a:t>
              </a:r>
              <a:endParaRPr lang="es-ES" sz="2000" dirty="0">
                <a:solidFill>
                  <a:srgbClr val="000000"/>
                </a:solidFill>
              </a:endParaRPr>
            </a:p>
          </p:txBody>
        </p:sp>
        <p:sp>
          <p:nvSpPr>
            <p:cNvPr id="42" name="Text Box 31"/>
            <p:cNvSpPr txBox="1">
              <a:spLocks noChangeArrowheads="1"/>
            </p:cNvSpPr>
            <p:nvPr/>
          </p:nvSpPr>
          <p:spPr bwMode="auto">
            <a:xfrm>
              <a:off x="5436096" y="1300698"/>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16</a:t>
              </a:r>
              <a:endParaRPr lang="es-ES" sz="2000" dirty="0">
                <a:solidFill>
                  <a:srgbClr val="000000"/>
                </a:solidFill>
              </a:endParaRPr>
            </a:p>
          </p:txBody>
        </p:sp>
        <p:cxnSp>
          <p:nvCxnSpPr>
            <p:cNvPr id="44" name="43 Conector recto"/>
            <p:cNvCxnSpPr/>
            <p:nvPr/>
          </p:nvCxnSpPr>
          <p:spPr bwMode="auto">
            <a:xfrm flipV="1">
              <a:off x="6194860" y="764704"/>
              <a:ext cx="2193564" cy="1461948"/>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6" name="45 Conector recto"/>
            <p:cNvCxnSpPr/>
            <p:nvPr/>
          </p:nvCxnSpPr>
          <p:spPr bwMode="auto">
            <a:xfrm flipV="1">
              <a:off x="6280779" y="2144889"/>
              <a:ext cx="2061710" cy="543816"/>
            </a:xfrm>
            <a:prstGeom prst="line">
              <a:avLst/>
            </a:prstGeom>
            <a:solidFill>
              <a:schemeClr val="accent1"/>
            </a:solidFill>
            <a:ln w="12700" cap="sq" cmpd="sng" algn="ctr">
              <a:solidFill>
                <a:schemeClr val="tx1"/>
              </a:solidFill>
              <a:prstDash val="sysDot"/>
              <a:miter lim="800000"/>
              <a:headEnd type="none" w="sm" len="sm"/>
              <a:tailEnd type="none" w="sm" len="sm"/>
            </a:ln>
            <a:effectLst/>
          </p:spPr>
        </p:cxnSp>
        <p:cxnSp>
          <p:nvCxnSpPr>
            <p:cNvPr id="49" name="48 Conector recto"/>
            <p:cNvCxnSpPr/>
            <p:nvPr/>
          </p:nvCxnSpPr>
          <p:spPr bwMode="auto">
            <a:xfrm>
              <a:off x="5868144" y="1501422"/>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0" name="49 Conector recto"/>
            <p:cNvCxnSpPr/>
            <p:nvPr/>
          </p:nvCxnSpPr>
          <p:spPr bwMode="auto">
            <a:xfrm>
              <a:off x="5868144" y="1772816"/>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1" name="50 Conector recto"/>
            <p:cNvCxnSpPr/>
            <p:nvPr/>
          </p:nvCxnSpPr>
          <p:spPr bwMode="auto">
            <a:xfrm>
              <a:off x="5868144" y="2060848"/>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2" name="51 Conector recto"/>
            <p:cNvCxnSpPr/>
            <p:nvPr/>
          </p:nvCxnSpPr>
          <p:spPr bwMode="auto">
            <a:xfrm>
              <a:off x="5868144" y="2348880"/>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cxnSp>
          <p:nvCxnSpPr>
            <p:cNvPr id="53" name="52 Conector recto"/>
            <p:cNvCxnSpPr/>
            <p:nvPr/>
          </p:nvCxnSpPr>
          <p:spPr bwMode="auto">
            <a:xfrm>
              <a:off x="5868144" y="2636912"/>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sp>
          <p:nvSpPr>
            <p:cNvPr id="54" name="Text Box 31"/>
            <p:cNvSpPr txBox="1">
              <a:spLocks noChangeArrowheads="1"/>
            </p:cNvSpPr>
            <p:nvPr/>
          </p:nvSpPr>
          <p:spPr bwMode="auto">
            <a:xfrm>
              <a:off x="5436096" y="1052736"/>
              <a:ext cx="533400" cy="400110"/>
            </a:xfrm>
            <a:prstGeom prst="rect">
              <a:avLst/>
            </a:prstGeom>
            <a:noFill/>
            <a:ln w="9525">
              <a:noFill/>
              <a:miter lim="800000"/>
              <a:headEnd/>
              <a:tailEnd/>
            </a:ln>
          </p:spPr>
          <p:txBody>
            <a:bodyPr>
              <a:spAutoFit/>
            </a:bodyPr>
            <a:lstStyle/>
            <a:p>
              <a:pPr>
                <a:spcBef>
                  <a:spcPct val="50000"/>
                </a:spcBef>
              </a:pPr>
              <a:r>
                <a:rPr lang="es-ES_tradnl" sz="2000" dirty="0">
                  <a:solidFill>
                    <a:srgbClr val="000000"/>
                  </a:solidFill>
                </a:rPr>
                <a:t>18</a:t>
              </a:r>
              <a:endParaRPr lang="es-ES" sz="2000" dirty="0">
                <a:solidFill>
                  <a:srgbClr val="000000"/>
                </a:solidFill>
              </a:endParaRPr>
            </a:p>
          </p:txBody>
        </p:sp>
        <p:cxnSp>
          <p:nvCxnSpPr>
            <p:cNvPr id="58" name="57 Conector recto"/>
            <p:cNvCxnSpPr/>
            <p:nvPr/>
          </p:nvCxnSpPr>
          <p:spPr bwMode="auto">
            <a:xfrm>
              <a:off x="5868144" y="1268760"/>
              <a:ext cx="72008" cy="0"/>
            </a:xfrm>
            <a:prstGeom prst="line">
              <a:avLst/>
            </a:prstGeom>
            <a:solidFill>
              <a:schemeClr val="accent1"/>
            </a:solidFill>
            <a:ln w="12700" cap="sq" cmpd="sng" algn="ctr">
              <a:solidFill>
                <a:schemeClr val="tx1"/>
              </a:solidFill>
              <a:prstDash val="solid"/>
              <a:miter lim="800000"/>
              <a:headEnd type="none" w="sm" len="sm"/>
              <a:tailEnd type="none" w="sm" len="sm"/>
            </a:ln>
            <a:effectLst/>
          </p:spPr>
        </p:cxnSp>
        <p:sp>
          <p:nvSpPr>
            <p:cNvPr id="59" name="Rectangle 60"/>
            <p:cNvSpPr>
              <a:spLocks noChangeArrowheads="1"/>
            </p:cNvSpPr>
            <p:nvPr/>
          </p:nvSpPr>
          <p:spPr bwMode="auto">
            <a:xfrm>
              <a:off x="6372200" y="1756048"/>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60" name="Rectangle 61"/>
            <p:cNvSpPr>
              <a:spLocks noChangeArrowheads="1"/>
            </p:cNvSpPr>
            <p:nvPr/>
          </p:nvSpPr>
          <p:spPr bwMode="auto">
            <a:xfrm>
              <a:off x="7147520" y="1412776"/>
              <a:ext cx="304800" cy="304800"/>
            </a:xfrm>
            <a:prstGeom prst="rect">
              <a:avLst/>
            </a:prstGeom>
            <a:noFill/>
            <a:ln w="19050">
              <a:solidFill>
                <a:srgbClr val="FF9933"/>
              </a:solidFill>
              <a:miter lim="800000"/>
              <a:headEnd/>
              <a:tailEnd/>
            </a:ln>
          </p:spPr>
          <p:txBody>
            <a:bodyPr wrap="none" anchor="ctr"/>
            <a:lstStyle/>
            <a:p>
              <a:endParaRPr lang="es-ES" dirty="0">
                <a:solidFill>
                  <a:srgbClr val="000000"/>
                </a:solidFill>
              </a:endParaRPr>
            </a:p>
          </p:txBody>
        </p:sp>
        <p:sp>
          <p:nvSpPr>
            <p:cNvPr id="61" name="Rectangle 62"/>
            <p:cNvSpPr>
              <a:spLocks noChangeArrowheads="1"/>
            </p:cNvSpPr>
            <p:nvPr/>
          </p:nvSpPr>
          <p:spPr bwMode="auto">
            <a:xfrm>
              <a:off x="7668344" y="891952"/>
              <a:ext cx="304800" cy="304800"/>
            </a:xfrm>
            <a:prstGeom prst="rect">
              <a:avLst/>
            </a:prstGeom>
            <a:noFill/>
            <a:ln w="19050">
              <a:solidFill>
                <a:srgbClr val="FF9933"/>
              </a:solidFill>
              <a:miter lim="800000"/>
              <a:headEnd/>
              <a:tailEnd/>
            </a:ln>
          </p:spPr>
          <p:txBody>
            <a:bodyPr wrap="none" anchor="ctr"/>
            <a:lstStyle/>
            <a:p>
              <a:endParaRPr lang="es-ES">
                <a:solidFill>
                  <a:srgbClr val="000000"/>
                </a:solidFill>
              </a:endParaRPr>
            </a:p>
          </p:txBody>
        </p:sp>
        <p:sp>
          <p:nvSpPr>
            <p:cNvPr id="62" name="Oval 56"/>
            <p:cNvSpPr>
              <a:spLocks noChangeArrowheads="1"/>
            </p:cNvSpPr>
            <p:nvPr/>
          </p:nvSpPr>
          <p:spPr bwMode="auto">
            <a:xfrm>
              <a:off x="6444208" y="2492896"/>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63" name="Oval 57"/>
            <p:cNvSpPr>
              <a:spLocks noChangeArrowheads="1"/>
            </p:cNvSpPr>
            <p:nvPr/>
          </p:nvSpPr>
          <p:spPr bwMode="auto">
            <a:xfrm>
              <a:off x="7092280" y="2348880"/>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sp>
          <p:nvSpPr>
            <p:cNvPr id="64" name="Oval 58"/>
            <p:cNvSpPr>
              <a:spLocks noChangeArrowheads="1"/>
            </p:cNvSpPr>
            <p:nvPr/>
          </p:nvSpPr>
          <p:spPr bwMode="auto">
            <a:xfrm>
              <a:off x="7812360" y="2132856"/>
              <a:ext cx="152400" cy="152400"/>
            </a:xfrm>
            <a:prstGeom prst="ellipse">
              <a:avLst/>
            </a:prstGeom>
            <a:solidFill>
              <a:srgbClr val="00FF00"/>
            </a:solidFill>
            <a:ln w="9525">
              <a:solidFill>
                <a:schemeClr val="tx1"/>
              </a:solidFill>
              <a:round/>
              <a:headEnd/>
              <a:tailEnd/>
            </a:ln>
          </p:spPr>
          <p:txBody>
            <a:bodyPr wrap="none" anchor="ctr"/>
            <a:lstStyle/>
            <a:p>
              <a:endParaRPr lang="es-ES">
                <a:solidFill>
                  <a:srgbClr val="000000"/>
                </a:solidFill>
              </a:endParaRPr>
            </a:p>
          </p:txBody>
        </p:sp>
      </p:grpSp>
      <p:sp>
        <p:nvSpPr>
          <p:cNvPr id="65" name="64 Rectángulo"/>
          <p:cNvSpPr/>
          <p:nvPr/>
        </p:nvSpPr>
        <p:spPr>
          <a:xfrm>
            <a:off x="899592" y="4460919"/>
            <a:ext cx="7344816" cy="1200329"/>
          </a:xfrm>
          <a:prstGeom prst="rect">
            <a:avLst/>
          </a:prstGeom>
        </p:spPr>
        <p:txBody>
          <a:bodyPr wrap="square">
            <a:spAutoFit/>
          </a:bodyPr>
          <a:lstStyle/>
          <a:p>
            <a:pPr algn="ctr">
              <a:spcBef>
                <a:spcPct val="50000"/>
              </a:spcBef>
            </a:pPr>
            <a:r>
              <a:rPr lang="es-ES_tradnl" dirty="0">
                <a:solidFill>
                  <a:srgbClr val="000000"/>
                </a:solidFill>
                <a:latin typeface="Arial"/>
              </a:rPr>
              <a:t>¡Los  efectos de los factores vienen parcialmente enmascarados por la </a:t>
            </a:r>
            <a:r>
              <a:rPr lang="es-ES_tradnl" dirty="0">
                <a:solidFill>
                  <a:srgbClr val="FF0000"/>
                </a:solidFill>
                <a:latin typeface="Arial"/>
              </a:rPr>
              <a:t>variabilidad residual </a:t>
            </a:r>
            <a:r>
              <a:rPr lang="es-ES_tradnl" dirty="0">
                <a:solidFill>
                  <a:srgbClr val="000000"/>
                </a:solidFill>
                <a:latin typeface="Arial"/>
              </a:rPr>
              <a:t>originada por </a:t>
            </a:r>
            <a:r>
              <a:rPr lang="es-ES_tradnl" dirty="0">
                <a:solidFill>
                  <a:srgbClr val="FF0000"/>
                </a:solidFill>
                <a:latin typeface="Arial"/>
              </a:rPr>
              <a:t>factores no controlados!</a:t>
            </a:r>
            <a:endParaRPr lang="es-ES" dirty="0">
              <a:solidFill>
                <a:srgbClr val="FF0000"/>
              </a:solidFill>
              <a:latin typeface="Arial"/>
            </a:endParaRPr>
          </a:p>
        </p:txBody>
      </p:sp>
      <p:sp>
        <p:nvSpPr>
          <p:cNvPr id="2" name="Título 1"/>
          <p:cNvSpPr>
            <a:spLocks noGrp="1"/>
          </p:cNvSpPr>
          <p:nvPr>
            <p:ph type="title"/>
          </p:nvPr>
        </p:nvSpPr>
        <p:spPr/>
        <p:txBody>
          <a:bodyPr/>
          <a:lstStyle/>
          <a:p>
            <a:endParaRPr lang="en-GB"/>
          </a:p>
        </p:txBody>
      </p:sp>
    </p:spTree>
    <p:extLst>
      <p:ext uri="{BB962C8B-B14F-4D97-AF65-F5344CB8AC3E}">
        <p14:creationId xmlns:p14="http://schemas.microsoft.com/office/powerpoint/2010/main" val="3218637346"/>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Scale>
                                      <p:cBhvr>
                                        <p:cTn id="7" dur="1000" decel="50000" fill="hold">
                                          <p:stCondLst>
                                            <p:cond delay="0"/>
                                          </p:stCondLst>
                                        </p:cTn>
                                        <p:tgtEl>
                                          <p:spTgt spid="6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66"/>
                                        </p:tgtEl>
                                        <p:attrNameLst>
                                          <p:attrName>ppt_x</p:attrName>
                                          <p:attrName>ppt_y</p:attrName>
                                        </p:attrNameLst>
                                      </p:cBhvr>
                                    </p:animMotion>
                                    <p:animEffect transition="in" filter="fade">
                                      <p:cBhvr>
                                        <p:cTn id="9" dur="1000"/>
                                        <p:tgtEl>
                                          <p:spTgt spid="66"/>
                                        </p:tgtEl>
                                      </p:cBhvr>
                                    </p:animEffect>
                                  </p:childTnLst>
                                </p:cTn>
                              </p:par>
                            </p:childTnLst>
                          </p:cTn>
                        </p:par>
                      </p:childTnLst>
                    </p:cTn>
                  </p:par>
                  <p:par>
                    <p:cTn id="10" fill="hold">
                      <p:stCondLst>
                        <p:cond delay="indefinite"/>
                      </p:stCondLst>
                      <p:childTnLst>
                        <p:par>
                          <p:cTn id="11" fill="hold">
                            <p:stCondLst>
                              <p:cond delay="0"/>
                            </p:stCondLst>
                            <p:childTnLst>
                              <p:par>
                                <p:cTn id="12" presetID="39" presetClass="entr" presetSubtype="0" accel="100000" fill="hold" grpId="0" nodeType="clickEffect">
                                  <p:stCondLst>
                                    <p:cond delay="0"/>
                                  </p:stCondLst>
                                  <p:childTnLst>
                                    <p:set>
                                      <p:cBhvr>
                                        <p:cTn id="13" dur="1" fill="hold">
                                          <p:stCondLst>
                                            <p:cond delay="0"/>
                                          </p:stCondLst>
                                        </p:cTn>
                                        <p:tgtEl>
                                          <p:spTgt spid="1038"/>
                                        </p:tgtEl>
                                        <p:attrNameLst>
                                          <p:attrName>style.visibility</p:attrName>
                                        </p:attrNameLst>
                                      </p:cBhvr>
                                      <p:to>
                                        <p:strVal val="visible"/>
                                      </p:to>
                                    </p:set>
                                    <p:anim calcmode="lin" valueType="num">
                                      <p:cBhvr>
                                        <p:cTn id="14" dur="500" fill="hold"/>
                                        <p:tgtEl>
                                          <p:spTgt spid="1038"/>
                                        </p:tgtEl>
                                        <p:attrNameLst>
                                          <p:attrName>ppt_h</p:attrName>
                                        </p:attrNameLst>
                                      </p:cBhvr>
                                      <p:tavLst>
                                        <p:tav tm="0">
                                          <p:val>
                                            <p:strVal val="#ppt_h/20"/>
                                          </p:val>
                                        </p:tav>
                                        <p:tav tm="50000">
                                          <p:val>
                                            <p:strVal val="#ppt_h/20"/>
                                          </p:val>
                                        </p:tav>
                                        <p:tav tm="100000">
                                          <p:val>
                                            <p:strVal val="#ppt_h"/>
                                          </p:val>
                                        </p:tav>
                                      </p:tavLst>
                                    </p:anim>
                                    <p:anim calcmode="lin" valueType="num">
                                      <p:cBhvr>
                                        <p:cTn id="15" dur="500" fill="hold"/>
                                        <p:tgtEl>
                                          <p:spTgt spid="1038"/>
                                        </p:tgtEl>
                                        <p:attrNameLst>
                                          <p:attrName>ppt_w</p:attrName>
                                        </p:attrNameLst>
                                      </p:cBhvr>
                                      <p:tavLst>
                                        <p:tav tm="0">
                                          <p:val>
                                            <p:strVal val="#ppt_w+.3"/>
                                          </p:val>
                                        </p:tav>
                                        <p:tav tm="50000">
                                          <p:val>
                                            <p:strVal val="#ppt_w+.3"/>
                                          </p:val>
                                        </p:tav>
                                        <p:tav tm="100000">
                                          <p:val>
                                            <p:strVal val="#ppt_w"/>
                                          </p:val>
                                        </p:tav>
                                      </p:tavLst>
                                    </p:anim>
                                    <p:anim calcmode="lin" valueType="num">
                                      <p:cBhvr>
                                        <p:cTn id="16" dur="500" fill="hold"/>
                                        <p:tgtEl>
                                          <p:spTgt spid="1038"/>
                                        </p:tgtEl>
                                        <p:attrNameLst>
                                          <p:attrName>ppt_x</p:attrName>
                                        </p:attrNameLst>
                                      </p:cBhvr>
                                      <p:tavLst>
                                        <p:tav tm="0">
                                          <p:val>
                                            <p:strVal val="#ppt_x-.3"/>
                                          </p:val>
                                        </p:tav>
                                        <p:tav tm="50000">
                                          <p:val>
                                            <p:strVal val="#ppt_x"/>
                                          </p:val>
                                        </p:tav>
                                        <p:tav tm="100000">
                                          <p:val>
                                            <p:strVal val="#ppt_x"/>
                                          </p:val>
                                        </p:tav>
                                      </p:tavLst>
                                    </p:anim>
                                    <p:anim calcmode="lin" valueType="num">
                                      <p:cBhvr>
                                        <p:cTn id="17" dur="500" fill="hold"/>
                                        <p:tgtEl>
                                          <p:spTgt spid="103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39" presetClass="entr" presetSubtype="0" accel="100000" fill="hold" grpId="0" nodeType="clickEffect">
                                  <p:stCondLst>
                                    <p:cond delay="0"/>
                                  </p:stCondLst>
                                  <p:childTnLst>
                                    <p:set>
                                      <p:cBhvr>
                                        <p:cTn id="21" dur="1" fill="hold">
                                          <p:stCondLst>
                                            <p:cond delay="0"/>
                                          </p:stCondLst>
                                        </p:cTn>
                                        <p:tgtEl>
                                          <p:spTgt spid="65"/>
                                        </p:tgtEl>
                                        <p:attrNameLst>
                                          <p:attrName>style.visibility</p:attrName>
                                        </p:attrNameLst>
                                      </p:cBhvr>
                                      <p:to>
                                        <p:strVal val="visible"/>
                                      </p:to>
                                    </p:set>
                                    <p:anim calcmode="lin" valueType="num">
                                      <p:cBhvr>
                                        <p:cTn id="22" dur="500" fill="hold"/>
                                        <p:tgtEl>
                                          <p:spTgt spid="65"/>
                                        </p:tgtEl>
                                        <p:attrNameLst>
                                          <p:attrName>ppt_h</p:attrName>
                                        </p:attrNameLst>
                                      </p:cBhvr>
                                      <p:tavLst>
                                        <p:tav tm="0">
                                          <p:val>
                                            <p:strVal val="#ppt_h/20"/>
                                          </p:val>
                                        </p:tav>
                                        <p:tav tm="50000">
                                          <p:val>
                                            <p:strVal val="#ppt_h/20"/>
                                          </p:val>
                                        </p:tav>
                                        <p:tav tm="100000">
                                          <p:val>
                                            <p:strVal val="#ppt_h"/>
                                          </p:val>
                                        </p:tav>
                                      </p:tavLst>
                                    </p:anim>
                                    <p:anim calcmode="lin" valueType="num">
                                      <p:cBhvr>
                                        <p:cTn id="23" dur="500" fill="hold"/>
                                        <p:tgtEl>
                                          <p:spTgt spid="65"/>
                                        </p:tgtEl>
                                        <p:attrNameLst>
                                          <p:attrName>ppt_w</p:attrName>
                                        </p:attrNameLst>
                                      </p:cBhvr>
                                      <p:tavLst>
                                        <p:tav tm="0">
                                          <p:val>
                                            <p:strVal val="#ppt_w+.3"/>
                                          </p:val>
                                        </p:tav>
                                        <p:tav tm="50000">
                                          <p:val>
                                            <p:strVal val="#ppt_w+.3"/>
                                          </p:val>
                                        </p:tav>
                                        <p:tav tm="100000">
                                          <p:val>
                                            <p:strVal val="#ppt_w"/>
                                          </p:val>
                                        </p:tav>
                                      </p:tavLst>
                                    </p:anim>
                                    <p:anim calcmode="lin" valueType="num">
                                      <p:cBhvr>
                                        <p:cTn id="24" dur="500" fill="hold"/>
                                        <p:tgtEl>
                                          <p:spTgt spid="65"/>
                                        </p:tgtEl>
                                        <p:attrNameLst>
                                          <p:attrName>ppt_x</p:attrName>
                                        </p:attrNameLst>
                                      </p:cBhvr>
                                      <p:tavLst>
                                        <p:tav tm="0">
                                          <p:val>
                                            <p:strVal val="#ppt_x-.3"/>
                                          </p:val>
                                        </p:tav>
                                        <p:tav tm="50000">
                                          <p:val>
                                            <p:strVal val="#ppt_x"/>
                                          </p:val>
                                        </p:tav>
                                        <p:tav tm="100000">
                                          <p:val>
                                            <p:strVal val="#ppt_x"/>
                                          </p:val>
                                        </p:tav>
                                      </p:tavLst>
                                    </p:anim>
                                    <p:anim calcmode="lin" valueType="num">
                                      <p:cBhvr>
                                        <p:cTn id="25"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animBg="1"/>
      <p:bldP spid="65"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1587" y="67734"/>
            <a:ext cx="8960826" cy="856955"/>
          </a:xfrm>
        </p:spPr>
        <p:txBody>
          <a:bodyPr/>
          <a:lstStyle/>
          <a:p>
            <a:r>
              <a:rPr lang="es-ES_tradnl" sz="2900" b="1" dirty="0"/>
              <a:t>Test</a:t>
            </a:r>
            <a:r>
              <a:rPr lang="es-ES_tradnl" b="1" dirty="0"/>
              <a:t> </a:t>
            </a:r>
            <a:r>
              <a:rPr lang="es-ES_tradnl" sz="2900" b="1" dirty="0"/>
              <a:t>F</a:t>
            </a:r>
            <a:r>
              <a:rPr lang="es-ES_tradnl" sz="2900" dirty="0"/>
              <a:t>: Idea intuitiva</a:t>
            </a:r>
          </a:p>
        </p:txBody>
      </p:sp>
      <p:graphicFrame>
        <p:nvGraphicFramePr>
          <p:cNvPr id="12" name="Object 22"/>
          <p:cNvGraphicFramePr>
            <a:graphicFrameLocks noChangeAspect="1"/>
          </p:cNvGraphicFramePr>
          <p:nvPr>
            <p:extLst>
              <p:ext uri="{D42A27DB-BD31-4B8C-83A1-F6EECF244321}">
                <p14:modId xmlns:p14="http://schemas.microsoft.com/office/powerpoint/2010/main" val="273560030"/>
              </p:ext>
            </p:extLst>
          </p:nvPr>
        </p:nvGraphicFramePr>
        <p:xfrm>
          <a:off x="611561" y="1154359"/>
          <a:ext cx="2960067" cy="906938"/>
        </p:xfrm>
        <a:graphic>
          <a:graphicData uri="http://schemas.openxmlformats.org/presentationml/2006/ole">
            <mc:AlternateContent xmlns:mc="http://schemas.openxmlformats.org/markup-compatibility/2006">
              <mc:Choice xmlns:v="urn:schemas-microsoft-com:vml" Requires="v">
                <p:oleObj spid="_x0000_s1127841" name="Equation" r:id="rId4" imgW="1688760" imgH="482400" progId="Equation.DSMT4">
                  <p:embed/>
                </p:oleObj>
              </mc:Choice>
              <mc:Fallback>
                <p:oleObj name="Equation" r:id="rId4" imgW="168876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1" y="1154359"/>
                        <a:ext cx="2960067" cy="90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AutoShape 9"/>
          <p:cNvSpPr>
            <a:spLocks noChangeArrowheads="1"/>
          </p:cNvSpPr>
          <p:nvPr/>
        </p:nvSpPr>
        <p:spPr bwMode="auto">
          <a:xfrm rot="16200000">
            <a:off x="4121088" y="813184"/>
            <a:ext cx="685800" cy="1368152"/>
          </a:xfrm>
          <a:prstGeom prst="downArrow">
            <a:avLst>
              <a:gd name="adj1" fmla="val 50000"/>
              <a:gd name="adj2" fmla="val 25000"/>
            </a:avLst>
          </a:prstGeom>
          <a:gradFill rotWithShape="1">
            <a:gsLst>
              <a:gs pos="0">
                <a:srgbClr val="8A8AB9">
                  <a:tint val="50000"/>
                  <a:satMod val="300000"/>
                </a:srgbClr>
              </a:gs>
              <a:gs pos="35000">
                <a:srgbClr val="8A8AB9">
                  <a:tint val="37000"/>
                  <a:satMod val="300000"/>
                </a:srgbClr>
              </a:gs>
              <a:gs pos="100000">
                <a:srgbClr val="8A8AB9">
                  <a:tint val="15000"/>
                  <a:satMod val="350000"/>
                </a:srgbClr>
              </a:gs>
            </a:gsLst>
            <a:lin ang="16200000" scaled="1"/>
          </a:gradFill>
          <a:ln w="9525" cap="flat" cmpd="sng" algn="ctr">
            <a:solidFill>
              <a:srgbClr val="8A8AB9">
                <a:shade val="95000"/>
                <a:satMod val="105000"/>
              </a:srgbClr>
            </a:solidFill>
            <a:prstDash val="solid"/>
            <a:headEnd type="none" w="sm" len="sm"/>
            <a:tailEnd type="none" w="sm" len="sm"/>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a:ea typeface="+mn-ea"/>
              <a:cs typeface="+mn-cs"/>
            </a:endParaRPr>
          </a:p>
        </p:txBody>
      </p:sp>
      <p:sp>
        <p:nvSpPr>
          <p:cNvPr id="41" name="Text Box 6"/>
          <p:cNvSpPr txBox="1">
            <a:spLocks noChangeArrowheads="1"/>
          </p:cNvSpPr>
          <p:nvPr/>
        </p:nvSpPr>
        <p:spPr bwMode="auto">
          <a:xfrm>
            <a:off x="251520" y="692696"/>
            <a:ext cx="6264696"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b="1" dirty="0">
                <a:solidFill>
                  <a:srgbClr val="FF0000"/>
                </a:solidFill>
              </a:rPr>
              <a:t>Comparación de I medias</a:t>
            </a:r>
          </a:p>
        </p:txBody>
      </p:sp>
      <p:sp>
        <p:nvSpPr>
          <p:cNvPr id="43" name="Text Box 5"/>
          <p:cNvSpPr txBox="1">
            <a:spLocks noChangeArrowheads="1"/>
          </p:cNvSpPr>
          <p:nvPr/>
        </p:nvSpPr>
        <p:spPr bwMode="auto">
          <a:xfrm>
            <a:off x="5220072" y="1298378"/>
            <a:ext cx="3600400" cy="461665"/>
          </a:xfrm>
          <a:prstGeom prst="rect">
            <a:avLst/>
          </a:prstGeom>
          <a:noFill/>
          <a:ln w="9525">
            <a:noFill/>
            <a:miter lim="800000"/>
            <a:headEnd/>
            <a:tailEnd/>
          </a:ln>
          <a:effectLst/>
        </p:spPr>
        <p:txBody>
          <a:bodyPr wrap="square">
            <a:spAutoFit/>
          </a:bodyPr>
          <a:lstStyle/>
          <a:p>
            <a:pPr algn="just" eaLnBrk="0" hangingPunct="0">
              <a:spcBef>
                <a:spcPct val="50000"/>
              </a:spcBef>
            </a:pPr>
            <a:r>
              <a:rPr lang="es-ES_tradnl" dirty="0">
                <a:solidFill>
                  <a:srgbClr val="000000"/>
                </a:solidFill>
                <a:latin typeface="Arial" pitchFamily="34" charset="0"/>
              </a:rPr>
              <a:t>Si</a:t>
            </a:r>
            <a:r>
              <a:rPr lang="es-ES_tradnl" b="1" dirty="0">
                <a:solidFill>
                  <a:srgbClr val="000000"/>
                </a:solidFill>
                <a:latin typeface="Arial" pitchFamily="34" charset="0"/>
                <a:sym typeface="Wingdings" pitchFamily="2" charset="2"/>
              </a:rPr>
              <a:t> </a:t>
            </a:r>
            <a:r>
              <a:rPr lang="es-ES_tradnl" b="1" dirty="0">
                <a:latin typeface="Verdana" pitchFamily="34" charset="0"/>
                <a:sym typeface="Symbol" pitchFamily="18" charset="2"/>
              </a:rPr>
              <a:t></a:t>
            </a:r>
            <a:r>
              <a:rPr lang="es-ES_tradnl" b="1" baseline="30000" dirty="0">
                <a:latin typeface="Verdana" pitchFamily="34" charset="0"/>
                <a:sym typeface="Symbol" pitchFamily="18" charset="2"/>
              </a:rPr>
              <a:t>2</a:t>
            </a:r>
            <a:r>
              <a:rPr lang="es-ES_tradnl" b="1" baseline="-25000" dirty="0">
                <a:latin typeface="Verdana" pitchFamily="34" charset="0"/>
                <a:sym typeface="Symbol" pitchFamily="18" charset="2"/>
              </a:rPr>
              <a:t>1</a:t>
            </a:r>
            <a:r>
              <a:rPr lang="es-ES_tradnl" b="1" dirty="0">
                <a:latin typeface="Verdana" pitchFamily="34" charset="0"/>
                <a:sym typeface="Symbol" pitchFamily="18" charset="2"/>
              </a:rPr>
              <a:t> = </a:t>
            </a:r>
            <a:r>
              <a:rPr lang="es-ES_tradnl" b="1" baseline="30000" dirty="0">
                <a:latin typeface="Verdana" pitchFamily="34" charset="0"/>
                <a:sym typeface="Symbol" pitchFamily="18" charset="2"/>
              </a:rPr>
              <a:t>2</a:t>
            </a:r>
            <a:r>
              <a:rPr lang="es-ES_tradnl" b="1" baseline="-25000" dirty="0">
                <a:latin typeface="Verdana" pitchFamily="34" charset="0"/>
                <a:sym typeface="Symbol" pitchFamily="18" charset="2"/>
              </a:rPr>
              <a:t>2</a:t>
            </a:r>
            <a:r>
              <a:rPr lang="es-ES_tradnl" b="1" dirty="0">
                <a:sym typeface="Symbol" pitchFamily="18" charset="2"/>
              </a:rPr>
              <a:t>= </a:t>
            </a:r>
            <a:r>
              <a:rPr lang="es-ES_tradnl" b="1" baseline="30000" dirty="0">
                <a:sym typeface="Symbol" pitchFamily="18" charset="2"/>
              </a:rPr>
              <a:t>2</a:t>
            </a:r>
            <a:r>
              <a:rPr lang="es-ES_tradnl" b="1" baseline="-25000" dirty="0">
                <a:sym typeface="Symbol" pitchFamily="18" charset="2"/>
              </a:rPr>
              <a:t>3</a:t>
            </a:r>
            <a:r>
              <a:rPr lang="es-ES_tradnl" b="1" dirty="0">
                <a:sym typeface="Symbol" pitchFamily="18" charset="2"/>
              </a:rPr>
              <a:t>= </a:t>
            </a:r>
            <a:r>
              <a:rPr lang="es-ES_tradnl" b="1" dirty="0">
                <a:solidFill>
                  <a:srgbClr val="C00000"/>
                </a:solidFill>
                <a:sym typeface="Symbol" pitchFamily="18" charset="2"/>
              </a:rPr>
              <a:t></a:t>
            </a:r>
            <a:r>
              <a:rPr lang="es-ES_tradnl" b="1" baseline="30000" dirty="0">
                <a:solidFill>
                  <a:srgbClr val="C00000"/>
                </a:solidFill>
                <a:sym typeface="Symbol" pitchFamily="18" charset="2"/>
              </a:rPr>
              <a:t>2</a:t>
            </a:r>
            <a:endParaRPr lang="es-ES_tradnl" b="1" dirty="0">
              <a:solidFill>
                <a:srgbClr val="C00000"/>
              </a:solidFill>
              <a:sym typeface="Symbol" pitchFamily="18" charset="2"/>
            </a:endParaRPr>
          </a:p>
        </p:txBody>
      </p:sp>
      <p:sp>
        <p:nvSpPr>
          <p:cNvPr id="45" name="Text Box 5"/>
          <p:cNvSpPr txBox="1">
            <a:spLocks noChangeArrowheads="1"/>
          </p:cNvSpPr>
          <p:nvPr/>
        </p:nvSpPr>
        <p:spPr bwMode="auto">
          <a:xfrm>
            <a:off x="395535" y="2420888"/>
            <a:ext cx="8424937" cy="1354217"/>
          </a:xfrm>
          <a:prstGeom prst="rect">
            <a:avLst/>
          </a:prstGeom>
          <a:noFill/>
          <a:ln w="9525">
            <a:noFill/>
            <a:miter lim="800000"/>
            <a:headEnd/>
            <a:tailEnd/>
          </a:ln>
          <a:effectLst/>
        </p:spPr>
        <p:txBody>
          <a:bodyPr wrap="square">
            <a:spAutoFit/>
          </a:bodyPr>
          <a:lstStyle/>
          <a:p>
            <a:pPr algn="just" eaLnBrk="0" hangingPunct="0">
              <a:spcBef>
                <a:spcPts val="600"/>
              </a:spcBef>
            </a:pPr>
            <a:r>
              <a:rPr lang="es-ES_tradnl" b="1" dirty="0">
                <a:solidFill>
                  <a:srgbClr val="000000"/>
                </a:solidFill>
                <a:latin typeface="Arial" pitchFamily="34" charset="0"/>
              </a:rPr>
              <a:t>2</a:t>
            </a:r>
            <a:r>
              <a:rPr lang="es-ES_tradnl" b="1" dirty="0">
                <a:solidFill>
                  <a:srgbClr val="000000"/>
                </a:solidFill>
                <a:latin typeface="Arial" pitchFamily="34" charset="0"/>
                <a:sym typeface="Wingdings" pitchFamily="2" charset="2"/>
              </a:rPr>
              <a:t> </a:t>
            </a:r>
            <a:r>
              <a:rPr lang="es-ES_tradnl" b="1" dirty="0">
                <a:latin typeface="Verdana" pitchFamily="34" charset="0"/>
                <a:sym typeface="Symbol" pitchFamily="18" charset="2"/>
              </a:rPr>
              <a:t>estimaciones de</a:t>
            </a:r>
            <a:r>
              <a:rPr lang="es-ES_tradnl" b="1" dirty="0">
                <a:sym typeface="Symbol" pitchFamily="18" charset="2"/>
              </a:rPr>
              <a:t> </a:t>
            </a:r>
            <a:r>
              <a:rPr lang="es-ES_tradnl" b="1" dirty="0">
                <a:solidFill>
                  <a:srgbClr val="C00000"/>
                </a:solidFill>
                <a:sym typeface="Symbol" pitchFamily="18" charset="2"/>
              </a:rPr>
              <a:t></a:t>
            </a:r>
            <a:r>
              <a:rPr lang="es-ES_tradnl" b="1" baseline="30000" dirty="0">
                <a:solidFill>
                  <a:srgbClr val="C00000"/>
                </a:solidFill>
                <a:sym typeface="Symbol" pitchFamily="18" charset="2"/>
              </a:rPr>
              <a:t>2 </a:t>
            </a:r>
            <a:r>
              <a:rPr lang="es-ES_tradnl" b="1" dirty="0">
                <a:solidFill>
                  <a:srgbClr val="000000"/>
                </a:solidFill>
                <a:latin typeface="Arial" pitchFamily="34" charset="0"/>
              </a:rPr>
              <a:t>(Cuadrado Medio)</a:t>
            </a:r>
            <a:r>
              <a:rPr lang="es-ES_tradnl" b="1" dirty="0">
                <a:solidFill>
                  <a:srgbClr val="000000"/>
                </a:solidFill>
                <a:latin typeface="Arial" pitchFamily="34" charset="0"/>
                <a:sym typeface="Wingdings" pitchFamily="2" charset="2"/>
              </a:rPr>
              <a:t> </a:t>
            </a:r>
            <a:endParaRPr lang="es-ES_tradnl" dirty="0">
              <a:solidFill>
                <a:srgbClr val="C00000"/>
              </a:solidFill>
              <a:sym typeface="Symbol" pitchFamily="18" charset="2"/>
            </a:endParaRPr>
          </a:p>
          <a:p>
            <a:pPr algn="just" eaLnBrk="0" hangingPunct="0">
              <a:spcBef>
                <a:spcPts val="600"/>
              </a:spcBef>
            </a:pP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F</a:t>
            </a:r>
            <a:r>
              <a:rPr lang="es-ES_tradnl" dirty="0">
                <a:sym typeface="Symbol" pitchFamily="18" charset="2"/>
              </a:rPr>
              <a:t> = </a:t>
            </a:r>
            <a:r>
              <a:rPr lang="es-ES_tradnl" b="1" dirty="0">
                <a:solidFill>
                  <a:srgbClr val="FF0000"/>
                </a:solidFill>
                <a:sym typeface="Symbol" pitchFamily="18" charset="2"/>
              </a:rPr>
              <a:t>CMF</a:t>
            </a:r>
          </a:p>
          <a:p>
            <a:pPr algn="just" eaLnBrk="0" hangingPunct="0">
              <a:spcBef>
                <a:spcPts val="600"/>
              </a:spcBef>
            </a:pP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R </a:t>
            </a:r>
            <a:r>
              <a:rPr lang="es-ES_tradnl" dirty="0">
                <a:sym typeface="Symbol" pitchFamily="18" charset="2"/>
              </a:rPr>
              <a:t>=</a:t>
            </a:r>
            <a:r>
              <a:rPr lang="es-ES_tradnl" baseline="-25000" dirty="0">
                <a:sym typeface="Symbol" pitchFamily="18" charset="2"/>
              </a:rPr>
              <a:t> </a:t>
            </a:r>
            <a:r>
              <a:rPr lang="es-ES_tradnl" b="1" dirty="0">
                <a:solidFill>
                  <a:srgbClr val="FF0000"/>
                </a:solidFill>
                <a:sym typeface="Symbol" pitchFamily="18" charset="2"/>
              </a:rPr>
              <a:t>CMR</a:t>
            </a:r>
          </a:p>
        </p:txBody>
      </p:sp>
      <p:sp>
        <p:nvSpPr>
          <p:cNvPr id="46" name="AutoShape 9"/>
          <p:cNvSpPr>
            <a:spLocks noChangeArrowheads="1"/>
          </p:cNvSpPr>
          <p:nvPr/>
        </p:nvSpPr>
        <p:spPr bwMode="auto">
          <a:xfrm rot="16200000">
            <a:off x="2104864" y="3087822"/>
            <a:ext cx="685800" cy="360040"/>
          </a:xfrm>
          <a:prstGeom prst="downArrow">
            <a:avLst>
              <a:gd name="adj1" fmla="val 50000"/>
              <a:gd name="adj2" fmla="val 25000"/>
            </a:avLst>
          </a:prstGeom>
          <a:gradFill rotWithShape="1">
            <a:gsLst>
              <a:gs pos="0">
                <a:srgbClr val="8A8AB9">
                  <a:tint val="50000"/>
                  <a:satMod val="300000"/>
                </a:srgbClr>
              </a:gs>
              <a:gs pos="35000">
                <a:srgbClr val="8A8AB9">
                  <a:tint val="37000"/>
                  <a:satMod val="300000"/>
                </a:srgbClr>
              </a:gs>
              <a:gs pos="100000">
                <a:srgbClr val="8A8AB9">
                  <a:tint val="15000"/>
                  <a:satMod val="350000"/>
                </a:srgbClr>
              </a:gs>
            </a:gsLst>
            <a:lin ang="16200000" scaled="1"/>
          </a:gradFill>
          <a:ln w="9525" cap="flat" cmpd="sng" algn="ctr">
            <a:solidFill>
              <a:srgbClr val="8A8AB9">
                <a:shade val="95000"/>
                <a:satMod val="105000"/>
              </a:srgbClr>
            </a:solidFill>
            <a:prstDash val="solid"/>
            <a:headEnd type="none" w="sm" len="sm"/>
            <a:tailEnd type="none" w="sm" len="sm"/>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a:ea typeface="+mn-ea"/>
              <a:cs typeface="+mn-cs"/>
            </a:endParaRPr>
          </a:p>
        </p:txBody>
      </p:sp>
      <p:graphicFrame>
        <p:nvGraphicFramePr>
          <p:cNvPr id="890888" name="Object 2"/>
          <p:cNvGraphicFramePr>
            <a:graphicFrameLocks noChangeAspect="1"/>
          </p:cNvGraphicFramePr>
          <p:nvPr>
            <p:extLst>
              <p:ext uri="{D42A27DB-BD31-4B8C-83A1-F6EECF244321}">
                <p14:modId xmlns:p14="http://schemas.microsoft.com/office/powerpoint/2010/main" val="125452691"/>
              </p:ext>
            </p:extLst>
          </p:nvPr>
        </p:nvGraphicFramePr>
        <p:xfrm>
          <a:off x="2741935" y="2859111"/>
          <a:ext cx="6078537" cy="1001712"/>
        </p:xfrm>
        <a:graphic>
          <a:graphicData uri="http://schemas.openxmlformats.org/presentationml/2006/ole">
            <mc:AlternateContent xmlns:mc="http://schemas.openxmlformats.org/markup-compatibility/2006">
              <mc:Choice xmlns:v="urn:schemas-microsoft-com:vml" Requires="v">
                <p:oleObj spid="_x0000_s1127842" name="Equation" r:id="rId6" imgW="3466800" imgH="533160" progId="Equation.DSMT4">
                  <p:embed/>
                </p:oleObj>
              </mc:Choice>
              <mc:Fallback>
                <p:oleObj name="Equation" r:id="rId6" imgW="3466800" imgH="533160" progId="Equation.DSMT4">
                  <p:embed/>
                  <p:pic>
                    <p:nvPicPr>
                      <p:cNvPr id="0" name=""/>
                      <p:cNvPicPr>
                        <a:picLocks noChangeAspect="1" noChangeArrowheads="1"/>
                      </p:cNvPicPr>
                      <p:nvPr/>
                    </p:nvPicPr>
                    <p:blipFill>
                      <a:blip r:embed="rId7"/>
                      <a:srcRect/>
                      <a:stretch>
                        <a:fillRect/>
                      </a:stretch>
                    </p:blipFill>
                    <p:spPr bwMode="auto">
                      <a:xfrm>
                        <a:off x="2741935" y="2859111"/>
                        <a:ext cx="6078537" cy="1001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Text Box 16"/>
          <p:cNvSpPr txBox="1">
            <a:spLocks noChangeArrowheads="1"/>
          </p:cNvSpPr>
          <p:nvPr/>
        </p:nvSpPr>
        <p:spPr bwMode="auto">
          <a:xfrm>
            <a:off x="755576" y="3975445"/>
            <a:ext cx="4824536" cy="461665"/>
          </a:xfrm>
          <a:prstGeom prst="rect">
            <a:avLst/>
          </a:prstGeom>
          <a:noFill/>
          <a:ln w="9525">
            <a:noFill/>
            <a:miter lim="800000"/>
            <a:headEnd/>
            <a:tailEnd/>
          </a:ln>
          <a:effectLst/>
        </p:spPr>
        <p:txBody>
          <a:bodyPr wrap="square">
            <a:spAutoFit/>
          </a:bodyPr>
          <a:lstStyle/>
          <a:p>
            <a:pPr marL="0" marR="0" lvl="0" indent="0" defTabSz="914400" eaLnBrk="0" fontAlgn="auto" latinLnBrk="0" hangingPunct="0">
              <a:lnSpc>
                <a:spcPct val="100000"/>
              </a:lnSpc>
              <a:spcBef>
                <a:spcPct val="50000"/>
              </a:spcBef>
              <a:spcAft>
                <a:spcPts val="0"/>
              </a:spcAft>
              <a:buClrTx/>
              <a:buSzTx/>
              <a:buFontTx/>
              <a:buNone/>
              <a:tabLst/>
              <a:defRPr/>
            </a:pPr>
            <a:r>
              <a:rPr kumimoji="0" lang="es-ES_tradnl" b="1" i="0" u="none" strike="noStrike" kern="0" cap="none" spc="0" normalizeH="0" baseline="0" noProof="0" dirty="0">
                <a:ln>
                  <a:noFill/>
                </a:ln>
                <a:solidFill>
                  <a:srgbClr val="0070C0"/>
                </a:solidFill>
                <a:effectLst/>
                <a:uLnTx/>
                <a:uFillTx/>
              </a:rPr>
              <a:t>Analizamos las varianzas :</a:t>
            </a:r>
            <a:endParaRPr kumimoji="0" lang="es-ES" b="1" i="0" u="none" strike="noStrike" kern="0" cap="none" spc="0" normalizeH="0" baseline="0" noProof="0" dirty="0">
              <a:ln>
                <a:noFill/>
              </a:ln>
              <a:solidFill>
                <a:srgbClr val="0070C0"/>
              </a:solidFill>
              <a:effectLst/>
              <a:uLnTx/>
              <a:uFillTx/>
            </a:endParaRPr>
          </a:p>
        </p:txBody>
      </p:sp>
      <p:sp>
        <p:nvSpPr>
          <p:cNvPr id="50" name="Text Box 5"/>
          <p:cNvSpPr txBox="1">
            <a:spLocks noChangeArrowheads="1"/>
          </p:cNvSpPr>
          <p:nvPr/>
        </p:nvSpPr>
        <p:spPr bwMode="auto">
          <a:xfrm>
            <a:off x="5436096" y="4047455"/>
            <a:ext cx="1440160" cy="461665"/>
          </a:xfrm>
          <a:prstGeom prst="rect">
            <a:avLst/>
          </a:prstGeom>
          <a:noFill/>
          <a:ln w="9525">
            <a:noFill/>
            <a:miter lim="800000"/>
            <a:headEnd/>
            <a:tailEnd/>
          </a:ln>
          <a:effectLst/>
        </p:spPr>
        <p:txBody>
          <a:bodyPr wrap="square">
            <a:spAutoFit/>
          </a:bodyPr>
          <a:lstStyle/>
          <a:p>
            <a:pPr algn="just" eaLnBrk="0" hangingPunct="0">
              <a:spcBef>
                <a:spcPts val="600"/>
              </a:spcBef>
            </a:pP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F</a:t>
            </a:r>
            <a:r>
              <a:rPr lang="es-ES_tradnl" dirty="0">
                <a:sym typeface="Symbol" pitchFamily="18" charset="2"/>
              </a:rPr>
              <a:t>/</a:t>
            </a: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R</a:t>
            </a:r>
            <a:endParaRPr lang="es-ES_tradnl" b="1" dirty="0">
              <a:solidFill>
                <a:srgbClr val="FF0000"/>
              </a:solidFill>
              <a:sym typeface="Symbol" pitchFamily="18" charset="2"/>
            </a:endParaRPr>
          </a:p>
        </p:txBody>
      </p:sp>
      <p:sp>
        <p:nvSpPr>
          <p:cNvPr id="26" name="AutoShape 9"/>
          <p:cNvSpPr>
            <a:spLocks noChangeArrowheads="1"/>
          </p:cNvSpPr>
          <p:nvPr/>
        </p:nvSpPr>
        <p:spPr bwMode="auto">
          <a:xfrm rot="10800000" flipV="1">
            <a:off x="3926459" y="4437112"/>
            <a:ext cx="685800" cy="360040"/>
          </a:xfrm>
          <a:prstGeom prst="downArrow">
            <a:avLst>
              <a:gd name="adj1" fmla="val 50000"/>
              <a:gd name="adj2" fmla="val 25000"/>
            </a:avLst>
          </a:prstGeom>
          <a:gradFill rotWithShape="1">
            <a:gsLst>
              <a:gs pos="0">
                <a:srgbClr val="8A8AB9">
                  <a:tint val="50000"/>
                  <a:satMod val="300000"/>
                </a:srgbClr>
              </a:gs>
              <a:gs pos="35000">
                <a:srgbClr val="8A8AB9">
                  <a:tint val="37000"/>
                  <a:satMod val="300000"/>
                </a:srgbClr>
              </a:gs>
              <a:gs pos="100000">
                <a:srgbClr val="8A8AB9">
                  <a:tint val="15000"/>
                  <a:satMod val="350000"/>
                </a:srgbClr>
              </a:gs>
            </a:gsLst>
            <a:lin ang="16200000" scaled="1"/>
          </a:gradFill>
          <a:ln w="9525" cap="flat" cmpd="sng" algn="ctr">
            <a:solidFill>
              <a:srgbClr val="8A8AB9">
                <a:shade val="95000"/>
                <a:satMod val="105000"/>
              </a:srgbClr>
            </a:solidFill>
            <a:prstDash val="solid"/>
            <a:headEnd type="none" w="sm" len="sm"/>
            <a:tailEnd type="none" w="sm" len="sm"/>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a:ln>
                <a:noFill/>
              </a:ln>
              <a:solidFill>
                <a:srgbClr val="000000"/>
              </a:solidFill>
              <a:effectLst/>
              <a:uLnTx/>
              <a:uFillTx/>
              <a:latin typeface="Arial"/>
              <a:ea typeface="+mn-ea"/>
              <a:cs typeface="+mn-cs"/>
            </a:endParaRPr>
          </a:p>
        </p:txBody>
      </p:sp>
      <p:sp>
        <p:nvSpPr>
          <p:cNvPr id="27" name="Text Box 16"/>
          <p:cNvSpPr txBox="1">
            <a:spLocks noChangeArrowheads="1"/>
          </p:cNvSpPr>
          <p:nvPr/>
        </p:nvSpPr>
        <p:spPr bwMode="auto">
          <a:xfrm>
            <a:off x="771204" y="4797153"/>
            <a:ext cx="3528392" cy="461665"/>
          </a:xfrm>
          <a:prstGeom prst="rect">
            <a:avLst/>
          </a:prstGeom>
          <a:noFill/>
          <a:ln w="9525">
            <a:noFill/>
            <a:miter lim="800000"/>
            <a:headEnd/>
            <a:tailEnd/>
          </a:ln>
          <a:effectLst/>
        </p:spPr>
        <p:txBody>
          <a:bodyPr wrap="squar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s-ES_tradnl" b="1" i="0" u="none" strike="noStrike" kern="0" cap="none" spc="0" normalizeH="0" baseline="0" noProof="0" dirty="0">
                <a:ln>
                  <a:noFill/>
                </a:ln>
                <a:solidFill>
                  <a:srgbClr val="0070C0"/>
                </a:solidFill>
                <a:effectLst/>
                <a:uLnTx/>
                <a:uFillTx/>
              </a:rPr>
              <a:t>Analizamos los CM:</a:t>
            </a:r>
            <a:endParaRPr kumimoji="0" lang="es-ES" b="1" i="0" u="none" strike="noStrike" kern="0" cap="none" spc="0" normalizeH="0" baseline="0" noProof="0" dirty="0">
              <a:ln>
                <a:noFill/>
              </a:ln>
              <a:solidFill>
                <a:srgbClr val="0070C0"/>
              </a:solidFill>
              <a:effectLst/>
              <a:uLnTx/>
              <a:uFillTx/>
            </a:endParaRPr>
          </a:p>
        </p:txBody>
      </p:sp>
      <p:sp>
        <p:nvSpPr>
          <p:cNvPr id="40" name="Text Box 5"/>
          <p:cNvSpPr txBox="1">
            <a:spLocks noChangeArrowheads="1"/>
          </p:cNvSpPr>
          <p:nvPr/>
        </p:nvSpPr>
        <p:spPr bwMode="auto">
          <a:xfrm>
            <a:off x="4788024" y="4810799"/>
            <a:ext cx="3180854" cy="461665"/>
          </a:xfrm>
          <a:prstGeom prst="rect">
            <a:avLst/>
          </a:prstGeom>
          <a:noFill/>
          <a:ln w="9525">
            <a:noFill/>
            <a:miter lim="800000"/>
            <a:headEnd/>
            <a:tailEnd/>
          </a:ln>
          <a:effectLst/>
        </p:spPr>
        <p:txBody>
          <a:bodyPr wrap="square">
            <a:spAutoFit/>
          </a:bodyPr>
          <a:lstStyle/>
          <a:p>
            <a:pPr algn="just" eaLnBrk="0" hangingPunct="0">
              <a:spcBef>
                <a:spcPts val="600"/>
              </a:spcBef>
            </a:pPr>
            <a:r>
              <a:rPr lang="es-ES_tradnl" b="1" dirty="0">
                <a:sym typeface="Symbol" pitchFamily="18" charset="2"/>
              </a:rPr>
              <a:t>CM</a:t>
            </a:r>
            <a:r>
              <a:rPr lang="es-ES_tradnl" baseline="-25000" dirty="0">
                <a:sym typeface="Symbol" pitchFamily="18" charset="2"/>
              </a:rPr>
              <a:t>F</a:t>
            </a:r>
            <a:r>
              <a:rPr lang="es-ES_tradnl" dirty="0">
                <a:sym typeface="Symbol" pitchFamily="18" charset="2"/>
              </a:rPr>
              <a:t>/</a:t>
            </a:r>
            <a:r>
              <a:rPr lang="es-ES_tradnl" b="1" dirty="0">
                <a:sym typeface="Symbol" pitchFamily="18" charset="2"/>
              </a:rPr>
              <a:t>CM</a:t>
            </a:r>
            <a:r>
              <a:rPr lang="es-ES_tradnl" baseline="-25000" dirty="0">
                <a:sym typeface="Symbol" pitchFamily="18" charset="2"/>
              </a:rPr>
              <a:t>R</a:t>
            </a:r>
            <a:r>
              <a:rPr lang="es-ES_tradnl" dirty="0">
                <a:sym typeface="Symbol" pitchFamily="18" charset="2"/>
              </a:rPr>
              <a:t>=</a:t>
            </a:r>
            <a:r>
              <a:rPr lang="es-ES_tradnl" b="1" dirty="0">
                <a:solidFill>
                  <a:srgbClr val="FF0000"/>
                </a:solidFill>
                <a:sym typeface="Symbol" pitchFamily="18" charset="2"/>
              </a:rPr>
              <a:t>F ratio</a:t>
            </a:r>
          </a:p>
        </p:txBody>
      </p:sp>
      <p:graphicFrame>
        <p:nvGraphicFramePr>
          <p:cNvPr id="15" name="Object 11">
            <a:extLst>
              <a:ext uri="{FF2B5EF4-FFF2-40B4-BE49-F238E27FC236}">
                <a16:creationId xmlns:a16="http://schemas.microsoft.com/office/drawing/2014/main" id="{05540609-137D-1C4F-8199-4B8E88AC1ACB}"/>
              </a:ext>
            </a:extLst>
          </p:cNvPr>
          <p:cNvGraphicFramePr>
            <a:graphicFrameLocks noChangeAspect="1"/>
          </p:cNvGraphicFramePr>
          <p:nvPr>
            <p:extLst>
              <p:ext uri="{D42A27DB-BD31-4B8C-83A1-F6EECF244321}">
                <p14:modId xmlns:p14="http://schemas.microsoft.com/office/powerpoint/2010/main" val="57685158"/>
              </p:ext>
            </p:extLst>
          </p:nvPr>
        </p:nvGraphicFramePr>
        <p:xfrm>
          <a:off x="2741935" y="5518679"/>
          <a:ext cx="2823394" cy="734841"/>
        </p:xfrm>
        <a:graphic>
          <a:graphicData uri="http://schemas.openxmlformats.org/presentationml/2006/ole">
            <mc:AlternateContent xmlns:mc="http://schemas.openxmlformats.org/markup-compatibility/2006">
              <mc:Choice xmlns:v="urn:schemas-microsoft-com:vml" Requires="v">
                <p:oleObj spid="_x0000_s1127843" name="Equation" r:id="rId8" imgW="1765080" imgH="406080" progId="Equation.DSMT4">
                  <p:embed/>
                </p:oleObj>
              </mc:Choice>
              <mc:Fallback>
                <p:oleObj name="Equation" r:id="rId8" imgW="1765080" imgH="406080" progId="Equation.DSMT4">
                  <p:embed/>
                  <p:pic>
                    <p:nvPicPr>
                      <p:cNvPr id="10" name="Object 11"/>
                      <p:cNvPicPr>
                        <a:picLocks noChangeAspect="1" noChangeArrowheads="1"/>
                      </p:cNvPicPr>
                      <p:nvPr/>
                    </p:nvPicPr>
                    <p:blipFill>
                      <a:blip r:embed="rId9">
                        <a:extLst>
                          <a:ext uri="{28A0092B-C50C-407E-A947-70E740481C1C}">
                            <a14:useLocalDpi xmlns:a14="http://schemas.microsoft.com/office/drawing/2010/main" val="0"/>
                          </a:ext>
                        </a:extLst>
                      </a:blip>
                      <a:srcRect l="-2040" t="-8865" r="-2040" b="-8865"/>
                      <a:stretch>
                        <a:fillRect/>
                      </a:stretch>
                    </p:blipFill>
                    <p:spPr bwMode="auto">
                      <a:xfrm>
                        <a:off x="2741935" y="5518679"/>
                        <a:ext cx="2823394" cy="734841"/>
                      </a:xfrm>
                      <a:prstGeom prst="rect">
                        <a:avLst/>
                      </a:prstGeom>
                      <a:noFill/>
                      <a:ln w="9525">
                        <a:noFill/>
                        <a:miter lim="800000"/>
                        <a:headEnd/>
                        <a:tailEnd/>
                      </a:ln>
                    </p:spPr>
                  </p:pic>
                </p:oleObj>
              </mc:Fallback>
            </mc:AlternateContent>
          </a:graphicData>
        </a:graphic>
      </p:graphicFrame>
    </p:spTree>
    <p:extLst>
      <p:ext uri="{BB962C8B-B14F-4D97-AF65-F5344CB8AC3E}">
        <p14:creationId xmlns:p14="http://schemas.microsoft.com/office/powerpoint/2010/main" val="259781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000"/>
                                        <p:tgtEl>
                                          <p:spTgt spid="41"/>
                                        </p:tgtEl>
                                      </p:cBhvr>
                                    </p:animEffect>
                                  </p:childTnLst>
                                </p:cTn>
                              </p:par>
                            </p:childTnLst>
                          </p:cTn>
                        </p:par>
                        <p:par>
                          <p:cTn id="8" fill="hold">
                            <p:stCondLst>
                              <p:cond delay="2000"/>
                            </p:stCondLst>
                            <p:childTnLst>
                              <p:par>
                                <p:cTn id="9" presetID="2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1000"/>
                                        <p:tgtEl>
                                          <p:spTgt spid="12"/>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left)">
                                      <p:cBhvr>
                                        <p:cTn id="15" dur="500"/>
                                        <p:tgtEl>
                                          <p:spTgt spid="39"/>
                                        </p:tgtEl>
                                      </p:cBhvr>
                                    </p:animEffect>
                                  </p:childTnLst>
                                </p:cTn>
                              </p:par>
                            </p:childTnLst>
                          </p:cTn>
                        </p:par>
                        <p:par>
                          <p:cTn id="16" fill="hold">
                            <p:stCondLst>
                              <p:cond delay="3500"/>
                            </p:stCondLst>
                            <p:childTnLst>
                              <p:par>
                                <p:cTn id="17" presetID="22" presetClass="entr" presetSubtype="8" fill="hold" grpId="0"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2000"/>
                                        <p:tgtEl>
                                          <p:spTgt spid="43"/>
                                        </p:tgtEl>
                                      </p:cBhvr>
                                    </p:animEffect>
                                  </p:childTnLst>
                                </p:cTn>
                              </p:par>
                            </p:childTnLst>
                          </p:cTn>
                        </p:par>
                        <p:par>
                          <p:cTn id="20" fill="hold">
                            <p:stCondLst>
                              <p:cond delay="5500"/>
                            </p:stCondLst>
                            <p:childTnLst>
                              <p:par>
                                <p:cTn id="21" presetID="22" presetClass="entr" presetSubtype="8" fill="hold" grpId="0"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wipe(left)">
                                      <p:cBhvr>
                                        <p:cTn id="23" dur="20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par>
                          <p:cTn id="29" fill="hold">
                            <p:stCondLst>
                              <p:cond delay="500"/>
                            </p:stCondLst>
                            <p:childTnLst>
                              <p:par>
                                <p:cTn id="30" presetID="5" presetClass="entr" presetSubtype="10" fill="hold" nodeType="afterEffect">
                                  <p:stCondLst>
                                    <p:cond delay="0"/>
                                  </p:stCondLst>
                                  <p:childTnLst>
                                    <p:set>
                                      <p:cBhvr>
                                        <p:cTn id="31" dur="1" fill="hold">
                                          <p:stCondLst>
                                            <p:cond delay="0"/>
                                          </p:stCondLst>
                                        </p:cTn>
                                        <p:tgtEl>
                                          <p:spTgt spid="890888"/>
                                        </p:tgtEl>
                                        <p:attrNameLst>
                                          <p:attrName>style.visibility</p:attrName>
                                        </p:attrNameLst>
                                      </p:cBhvr>
                                      <p:to>
                                        <p:strVal val="visible"/>
                                      </p:to>
                                    </p:set>
                                    <p:animEffect transition="in" filter="checkerboard(across)">
                                      <p:cBhvr>
                                        <p:cTn id="32" dur="1000"/>
                                        <p:tgtEl>
                                          <p:spTgt spid="890888"/>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890888"/>
                                        </p:tgtEl>
                                        <p:attrNameLst>
                                          <p:attrName>style.visibility</p:attrName>
                                        </p:attrNameLst>
                                      </p:cBhvr>
                                      <p:to>
                                        <p:strVal val="visible"/>
                                      </p:to>
                                    </p:set>
                                    <p:animEffect transition="in" filter="wipe(left)">
                                      <p:cBhvr>
                                        <p:cTn id="36" dur="1000"/>
                                        <p:tgtEl>
                                          <p:spTgt spid="890888"/>
                                        </p:tgtEl>
                                      </p:cBhvr>
                                    </p:animEffect>
                                  </p:childTnLst>
                                </p:cTn>
                              </p:par>
                            </p:childTnLst>
                          </p:cTn>
                        </p:par>
                        <p:par>
                          <p:cTn id="37" fill="hold">
                            <p:stCondLst>
                              <p:cond delay="2500"/>
                            </p:stCondLst>
                            <p:childTnLst>
                              <p:par>
                                <p:cTn id="38" presetID="22" presetClass="entr" presetSubtype="8"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left)">
                                      <p:cBhvr>
                                        <p:cTn id="40" dur="1000"/>
                                        <p:tgtEl>
                                          <p:spTgt spid="49"/>
                                        </p:tgtEl>
                                      </p:cBhvr>
                                    </p:animEffect>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2000"/>
                                        <p:tgtEl>
                                          <p:spTgt spid="50"/>
                                        </p:tgtEl>
                                      </p:cBhvr>
                                    </p:animEffect>
                                  </p:childTnLst>
                                </p:cTn>
                              </p:par>
                            </p:childTnLst>
                          </p:cTn>
                        </p:par>
                        <p:par>
                          <p:cTn id="45" fill="hold">
                            <p:stCondLst>
                              <p:cond delay="5500"/>
                            </p:stCondLst>
                            <p:childTnLst>
                              <p:par>
                                <p:cTn id="46" presetID="22" presetClass="entr" presetSubtype="8" fill="hold" grpId="0"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par>
                          <p:cTn id="49" fill="hold">
                            <p:stCondLst>
                              <p:cond delay="6000"/>
                            </p:stCondLst>
                            <p:childTnLst>
                              <p:par>
                                <p:cTn id="50" presetID="22" presetClass="entr" presetSubtype="8" fill="hold" grpId="0"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1000"/>
                                        <p:tgtEl>
                                          <p:spTgt spid="27"/>
                                        </p:tgtEl>
                                      </p:cBhvr>
                                    </p:animEffect>
                                  </p:childTnLst>
                                </p:cTn>
                              </p:par>
                            </p:childTnLst>
                          </p:cTn>
                        </p:par>
                        <p:par>
                          <p:cTn id="53" fill="hold">
                            <p:stCondLst>
                              <p:cond delay="7000"/>
                            </p:stCondLst>
                            <p:childTnLst>
                              <p:par>
                                <p:cTn id="54" presetID="22" presetClass="entr" presetSubtype="8" fill="hold" grpId="0" nodeType="afterEffect">
                                  <p:stCondLst>
                                    <p:cond delay="0"/>
                                  </p:stCondLst>
                                  <p:childTnLst>
                                    <p:set>
                                      <p:cBhvr>
                                        <p:cTn id="55" dur="1" fill="hold">
                                          <p:stCondLst>
                                            <p:cond delay="0"/>
                                          </p:stCondLst>
                                        </p:cTn>
                                        <p:tgtEl>
                                          <p:spTgt spid="40"/>
                                        </p:tgtEl>
                                        <p:attrNameLst>
                                          <p:attrName>style.visibility</p:attrName>
                                        </p:attrNameLst>
                                      </p:cBhvr>
                                      <p:to>
                                        <p:strVal val="visible"/>
                                      </p:to>
                                    </p:set>
                                    <p:animEffect transition="in" filter="wipe(left)">
                                      <p:cBhvr>
                                        <p:cTn id="56" dur="2000"/>
                                        <p:tgtEl>
                                          <p:spTgt spid="40"/>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p:bldP spid="43" grpId="0"/>
      <p:bldP spid="45" grpId="0"/>
      <p:bldP spid="46" grpId="0" animBg="1"/>
      <p:bldP spid="49" grpId="0"/>
      <p:bldP spid="50" grpId="0"/>
      <p:bldP spid="26" grpId="0" animBg="1"/>
      <p:bldP spid="27" grpId="0"/>
      <p:bldP spid="40" grpId="0"/>
    </p:bldLst>
  </p:timing>
</p:sld>
</file>

<file path=ppt/slides/slide2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7848" name="Object 152"/>
          <p:cNvGraphicFramePr>
            <a:graphicFrameLocks noChangeAspect="1"/>
          </p:cNvGraphicFramePr>
          <p:nvPr/>
        </p:nvGraphicFramePr>
        <p:xfrm>
          <a:off x="998146" y="2575520"/>
          <a:ext cx="6629400" cy="3733800"/>
        </p:xfrm>
        <a:graphic>
          <a:graphicData uri="http://schemas.openxmlformats.org/presentationml/2006/ole">
            <mc:AlternateContent xmlns:mc="http://schemas.openxmlformats.org/markup-compatibility/2006">
              <mc:Choice xmlns:v="urn:schemas-microsoft-com:vml" Requires="v">
                <p:oleObj spid="_x0000_s1381389" name="Documento" r:id="rId4" imgW="7485840" imgH="4572000" progId="Word.Document.8">
                  <p:embed/>
                </p:oleObj>
              </mc:Choice>
              <mc:Fallback>
                <p:oleObj name="Documento" r:id="rId4" imgW="7485840" imgH="4572000" progId="Word.Document.8">
                  <p:embed/>
                  <p:pic>
                    <p:nvPicPr>
                      <p:cNvPr id="157848" name="Object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146" y="2575520"/>
                        <a:ext cx="6629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
          <p:cNvGrpSpPr>
            <a:grpSpLocks/>
          </p:cNvGrpSpPr>
          <p:nvPr/>
        </p:nvGrpSpPr>
        <p:grpSpPr bwMode="auto">
          <a:xfrm>
            <a:off x="179512" y="3721858"/>
            <a:ext cx="2087592" cy="470317"/>
            <a:chOff x="1268" y="2499"/>
            <a:chExt cx="980" cy="201"/>
          </a:xfrm>
        </p:grpSpPr>
        <p:sp>
          <p:nvSpPr>
            <p:cNvPr id="123909" name="Line 5"/>
            <p:cNvSpPr>
              <a:spLocks noChangeShapeType="1"/>
            </p:cNvSpPr>
            <p:nvPr/>
          </p:nvSpPr>
          <p:spPr bwMode="auto">
            <a:xfrm flipH="1">
              <a:off x="2045" y="2622"/>
              <a:ext cx="203" cy="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3910" name="Text Box 6"/>
            <p:cNvSpPr txBox="1">
              <a:spLocks noChangeArrowheads="1"/>
            </p:cNvSpPr>
            <p:nvPr/>
          </p:nvSpPr>
          <p:spPr bwMode="auto">
            <a:xfrm>
              <a:off x="1268" y="2499"/>
              <a:ext cx="777" cy="201"/>
            </a:xfrm>
            <a:prstGeom prst="rect">
              <a:avLst/>
            </a:prstGeom>
            <a:solidFill>
              <a:schemeClr val="accent2"/>
            </a:solidFill>
            <a:ln w="12700" cap="sq">
              <a:solidFill>
                <a:srgbClr val="FF3300"/>
              </a:solidFill>
              <a:miter lim="800000"/>
              <a:headEnd type="none" w="sm" len="sm"/>
              <a:tailEnd type="none" w="sm" len="sm"/>
            </a:ln>
            <a:effectLst/>
          </p:spPr>
          <p:txBody>
            <a:bodyPr wrap="square">
              <a:spAutoFit/>
            </a:bodyPr>
            <a:lstStyle/>
            <a:p>
              <a:pPr>
                <a:spcBef>
                  <a:spcPct val="50000"/>
                </a:spcBef>
              </a:pPr>
              <a:r>
                <a:rPr lang="es-ES_tradnl" b="1">
                  <a:solidFill>
                    <a:srgbClr val="008000"/>
                  </a:solidFill>
                </a:rPr>
                <a:t>Factor 2</a:t>
              </a:r>
            </a:p>
          </p:txBody>
        </p:sp>
      </p:grpSp>
      <p:grpSp>
        <p:nvGrpSpPr>
          <p:cNvPr id="3" name="Group 7"/>
          <p:cNvGrpSpPr>
            <a:grpSpLocks/>
          </p:cNvGrpSpPr>
          <p:nvPr/>
        </p:nvGrpSpPr>
        <p:grpSpPr bwMode="auto">
          <a:xfrm>
            <a:off x="899592" y="2426129"/>
            <a:ext cx="3657600" cy="469900"/>
            <a:chOff x="816" y="1152"/>
            <a:chExt cx="2304" cy="296"/>
          </a:xfrm>
        </p:grpSpPr>
        <p:sp>
          <p:nvSpPr>
            <p:cNvPr id="123912" name="Line 8"/>
            <p:cNvSpPr>
              <a:spLocks noChangeShapeType="1"/>
            </p:cNvSpPr>
            <p:nvPr/>
          </p:nvSpPr>
          <p:spPr bwMode="auto">
            <a:xfrm flipH="1">
              <a:off x="1920" y="1392"/>
              <a:ext cx="1200" cy="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3913" name="Text Box 9"/>
            <p:cNvSpPr txBox="1">
              <a:spLocks noChangeArrowheads="1"/>
            </p:cNvSpPr>
            <p:nvPr/>
          </p:nvSpPr>
          <p:spPr bwMode="auto">
            <a:xfrm>
              <a:off x="816" y="1152"/>
              <a:ext cx="1056" cy="296"/>
            </a:xfrm>
            <a:prstGeom prst="rect">
              <a:avLst/>
            </a:prstGeom>
            <a:solidFill>
              <a:schemeClr val="accent2"/>
            </a:solidFill>
            <a:ln w="12700" cap="sq">
              <a:solidFill>
                <a:srgbClr val="FF3300"/>
              </a:solidFill>
              <a:miter lim="800000"/>
              <a:headEnd type="none" w="sm" len="sm"/>
              <a:tailEnd type="none" w="sm" len="sm"/>
            </a:ln>
            <a:effectLst/>
          </p:spPr>
          <p:txBody>
            <a:bodyPr>
              <a:spAutoFit/>
            </a:bodyPr>
            <a:lstStyle/>
            <a:p>
              <a:pPr>
                <a:spcBef>
                  <a:spcPct val="50000"/>
                </a:spcBef>
              </a:pPr>
              <a:r>
                <a:rPr lang="es-ES_tradnl" b="1">
                  <a:solidFill>
                    <a:srgbClr val="008000"/>
                  </a:solidFill>
                </a:rPr>
                <a:t>Factor 1</a:t>
              </a:r>
            </a:p>
          </p:txBody>
        </p:sp>
      </p:grpSp>
      <p:grpSp>
        <p:nvGrpSpPr>
          <p:cNvPr id="4" name="Group 10"/>
          <p:cNvGrpSpPr>
            <a:grpSpLocks/>
          </p:cNvGrpSpPr>
          <p:nvPr/>
        </p:nvGrpSpPr>
        <p:grpSpPr bwMode="auto">
          <a:xfrm>
            <a:off x="467256" y="3505755"/>
            <a:ext cx="2820990" cy="1957388"/>
            <a:chOff x="431" y="1928"/>
            <a:chExt cx="1777" cy="1233"/>
          </a:xfrm>
        </p:grpSpPr>
        <p:sp>
          <p:nvSpPr>
            <p:cNvPr id="123915" name="Line 11"/>
            <p:cNvSpPr>
              <a:spLocks noChangeShapeType="1"/>
            </p:cNvSpPr>
            <p:nvPr/>
          </p:nvSpPr>
          <p:spPr bwMode="auto">
            <a:xfrm flipH="1">
              <a:off x="1701" y="2651"/>
              <a:ext cx="318" cy="21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3916" name="Text Box 12"/>
            <p:cNvSpPr txBox="1">
              <a:spLocks noChangeArrowheads="1"/>
            </p:cNvSpPr>
            <p:nvPr/>
          </p:nvSpPr>
          <p:spPr bwMode="auto">
            <a:xfrm>
              <a:off x="431" y="2865"/>
              <a:ext cx="1406" cy="296"/>
            </a:xfrm>
            <a:prstGeom prst="rect">
              <a:avLst/>
            </a:prstGeom>
            <a:solidFill>
              <a:schemeClr val="accent2"/>
            </a:solidFill>
            <a:ln w="12700" cap="sq">
              <a:solidFill>
                <a:srgbClr val="FF3300"/>
              </a:solidFill>
              <a:miter lim="800000"/>
              <a:headEnd type="none" w="sm" len="sm"/>
              <a:tailEnd type="none" w="sm" len="sm"/>
            </a:ln>
            <a:effectLst/>
          </p:spPr>
          <p:txBody>
            <a:bodyPr wrap="square">
              <a:spAutoFit/>
            </a:bodyPr>
            <a:lstStyle/>
            <a:p>
              <a:pPr>
                <a:spcBef>
                  <a:spcPct val="50000"/>
                </a:spcBef>
              </a:pPr>
              <a:r>
                <a:rPr lang="es-ES_tradnl" b="1" dirty="0">
                  <a:solidFill>
                    <a:srgbClr val="0000CC"/>
                  </a:solidFill>
                </a:rPr>
                <a:t>2 variantes</a:t>
              </a:r>
            </a:p>
          </p:txBody>
        </p:sp>
        <p:sp>
          <p:nvSpPr>
            <p:cNvPr id="123917" name="Oval 13"/>
            <p:cNvSpPr>
              <a:spLocks noChangeArrowheads="1"/>
            </p:cNvSpPr>
            <p:nvPr/>
          </p:nvSpPr>
          <p:spPr bwMode="auto">
            <a:xfrm>
              <a:off x="1968" y="1928"/>
              <a:ext cx="240" cy="768"/>
            </a:xfrm>
            <a:prstGeom prst="ellipse">
              <a:avLst/>
            </a:prstGeom>
            <a:noFill/>
            <a:ln w="12700"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grpSp>
      <p:grpSp>
        <p:nvGrpSpPr>
          <p:cNvPr id="5" name="Group 14"/>
          <p:cNvGrpSpPr>
            <a:grpSpLocks/>
          </p:cNvGrpSpPr>
          <p:nvPr/>
        </p:nvGrpSpPr>
        <p:grpSpPr bwMode="auto">
          <a:xfrm>
            <a:off x="3131748" y="1888295"/>
            <a:ext cx="5400677" cy="1685240"/>
            <a:chOff x="2064" y="1028"/>
            <a:chExt cx="3402" cy="852"/>
          </a:xfrm>
        </p:grpSpPr>
        <p:sp>
          <p:nvSpPr>
            <p:cNvPr id="123919" name="Oval 15"/>
            <p:cNvSpPr>
              <a:spLocks noChangeArrowheads="1"/>
            </p:cNvSpPr>
            <p:nvPr/>
          </p:nvSpPr>
          <p:spPr bwMode="auto">
            <a:xfrm>
              <a:off x="2352" y="1592"/>
              <a:ext cx="2064" cy="288"/>
            </a:xfrm>
            <a:prstGeom prst="ellipse">
              <a:avLst/>
            </a:prstGeom>
            <a:noFill/>
            <a:ln w="12700"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3920" name="Line 16"/>
            <p:cNvSpPr>
              <a:spLocks noChangeShapeType="1"/>
            </p:cNvSpPr>
            <p:nvPr/>
          </p:nvSpPr>
          <p:spPr bwMode="auto">
            <a:xfrm flipV="1">
              <a:off x="3924" y="1261"/>
              <a:ext cx="249" cy="349"/>
            </a:xfrm>
            <a:prstGeom prst="line">
              <a:avLst/>
            </a:prstGeom>
            <a:noFill/>
            <a:ln w="12700" cap="sq">
              <a:solidFill>
                <a:srgbClr val="FF3300"/>
              </a:solidFill>
              <a:miter lim="800000"/>
              <a:headEnd/>
              <a:tailEnd type="arrow" w="med" len="med"/>
            </a:ln>
            <a:effectLst/>
          </p:spPr>
          <p:txBody>
            <a:bodyPr wrap="none"/>
            <a:lstStyle/>
            <a:p>
              <a:endParaRPr lang="es-ES">
                <a:solidFill>
                  <a:srgbClr val="000000"/>
                </a:solidFill>
              </a:endParaRPr>
            </a:p>
          </p:txBody>
        </p:sp>
        <p:sp>
          <p:nvSpPr>
            <p:cNvPr id="123921" name="Text Box 17"/>
            <p:cNvSpPr txBox="1">
              <a:spLocks noChangeArrowheads="1"/>
            </p:cNvSpPr>
            <p:nvPr/>
          </p:nvSpPr>
          <p:spPr bwMode="auto">
            <a:xfrm>
              <a:off x="2064" y="1028"/>
              <a:ext cx="3402" cy="233"/>
            </a:xfrm>
            <a:prstGeom prst="rect">
              <a:avLst/>
            </a:prstGeom>
            <a:solidFill>
              <a:schemeClr val="accent2"/>
            </a:solidFill>
            <a:ln w="12700" cap="sq">
              <a:solidFill>
                <a:srgbClr val="FF3300"/>
              </a:solidFill>
              <a:miter lim="800000"/>
              <a:headEnd type="none" w="sm" len="sm"/>
              <a:tailEnd type="none" w="sm" len="sm"/>
            </a:ln>
            <a:effectLst/>
          </p:spPr>
          <p:txBody>
            <a:bodyPr wrap="square">
              <a:spAutoFit/>
            </a:bodyPr>
            <a:lstStyle/>
            <a:p>
              <a:pPr>
                <a:spcBef>
                  <a:spcPct val="50000"/>
                </a:spcBef>
              </a:pPr>
              <a:r>
                <a:rPr lang="es-ES_tradnl" b="1" dirty="0">
                  <a:solidFill>
                    <a:srgbClr val="0000CC"/>
                  </a:solidFill>
                </a:rPr>
                <a:t>3 niveles: </a:t>
              </a:r>
              <a:r>
                <a:rPr lang="es-ES_tradnl" b="1" dirty="0">
                  <a:solidFill>
                    <a:srgbClr val="000000"/>
                  </a:solidFill>
                </a:rPr>
                <a:t>3 dosis distintas</a:t>
              </a:r>
            </a:p>
          </p:txBody>
        </p:sp>
      </p:grpSp>
      <p:sp>
        <p:nvSpPr>
          <p:cNvPr id="123932" name="Rectangle 28"/>
          <p:cNvSpPr>
            <a:spLocks noGrp="1" noChangeArrowheads="1"/>
          </p:cNvSpPr>
          <p:nvPr>
            <p:ph type="title"/>
          </p:nvPr>
        </p:nvSpPr>
        <p:spPr>
          <a:xfrm>
            <a:off x="34927" y="97493"/>
            <a:ext cx="8467725" cy="523220"/>
          </a:xfrm>
          <a:noFill/>
          <a:ln/>
        </p:spPr>
        <p:txBody>
          <a:bodyPr/>
          <a:lstStyle/>
          <a:p>
            <a:r>
              <a:rPr lang="ca-ES" sz="2800" b="1" dirty="0">
                <a:solidFill>
                  <a:srgbClr val="002060"/>
                </a:solidFill>
              </a:rPr>
              <a:t>Idea </a:t>
            </a:r>
            <a:r>
              <a:rPr lang="es-ES" sz="2800" b="1" dirty="0">
                <a:solidFill>
                  <a:srgbClr val="002060"/>
                </a:solidFill>
              </a:rPr>
              <a:t>intuitiva</a:t>
            </a:r>
            <a:r>
              <a:rPr lang="ca-ES" sz="2800" b="1" dirty="0">
                <a:solidFill>
                  <a:srgbClr val="002060"/>
                </a:solidFill>
              </a:rPr>
              <a:t> del ANOVA (</a:t>
            </a:r>
            <a:r>
              <a:rPr lang="ca-ES" sz="2800" b="1" dirty="0" err="1">
                <a:solidFill>
                  <a:srgbClr val="002060"/>
                </a:solidFill>
              </a:rPr>
              <a:t>Ejemplo</a:t>
            </a:r>
            <a:r>
              <a:rPr lang="ca-ES" sz="2800" b="1" dirty="0">
                <a:solidFill>
                  <a:srgbClr val="002060"/>
                </a:solidFill>
              </a:rPr>
              <a:t> 3)</a:t>
            </a:r>
            <a:endParaRPr lang="es-ES_tradnl" sz="2800" b="1" dirty="0">
              <a:solidFill>
                <a:srgbClr val="002060"/>
              </a:solidFill>
            </a:endParaRPr>
          </a:p>
        </p:txBody>
      </p:sp>
      <p:sp>
        <p:nvSpPr>
          <p:cNvPr id="123933" name="Text Box 29"/>
          <p:cNvSpPr txBox="1">
            <a:spLocks noChangeArrowheads="1"/>
          </p:cNvSpPr>
          <p:nvPr/>
        </p:nvSpPr>
        <p:spPr bwMode="auto">
          <a:xfrm>
            <a:off x="323850" y="620714"/>
            <a:ext cx="8534400" cy="1107996"/>
          </a:xfrm>
          <a:prstGeom prst="rect">
            <a:avLst/>
          </a:prstGeom>
          <a:noFill/>
          <a:ln w="12700" cap="sq">
            <a:noFill/>
            <a:miter lim="800000"/>
            <a:headEnd type="none" w="sm" len="sm"/>
            <a:tailEnd type="none" w="sm" len="sm"/>
          </a:ln>
          <a:effectLst/>
        </p:spPr>
        <p:txBody>
          <a:bodyPr>
            <a:spAutoFit/>
          </a:bodyPr>
          <a:lstStyle/>
          <a:p>
            <a:pPr>
              <a:spcBef>
                <a:spcPct val="20000"/>
              </a:spcBef>
              <a:buClr>
                <a:srgbClr val="9A0000"/>
              </a:buClr>
              <a:buSzPct val="75000"/>
              <a:buFont typeface="Wingdings" pitchFamily="2" charset="2"/>
              <a:buChar char="n"/>
            </a:pPr>
            <a:r>
              <a:rPr lang="es-ES_tradnl" sz="2200" b="1" dirty="0">
                <a:solidFill>
                  <a:srgbClr val="008000"/>
                </a:solidFill>
              </a:rPr>
              <a:t> </a:t>
            </a:r>
            <a:r>
              <a:rPr lang="es-ES_tradnl" sz="2200" b="1" u="sng" dirty="0">
                <a:solidFill>
                  <a:srgbClr val="008000"/>
                </a:solidFill>
              </a:rPr>
              <a:t>Efecto</a:t>
            </a:r>
            <a:r>
              <a:rPr lang="es-ES_tradnl" sz="2200" dirty="0">
                <a:solidFill>
                  <a:srgbClr val="000000"/>
                </a:solidFill>
              </a:rPr>
              <a:t> de la </a:t>
            </a:r>
            <a:r>
              <a:rPr lang="es-ES_tradnl" sz="2200" u="sng" dirty="0">
                <a:solidFill>
                  <a:srgbClr val="000000"/>
                </a:solidFill>
              </a:rPr>
              <a:t>variedad</a:t>
            </a:r>
            <a:r>
              <a:rPr lang="es-ES_tradnl" sz="2200" dirty="0">
                <a:solidFill>
                  <a:srgbClr val="000000"/>
                </a:solidFill>
              </a:rPr>
              <a:t> </a:t>
            </a:r>
            <a:r>
              <a:rPr lang="es-ES_tradnl" sz="2200" u="sng" dirty="0">
                <a:solidFill>
                  <a:srgbClr val="000000"/>
                </a:solidFill>
              </a:rPr>
              <a:t>y</a:t>
            </a:r>
            <a:r>
              <a:rPr lang="es-ES_tradnl" sz="2200" dirty="0">
                <a:solidFill>
                  <a:srgbClr val="000000"/>
                </a:solidFill>
              </a:rPr>
              <a:t> la </a:t>
            </a:r>
            <a:r>
              <a:rPr lang="es-ES_tradnl" sz="2200" u="sng" dirty="0">
                <a:solidFill>
                  <a:srgbClr val="000000"/>
                </a:solidFill>
              </a:rPr>
              <a:t>dosis de abonado</a:t>
            </a:r>
            <a:r>
              <a:rPr lang="es-ES_tradnl" sz="2200" dirty="0">
                <a:solidFill>
                  <a:srgbClr val="000000"/>
                </a:solidFill>
              </a:rPr>
              <a:t> </a:t>
            </a:r>
            <a:r>
              <a:rPr lang="es-ES_tradnl" sz="2200" u="sng" dirty="0">
                <a:solidFill>
                  <a:srgbClr val="000000"/>
                </a:solidFill>
              </a:rPr>
              <a:t>sobre</a:t>
            </a:r>
            <a:r>
              <a:rPr lang="es-ES_tradnl" sz="2200" dirty="0">
                <a:solidFill>
                  <a:srgbClr val="000000"/>
                </a:solidFill>
              </a:rPr>
              <a:t> el </a:t>
            </a:r>
            <a:r>
              <a:rPr lang="es-ES_tradnl" sz="2200" u="sng" dirty="0">
                <a:solidFill>
                  <a:srgbClr val="000000"/>
                </a:solidFill>
              </a:rPr>
              <a:t>rendimiento</a:t>
            </a:r>
            <a:r>
              <a:rPr lang="es-ES_tradnl" sz="2200" dirty="0">
                <a:solidFill>
                  <a:srgbClr val="000000"/>
                </a:solidFill>
              </a:rPr>
              <a:t> de un cultivo en 12 parcelas (rendimientos hipotéticos en algunos casos extremos)</a:t>
            </a:r>
          </a:p>
        </p:txBody>
      </p:sp>
      <p:grpSp>
        <p:nvGrpSpPr>
          <p:cNvPr id="6" name="Group 18"/>
          <p:cNvGrpSpPr>
            <a:grpSpLocks/>
          </p:cNvGrpSpPr>
          <p:nvPr/>
        </p:nvGrpSpPr>
        <p:grpSpPr bwMode="auto">
          <a:xfrm>
            <a:off x="2987676" y="3616385"/>
            <a:ext cx="5832476" cy="2592388"/>
            <a:chOff x="1899" y="2672"/>
            <a:chExt cx="3674" cy="1633"/>
          </a:xfrm>
        </p:grpSpPr>
        <p:sp>
          <p:nvSpPr>
            <p:cNvPr id="20" name="Oval 19"/>
            <p:cNvSpPr>
              <a:spLocks noChangeArrowheads="1"/>
            </p:cNvSpPr>
            <p:nvPr/>
          </p:nvSpPr>
          <p:spPr bwMode="auto">
            <a:xfrm>
              <a:off x="2806" y="2672"/>
              <a:ext cx="432" cy="288"/>
            </a:xfrm>
            <a:prstGeom prst="ellipse">
              <a:avLst/>
            </a:prstGeom>
            <a:noFill/>
            <a:ln w="12700"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21" name="Line 20"/>
            <p:cNvSpPr>
              <a:spLocks noChangeShapeType="1"/>
            </p:cNvSpPr>
            <p:nvPr/>
          </p:nvSpPr>
          <p:spPr bwMode="auto">
            <a:xfrm>
              <a:off x="3033" y="2944"/>
              <a:ext cx="0" cy="635"/>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22" name="Text Box 21"/>
            <p:cNvSpPr txBox="1">
              <a:spLocks noChangeArrowheads="1"/>
            </p:cNvSpPr>
            <p:nvPr/>
          </p:nvSpPr>
          <p:spPr bwMode="auto">
            <a:xfrm>
              <a:off x="1899" y="3607"/>
              <a:ext cx="3674" cy="698"/>
            </a:xfrm>
            <a:prstGeom prst="rect">
              <a:avLst/>
            </a:prstGeom>
            <a:solidFill>
              <a:srgbClr val="EAEAEA"/>
            </a:solidFill>
            <a:ln w="12700" cap="sq">
              <a:solidFill>
                <a:srgbClr val="FF3300"/>
              </a:solidFill>
              <a:miter lim="800000"/>
              <a:headEnd type="none" w="sm" len="sm"/>
              <a:tailEnd type="none" w="sm" len="sm"/>
            </a:ln>
            <a:effectLst/>
          </p:spPr>
          <p:txBody>
            <a:bodyPr wrap="square">
              <a:spAutoFit/>
            </a:bodyPr>
            <a:lstStyle/>
            <a:p>
              <a:pPr>
                <a:spcBef>
                  <a:spcPct val="50000"/>
                </a:spcBef>
              </a:pPr>
              <a:r>
                <a:rPr lang="es-ES_tradnl" sz="2200" b="1" dirty="0">
                  <a:solidFill>
                    <a:srgbClr val="0000CC"/>
                  </a:solidFill>
                </a:rPr>
                <a:t>Valor observado: </a:t>
              </a:r>
              <a:r>
                <a:rPr lang="es-ES_tradnl" sz="2200" b="1" dirty="0">
                  <a:solidFill>
                    <a:srgbClr val="000000"/>
                  </a:solidFill>
                </a:rPr>
                <a:t>RENDIMIENTO Parcela 3</a:t>
              </a:r>
              <a:r>
                <a:rPr lang="es-ES_tradnl" sz="2200" dirty="0">
                  <a:solidFill>
                    <a:srgbClr val="000000"/>
                  </a:solidFill>
                </a:rPr>
                <a:t> sembrada con la </a:t>
              </a:r>
              <a:r>
                <a:rPr lang="es-ES_tradnl" sz="2200" b="1" dirty="0">
                  <a:solidFill>
                    <a:srgbClr val="000000"/>
                  </a:solidFill>
                </a:rPr>
                <a:t>variedad 1</a:t>
              </a:r>
              <a:r>
                <a:rPr lang="es-ES_tradnl" sz="2200" dirty="0">
                  <a:solidFill>
                    <a:srgbClr val="000000"/>
                  </a:solidFill>
                </a:rPr>
                <a:t> y cultivada con la </a:t>
              </a:r>
              <a:r>
                <a:rPr lang="es-ES_tradnl" sz="2200" b="1" dirty="0">
                  <a:solidFill>
                    <a:srgbClr val="000000"/>
                  </a:solidFill>
                </a:rPr>
                <a:t>dosis de abonado 2</a:t>
              </a:r>
            </a:p>
          </p:txBody>
        </p:sp>
      </p:grpSp>
    </p:spTree>
    <p:extLst>
      <p:ext uri="{BB962C8B-B14F-4D97-AF65-F5344CB8AC3E}">
        <p14:creationId xmlns:p14="http://schemas.microsoft.com/office/powerpoint/2010/main" val="175084939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ppt_w</p:attrName>
                                        </p:attrNameLst>
                                      </p:cBhvr>
                                      <p:tavLst>
                                        <p:tav tm="0">
                                          <p:val>
                                            <p:fltVal val="0"/>
                                          </p:val>
                                        </p:tav>
                                        <p:tav tm="100000">
                                          <p:val>
                                            <p:strVal val="#ppt_w"/>
                                          </p:val>
                                        </p:tav>
                                      </p:tavLst>
                                    </p:anim>
                                    <p:anim calcmode="lin" valueType="num">
                                      <p:cBhvr>
                                        <p:cTn id="19" dur="500" fill="hold"/>
                                        <p:tgtEl>
                                          <p:spTgt spid="2"/>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23" presetClass="entr" presetSubtype="16"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500" fill="hold"/>
                                        <p:tgtEl>
                                          <p:spTgt spid="4"/>
                                        </p:tgtEl>
                                        <p:attrNameLst>
                                          <p:attrName>ppt_w</p:attrName>
                                        </p:attrNameLst>
                                      </p:cBhvr>
                                      <p:tavLst>
                                        <p:tav tm="0">
                                          <p:val>
                                            <p:fltVal val="0"/>
                                          </p:val>
                                        </p:tav>
                                        <p:tav tm="100000">
                                          <p:val>
                                            <p:strVal val="#ppt_w"/>
                                          </p:val>
                                        </p:tav>
                                      </p:tavLst>
                                    </p:anim>
                                    <p:anim calcmode="lin" valueType="num">
                                      <p:cBhvr>
                                        <p:cTn id="24"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4934" name="Object 6"/>
          <p:cNvGraphicFramePr>
            <a:graphicFrameLocks noChangeAspect="1"/>
          </p:cNvGraphicFramePr>
          <p:nvPr/>
        </p:nvGraphicFramePr>
        <p:xfrm>
          <a:off x="647700" y="3989288"/>
          <a:ext cx="7848600" cy="862012"/>
        </p:xfrm>
        <a:graphic>
          <a:graphicData uri="http://schemas.openxmlformats.org/presentationml/2006/ole">
            <mc:AlternateContent xmlns:mc="http://schemas.openxmlformats.org/markup-compatibility/2006">
              <mc:Choice xmlns:v="urn:schemas-microsoft-com:vml" Requires="v">
                <p:oleObj spid="_x0000_s1382425" name="Equation" r:id="rId4" imgW="3581280" imgH="393480" progId="Equation.DSMT4">
                  <p:embed/>
                </p:oleObj>
              </mc:Choice>
              <mc:Fallback>
                <p:oleObj name="Equation" r:id="rId4" imgW="3581280" imgH="393480" progId="Equation.DSMT4">
                  <p:embed/>
                  <p:pic>
                    <p:nvPicPr>
                      <p:cNvPr id="124934"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3989288"/>
                        <a:ext cx="7848600" cy="862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4931" name="Object 3"/>
          <p:cNvGraphicFramePr>
            <a:graphicFrameLocks noChangeAspect="1"/>
          </p:cNvGraphicFramePr>
          <p:nvPr/>
        </p:nvGraphicFramePr>
        <p:xfrm>
          <a:off x="1143000" y="1727100"/>
          <a:ext cx="6629400" cy="3276600"/>
        </p:xfrm>
        <a:graphic>
          <a:graphicData uri="http://schemas.openxmlformats.org/presentationml/2006/ole">
            <mc:AlternateContent xmlns:mc="http://schemas.openxmlformats.org/markup-compatibility/2006">
              <mc:Choice xmlns:v="urn:schemas-microsoft-com:vml" Requires="v">
                <p:oleObj spid="_x0000_s1382426" name="Documento" r:id="rId6" imgW="7485840" imgH="4572000" progId="Word.Document.8">
                  <p:embed/>
                </p:oleObj>
              </mc:Choice>
              <mc:Fallback>
                <p:oleObj name="Documento" r:id="rId6" imgW="7485840" imgH="4572000" progId="Word.Document.8">
                  <p:embed/>
                  <p:pic>
                    <p:nvPicPr>
                      <p:cNvPr id="12493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1727100"/>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932" name="Text Box 4"/>
          <p:cNvSpPr txBox="1">
            <a:spLocks noChangeArrowheads="1"/>
          </p:cNvSpPr>
          <p:nvPr/>
        </p:nvSpPr>
        <p:spPr bwMode="auto">
          <a:xfrm>
            <a:off x="2895600" y="3632103"/>
            <a:ext cx="41910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a:solidFill>
                  <a:srgbClr val="0000CC"/>
                </a:solidFill>
              </a:rPr>
              <a:t>Rendimiento medio</a:t>
            </a:r>
            <a:r>
              <a:rPr lang="es-ES_tradnl" sz="2000">
                <a:solidFill>
                  <a:srgbClr val="000000"/>
                </a:solidFill>
              </a:rPr>
              <a:t> = 20</a:t>
            </a:r>
          </a:p>
        </p:txBody>
      </p:sp>
      <p:grpSp>
        <p:nvGrpSpPr>
          <p:cNvPr id="2" name="Group 7"/>
          <p:cNvGrpSpPr>
            <a:grpSpLocks/>
          </p:cNvGrpSpPr>
          <p:nvPr/>
        </p:nvGrpSpPr>
        <p:grpSpPr bwMode="auto">
          <a:xfrm>
            <a:off x="2971800" y="2641500"/>
            <a:ext cx="990600" cy="1600200"/>
            <a:chOff x="1872" y="1296"/>
            <a:chExt cx="624" cy="1008"/>
          </a:xfrm>
        </p:grpSpPr>
        <p:sp>
          <p:nvSpPr>
            <p:cNvPr id="124936" name="Oval 8"/>
            <p:cNvSpPr>
              <a:spLocks noChangeArrowheads="1"/>
            </p:cNvSpPr>
            <p:nvPr/>
          </p:nvSpPr>
          <p:spPr bwMode="auto">
            <a:xfrm>
              <a:off x="2256" y="1296"/>
              <a:ext cx="240" cy="288"/>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4937" name="Line 9"/>
            <p:cNvSpPr>
              <a:spLocks noChangeShapeType="1"/>
            </p:cNvSpPr>
            <p:nvPr/>
          </p:nvSpPr>
          <p:spPr bwMode="auto">
            <a:xfrm flipH="1">
              <a:off x="1872" y="1584"/>
              <a:ext cx="432" cy="72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3" name="Group 10"/>
          <p:cNvGrpSpPr>
            <a:grpSpLocks/>
          </p:cNvGrpSpPr>
          <p:nvPr/>
        </p:nvGrpSpPr>
        <p:grpSpPr bwMode="auto">
          <a:xfrm>
            <a:off x="3810000" y="3665438"/>
            <a:ext cx="2362200" cy="576262"/>
            <a:chOff x="2400" y="1941"/>
            <a:chExt cx="1488" cy="363"/>
          </a:xfrm>
        </p:grpSpPr>
        <p:sp>
          <p:nvSpPr>
            <p:cNvPr id="124939" name="Oval 11"/>
            <p:cNvSpPr>
              <a:spLocks noChangeArrowheads="1"/>
            </p:cNvSpPr>
            <p:nvPr/>
          </p:nvSpPr>
          <p:spPr bwMode="auto">
            <a:xfrm>
              <a:off x="3648" y="1941"/>
              <a:ext cx="240" cy="219"/>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4940" name="Line 12"/>
            <p:cNvSpPr>
              <a:spLocks noChangeShapeType="1"/>
            </p:cNvSpPr>
            <p:nvPr/>
          </p:nvSpPr>
          <p:spPr bwMode="auto">
            <a:xfrm flipH="1">
              <a:off x="2400" y="2160"/>
              <a:ext cx="1392" cy="14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4" name="Group 13"/>
          <p:cNvGrpSpPr>
            <a:grpSpLocks/>
          </p:cNvGrpSpPr>
          <p:nvPr/>
        </p:nvGrpSpPr>
        <p:grpSpPr bwMode="auto">
          <a:xfrm>
            <a:off x="611561" y="3717035"/>
            <a:ext cx="4386263" cy="2347913"/>
            <a:chOff x="384" y="2496"/>
            <a:chExt cx="2763" cy="1479"/>
          </a:xfrm>
        </p:grpSpPr>
        <p:sp>
          <p:nvSpPr>
            <p:cNvPr id="124942" name="Oval 14"/>
            <p:cNvSpPr>
              <a:spLocks noChangeArrowheads="1"/>
            </p:cNvSpPr>
            <p:nvPr/>
          </p:nvSpPr>
          <p:spPr bwMode="auto">
            <a:xfrm>
              <a:off x="384" y="2496"/>
              <a:ext cx="1152" cy="864"/>
            </a:xfrm>
            <a:prstGeom prst="ellipse">
              <a:avLst/>
            </a:prstGeom>
            <a:noFill/>
            <a:ln w="12700"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4943" name="Line 15"/>
            <p:cNvSpPr>
              <a:spLocks noChangeShapeType="1"/>
            </p:cNvSpPr>
            <p:nvPr/>
          </p:nvSpPr>
          <p:spPr bwMode="auto">
            <a:xfrm>
              <a:off x="1488" y="3072"/>
              <a:ext cx="257" cy="377"/>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4944" name="Text Box 16"/>
            <p:cNvSpPr txBox="1">
              <a:spLocks noChangeArrowheads="1"/>
            </p:cNvSpPr>
            <p:nvPr/>
          </p:nvSpPr>
          <p:spPr bwMode="auto">
            <a:xfrm>
              <a:off x="747" y="3449"/>
              <a:ext cx="2400" cy="526"/>
            </a:xfrm>
            <a:prstGeom prst="rect">
              <a:avLst/>
            </a:prstGeom>
            <a:solidFill>
              <a:schemeClr val="accent1"/>
            </a:solidFill>
            <a:ln w="12700" cap="sq">
              <a:solidFill>
                <a:srgbClr val="FF3300"/>
              </a:solidFill>
              <a:miter lim="800000"/>
              <a:headEnd type="none" w="sm" len="sm"/>
              <a:tailEnd type="none" w="sm" len="sm"/>
            </a:ln>
            <a:effectLst/>
          </p:spPr>
          <p:txBody>
            <a:bodyPr>
              <a:spAutoFit/>
            </a:bodyPr>
            <a:lstStyle/>
            <a:p>
              <a:pPr algn="ctr">
                <a:spcBef>
                  <a:spcPct val="50000"/>
                </a:spcBef>
              </a:pPr>
              <a:r>
                <a:rPr lang="es-ES_tradnl" b="1">
                  <a:solidFill>
                    <a:srgbClr val="9A0000"/>
                  </a:solidFill>
                </a:rPr>
                <a:t>Suma de Cuadrados Total (SCT)</a:t>
              </a:r>
            </a:p>
          </p:txBody>
        </p:sp>
      </p:grpSp>
      <p:grpSp>
        <p:nvGrpSpPr>
          <p:cNvPr id="5" name="Group 18"/>
          <p:cNvGrpSpPr>
            <a:grpSpLocks/>
          </p:cNvGrpSpPr>
          <p:nvPr/>
        </p:nvGrpSpPr>
        <p:grpSpPr bwMode="auto">
          <a:xfrm>
            <a:off x="5148263" y="4013102"/>
            <a:ext cx="3538538" cy="2017713"/>
            <a:chOff x="3243" y="2160"/>
            <a:chExt cx="2229" cy="1271"/>
          </a:xfrm>
        </p:grpSpPr>
        <p:sp>
          <p:nvSpPr>
            <p:cNvPr id="124947" name="Oval 19"/>
            <p:cNvSpPr>
              <a:spLocks noChangeArrowheads="1"/>
            </p:cNvSpPr>
            <p:nvPr/>
          </p:nvSpPr>
          <p:spPr bwMode="auto">
            <a:xfrm>
              <a:off x="5040" y="2160"/>
              <a:ext cx="432" cy="3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4948" name="Line 20"/>
            <p:cNvSpPr>
              <a:spLocks noChangeShapeType="1"/>
            </p:cNvSpPr>
            <p:nvPr/>
          </p:nvSpPr>
          <p:spPr bwMode="auto">
            <a:xfrm flipH="1">
              <a:off x="4468" y="2496"/>
              <a:ext cx="620" cy="29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4949" name="Text Box 21"/>
            <p:cNvSpPr txBox="1">
              <a:spLocks noChangeArrowheads="1"/>
            </p:cNvSpPr>
            <p:nvPr/>
          </p:nvSpPr>
          <p:spPr bwMode="auto">
            <a:xfrm>
              <a:off x="3243" y="2790"/>
              <a:ext cx="1872" cy="641"/>
            </a:xfrm>
            <a:prstGeom prst="rect">
              <a:avLst/>
            </a:prstGeom>
            <a:solidFill>
              <a:schemeClr val="accent1"/>
            </a:solidFill>
            <a:ln w="12700" cap="sq">
              <a:solidFill>
                <a:srgbClr val="FF3300"/>
              </a:solidFill>
              <a:miter lim="800000"/>
              <a:headEnd type="none" w="sm" len="sm"/>
              <a:tailEnd type="none" w="sm" len="sm"/>
            </a:ln>
            <a:effectLst/>
          </p:spPr>
          <p:txBody>
            <a:bodyPr>
              <a:spAutoFit/>
            </a:bodyPr>
            <a:lstStyle/>
            <a:p>
              <a:pPr algn="ctr">
                <a:spcBef>
                  <a:spcPct val="50000"/>
                </a:spcBef>
              </a:pPr>
              <a:r>
                <a:rPr lang="es-ES_tradnl" b="1" dirty="0">
                  <a:solidFill>
                    <a:srgbClr val="0000CC"/>
                  </a:solidFill>
                </a:rPr>
                <a:t>Nada influye</a:t>
              </a:r>
            </a:p>
            <a:p>
              <a:pPr algn="ctr">
                <a:spcBef>
                  <a:spcPct val="50000"/>
                </a:spcBef>
              </a:pPr>
              <a:r>
                <a:rPr lang="es-ES_tradnl" b="1" dirty="0" err="1">
                  <a:solidFill>
                    <a:srgbClr val="0000CC">
                      <a:lumMod val="75000"/>
                    </a:srgbClr>
                  </a:solidFill>
                </a:rPr>
                <a:t>SC</a:t>
              </a:r>
              <a:r>
                <a:rPr lang="es-ES_tradnl" b="1" baseline="-25000" dirty="0" err="1">
                  <a:solidFill>
                    <a:srgbClr val="0000CC">
                      <a:lumMod val="75000"/>
                    </a:srgbClr>
                  </a:solidFill>
                </a:rPr>
                <a:t>Total</a:t>
              </a:r>
              <a:r>
                <a:rPr lang="es-ES_tradnl" b="1" dirty="0">
                  <a:solidFill>
                    <a:srgbClr val="0000CC">
                      <a:lumMod val="75000"/>
                    </a:srgbClr>
                  </a:solidFill>
                </a:rPr>
                <a:t>=0</a:t>
              </a:r>
            </a:p>
          </p:txBody>
        </p:sp>
      </p:grpSp>
      <p:sp>
        <p:nvSpPr>
          <p:cNvPr id="124952" name="Rectangle 24"/>
          <p:cNvSpPr>
            <a:spLocks noGrp="1" noChangeArrowheads="1"/>
          </p:cNvSpPr>
          <p:nvPr>
            <p:ph type="title"/>
          </p:nvPr>
        </p:nvSpPr>
        <p:spPr>
          <a:xfrm>
            <a:off x="34927" y="35940"/>
            <a:ext cx="8467725" cy="584775"/>
          </a:xfrm>
          <a:noFill/>
          <a:ln/>
        </p:spPr>
        <p:txBody>
          <a:bodyPr/>
          <a:lstStyle/>
          <a:p>
            <a:r>
              <a:rPr lang="es-ES_tradnl" b="1" dirty="0">
                <a:solidFill>
                  <a:schemeClr val="tx2"/>
                </a:solidFill>
              </a:rPr>
              <a:t>Caso A</a:t>
            </a:r>
            <a:endParaRPr lang="es-ES_tradnl" dirty="0">
              <a:solidFill>
                <a:schemeClr val="folHlink"/>
              </a:solidFill>
            </a:endParaRPr>
          </a:p>
        </p:txBody>
      </p:sp>
      <p:sp>
        <p:nvSpPr>
          <p:cNvPr id="22" name="Text Box 5"/>
          <p:cNvSpPr txBox="1">
            <a:spLocks noChangeArrowheads="1"/>
          </p:cNvSpPr>
          <p:nvPr/>
        </p:nvSpPr>
        <p:spPr bwMode="auto">
          <a:xfrm>
            <a:off x="609600" y="764706"/>
            <a:ext cx="7924800" cy="7016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solidFill>
                  <a:srgbClr val="000000"/>
                </a:solidFill>
              </a:rPr>
              <a:t>La suma de los cuadrados de las desviaciones de cada valor observado del RENDIMIENTO con respecto a su media:</a:t>
            </a:r>
          </a:p>
        </p:txBody>
      </p:sp>
    </p:spTree>
    <p:extLst>
      <p:ext uri="{BB962C8B-B14F-4D97-AF65-F5344CB8AC3E}">
        <p14:creationId xmlns:p14="http://schemas.microsoft.com/office/powerpoint/2010/main" val="352788515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24932"/>
                                        </p:tgtEl>
                                        <p:attrNameLst>
                                          <p:attrName>style.visibility</p:attrName>
                                        </p:attrNameLst>
                                      </p:cBhvr>
                                      <p:to>
                                        <p:strVal val="visible"/>
                                      </p:to>
                                    </p:set>
                                    <p:anim calcmode="lin" valueType="num">
                                      <p:cBhvr additive="base">
                                        <p:cTn id="7" dur="500" fill="hold"/>
                                        <p:tgtEl>
                                          <p:spTgt spid="124932"/>
                                        </p:tgtEl>
                                        <p:attrNameLst>
                                          <p:attrName>ppt_x</p:attrName>
                                        </p:attrNameLst>
                                      </p:cBhvr>
                                      <p:tavLst>
                                        <p:tav tm="0">
                                          <p:val>
                                            <p:strVal val="0-#ppt_w/2"/>
                                          </p:val>
                                        </p:tav>
                                        <p:tav tm="100000">
                                          <p:val>
                                            <p:strVal val="#ppt_x"/>
                                          </p:val>
                                        </p:tav>
                                      </p:tavLst>
                                    </p:anim>
                                    <p:anim calcmode="lin" valueType="num">
                                      <p:cBhvr additive="base">
                                        <p:cTn id="8" dur="500" fill="hold"/>
                                        <p:tgtEl>
                                          <p:spTgt spid="12493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4934"/>
                                        </p:tgtEl>
                                        <p:attrNameLst>
                                          <p:attrName>style.visibility</p:attrName>
                                        </p:attrNameLst>
                                      </p:cBhvr>
                                      <p:to>
                                        <p:strVal val="visible"/>
                                      </p:to>
                                    </p:set>
                                    <p:anim calcmode="lin" valueType="num">
                                      <p:cBhvr>
                                        <p:cTn id="13" dur="500" fill="hold"/>
                                        <p:tgtEl>
                                          <p:spTgt spid="124934"/>
                                        </p:tgtEl>
                                        <p:attrNameLst>
                                          <p:attrName>ppt_w</p:attrName>
                                        </p:attrNameLst>
                                      </p:cBhvr>
                                      <p:tavLst>
                                        <p:tav tm="0">
                                          <p:val>
                                            <p:fltVal val="0"/>
                                          </p:val>
                                        </p:tav>
                                        <p:tav tm="100000">
                                          <p:val>
                                            <p:strVal val="#ppt_w"/>
                                          </p:val>
                                        </p:tav>
                                      </p:tavLst>
                                    </p:anim>
                                    <p:anim calcmode="lin" valueType="num">
                                      <p:cBhvr>
                                        <p:cTn id="14" dur="500" fill="hold"/>
                                        <p:tgtEl>
                                          <p:spTgt spid="124934"/>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10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1000"/>
                                        <p:tgtEl>
                                          <p:spTgt spid="2"/>
                                        </p:tgtEl>
                                      </p:cBhvr>
                                    </p:animEffect>
                                  </p:childTnLst>
                                </p:cTn>
                              </p:par>
                            </p:childTnLst>
                          </p:cTn>
                        </p:par>
                        <p:par>
                          <p:cTn id="24" fill="hold">
                            <p:stCondLst>
                              <p:cond delay="1000"/>
                            </p:stCondLst>
                            <p:childTnLst>
                              <p:par>
                                <p:cTn id="25" presetID="22" presetClass="entr" presetSubtype="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right)">
                                      <p:cBhvr>
                                        <p:cTn id="27" dur="1000"/>
                                        <p:tgtEl>
                                          <p:spTgt spid="3"/>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2000"/>
                                        <p:tgtEl>
                                          <p:spTgt spid="4"/>
                                        </p:tgtEl>
                                      </p:cBhvr>
                                    </p:animEffect>
                                  </p:childTnLst>
                                </p:cTn>
                              </p:par>
                            </p:childTnLst>
                          </p:cTn>
                        </p:par>
                        <p:par>
                          <p:cTn id="32" fill="hold">
                            <p:stCondLst>
                              <p:cond delay="4000"/>
                            </p:stCondLst>
                            <p:childTnLst>
                              <p:par>
                                <p:cTn id="33" presetID="22" presetClass="entr" presetSubtype="1"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up)">
                                      <p:cBhvr>
                                        <p:cTn id="3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autoUpdateAnimBg="0"/>
      <p:bldP spid="22" grpId="0" autoUpdateAnimBg="0"/>
    </p:bldLst>
  </p:timing>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55695" name="Object 47"/>
          <p:cNvGraphicFramePr>
            <a:graphicFrameLocks noChangeAspect="1"/>
          </p:cNvGraphicFramePr>
          <p:nvPr/>
        </p:nvGraphicFramePr>
        <p:xfrm>
          <a:off x="495300" y="2834684"/>
          <a:ext cx="8153400" cy="862013"/>
        </p:xfrm>
        <a:graphic>
          <a:graphicData uri="http://schemas.openxmlformats.org/presentationml/2006/ole">
            <mc:AlternateContent xmlns:mc="http://schemas.openxmlformats.org/markup-compatibility/2006">
              <mc:Choice xmlns:v="urn:schemas-microsoft-com:vml" Requires="v">
                <p:oleObj spid="_x0000_s1383449" name="Equation" r:id="rId4" imgW="3720960" imgH="393480" progId="Equation.DSMT4">
                  <p:embed/>
                </p:oleObj>
              </mc:Choice>
              <mc:Fallback>
                <p:oleObj name="Equation" r:id="rId4" imgW="3720960" imgH="393480" progId="Equation.DSMT4">
                  <p:embed/>
                  <p:pic>
                    <p:nvPicPr>
                      <p:cNvPr id="155695" name="Object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2834684"/>
                        <a:ext cx="81534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5696" name="Object 48"/>
          <p:cNvGraphicFramePr>
            <a:graphicFrameLocks noChangeAspect="1"/>
          </p:cNvGraphicFramePr>
          <p:nvPr/>
        </p:nvGraphicFramePr>
        <p:xfrm>
          <a:off x="1143000" y="548680"/>
          <a:ext cx="6629400" cy="3276600"/>
        </p:xfrm>
        <a:graphic>
          <a:graphicData uri="http://schemas.openxmlformats.org/presentationml/2006/ole">
            <mc:AlternateContent xmlns:mc="http://schemas.openxmlformats.org/markup-compatibility/2006">
              <mc:Choice xmlns:v="urn:schemas-microsoft-com:vml" Requires="v">
                <p:oleObj spid="_x0000_s1383450" name="Documento" r:id="rId6" imgW="7485840" imgH="4572000" progId="Word.Document.8">
                  <p:embed/>
                </p:oleObj>
              </mc:Choice>
              <mc:Fallback>
                <p:oleObj name="Documento" r:id="rId6" imgW="7485840" imgH="4572000" progId="Word.Document.8">
                  <p:embed/>
                  <p:pic>
                    <p:nvPicPr>
                      <p:cNvPr id="155696" name="Object 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548680"/>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5957" name="Text Box 5"/>
          <p:cNvSpPr txBox="1">
            <a:spLocks noChangeArrowheads="1"/>
          </p:cNvSpPr>
          <p:nvPr/>
        </p:nvSpPr>
        <p:spPr bwMode="auto">
          <a:xfrm>
            <a:off x="2895600" y="2453684"/>
            <a:ext cx="41910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solidFill>
                  <a:srgbClr val="0000CC"/>
                </a:solidFill>
              </a:rPr>
              <a:t>Rendimiento medio</a:t>
            </a:r>
            <a:r>
              <a:rPr lang="es-ES_tradnl" sz="2000" dirty="0">
                <a:solidFill>
                  <a:srgbClr val="000000"/>
                </a:solidFill>
              </a:rPr>
              <a:t> = 25</a:t>
            </a:r>
          </a:p>
        </p:txBody>
      </p:sp>
      <p:grpSp>
        <p:nvGrpSpPr>
          <p:cNvPr id="2" name="Group 6"/>
          <p:cNvGrpSpPr>
            <a:grpSpLocks/>
          </p:cNvGrpSpPr>
          <p:nvPr/>
        </p:nvGrpSpPr>
        <p:grpSpPr bwMode="auto">
          <a:xfrm>
            <a:off x="2971800" y="1463080"/>
            <a:ext cx="990600" cy="1600200"/>
            <a:chOff x="1872" y="1296"/>
            <a:chExt cx="624" cy="1008"/>
          </a:xfrm>
        </p:grpSpPr>
        <p:sp>
          <p:nvSpPr>
            <p:cNvPr id="125959" name="Oval 7"/>
            <p:cNvSpPr>
              <a:spLocks noChangeArrowheads="1"/>
            </p:cNvSpPr>
            <p:nvPr/>
          </p:nvSpPr>
          <p:spPr bwMode="auto">
            <a:xfrm>
              <a:off x="2256" y="1296"/>
              <a:ext cx="240" cy="288"/>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5960" name="Line 8"/>
            <p:cNvSpPr>
              <a:spLocks noChangeShapeType="1"/>
            </p:cNvSpPr>
            <p:nvPr/>
          </p:nvSpPr>
          <p:spPr bwMode="auto">
            <a:xfrm flipH="1">
              <a:off x="1872" y="1584"/>
              <a:ext cx="432" cy="72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3" name="Group 9"/>
          <p:cNvGrpSpPr>
            <a:grpSpLocks/>
          </p:cNvGrpSpPr>
          <p:nvPr/>
        </p:nvGrpSpPr>
        <p:grpSpPr bwMode="auto">
          <a:xfrm>
            <a:off x="3581400" y="2487018"/>
            <a:ext cx="2590800" cy="576262"/>
            <a:chOff x="2400" y="1941"/>
            <a:chExt cx="1488" cy="363"/>
          </a:xfrm>
        </p:grpSpPr>
        <p:sp>
          <p:nvSpPr>
            <p:cNvPr id="125962" name="Oval 10"/>
            <p:cNvSpPr>
              <a:spLocks noChangeArrowheads="1"/>
            </p:cNvSpPr>
            <p:nvPr/>
          </p:nvSpPr>
          <p:spPr bwMode="auto">
            <a:xfrm>
              <a:off x="3648" y="1941"/>
              <a:ext cx="240" cy="219"/>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5963" name="Line 11"/>
            <p:cNvSpPr>
              <a:spLocks noChangeShapeType="1"/>
            </p:cNvSpPr>
            <p:nvPr/>
          </p:nvSpPr>
          <p:spPr bwMode="auto">
            <a:xfrm flipH="1">
              <a:off x="2400" y="2160"/>
              <a:ext cx="1392" cy="14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4" name="Group 13"/>
          <p:cNvGrpSpPr>
            <a:grpSpLocks/>
          </p:cNvGrpSpPr>
          <p:nvPr/>
        </p:nvGrpSpPr>
        <p:grpSpPr bwMode="auto">
          <a:xfrm>
            <a:off x="762000" y="2834684"/>
            <a:ext cx="7924800" cy="2009775"/>
            <a:chOff x="480" y="2160"/>
            <a:chExt cx="4992" cy="1266"/>
          </a:xfrm>
        </p:grpSpPr>
        <p:sp>
          <p:nvSpPr>
            <p:cNvPr id="125966" name="Oval 14"/>
            <p:cNvSpPr>
              <a:spLocks noChangeArrowheads="1"/>
            </p:cNvSpPr>
            <p:nvPr/>
          </p:nvSpPr>
          <p:spPr bwMode="auto">
            <a:xfrm>
              <a:off x="5040" y="2160"/>
              <a:ext cx="432" cy="3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5967" name="Line 15"/>
            <p:cNvSpPr>
              <a:spLocks noChangeShapeType="1"/>
            </p:cNvSpPr>
            <p:nvPr/>
          </p:nvSpPr>
          <p:spPr bwMode="auto">
            <a:xfrm flipH="1">
              <a:off x="4560" y="2496"/>
              <a:ext cx="528" cy="192"/>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5968" name="Text Box 16"/>
            <p:cNvSpPr txBox="1">
              <a:spLocks noChangeArrowheads="1"/>
            </p:cNvSpPr>
            <p:nvPr/>
          </p:nvSpPr>
          <p:spPr bwMode="auto">
            <a:xfrm>
              <a:off x="480" y="2688"/>
              <a:ext cx="4944" cy="738"/>
            </a:xfrm>
            <a:prstGeom prst="rect">
              <a:avLst/>
            </a:prstGeom>
            <a:solidFill>
              <a:schemeClr val="accent1"/>
            </a:solidFill>
            <a:ln w="12700" cap="sq">
              <a:solidFill>
                <a:srgbClr val="FF3300"/>
              </a:solidFill>
              <a:miter lim="800000"/>
              <a:headEnd type="none" w="sm" len="sm"/>
              <a:tailEnd type="none" w="sm" len="sm"/>
            </a:ln>
            <a:effectLst/>
          </p:spPr>
          <p:txBody>
            <a:bodyPr>
              <a:spAutoFit/>
            </a:bodyPr>
            <a:lstStyle/>
            <a:p>
              <a:pPr algn="ctr">
                <a:spcBef>
                  <a:spcPct val="50000"/>
                </a:spcBef>
              </a:pPr>
              <a:r>
                <a:rPr lang="es-ES_tradnl" sz="2000" dirty="0">
                  <a:solidFill>
                    <a:srgbClr val="9A0000"/>
                  </a:solidFill>
                </a:rPr>
                <a:t>SCT=300 </a:t>
              </a:r>
              <a:r>
                <a:rPr lang="es-ES_tradnl" sz="2000" dirty="0">
                  <a:solidFill>
                    <a:srgbClr val="9A0000"/>
                  </a:solidFill>
                  <a:sym typeface="Wingdings" pitchFamily="2" charset="2"/>
                </a:rPr>
                <a:t> </a:t>
              </a:r>
              <a:r>
                <a:rPr lang="es-ES_tradnl" sz="2000" dirty="0">
                  <a:solidFill>
                    <a:srgbClr val="0000CC"/>
                  </a:solidFill>
                </a:rPr>
                <a:t>Hay variabilidad.</a:t>
              </a:r>
            </a:p>
            <a:p>
              <a:pPr algn="ctr">
                <a:spcBef>
                  <a:spcPct val="50000"/>
                </a:spcBef>
              </a:pPr>
              <a:r>
                <a:rPr lang="es-ES_tradnl" sz="2000" dirty="0">
                  <a:solidFill>
                    <a:srgbClr val="0000CC"/>
                  </a:solidFill>
                </a:rPr>
                <a:t>Al “</a:t>
              </a:r>
              <a:r>
                <a:rPr lang="es-ES_tradnl" sz="2000" dirty="0">
                  <a:solidFill>
                    <a:srgbClr val="9A0000"/>
                  </a:solidFill>
                </a:rPr>
                <a:t>analizar la varianza”</a:t>
              </a:r>
              <a:r>
                <a:rPr lang="es-ES_tradnl" sz="2000" dirty="0">
                  <a:solidFill>
                    <a:srgbClr val="0000CC"/>
                  </a:solidFill>
                </a:rPr>
                <a:t> se observa que la variabilidad se debe </a:t>
              </a:r>
              <a:r>
                <a:rPr lang="es-ES_tradnl" sz="2000" u="sng" dirty="0">
                  <a:solidFill>
                    <a:srgbClr val="0000CC"/>
                  </a:solidFill>
                </a:rPr>
                <a:t>sólo</a:t>
              </a:r>
              <a:r>
                <a:rPr lang="es-ES_tradnl" sz="2000" dirty="0">
                  <a:solidFill>
                    <a:srgbClr val="0000CC"/>
                  </a:solidFill>
                </a:rPr>
                <a:t> al </a:t>
              </a:r>
              <a:r>
                <a:rPr lang="es-ES_tradnl" sz="2000" b="1" dirty="0">
                  <a:solidFill>
                    <a:srgbClr val="008000"/>
                  </a:solidFill>
                </a:rPr>
                <a:t>efecto</a:t>
              </a:r>
              <a:r>
                <a:rPr lang="es-ES_tradnl" sz="2000" dirty="0">
                  <a:solidFill>
                    <a:srgbClr val="0000CC"/>
                  </a:solidFill>
                </a:rPr>
                <a:t> de la </a:t>
              </a:r>
              <a:r>
                <a:rPr lang="es-ES_tradnl" sz="2000" b="1" dirty="0">
                  <a:solidFill>
                    <a:srgbClr val="008000"/>
                  </a:solidFill>
                </a:rPr>
                <a:t>variedad</a:t>
              </a:r>
              <a:endParaRPr lang="es-ES_tradnl" sz="2000" b="1" u="sng" dirty="0">
                <a:solidFill>
                  <a:srgbClr val="008000"/>
                </a:solidFill>
              </a:endParaRPr>
            </a:p>
          </p:txBody>
        </p:sp>
      </p:grpSp>
      <p:sp>
        <p:nvSpPr>
          <p:cNvPr id="125969" name="Text Box 17"/>
          <p:cNvSpPr txBox="1">
            <a:spLocks noChangeArrowheads="1"/>
          </p:cNvSpPr>
          <p:nvPr/>
        </p:nvSpPr>
        <p:spPr bwMode="auto">
          <a:xfrm>
            <a:off x="467545" y="5109170"/>
            <a:ext cx="8280920" cy="1200150"/>
          </a:xfrm>
          <a:prstGeom prst="rect">
            <a:avLst/>
          </a:prstGeom>
          <a:solidFill>
            <a:schemeClr val="accent1"/>
          </a:solidFill>
          <a:ln w="12700" cap="sq">
            <a:noFill/>
            <a:miter lim="800000"/>
            <a:headEnd type="none" w="sm" len="sm"/>
            <a:tailEnd type="none" w="sm" len="sm"/>
          </a:ln>
          <a:effectLst/>
        </p:spPr>
        <p:txBody>
          <a:bodyPr wrap="square">
            <a:spAutoFit/>
          </a:bodyPr>
          <a:lstStyle/>
          <a:p>
            <a:pPr algn="ctr"/>
            <a:r>
              <a:rPr lang="es-ES_tradnl" b="1" dirty="0">
                <a:solidFill>
                  <a:srgbClr val="000000"/>
                </a:solidFill>
              </a:rPr>
              <a:t>El </a:t>
            </a:r>
            <a:r>
              <a:rPr lang="es-ES_tradnl" b="1" dirty="0">
                <a:solidFill>
                  <a:srgbClr val="008000"/>
                </a:solidFill>
              </a:rPr>
              <a:t>factor</a:t>
            </a:r>
            <a:r>
              <a:rPr lang="es-ES_tradnl" b="1" dirty="0">
                <a:solidFill>
                  <a:srgbClr val="000000"/>
                </a:solidFill>
              </a:rPr>
              <a:t> </a:t>
            </a:r>
            <a:r>
              <a:rPr lang="es-ES_tradnl" b="1" u="sng" dirty="0">
                <a:solidFill>
                  <a:srgbClr val="000000"/>
                </a:solidFill>
              </a:rPr>
              <a:t>variedad</a:t>
            </a:r>
            <a:r>
              <a:rPr lang="es-ES_tradnl" b="1" dirty="0">
                <a:solidFill>
                  <a:srgbClr val="000000"/>
                </a:solidFill>
              </a:rPr>
              <a:t> </a:t>
            </a:r>
            <a:r>
              <a:rPr lang="es-ES_tradnl" b="1" u="sng" dirty="0">
                <a:solidFill>
                  <a:srgbClr val="000000"/>
                </a:solidFill>
              </a:rPr>
              <a:t>influye</a:t>
            </a:r>
            <a:r>
              <a:rPr lang="es-ES_tradnl" b="1" dirty="0">
                <a:solidFill>
                  <a:srgbClr val="000000"/>
                </a:solidFill>
              </a:rPr>
              <a:t> sobre la </a:t>
            </a:r>
            <a:r>
              <a:rPr lang="es-ES_tradnl" b="1" u="sng" dirty="0">
                <a:solidFill>
                  <a:srgbClr val="000000"/>
                </a:solidFill>
              </a:rPr>
              <a:t>media</a:t>
            </a:r>
            <a:r>
              <a:rPr lang="es-ES_tradnl" b="1" dirty="0">
                <a:solidFill>
                  <a:srgbClr val="000000"/>
                </a:solidFill>
              </a:rPr>
              <a:t> del </a:t>
            </a:r>
            <a:r>
              <a:rPr lang="es-ES_tradnl" b="1" u="sng" dirty="0">
                <a:solidFill>
                  <a:srgbClr val="000000"/>
                </a:solidFill>
              </a:rPr>
              <a:t>rendimiento</a:t>
            </a:r>
            <a:endParaRPr lang="es-ES_tradnl" dirty="0">
              <a:solidFill>
                <a:srgbClr val="000000"/>
              </a:solidFill>
            </a:endParaRPr>
          </a:p>
          <a:p>
            <a:pPr algn="ctr"/>
            <a:r>
              <a:rPr lang="es-ES_tradnl" b="1" dirty="0" err="1">
                <a:solidFill>
                  <a:srgbClr val="0000CC">
                    <a:lumMod val="75000"/>
                  </a:srgbClr>
                </a:solidFill>
              </a:rPr>
              <a:t>SC</a:t>
            </a:r>
            <a:r>
              <a:rPr lang="es-ES_tradnl" b="1" baseline="-25000" dirty="0" err="1">
                <a:solidFill>
                  <a:srgbClr val="0000CC">
                    <a:lumMod val="75000"/>
                  </a:srgbClr>
                </a:solidFill>
              </a:rPr>
              <a:t>Total</a:t>
            </a:r>
            <a:r>
              <a:rPr lang="es-ES_tradnl" b="1" dirty="0">
                <a:solidFill>
                  <a:srgbClr val="0000CC">
                    <a:lumMod val="75000"/>
                  </a:srgbClr>
                </a:solidFill>
              </a:rPr>
              <a:t>=</a:t>
            </a:r>
            <a:r>
              <a:rPr lang="es-ES_tradnl" b="1" dirty="0" err="1">
                <a:solidFill>
                  <a:srgbClr val="0000CC">
                    <a:lumMod val="75000"/>
                  </a:srgbClr>
                </a:solidFill>
              </a:rPr>
              <a:t>SC</a:t>
            </a:r>
            <a:r>
              <a:rPr lang="es-ES_tradnl" b="1" baseline="-25000" dirty="0" err="1">
                <a:solidFill>
                  <a:srgbClr val="0000CC">
                    <a:lumMod val="75000"/>
                  </a:srgbClr>
                </a:solidFill>
              </a:rPr>
              <a:t>variedad</a:t>
            </a:r>
            <a:endParaRPr lang="es-ES_tradnl" b="1" dirty="0">
              <a:solidFill>
                <a:srgbClr val="0000CC">
                  <a:lumMod val="75000"/>
                </a:srgbClr>
              </a:solidFill>
            </a:endParaRPr>
          </a:p>
        </p:txBody>
      </p:sp>
      <p:sp>
        <p:nvSpPr>
          <p:cNvPr id="18" name="17 Título"/>
          <p:cNvSpPr>
            <a:spLocks noGrp="1"/>
          </p:cNvSpPr>
          <p:nvPr>
            <p:ph type="title"/>
          </p:nvPr>
        </p:nvSpPr>
        <p:spPr>
          <a:xfrm>
            <a:off x="35497" y="44626"/>
            <a:ext cx="8467725" cy="584775"/>
          </a:xfrm>
        </p:spPr>
        <p:txBody>
          <a:bodyPr/>
          <a:lstStyle/>
          <a:p>
            <a:r>
              <a:rPr lang="es-ES_tradnl" b="1" dirty="0">
                <a:solidFill>
                  <a:schemeClr val="tx2"/>
                </a:solidFill>
              </a:rPr>
              <a:t>Caso B</a:t>
            </a:r>
            <a:endParaRPr lang="es-ES" dirty="0"/>
          </a:p>
        </p:txBody>
      </p:sp>
    </p:spTree>
    <p:extLst>
      <p:ext uri="{BB962C8B-B14F-4D97-AF65-F5344CB8AC3E}">
        <p14:creationId xmlns:p14="http://schemas.microsoft.com/office/powerpoint/2010/main" val="384602512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25957"/>
                                        </p:tgtEl>
                                        <p:attrNameLst>
                                          <p:attrName>style.visibility</p:attrName>
                                        </p:attrNameLst>
                                      </p:cBhvr>
                                      <p:to>
                                        <p:strVal val="visible"/>
                                      </p:to>
                                    </p:set>
                                    <p:anim calcmode="lin" valueType="num">
                                      <p:cBhvr additive="base">
                                        <p:cTn id="7" dur="2000" fill="hold"/>
                                        <p:tgtEl>
                                          <p:spTgt spid="125957"/>
                                        </p:tgtEl>
                                        <p:attrNameLst>
                                          <p:attrName>ppt_x</p:attrName>
                                        </p:attrNameLst>
                                      </p:cBhvr>
                                      <p:tavLst>
                                        <p:tav tm="0">
                                          <p:val>
                                            <p:strVal val="0-#ppt_w/2"/>
                                          </p:val>
                                        </p:tav>
                                        <p:tav tm="100000">
                                          <p:val>
                                            <p:strVal val="#ppt_x"/>
                                          </p:val>
                                        </p:tav>
                                      </p:tavLst>
                                    </p:anim>
                                    <p:anim calcmode="lin" valueType="num">
                                      <p:cBhvr additive="base">
                                        <p:cTn id="8" dur="2000" fill="hold"/>
                                        <p:tgtEl>
                                          <p:spTgt spid="12595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55695"/>
                                        </p:tgtEl>
                                        <p:attrNameLst>
                                          <p:attrName>style.visibility</p:attrName>
                                        </p:attrNameLst>
                                      </p:cBhvr>
                                      <p:to>
                                        <p:strVal val="visible"/>
                                      </p:to>
                                    </p:set>
                                    <p:anim calcmode="lin" valueType="num">
                                      <p:cBhvr>
                                        <p:cTn id="13" dur="1000" fill="hold"/>
                                        <p:tgtEl>
                                          <p:spTgt spid="155695"/>
                                        </p:tgtEl>
                                        <p:attrNameLst>
                                          <p:attrName>ppt_w</p:attrName>
                                        </p:attrNameLst>
                                      </p:cBhvr>
                                      <p:tavLst>
                                        <p:tav tm="0">
                                          <p:val>
                                            <p:fltVal val="0"/>
                                          </p:val>
                                        </p:tav>
                                        <p:tav tm="100000">
                                          <p:val>
                                            <p:strVal val="#ppt_w"/>
                                          </p:val>
                                        </p:tav>
                                      </p:tavLst>
                                    </p:anim>
                                    <p:anim calcmode="lin" valueType="num">
                                      <p:cBhvr>
                                        <p:cTn id="14" dur="1000" fill="hold"/>
                                        <p:tgtEl>
                                          <p:spTgt spid="155695"/>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1000"/>
                                        <p:tgtEl>
                                          <p:spTgt spid="2"/>
                                        </p:tgtEl>
                                      </p:cBhvr>
                                    </p:animEffect>
                                  </p:childTnLst>
                                </p:cTn>
                              </p:par>
                            </p:childTnLst>
                          </p:cTn>
                        </p:par>
                        <p:par>
                          <p:cTn id="19" fill="hold">
                            <p:stCondLst>
                              <p:cond delay="2000"/>
                            </p:stCondLst>
                            <p:childTnLst>
                              <p:par>
                                <p:cTn id="20" presetID="2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1000"/>
                                        <p:tgtEl>
                                          <p:spTgt spid="3"/>
                                        </p:tgtEl>
                                      </p:cBhvr>
                                    </p:animEffect>
                                  </p:childTnLst>
                                </p:cTn>
                              </p:par>
                            </p:childTnLst>
                          </p:cTn>
                        </p:par>
                        <p:par>
                          <p:cTn id="23" fill="hold">
                            <p:stCondLst>
                              <p:cond delay="30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000"/>
                                        <p:tgtEl>
                                          <p:spTgt spid="4"/>
                                        </p:tgtEl>
                                      </p:cBhvr>
                                    </p:animEffect>
                                  </p:childTnLst>
                                </p:cTn>
                              </p:par>
                            </p:childTnLst>
                          </p:cTn>
                        </p:par>
                        <p:par>
                          <p:cTn id="27" fill="hold">
                            <p:stCondLst>
                              <p:cond delay="5000"/>
                            </p:stCondLst>
                            <p:childTnLst>
                              <p:par>
                                <p:cTn id="28" presetID="9" presetClass="entr" presetSubtype="0" fill="hold" grpId="0" nodeType="afterEffect">
                                  <p:stCondLst>
                                    <p:cond delay="2000"/>
                                  </p:stCondLst>
                                  <p:childTnLst>
                                    <p:set>
                                      <p:cBhvr>
                                        <p:cTn id="29" dur="1" fill="hold">
                                          <p:stCondLst>
                                            <p:cond delay="0"/>
                                          </p:stCondLst>
                                        </p:cTn>
                                        <p:tgtEl>
                                          <p:spTgt spid="125969"/>
                                        </p:tgtEl>
                                        <p:attrNameLst>
                                          <p:attrName>style.visibility</p:attrName>
                                        </p:attrNameLst>
                                      </p:cBhvr>
                                      <p:to>
                                        <p:strVal val="visible"/>
                                      </p:to>
                                    </p:set>
                                    <p:animEffect transition="in" filter="dissolve">
                                      <p:cBhvr>
                                        <p:cTn id="30" dur="1000"/>
                                        <p:tgtEl>
                                          <p:spTgt spid="12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7" grpId="0" autoUpdateAnimBg="0"/>
      <p:bldP spid="125969" grpId="0" animBg="1" autoUpdateAnimBg="0"/>
    </p:bld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6978" name="Object 2"/>
          <p:cNvGraphicFramePr>
            <a:graphicFrameLocks noChangeAspect="1"/>
          </p:cNvGraphicFramePr>
          <p:nvPr/>
        </p:nvGraphicFramePr>
        <p:xfrm>
          <a:off x="828675" y="2857356"/>
          <a:ext cx="7486650" cy="528637"/>
        </p:xfrm>
        <a:graphic>
          <a:graphicData uri="http://schemas.openxmlformats.org/presentationml/2006/ole">
            <mc:AlternateContent xmlns:mc="http://schemas.openxmlformats.org/markup-compatibility/2006">
              <mc:Choice xmlns:v="urn:schemas-microsoft-com:vml" Requires="v">
                <p:oleObj spid="_x0000_s1384473" name="Equation" r:id="rId4" imgW="3416040" imgH="241200" progId="Equation.DSMT4">
                  <p:embed/>
                </p:oleObj>
              </mc:Choice>
              <mc:Fallback>
                <p:oleObj name="Equation" r:id="rId4" imgW="3416040" imgH="241200" progId="Equation.DSMT4">
                  <p:embed/>
                  <p:pic>
                    <p:nvPicPr>
                      <p:cNvPr id="12697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675" y="2857356"/>
                        <a:ext cx="7486650"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6980" name="Object 4"/>
          <p:cNvGraphicFramePr>
            <a:graphicFrameLocks noChangeAspect="1"/>
          </p:cNvGraphicFramePr>
          <p:nvPr/>
        </p:nvGraphicFramePr>
        <p:xfrm>
          <a:off x="1143000" y="404664"/>
          <a:ext cx="6629400" cy="3276600"/>
        </p:xfrm>
        <a:graphic>
          <a:graphicData uri="http://schemas.openxmlformats.org/presentationml/2006/ole">
            <mc:AlternateContent xmlns:mc="http://schemas.openxmlformats.org/markup-compatibility/2006">
              <mc:Choice xmlns:v="urn:schemas-microsoft-com:vml" Requires="v">
                <p:oleObj spid="_x0000_s1384474" name="Documento" r:id="rId6" imgW="7485840" imgH="4572000" progId="Word.Document.8">
                  <p:embed/>
                </p:oleObj>
              </mc:Choice>
              <mc:Fallback>
                <p:oleObj name="Documento" r:id="rId6" imgW="7485840" imgH="4572000" progId="Word.Document.8">
                  <p:embed/>
                  <p:pic>
                    <p:nvPicPr>
                      <p:cNvPr id="12698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04664"/>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6981" name="Text Box 5"/>
          <p:cNvSpPr txBox="1">
            <a:spLocks noChangeArrowheads="1"/>
          </p:cNvSpPr>
          <p:nvPr/>
        </p:nvSpPr>
        <p:spPr bwMode="auto">
          <a:xfrm>
            <a:off x="2895600" y="2309668"/>
            <a:ext cx="41910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a:solidFill>
                  <a:srgbClr val="0000CC"/>
                </a:solidFill>
              </a:rPr>
              <a:t>Rendimiento medio</a:t>
            </a:r>
            <a:r>
              <a:rPr lang="es-ES_tradnl" sz="2000">
                <a:solidFill>
                  <a:srgbClr val="000000"/>
                </a:solidFill>
              </a:rPr>
              <a:t> = 30</a:t>
            </a:r>
          </a:p>
        </p:txBody>
      </p:sp>
      <p:grpSp>
        <p:nvGrpSpPr>
          <p:cNvPr id="2" name="Group 6"/>
          <p:cNvGrpSpPr>
            <a:grpSpLocks/>
          </p:cNvGrpSpPr>
          <p:nvPr/>
        </p:nvGrpSpPr>
        <p:grpSpPr bwMode="auto">
          <a:xfrm>
            <a:off x="2971800" y="1319064"/>
            <a:ext cx="990600" cy="1600200"/>
            <a:chOff x="1872" y="1296"/>
            <a:chExt cx="624" cy="1008"/>
          </a:xfrm>
        </p:grpSpPr>
        <p:sp>
          <p:nvSpPr>
            <p:cNvPr id="126983" name="Oval 7"/>
            <p:cNvSpPr>
              <a:spLocks noChangeArrowheads="1"/>
            </p:cNvSpPr>
            <p:nvPr/>
          </p:nvSpPr>
          <p:spPr bwMode="auto">
            <a:xfrm>
              <a:off x="2256" y="1296"/>
              <a:ext cx="240" cy="288"/>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6984" name="Line 8"/>
            <p:cNvSpPr>
              <a:spLocks noChangeShapeType="1"/>
            </p:cNvSpPr>
            <p:nvPr/>
          </p:nvSpPr>
          <p:spPr bwMode="auto">
            <a:xfrm flipH="1">
              <a:off x="1872" y="1584"/>
              <a:ext cx="432" cy="72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3" name="Group 9"/>
          <p:cNvGrpSpPr>
            <a:grpSpLocks/>
          </p:cNvGrpSpPr>
          <p:nvPr/>
        </p:nvGrpSpPr>
        <p:grpSpPr bwMode="auto">
          <a:xfrm>
            <a:off x="3200400" y="2343002"/>
            <a:ext cx="2971800" cy="652462"/>
            <a:chOff x="2400" y="1941"/>
            <a:chExt cx="1488" cy="363"/>
          </a:xfrm>
        </p:grpSpPr>
        <p:sp>
          <p:nvSpPr>
            <p:cNvPr id="126986" name="Oval 10"/>
            <p:cNvSpPr>
              <a:spLocks noChangeArrowheads="1"/>
            </p:cNvSpPr>
            <p:nvPr/>
          </p:nvSpPr>
          <p:spPr bwMode="auto">
            <a:xfrm>
              <a:off x="3648" y="1941"/>
              <a:ext cx="240" cy="219"/>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6987" name="Line 11"/>
            <p:cNvSpPr>
              <a:spLocks noChangeShapeType="1"/>
            </p:cNvSpPr>
            <p:nvPr/>
          </p:nvSpPr>
          <p:spPr bwMode="auto">
            <a:xfrm flipH="1">
              <a:off x="2400" y="2160"/>
              <a:ext cx="1392" cy="14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4" name="Group 13"/>
          <p:cNvGrpSpPr>
            <a:grpSpLocks/>
          </p:cNvGrpSpPr>
          <p:nvPr/>
        </p:nvGrpSpPr>
        <p:grpSpPr bwMode="auto">
          <a:xfrm>
            <a:off x="179389" y="2738291"/>
            <a:ext cx="8640763" cy="1854200"/>
            <a:chOff x="305" y="2160"/>
            <a:chExt cx="5443" cy="1168"/>
          </a:xfrm>
        </p:grpSpPr>
        <p:sp>
          <p:nvSpPr>
            <p:cNvPr id="126990" name="Oval 14"/>
            <p:cNvSpPr>
              <a:spLocks noChangeArrowheads="1"/>
            </p:cNvSpPr>
            <p:nvPr/>
          </p:nvSpPr>
          <p:spPr bwMode="auto">
            <a:xfrm>
              <a:off x="5040" y="2160"/>
              <a:ext cx="432" cy="3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6991" name="Line 15"/>
            <p:cNvSpPr>
              <a:spLocks noChangeShapeType="1"/>
            </p:cNvSpPr>
            <p:nvPr/>
          </p:nvSpPr>
          <p:spPr bwMode="auto">
            <a:xfrm flipH="1">
              <a:off x="4560" y="2496"/>
              <a:ext cx="528" cy="192"/>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6992" name="Text Box 16"/>
            <p:cNvSpPr txBox="1">
              <a:spLocks noChangeArrowheads="1"/>
            </p:cNvSpPr>
            <p:nvPr/>
          </p:nvSpPr>
          <p:spPr bwMode="auto">
            <a:xfrm>
              <a:off x="305" y="2688"/>
              <a:ext cx="5443" cy="640"/>
            </a:xfrm>
            <a:prstGeom prst="rect">
              <a:avLst/>
            </a:prstGeom>
            <a:solidFill>
              <a:schemeClr val="accent1"/>
            </a:solidFill>
            <a:ln w="12700" cap="sq">
              <a:solidFill>
                <a:srgbClr val="FF3300"/>
              </a:solidFill>
              <a:miter lim="800000"/>
              <a:headEnd type="none" w="sm" len="sm"/>
              <a:tailEnd type="none" w="sm" len="sm"/>
            </a:ln>
            <a:effectLst/>
          </p:spPr>
          <p:txBody>
            <a:bodyPr wrap="square">
              <a:spAutoFit/>
            </a:bodyPr>
            <a:lstStyle/>
            <a:p>
              <a:pPr algn="ctr">
                <a:spcBef>
                  <a:spcPct val="50000"/>
                </a:spcBef>
              </a:pPr>
              <a:r>
                <a:rPr lang="es-ES_tradnl" sz="2000" dirty="0">
                  <a:solidFill>
                    <a:srgbClr val="9A0000"/>
                  </a:solidFill>
                </a:rPr>
                <a:t>SCT=500 </a:t>
              </a:r>
              <a:r>
                <a:rPr lang="es-ES_tradnl" sz="2000" dirty="0">
                  <a:solidFill>
                    <a:srgbClr val="9A0000"/>
                  </a:solidFill>
                  <a:sym typeface="Wingdings" pitchFamily="2" charset="2"/>
                </a:rPr>
                <a:t> </a:t>
              </a:r>
              <a:r>
                <a:rPr lang="es-ES_tradnl" sz="2000" dirty="0">
                  <a:solidFill>
                    <a:srgbClr val="0000CC"/>
                  </a:solidFill>
                </a:rPr>
                <a:t>Hay variabilidad. Al “</a:t>
              </a:r>
              <a:r>
                <a:rPr lang="es-ES_tradnl" sz="2000" dirty="0">
                  <a:solidFill>
                    <a:srgbClr val="9A0000"/>
                  </a:solidFill>
                </a:rPr>
                <a:t>analizar la varianza”</a:t>
              </a:r>
              <a:r>
                <a:rPr lang="es-ES_tradnl" sz="2000" dirty="0">
                  <a:solidFill>
                    <a:srgbClr val="0000CC"/>
                  </a:solidFill>
                </a:rPr>
                <a:t> se observa que la variabilidad se debe tanto al </a:t>
              </a:r>
              <a:r>
                <a:rPr lang="es-ES_tradnl" sz="2000" b="1" dirty="0">
                  <a:solidFill>
                    <a:srgbClr val="008000"/>
                  </a:solidFill>
                </a:rPr>
                <a:t>efecto</a:t>
              </a:r>
              <a:r>
                <a:rPr lang="es-ES_tradnl" sz="2000" dirty="0">
                  <a:solidFill>
                    <a:srgbClr val="0000CC"/>
                  </a:solidFill>
                </a:rPr>
                <a:t> de la </a:t>
              </a:r>
              <a:r>
                <a:rPr lang="es-ES_tradnl" sz="2000" b="1" dirty="0">
                  <a:solidFill>
                    <a:srgbClr val="0000CC"/>
                  </a:solidFill>
                </a:rPr>
                <a:t>variedad</a:t>
              </a:r>
              <a:r>
                <a:rPr lang="es-ES_tradnl" sz="2000" dirty="0">
                  <a:solidFill>
                    <a:srgbClr val="0000CC"/>
                  </a:solidFill>
                </a:rPr>
                <a:t> como al </a:t>
              </a:r>
              <a:r>
                <a:rPr lang="es-ES_tradnl" sz="2000" b="1" dirty="0">
                  <a:solidFill>
                    <a:srgbClr val="008000"/>
                  </a:solidFill>
                </a:rPr>
                <a:t>efecto</a:t>
              </a:r>
              <a:r>
                <a:rPr lang="es-ES_tradnl" sz="2000" dirty="0">
                  <a:solidFill>
                    <a:srgbClr val="0000CC"/>
                  </a:solidFill>
                </a:rPr>
                <a:t> de la dosis de </a:t>
              </a:r>
              <a:r>
                <a:rPr lang="es-ES_tradnl" sz="2000" b="1" dirty="0">
                  <a:solidFill>
                    <a:srgbClr val="0000CC"/>
                  </a:solidFill>
                </a:rPr>
                <a:t>abonado</a:t>
              </a:r>
              <a:r>
                <a:rPr lang="es-ES_tradnl" sz="2000" dirty="0">
                  <a:solidFill>
                    <a:srgbClr val="0000CC"/>
                  </a:solidFill>
                </a:rPr>
                <a:t>.</a:t>
              </a:r>
            </a:p>
          </p:txBody>
        </p:sp>
      </p:grpSp>
      <p:sp>
        <p:nvSpPr>
          <p:cNvPr id="17" name="16 Título"/>
          <p:cNvSpPr>
            <a:spLocks noGrp="1"/>
          </p:cNvSpPr>
          <p:nvPr>
            <p:ph type="title"/>
          </p:nvPr>
        </p:nvSpPr>
        <p:spPr>
          <a:xfrm>
            <a:off x="35497" y="44626"/>
            <a:ext cx="8467725" cy="584775"/>
          </a:xfrm>
        </p:spPr>
        <p:txBody>
          <a:bodyPr/>
          <a:lstStyle/>
          <a:p>
            <a:r>
              <a:rPr lang="es-ES_tradnl" b="1" dirty="0">
                <a:solidFill>
                  <a:schemeClr val="tx2"/>
                </a:solidFill>
              </a:rPr>
              <a:t>Caso C</a:t>
            </a:r>
            <a:endParaRPr lang="es-ES" dirty="0"/>
          </a:p>
        </p:txBody>
      </p:sp>
      <p:sp>
        <p:nvSpPr>
          <p:cNvPr id="18" name="Text Box 17"/>
          <p:cNvSpPr txBox="1">
            <a:spLocks noChangeArrowheads="1"/>
          </p:cNvSpPr>
          <p:nvPr/>
        </p:nvSpPr>
        <p:spPr bwMode="auto">
          <a:xfrm>
            <a:off x="323528" y="4725144"/>
            <a:ext cx="8640960" cy="1631216"/>
          </a:xfrm>
          <a:prstGeom prst="rect">
            <a:avLst/>
          </a:prstGeom>
          <a:solidFill>
            <a:schemeClr val="accent1"/>
          </a:solidFill>
          <a:ln w="12700" cap="sq">
            <a:noFill/>
            <a:miter lim="800000"/>
            <a:headEnd type="none" w="sm" len="sm"/>
            <a:tailEnd type="none" w="sm" len="sm"/>
          </a:ln>
          <a:effectLst/>
        </p:spPr>
        <p:txBody>
          <a:bodyPr wrap="square">
            <a:spAutoFit/>
          </a:bodyPr>
          <a:lstStyle/>
          <a:p>
            <a:r>
              <a:rPr lang="es-ES_tradnl" sz="2000" b="1" dirty="0">
                <a:solidFill>
                  <a:srgbClr val="000000"/>
                </a:solidFill>
              </a:rPr>
              <a:t>El </a:t>
            </a:r>
            <a:r>
              <a:rPr lang="es-ES_tradnl" sz="2000" b="1" dirty="0">
                <a:solidFill>
                  <a:srgbClr val="008000"/>
                </a:solidFill>
              </a:rPr>
              <a:t>factor</a:t>
            </a:r>
            <a:r>
              <a:rPr lang="es-ES_tradnl" sz="2000" b="1" dirty="0">
                <a:solidFill>
                  <a:srgbClr val="000000"/>
                </a:solidFill>
              </a:rPr>
              <a:t> </a:t>
            </a:r>
            <a:r>
              <a:rPr lang="es-ES_tradnl" sz="2000" b="1" u="sng" dirty="0">
                <a:solidFill>
                  <a:srgbClr val="000000"/>
                </a:solidFill>
              </a:rPr>
              <a:t>variedad</a:t>
            </a:r>
            <a:r>
              <a:rPr lang="es-ES_tradnl" sz="2000" b="1" dirty="0">
                <a:solidFill>
                  <a:srgbClr val="000000"/>
                </a:solidFill>
              </a:rPr>
              <a:t> y el </a:t>
            </a:r>
            <a:r>
              <a:rPr lang="es-ES_tradnl" sz="2000" b="1" dirty="0">
                <a:solidFill>
                  <a:srgbClr val="008000"/>
                </a:solidFill>
              </a:rPr>
              <a:t>factor</a:t>
            </a:r>
            <a:r>
              <a:rPr lang="es-ES_tradnl" sz="2000" b="1" dirty="0">
                <a:solidFill>
                  <a:srgbClr val="000000"/>
                </a:solidFill>
              </a:rPr>
              <a:t> </a:t>
            </a:r>
            <a:r>
              <a:rPr lang="es-ES_tradnl" sz="2000" b="1" u="sng" dirty="0">
                <a:solidFill>
                  <a:srgbClr val="000000"/>
                </a:solidFill>
              </a:rPr>
              <a:t>dosis</a:t>
            </a:r>
            <a:r>
              <a:rPr lang="es-ES_tradnl" sz="2000" b="1" dirty="0">
                <a:solidFill>
                  <a:srgbClr val="000000"/>
                </a:solidFill>
              </a:rPr>
              <a:t> </a:t>
            </a:r>
            <a:r>
              <a:rPr lang="es-ES_tradnl" sz="2000" b="1" u="sng" dirty="0">
                <a:solidFill>
                  <a:srgbClr val="000000"/>
                </a:solidFill>
              </a:rPr>
              <a:t>influyen</a:t>
            </a:r>
            <a:r>
              <a:rPr lang="es-ES_tradnl" sz="2000" b="1" dirty="0">
                <a:solidFill>
                  <a:srgbClr val="000000"/>
                </a:solidFill>
              </a:rPr>
              <a:t> sobre la </a:t>
            </a:r>
            <a:r>
              <a:rPr lang="es-ES_tradnl" sz="2000" b="1" u="sng" dirty="0">
                <a:solidFill>
                  <a:srgbClr val="000000"/>
                </a:solidFill>
              </a:rPr>
              <a:t>media</a:t>
            </a:r>
            <a:r>
              <a:rPr lang="es-ES_tradnl" sz="2000" b="1" dirty="0">
                <a:solidFill>
                  <a:srgbClr val="000000"/>
                </a:solidFill>
              </a:rPr>
              <a:t> del </a:t>
            </a:r>
            <a:r>
              <a:rPr lang="es-ES_tradnl" sz="2000" b="1" u="sng" dirty="0">
                <a:solidFill>
                  <a:srgbClr val="000000"/>
                </a:solidFill>
              </a:rPr>
              <a:t>rendimiento</a:t>
            </a:r>
          </a:p>
          <a:p>
            <a:pPr>
              <a:spcBef>
                <a:spcPct val="50000"/>
              </a:spcBef>
            </a:pPr>
            <a:r>
              <a:rPr lang="es-ES_tradnl" sz="2000" dirty="0">
                <a:solidFill>
                  <a:srgbClr val="000000"/>
                </a:solidFill>
              </a:rPr>
              <a:t>No hay interacción. El efecto del abonado es lineal.</a:t>
            </a:r>
          </a:p>
          <a:p>
            <a:pPr>
              <a:spcBef>
                <a:spcPct val="50000"/>
              </a:spcBef>
            </a:pPr>
            <a:r>
              <a:rPr lang="es-ES_tradnl" sz="2000" b="1" dirty="0">
                <a:solidFill>
                  <a:srgbClr val="9A0000"/>
                </a:solidFill>
              </a:rPr>
              <a:t>		</a:t>
            </a:r>
            <a:r>
              <a:rPr lang="es-ES_tradnl" sz="2000" b="1" dirty="0" err="1">
                <a:solidFill>
                  <a:srgbClr val="0000CC">
                    <a:lumMod val="75000"/>
                  </a:srgbClr>
                </a:solidFill>
              </a:rPr>
              <a:t>SC</a:t>
            </a:r>
            <a:r>
              <a:rPr lang="es-ES_tradnl" sz="2000" b="1" baseline="-25000" dirty="0" err="1">
                <a:solidFill>
                  <a:srgbClr val="0000CC">
                    <a:lumMod val="75000"/>
                  </a:srgbClr>
                </a:solidFill>
              </a:rPr>
              <a:t>Total</a:t>
            </a:r>
            <a:r>
              <a:rPr lang="es-ES_tradnl" sz="2000" b="1" dirty="0">
                <a:solidFill>
                  <a:srgbClr val="0000CC">
                    <a:lumMod val="75000"/>
                  </a:srgbClr>
                </a:solidFill>
              </a:rPr>
              <a:t>=</a:t>
            </a:r>
            <a:r>
              <a:rPr lang="es-ES_tradnl" sz="2000" b="1" dirty="0" err="1">
                <a:solidFill>
                  <a:srgbClr val="0000CC">
                    <a:lumMod val="75000"/>
                  </a:srgbClr>
                </a:solidFill>
              </a:rPr>
              <a:t>SC</a:t>
            </a:r>
            <a:r>
              <a:rPr lang="es-ES_tradnl" sz="2000" b="1" baseline="-25000" dirty="0" err="1">
                <a:solidFill>
                  <a:srgbClr val="0000CC">
                    <a:lumMod val="75000"/>
                  </a:srgbClr>
                </a:solidFill>
              </a:rPr>
              <a:t>variedad</a:t>
            </a:r>
            <a:r>
              <a:rPr lang="es-ES_tradnl" sz="2000" b="1" dirty="0" err="1">
                <a:solidFill>
                  <a:srgbClr val="0000CC">
                    <a:lumMod val="75000"/>
                  </a:srgbClr>
                </a:solidFill>
              </a:rPr>
              <a:t>+SC</a:t>
            </a:r>
            <a:r>
              <a:rPr lang="es-ES_tradnl" sz="2000" b="1" baseline="-25000" dirty="0" err="1">
                <a:solidFill>
                  <a:srgbClr val="0000CC">
                    <a:lumMod val="75000"/>
                  </a:srgbClr>
                </a:solidFill>
              </a:rPr>
              <a:t>abonado</a:t>
            </a:r>
            <a:endParaRPr lang="es-ES_tradnl" sz="2000" b="1" dirty="0">
              <a:solidFill>
                <a:srgbClr val="0000CC">
                  <a:lumMod val="75000"/>
                </a:srgbClr>
              </a:solidFill>
            </a:endParaRPr>
          </a:p>
        </p:txBody>
      </p:sp>
    </p:spTree>
    <p:extLst>
      <p:ext uri="{BB962C8B-B14F-4D97-AF65-F5344CB8AC3E}">
        <p14:creationId xmlns:p14="http://schemas.microsoft.com/office/powerpoint/2010/main" val="4119965157"/>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26981"/>
                                        </p:tgtEl>
                                        <p:attrNameLst>
                                          <p:attrName>style.visibility</p:attrName>
                                        </p:attrNameLst>
                                      </p:cBhvr>
                                      <p:to>
                                        <p:strVal val="visible"/>
                                      </p:to>
                                    </p:set>
                                    <p:anim calcmode="lin" valueType="num">
                                      <p:cBhvr additive="base">
                                        <p:cTn id="7" dur="1000" fill="hold"/>
                                        <p:tgtEl>
                                          <p:spTgt spid="126981"/>
                                        </p:tgtEl>
                                        <p:attrNameLst>
                                          <p:attrName>ppt_x</p:attrName>
                                        </p:attrNameLst>
                                      </p:cBhvr>
                                      <p:tavLst>
                                        <p:tav tm="0">
                                          <p:val>
                                            <p:strVal val="0-#ppt_w/2"/>
                                          </p:val>
                                        </p:tav>
                                        <p:tav tm="100000">
                                          <p:val>
                                            <p:strVal val="#ppt_x"/>
                                          </p:val>
                                        </p:tav>
                                      </p:tavLst>
                                    </p:anim>
                                    <p:anim calcmode="lin" valueType="num">
                                      <p:cBhvr additive="base">
                                        <p:cTn id="8" dur="1000" fill="hold"/>
                                        <p:tgtEl>
                                          <p:spTgt spid="12698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6978"/>
                                        </p:tgtEl>
                                        <p:attrNameLst>
                                          <p:attrName>style.visibility</p:attrName>
                                        </p:attrNameLst>
                                      </p:cBhvr>
                                      <p:to>
                                        <p:strVal val="visible"/>
                                      </p:to>
                                    </p:set>
                                    <p:anim calcmode="lin" valueType="num">
                                      <p:cBhvr>
                                        <p:cTn id="13" dur="500" fill="hold"/>
                                        <p:tgtEl>
                                          <p:spTgt spid="126978"/>
                                        </p:tgtEl>
                                        <p:attrNameLst>
                                          <p:attrName>ppt_w</p:attrName>
                                        </p:attrNameLst>
                                      </p:cBhvr>
                                      <p:tavLst>
                                        <p:tav tm="0">
                                          <p:val>
                                            <p:fltVal val="0"/>
                                          </p:val>
                                        </p:tav>
                                        <p:tav tm="100000">
                                          <p:val>
                                            <p:strVal val="#ppt_w"/>
                                          </p:val>
                                        </p:tav>
                                      </p:tavLst>
                                    </p:anim>
                                    <p:anim calcmode="lin" valueType="num">
                                      <p:cBhvr>
                                        <p:cTn id="14" dur="500" fill="hold"/>
                                        <p:tgtEl>
                                          <p:spTgt spid="126978"/>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up)">
                                      <p:cBhvr>
                                        <p:cTn id="18" dur="1000"/>
                                        <p:tgtEl>
                                          <p:spTgt spid="2"/>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right)">
                                      <p:cBhvr>
                                        <p:cTn id="22" dur="1000"/>
                                        <p:tgtEl>
                                          <p:spTgt spid="3"/>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000"/>
                                        <p:tgtEl>
                                          <p:spTgt spid="4"/>
                                        </p:tgtEl>
                                      </p:cBhvr>
                                    </p:animEffect>
                                  </p:childTnLst>
                                </p:cTn>
                              </p:par>
                            </p:childTnLst>
                          </p:cTn>
                        </p:par>
                        <p:par>
                          <p:cTn id="27" fill="hold">
                            <p:stCondLst>
                              <p:cond delay="4500"/>
                            </p:stCondLst>
                            <p:childTnLst>
                              <p:par>
                                <p:cTn id="28" presetID="9" presetClass="entr" presetSubtype="0" fill="hold" grpId="0" nodeType="afterEffect">
                                  <p:stCondLst>
                                    <p:cond delay="200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1" grpId="0" autoUpdateAnimBg="0"/>
      <p:bldP spid="18" grpId="0" animBg="1" autoUpdateAnimBg="0"/>
    </p:bldLst>
  </p:timing>
</p:sld>
</file>

<file path=ppt/slides/slide2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8002" name="Object 2"/>
          <p:cNvGraphicFramePr>
            <a:graphicFrameLocks noChangeAspect="1"/>
          </p:cNvGraphicFramePr>
          <p:nvPr/>
        </p:nvGraphicFramePr>
        <p:xfrm>
          <a:off x="1143000" y="260648"/>
          <a:ext cx="6629400" cy="3276600"/>
        </p:xfrm>
        <a:graphic>
          <a:graphicData uri="http://schemas.openxmlformats.org/presentationml/2006/ole">
            <mc:AlternateContent xmlns:mc="http://schemas.openxmlformats.org/markup-compatibility/2006">
              <mc:Choice xmlns:v="urn:schemas-microsoft-com:vml" Requires="v">
                <p:oleObj spid="_x0000_s1385497" name="Documento" r:id="rId4" imgW="7485840" imgH="4572000" progId="Word.Document.8">
                  <p:embed/>
                </p:oleObj>
              </mc:Choice>
              <mc:Fallback>
                <p:oleObj name="Documento" r:id="rId4" imgW="7485840" imgH="4572000" progId="Word.Document.8">
                  <p:embed/>
                  <p:pic>
                    <p:nvPicPr>
                      <p:cNvPr id="12800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260648"/>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2514600" y="2132693"/>
            <a:ext cx="4071169" cy="718757"/>
            <a:chOff x="2400" y="1876"/>
            <a:chExt cx="1500" cy="428"/>
          </a:xfrm>
        </p:grpSpPr>
        <p:sp>
          <p:nvSpPr>
            <p:cNvPr id="128004" name="Oval 4"/>
            <p:cNvSpPr>
              <a:spLocks noChangeArrowheads="1"/>
            </p:cNvSpPr>
            <p:nvPr/>
          </p:nvSpPr>
          <p:spPr bwMode="auto">
            <a:xfrm>
              <a:off x="3595" y="1876"/>
              <a:ext cx="305" cy="2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8005" name="Line 5"/>
            <p:cNvSpPr>
              <a:spLocks noChangeShapeType="1"/>
            </p:cNvSpPr>
            <p:nvPr/>
          </p:nvSpPr>
          <p:spPr bwMode="auto">
            <a:xfrm flipH="1">
              <a:off x="2400" y="2160"/>
              <a:ext cx="1392" cy="144"/>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3" name="Group 6"/>
          <p:cNvGrpSpPr>
            <a:grpSpLocks/>
          </p:cNvGrpSpPr>
          <p:nvPr/>
        </p:nvGrpSpPr>
        <p:grpSpPr bwMode="auto">
          <a:xfrm>
            <a:off x="1828800" y="1125158"/>
            <a:ext cx="2239596" cy="1764545"/>
            <a:chOff x="1872" y="1266"/>
            <a:chExt cx="655" cy="1061"/>
          </a:xfrm>
        </p:grpSpPr>
        <p:sp>
          <p:nvSpPr>
            <p:cNvPr id="128007" name="Oval 7"/>
            <p:cNvSpPr>
              <a:spLocks noChangeArrowheads="1"/>
            </p:cNvSpPr>
            <p:nvPr/>
          </p:nvSpPr>
          <p:spPr bwMode="auto">
            <a:xfrm>
              <a:off x="2368" y="1266"/>
              <a:ext cx="159" cy="288"/>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8008" name="Line 8"/>
            <p:cNvSpPr>
              <a:spLocks noChangeShapeType="1"/>
            </p:cNvSpPr>
            <p:nvPr/>
          </p:nvSpPr>
          <p:spPr bwMode="auto">
            <a:xfrm flipH="1">
              <a:off x="1872" y="1526"/>
              <a:ext cx="526" cy="801"/>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aphicFrame>
        <p:nvGraphicFramePr>
          <p:cNvPr id="128009" name="Object 9"/>
          <p:cNvGraphicFramePr>
            <a:graphicFrameLocks noChangeAspect="1"/>
          </p:cNvGraphicFramePr>
          <p:nvPr/>
        </p:nvGraphicFramePr>
        <p:xfrm>
          <a:off x="304800" y="2713340"/>
          <a:ext cx="8458200" cy="528637"/>
        </p:xfrm>
        <a:graphic>
          <a:graphicData uri="http://schemas.openxmlformats.org/presentationml/2006/ole">
            <mc:AlternateContent xmlns:mc="http://schemas.openxmlformats.org/markup-compatibility/2006">
              <mc:Choice xmlns:v="urn:schemas-microsoft-com:vml" Requires="v">
                <p:oleObj spid="_x0000_s1385498" name="Equation" r:id="rId6" imgW="4292280" imgH="241200" progId="Equation.DSMT4">
                  <p:embed/>
                </p:oleObj>
              </mc:Choice>
              <mc:Fallback>
                <p:oleObj name="Equation" r:id="rId6" imgW="4292280" imgH="241200" progId="Equation.DSMT4">
                  <p:embed/>
                  <p:pic>
                    <p:nvPicPr>
                      <p:cNvPr id="128009"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2713340"/>
                        <a:ext cx="8458200"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11" name="Text Box 11"/>
          <p:cNvSpPr txBox="1">
            <a:spLocks noChangeArrowheads="1"/>
          </p:cNvSpPr>
          <p:nvPr/>
        </p:nvSpPr>
        <p:spPr bwMode="auto">
          <a:xfrm>
            <a:off x="2895600" y="2165652"/>
            <a:ext cx="41910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solidFill>
                  <a:srgbClr val="0000CC"/>
                </a:solidFill>
              </a:rPr>
              <a:t>Rendimiento medio</a:t>
            </a:r>
            <a:r>
              <a:rPr lang="es-ES_tradnl" sz="2000" dirty="0">
                <a:solidFill>
                  <a:srgbClr val="000000"/>
                </a:solidFill>
              </a:rPr>
              <a:t> = 31’67</a:t>
            </a:r>
          </a:p>
        </p:txBody>
      </p:sp>
      <p:grpSp>
        <p:nvGrpSpPr>
          <p:cNvPr id="4" name="Group 13"/>
          <p:cNvGrpSpPr>
            <a:grpSpLocks/>
          </p:cNvGrpSpPr>
          <p:nvPr/>
        </p:nvGrpSpPr>
        <p:grpSpPr bwMode="auto">
          <a:xfrm>
            <a:off x="228601" y="2590405"/>
            <a:ext cx="8663171" cy="2135946"/>
            <a:chOff x="480" y="2187"/>
            <a:chExt cx="5255" cy="1318"/>
          </a:xfrm>
        </p:grpSpPr>
        <p:sp>
          <p:nvSpPr>
            <p:cNvPr id="128014" name="Oval 14"/>
            <p:cNvSpPr>
              <a:spLocks noChangeArrowheads="1"/>
            </p:cNvSpPr>
            <p:nvPr/>
          </p:nvSpPr>
          <p:spPr bwMode="auto">
            <a:xfrm>
              <a:off x="4949" y="2187"/>
              <a:ext cx="739" cy="3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8015" name="Line 15"/>
            <p:cNvSpPr>
              <a:spLocks noChangeShapeType="1"/>
            </p:cNvSpPr>
            <p:nvPr/>
          </p:nvSpPr>
          <p:spPr bwMode="auto">
            <a:xfrm flipH="1">
              <a:off x="4560" y="2496"/>
              <a:ext cx="437" cy="178"/>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8016" name="Text Box 16"/>
            <p:cNvSpPr txBox="1">
              <a:spLocks noChangeArrowheads="1"/>
            </p:cNvSpPr>
            <p:nvPr/>
          </p:nvSpPr>
          <p:spPr bwMode="auto">
            <a:xfrm>
              <a:off x="480" y="2688"/>
              <a:ext cx="5255" cy="817"/>
            </a:xfrm>
            <a:prstGeom prst="rect">
              <a:avLst/>
            </a:prstGeom>
            <a:solidFill>
              <a:schemeClr val="accent1"/>
            </a:solidFill>
            <a:ln w="12700" cap="sq">
              <a:solidFill>
                <a:srgbClr val="FF3300"/>
              </a:solidFill>
              <a:miter lim="800000"/>
              <a:headEnd type="none" w="sm" len="sm"/>
              <a:tailEnd type="none" w="sm" len="sm"/>
            </a:ln>
            <a:effectLst/>
          </p:spPr>
          <p:txBody>
            <a:bodyPr wrap="square">
              <a:spAutoFit/>
            </a:bodyPr>
            <a:lstStyle/>
            <a:p>
              <a:pPr algn="ctr">
                <a:spcBef>
                  <a:spcPct val="50000"/>
                </a:spcBef>
              </a:pPr>
              <a:r>
                <a:rPr lang="es-ES_tradnl" sz="2000" dirty="0">
                  <a:solidFill>
                    <a:srgbClr val="9A0000"/>
                  </a:solidFill>
                </a:rPr>
                <a:t>SCT=1066’67 </a:t>
              </a:r>
              <a:r>
                <a:rPr lang="es-ES_tradnl" sz="2000" dirty="0">
                  <a:solidFill>
                    <a:srgbClr val="9A0000"/>
                  </a:solidFill>
                  <a:sym typeface="Wingdings" pitchFamily="2" charset="2"/>
                </a:rPr>
                <a:t> </a:t>
              </a:r>
              <a:r>
                <a:rPr lang="es-ES_tradnl" sz="2000" dirty="0">
                  <a:solidFill>
                    <a:srgbClr val="0000CC"/>
                  </a:solidFill>
                </a:rPr>
                <a:t>Hay variabilidad. Al “</a:t>
              </a:r>
              <a:r>
                <a:rPr lang="es-ES_tradnl" sz="2000" dirty="0">
                  <a:solidFill>
                    <a:srgbClr val="9A0000"/>
                  </a:solidFill>
                </a:rPr>
                <a:t>analizar la varianza”</a:t>
              </a:r>
              <a:r>
                <a:rPr lang="es-ES_tradnl" sz="2000" dirty="0">
                  <a:solidFill>
                    <a:srgbClr val="0000CC"/>
                  </a:solidFill>
                </a:rPr>
                <a:t> se observa que la variabilidad se debe tanto al </a:t>
              </a:r>
              <a:r>
                <a:rPr lang="es-ES_tradnl" sz="2000" b="1" dirty="0">
                  <a:solidFill>
                    <a:srgbClr val="008000"/>
                  </a:solidFill>
                </a:rPr>
                <a:t>efecto</a:t>
              </a:r>
              <a:r>
                <a:rPr lang="es-ES_tradnl" sz="2000" dirty="0">
                  <a:solidFill>
                    <a:srgbClr val="0000CC"/>
                  </a:solidFill>
                </a:rPr>
                <a:t> de la </a:t>
              </a:r>
              <a:r>
                <a:rPr lang="es-ES_tradnl" sz="2000" b="1" dirty="0">
                  <a:solidFill>
                    <a:srgbClr val="0000CC"/>
                  </a:solidFill>
                </a:rPr>
                <a:t>variedad</a:t>
              </a:r>
              <a:r>
                <a:rPr lang="es-ES_tradnl" sz="2000" dirty="0">
                  <a:solidFill>
                    <a:srgbClr val="0000CC"/>
                  </a:solidFill>
                </a:rPr>
                <a:t> como al </a:t>
              </a:r>
              <a:r>
                <a:rPr lang="es-ES_tradnl" sz="2000" b="1" dirty="0">
                  <a:solidFill>
                    <a:srgbClr val="008000"/>
                  </a:solidFill>
                </a:rPr>
                <a:t>efecto</a:t>
              </a:r>
              <a:r>
                <a:rPr lang="es-ES_tradnl" sz="2000" dirty="0">
                  <a:solidFill>
                    <a:srgbClr val="0000CC"/>
                  </a:solidFill>
                </a:rPr>
                <a:t> de la dosis de </a:t>
              </a:r>
              <a:r>
                <a:rPr lang="es-ES_tradnl" sz="2000" b="1" dirty="0">
                  <a:solidFill>
                    <a:srgbClr val="0000CC"/>
                  </a:solidFill>
                </a:rPr>
                <a:t>abonado</a:t>
              </a:r>
              <a:r>
                <a:rPr lang="es-ES_tradnl" sz="2000" dirty="0">
                  <a:solidFill>
                    <a:srgbClr val="0000CC"/>
                  </a:solidFill>
                </a:rPr>
                <a:t> y a su </a:t>
              </a:r>
              <a:r>
                <a:rPr lang="es-ES_tradnl" sz="2000" b="1" dirty="0">
                  <a:solidFill>
                    <a:srgbClr val="008000"/>
                  </a:solidFill>
                </a:rPr>
                <a:t>interacción</a:t>
              </a:r>
              <a:r>
                <a:rPr lang="es-ES_tradnl" sz="2000" dirty="0">
                  <a:solidFill>
                    <a:srgbClr val="0000CC"/>
                  </a:solidFill>
                </a:rPr>
                <a:t>.</a:t>
              </a:r>
            </a:p>
          </p:txBody>
        </p:sp>
      </p:grpSp>
      <p:sp>
        <p:nvSpPr>
          <p:cNvPr id="17" name="16 Título"/>
          <p:cNvSpPr>
            <a:spLocks noGrp="1"/>
          </p:cNvSpPr>
          <p:nvPr>
            <p:ph type="title"/>
          </p:nvPr>
        </p:nvSpPr>
        <p:spPr>
          <a:xfrm>
            <a:off x="35497" y="44626"/>
            <a:ext cx="8467725" cy="584775"/>
          </a:xfrm>
        </p:spPr>
        <p:txBody>
          <a:bodyPr/>
          <a:lstStyle/>
          <a:p>
            <a:r>
              <a:rPr lang="es-ES_tradnl" b="1" dirty="0">
                <a:solidFill>
                  <a:schemeClr val="tx2"/>
                </a:solidFill>
              </a:rPr>
              <a:t>Caso D</a:t>
            </a:r>
            <a:endParaRPr lang="es-ES" dirty="0"/>
          </a:p>
        </p:txBody>
      </p:sp>
      <p:sp>
        <p:nvSpPr>
          <p:cNvPr id="18" name="Text Box 17"/>
          <p:cNvSpPr txBox="1">
            <a:spLocks noChangeArrowheads="1"/>
          </p:cNvSpPr>
          <p:nvPr/>
        </p:nvSpPr>
        <p:spPr bwMode="auto">
          <a:xfrm>
            <a:off x="179512" y="4831992"/>
            <a:ext cx="8712968" cy="1528624"/>
          </a:xfrm>
          <a:prstGeom prst="rect">
            <a:avLst/>
          </a:prstGeom>
          <a:solidFill>
            <a:schemeClr val="accent1"/>
          </a:solidFill>
          <a:ln w="12700" cap="sq">
            <a:noFill/>
            <a:miter lim="800000"/>
            <a:headEnd type="none" w="sm" len="sm"/>
            <a:tailEnd type="none" w="sm" len="sm"/>
          </a:ln>
          <a:effectLst/>
        </p:spPr>
        <p:txBody>
          <a:bodyPr wrap="square">
            <a:spAutoFit/>
          </a:bodyPr>
          <a:lstStyle/>
          <a:p>
            <a:pPr algn="ctr"/>
            <a:r>
              <a:rPr lang="es-ES_tradnl" sz="2000" b="1" dirty="0">
                <a:solidFill>
                  <a:srgbClr val="000000"/>
                </a:solidFill>
              </a:rPr>
              <a:t>El </a:t>
            </a:r>
            <a:r>
              <a:rPr lang="es-ES_tradnl" sz="2000" b="1" dirty="0">
                <a:solidFill>
                  <a:srgbClr val="008000"/>
                </a:solidFill>
              </a:rPr>
              <a:t>factor</a:t>
            </a:r>
            <a:r>
              <a:rPr lang="es-ES_tradnl" sz="2000" b="1" dirty="0">
                <a:solidFill>
                  <a:srgbClr val="000000"/>
                </a:solidFill>
              </a:rPr>
              <a:t> </a:t>
            </a:r>
            <a:r>
              <a:rPr lang="es-ES_tradnl" sz="2000" b="1" u="sng" dirty="0">
                <a:solidFill>
                  <a:srgbClr val="000000"/>
                </a:solidFill>
              </a:rPr>
              <a:t>variedad</a:t>
            </a:r>
            <a:r>
              <a:rPr lang="es-ES_tradnl" sz="2000" b="1" dirty="0">
                <a:solidFill>
                  <a:srgbClr val="000000"/>
                </a:solidFill>
              </a:rPr>
              <a:t>, el </a:t>
            </a:r>
            <a:r>
              <a:rPr lang="es-ES_tradnl" sz="2000" b="1" dirty="0">
                <a:solidFill>
                  <a:srgbClr val="008000"/>
                </a:solidFill>
              </a:rPr>
              <a:t>factor</a:t>
            </a:r>
            <a:r>
              <a:rPr lang="es-ES_tradnl" sz="2000" b="1" dirty="0">
                <a:solidFill>
                  <a:srgbClr val="000000"/>
                </a:solidFill>
              </a:rPr>
              <a:t> </a:t>
            </a:r>
            <a:r>
              <a:rPr lang="es-ES_tradnl" sz="2000" b="1" u="sng" dirty="0">
                <a:solidFill>
                  <a:srgbClr val="000000"/>
                </a:solidFill>
              </a:rPr>
              <a:t>abonado</a:t>
            </a:r>
            <a:r>
              <a:rPr lang="es-ES_tradnl" sz="2000" b="1" dirty="0">
                <a:solidFill>
                  <a:srgbClr val="000000"/>
                </a:solidFill>
              </a:rPr>
              <a:t> </a:t>
            </a:r>
            <a:r>
              <a:rPr lang="es-ES_tradnl" sz="2000" b="1" u="sng" dirty="0">
                <a:solidFill>
                  <a:srgbClr val="000000"/>
                </a:solidFill>
              </a:rPr>
              <a:t>y</a:t>
            </a:r>
            <a:r>
              <a:rPr lang="es-ES_tradnl" sz="2000" b="1" dirty="0">
                <a:solidFill>
                  <a:srgbClr val="000000"/>
                </a:solidFill>
              </a:rPr>
              <a:t> su </a:t>
            </a:r>
            <a:r>
              <a:rPr lang="es-ES_tradnl" sz="2000" b="1" u="sng" dirty="0">
                <a:solidFill>
                  <a:srgbClr val="000000"/>
                </a:solidFill>
              </a:rPr>
              <a:t>interacción</a:t>
            </a:r>
            <a:r>
              <a:rPr lang="es-ES_tradnl" sz="2000" b="1" dirty="0">
                <a:solidFill>
                  <a:srgbClr val="000000"/>
                </a:solidFill>
              </a:rPr>
              <a:t> </a:t>
            </a:r>
            <a:r>
              <a:rPr lang="es-ES_tradnl" sz="2000" b="1" u="sng" dirty="0">
                <a:solidFill>
                  <a:srgbClr val="000000"/>
                </a:solidFill>
              </a:rPr>
              <a:t>influyen</a:t>
            </a:r>
            <a:r>
              <a:rPr lang="es-ES_tradnl" sz="2000" b="1" dirty="0">
                <a:solidFill>
                  <a:srgbClr val="000000"/>
                </a:solidFill>
              </a:rPr>
              <a:t> sobre la </a:t>
            </a:r>
            <a:r>
              <a:rPr lang="es-ES_tradnl" sz="2000" b="1" u="sng" dirty="0">
                <a:solidFill>
                  <a:srgbClr val="000000"/>
                </a:solidFill>
              </a:rPr>
              <a:t>media</a:t>
            </a:r>
            <a:r>
              <a:rPr lang="es-ES_tradnl" sz="2000" b="1" dirty="0">
                <a:solidFill>
                  <a:srgbClr val="000000"/>
                </a:solidFill>
              </a:rPr>
              <a:t> del </a:t>
            </a:r>
            <a:r>
              <a:rPr lang="es-ES_tradnl" sz="2000" b="1" u="sng" dirty="0">
                <a:solidFill>
                  <a:srgbClr val="000000"/>
                </a:solidFill>
              </a:rPr>
              <a:t>rendimiento</a:t>
            </a:r>
          </a:p>
          <a:p>
            <a:pPr>
              <a:spcBef>
                <a:spcPct val="50000"/>
              </a:spcBef>
            </a:pPr>
            <a:r>
              <a:rPr lang="es-ES_tradnl" sz="2000" dirty="0">
                <a:solidFill>
                  <a:srgbClr val="000000"/>
                </a:solidFill>
              </a:rPr>
              <a:t>El efecto favorable de la dosis 3 es mayor en la </a:t>
            </a:r>
            <a:r>
              <a:rPr lang="es-ES_tradnl" sz="2000" dirty="0" err="1">
                <a:solidFill>
                  <a:srgbClr val="000000"/>
                </a:solidFill>
              </a:rPr>
              <a:t>var</a:t>
            </a:r>
            <a:r>
              <a:rPr lang="es-ES_tradnl" sz="2000" dirty="0">
                <a:solidFill>
                  <a:srgbClr val="000000"/>
                </a:solidFill>
              </a:rPr>
              <a:t>. 2 que en la 1</a:t>
            </a:r>
            <a:endParaRPr lang="es-ES_tradnl" sz="2000" u="sng" dirty="0">
              <a:solidFill>
                <a:srgbClr val="000000"/>
              </a:solidFill>
            </a:endParaRPr>
          </a:p>
          <a:p>
            <a:pPr>
              <a:spcBef>
                <a:spcPts val="400"/>
              </a:spcBef>
            </a:pPr>
            <a:r>
              <a:rPr lang="es-ES_tradnl" sz="2000" b="1" dirty="0">
                <a:solidFill>
                  <a:srgbClr val="9A0000"/>
                </a:solidFill>
              </a:rPr>
              <a:t>		</a:t>
            </a:r>
            <a:r>
              <a:rPr lang="es-ES_tradnl" sz="2000" b="1" dirty="0" err="1">
                <a:solidFill>
                  <a:srgbClr val="0000CC">
                    <a:lumMod val="75000"/>
                  </a:srgbClr>
                </a:solidFill>
              </a:rPr>
              <a:t>SC</a:t>
            </a:r>
            <a:r>
              <a:rPr lang="es-ES_tradnl" sz="2000" b="1" baseline="-25000" dirty="0" err="1">
                <a:solidFill>
                  <a:srgbClr val="0000CC">
                    <a:lumMod val="75000"/>
                  </a:srgbClr>
                </a:solidFill>
              </a:rPr>
              <a:t>Total</a:t>
            </a:r>
            <a:r>
              <a:rPr lang="es-ES_tradnl" sz="2000" b="1" dirty="0">
                <a:solidFill>
                  <a:srgbClr val="0000CC">
                    <a:lumMod val="75000"/>
                  </a:srgbClr>
                </a:solidFill>
              </a:rPr>
              <a:t>=</a:t>
            </a:r>
            <a:r>
              <a:rPr lang="es-ES_tradnl" sz="2000" b="1" dirty="0" err="1">
                <a:solidFill>
                  <a:srgbClr val="0000CC">
                    <a:lumMod val="75000"/>
                  </a:srgbClr>
                </a:solidFill>
              </a:rPr>
              <a:t>SC</a:t>
            </a:r>
            <a:r>
              <a:rPr lang="es-ES_tradnl" sz="2000" b="1" baseline="-25000" dirty="0" err="1">
                <a:solidFill>
                  <a:srgbClr val="0000CC">
                    <a:lumMod val="75000"/>
                  </a:srgbClr>
                </a:solidFill>
              </a:rPr>
              <a:t>variedad</a:t>
            </a:r>
            <a:r>
              <a:rPr lang="es-ES_tradnl" sz="2000" b="1" dirty="0" err="1">
                <a:solidFill>
                  <a:srgbClr val="0000CC">
                    <a:lumMod val="75000"/>
                  </a:srgbClr>
                </a:solidFill>
              </a:rPr>
              <a:t>+SC</a:t>
            </a:r>
            <a:r>
              <a:rPr lang="es-ES_tradnl" sz="2000" b="1" baseline="-25000" dirty="0" err="1">
                <a:solidFill>
                  <a:srgbClr val="0000CC">
                    <a:lumMod val="75000"/>
                  </a:srgbClr>
                </a:solidFill>
              </a:rPr>
              <a:t>abonado</a:t>
            </a:r>
            <a:r>
              <a:rPr lang="es-ES_tradnl" sz="2000" b="1" dirty="0">
                <a:solidFill>
                  <a:srgbClr val="0000CC">
                    <a:lumMod val="75000"/>
                  </a:srgbClr>
                </a:solidFill>
              </a:rPr>
              <a:t>+ </a:t>
            </a:r>
            <a:r>
              <a:rPr lang="es-ES_tradnl" sz="2000" b="1" dirty="0" err="1">
                <a:solidFill>
                  <a:srgbClr val="0000CC">
                    <a:lumMod val="75000"/>
                  </a:srgbClr>
                </a:solidFill>
              </a:rPr>
              <a:t>SC</a:t>
            </a:r>
            <a:r>
              <a:rPr lang="es-ES_tradnl" sz="2000" b="1" baseline="-25000" dirty="0" err="1">
                <a:solidFill>
                  <a:srgbClr val="0000CC">
                    <a:lumMod val="75000"/>
                  </a:srgbClr>
                </a:solidFill>
              </a:rPr>
              <a:t>Interacción</a:t>
            </a:r>
            <a:endParaRPr lang="es-ES_tradnl" sz="2000" b="1" baseline="-25000" dirty="0">
              <a:solidFill>
                <a:srgbClr val="0000CC">
                  <a:lumMod val="75000"/>
                </a:srgbClr>
              </a:solidFill>
            </a:endParaRPr>
          </a:p>
        </p:txBody>
      </p:sp>
    </p:spTree>
    <p:extLst>
      <p:ext uri="{BB962C8B-B14F-4D97-AF65-F5344CB8AC3E}">
        <p14:creationId xmlns:p14="http://schemas.microsoft.com/office/powerpoint/2010/main" val="216606397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28011"/>
                                        </p:tgtEl>
                                        <p:attrNameLst>
                                          <p:attrName>style.visibility</p:attrName>
                                        </p:attrNameLst>
                                      </p:cBhvr>
                                      <p:to>
                                        <p:strVal val="visible"/>
                                      </p:to>
                                    </p:set>
                                    <p:anim calcmode="lin" valueType="num">
                                      <p:cBhvr additive="base">
                                        <p:cTn id="7" dur="1000" fill="hold"/>
                                        <p:tgtEl>
                                          <p:spTgt spid="128011"/>
                                        </p:tgtEl>
                                        <p:attrNameLst>
                                          <p:attrName>ppt_x</p:attrName>
                                        </p:attrNameLst>
                                      </p:cBhvr>
                                      <p:tavLst>
                                        <p:tav tm="0">
                                          <p:val>
                                            <p:strVal val="0-#ppt_w/2"/>
                                          </p:val>
                                        </p:tav>
                                        <p:tav tm="100000">
                                          <p:val>
                                            <p:strVal val="#ppt_x"/>
                                          </p:val>
                                        </p:tav>
                                      </p:tavLst>
                                    </p:anim>
                                    <p:anim calcmode="lin" valueType="num">
                                      <p:cBhvr additive="base">
                                        <p:cTn id="8" dur="1000" fill="hold"/>
                                        <p:tgtEl>
                                          <p:spTgt spid="12801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8009"/>
                                        </p:tgtEl>
                                        <p:attrNameLst>
                                          <p:attrName>style.visibility</p:attrName>
                                        </p:attrNameLst>
                                      </p:cBhvr>
                                      <p:to>
                                        <p:strVal val="visible"/>
                                      </p:to>
                                    </p:set>
                                    <p:anim calcmode="lin" valueType="num">
                                      <p:cBhvr>
                                        <p:cTn id="13" dur="500" fill="hold"/>
                                        <p:tgtEl>
                                          <p:spTgt spid="128009"/>
                                        </p:tgtEl>
                                        <p:attrNameLst>
                                          <p:attrName>ppt_w</p:attrName>
                                        </p:attrNameLst>
                                      </p:cBhvr>
                                      <p:tavLst>
                                        <p:tav tm="0">
                                          <p:val>
                                            <p:fltVal val="0"/>
                                          </p:val>
                                        </p:tav>
                                        <p:tav tm="100000">
                                          <p:val>
                                            <p:strVal val="#ppt_w"/>
                                          </p:val>
                                        </p:tav>
                                      </p:tavLst>
                                    </p:anim>
                                    <p:anim calcmode="lin" valueType="num">
                                      <p:cBhvr>
                                        <p:cTn id="14" dur="500" fill="hold"/>
                                        <p:tgtEl>
                                          <p:spTgt spid="128009"/>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1000"/>
                                        <p:tgtEl>
                                          <p:spTgt spid="3"/>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1000"/>
                                        <p:tgtEl>
                                          <p:spTgt spid="2"/>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000"/>
                                        <p:tgtEl>
                                          <p:spTgt spid="4"/>
                                        </p:tgtEl>
                                      </p:cBhvr>
                                    </p:animEffect>
                                  </p:childTnLst>
                                </p:cTn>
                              </p:par>
                            </p:childTnLst>
                          </p:cTn>
                        </p:par>
                        <p:par>
                          <p:cTn id="27" fill="hold">
                            <p:stCondLst>
                              <p:cond delay="4500"/>
                            </p:stCondLst>
                            <p:childTnLst>
                              <p:par>
                                <p:cTn id="28" presetID="9" presetClass="entr" presetSubtype="0" fill="hold" grpId="0" nodeType="afterEffect">
                                  <p:stCondLst>
                                    <p:cond delay="2000"/>
                                  </p:stCondLst>
                                  <p:childTnLst>
                                    <p:set>
                                      <p:cBhvr>
                                        <p:cTn id="29" dur="1" fill="hold">
                                          <p:stCondLst>
                                            <p:cond delay="0"/>
                                          </p:stCondLst>
                                        </p:cTn>
                                        <p:tgtEl>
                                          <p:spTgt spid="18"/>
                                        </p:tgtEl>
                                        <p:attrNameLst>
                                          <p:attrName>style.visibility</p:attrName>
                                        </p:attrNameLst>
                                      </p:cBhvr>
                                      <p:to>
                                        <p:strVal val="visible"/>
                                      </p:to>
                                    </p:set>
                                    <p:animEffect transition="in" filter="dissolve">
                                      <p:cBhvr>
                                        <p:cTn id="30"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1" grpId="0" autoUpdateAnimBg="0"/>
      <p:bldP spid="18" grpId="0" animBg="1"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9026" name="Object 2"/>
          <p:cNvGraphicFramePr>
            <a:graphicFrameLocks noChangeAspect="1"/>
          </p:cNvGraphicFramePr>
          <p:nvPr/>
        </p:nvGraphicFramePr>
        <p:xfrm>
          <a:off x="1143000" y="1143000"/>
          <a:ext cx="6629400" cy="3276600"/>
        </p:xfrm>
        <a:graphic>
          <a:graphicData uri="http://schemas.openxmlformats.org/presentationml/2006/ole">
            <mc:AlternateContent xmlns:mc="http://schemas.openxmlformats.org/markup-compatibility/2006">
              <mc:Choice xmlns:v="urn:schemas-microsoft-com:vml" Requires="v">
                <p:oleObj spid="_x0000_s1386521" name="Document" r:id="rId4" imgW="7470594" imgH="4572020" progId="Word.Document.8">
                  <p:embed/>
                </p:oleObj>
              </mc:Choice>
              <mc:Fallback>
                <p:oleObj name="Document" r:id="rId4" imgW="7470594" imgH="4572020" progId="Word.Document.8">
                  <p:embed/>
                  <p:pic>
                    <p:nvPicPr>
                      <p:cNvPr id="129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143000"/>
                        <a:ext cx="66294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3"/>
          <p:cNvGrpSpPr>
            <a:grpSpLocks/>
          </p:cNvGrpSpPr>
          <p:nvPr/>
        </p:nvGrpSpPr>
        <p:grpSpPr bwMode="auto">
          <a:xfrm>
            <a:off x="2971799" y="2925198"/>
            <a:ext cx="3544221" cy="827494"/>
            <a:chOff x="2400" y="1876"/>
            <a:chExt cx="1538" cy="438"/>
          </a:xfrm>
        </p:grpSpPr>
        <p:sp>
          <p:nvSpPr>
            <p:cNvPr id="129028" name="Oval 4"/>
            <p:cNvSpPr>
              <a:spLocks noChangeArrowheads="1"/>
            </p:cNvSpPr>
            <p:nvPr/>
          </p:nvSpPr>
          <p:spPr bwMode="auto">
            <a:xfrm>
              <a:off x="3626" y="1876"/>
              <a:ext cx="312" cy="219"/>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9029" name="Line 5"/>
            <p:cNvSpPr>
              <a:spLocks noChangeShapeType="1"/>
            </p:cNvSpPr>
            <p:nvPr/>
          </p:nvSpPr>
          <p:spPr bwMode="auto">
            <a:xfrm flipH="1">
              <a:off x="2400" y="2066"/>
              <a:ext cx="1297" cy="248"/>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pSp>
        <p:nvGrpSpPr>
          <p:cNvPr id="3" name="Group 6"/>
          <p:cNvGrpSpPr>
            <a:grpSpLocks/>
          </p:cNvGrpSpPr>
          <p:nvPr/>
        </p:nvGrpSpPr>
        <p:grpSpPr bwMode="auto">
          <a:xfrm>
            <a:off x="2338267" y="2014160"/>
            <a:ext cx="1658327" cy="1703010"/>
            <a:chOff x="2021" y="1270"/>
            <a:chExt cx="485" cy="1024"/>
          </a:xfrm>
        </p:grpSpPr>
        <p:sp>
          <p:nvSpPr>
            <p:cNvPr id="129031" name="Oval 7"/>
            <p:cNvSpPr>
              <a:spLocks noChangeArrowheads="1"/>
            </p:cNvSpPr>
            <p:nvPr/>
          </p:nvSpPr>
          <p:spPr bwMode="auto">
            <a:xfrm>
              <a:off x="2368" y="1270"/>
              <a:ext cx="138" cy="288"/>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9032" name="Line 8"/>
            <p:cNvSpPr>
              <a:spLocks noChangeShapeType="1"/>
            </p:cNvSpPr>
            <p:nvPr/>
          </p:nvSpPr>
          <p:spPr bwMode="auto">
            <a:xfrm flipH="1">
              <a:off x="2021" y="1584"/>
              <a:ext cx="283" cy="710"/>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grpSp>
      <p:graphicFrame>
        <p:nvGraphicFramePr>
          <p:cNvPr id="129033" name="Object 9"/>
          <p:cNvGraphicFramePr>
            <a:graphicFrameLocks noChangeAspect="1"/>
          </p:cNvGraphicFramePr>
          <p:nvPr/>
        </p:nvGraphicFramePr>
        <p:xfrm>
          <a:off x="804865" y="3595691"/>
          <a:ext cx="7458075" cy="528637"/>
        </p:xfrm>
        <a:graphic>
          <a:graphicData uri="http://schemas.openxmlformats.org/presentationml/2006/ole">
            <mc:AlternateContent xmlns:mc="http://schemas.openxmlformats.org/markup-compatibility/2006">
              <mc:Choice xmlns:v="urn:schemas-microsoft-com:vml" Requires="v">
                <p:oleObj spid="_x0000_s1386522" name="Equation" r:id="rId6" imgW="3784320" imgH="241200" progId="Equation.DSMT4">
                  <p:embed/>
                </p:oleObj>
              </mc:Choice>
              <mc:Fallback>
                <p:oleObj name="Equation" r:id="rId6" imgW="3784320" imgH="241200" progId="Equation.DSMT4">
                  <p:embed/>
                  <p:pic>
                    <p:nvPicPr>
                      <p:cNvPr id="129033"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865" y="3595691"/>
                        <a:ext cx="7458075"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9035" name="Text Box 11"/>
          <p:cNvSpPr txBox="1">
            <a:spLocks noChangeArrowheads="1"/>
          </p:cNvSpPr>
          <p:nvPr/>
        </p:nvSpPr>
        <p:spPr bwMode="auto">
          <a:xfrm>
            <a:off x="2895600" y="2924946"/>
            <a:ext cx="41910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solidFill>
                  <a:srgbClr val="0000CC"/>
                </a:solidFill>
              </a:rPr>
              <a:t>Rendimiento medio</a:t>
            </a:r>
            <a:r>
              <a:rPr lang="es-ES_tradnl" sz="2000" dirty="0">
                <a:solidFill>
                  <a:srgbClr val="000000"/>
                </a:solidFill>
              </a:rPr>
              <a:t> = 31’6</a:t>
            </a:r>
          </a:p>
        </p:txBody>
      </p:sp>
      <p:grpSp>
        <p:nvGrpSpPr>
          <p:cNvPr id="4" name="Group 13"/>
          <p:cNvGrpSpPr>
            <a:grpSpLocks/>
          </p:cNvGrpSpPr>
          <p:nvPr/>
        </p:nvGrpSpPr>
        <p:grpSpPr bwMode="auto">
          <a:xfrm>
            <a:off x="381000" y="3535367"/>
            <a:ext cx="7924800" cy="2332037"/>
            <a:chOff x="480" y="2160"/>
            <a:chExt cx="4992" cy="1439"/>
          </a:xfrm>
        </p:grpSpPr>
        <p:sp>
          <p:nvSpPr>
            <p:cNvPr id="129038" name="Oval 14"/>
            <p:cNvSpPr>
              <a:spLocks noChangeArrowheads="1"/>
            </p:cNvSpPr>
            <p:nvPr/>
          </p:nvSpPr>
          <p:spPr bwMode="auto">
            <a:xfrm>
              <a:off x="5040" y="2160"/>
              <a:ext cx="432" cy="384"/>
            </a:xfrm>
            <a:prstGeom prst="ellipse">
              <a:avLst/>
            </a:prstGeom>
            <a:noFill/>
            <a:ln w="28575" cap="sq">
              <a:solidFill>
                <a:srgbClr val="FF3300"/>
              </a:solidFill>
              <a:miter lim="800000"/>
              <a:headEnd type="none" w="sm" len="sm"/>
              <a:tailEnd type="none" w="sm" len="sm"/>
            </a:ln>
            <a:effectLst/>
          </p:spPr>
          <p:txBody>
            <a:bodyPr wrap="none" anchor="ctr"/>
            <a:lstStyle/>
            <a:p>
              <a:endParaRPr lang="es-ES">
                <a:solidFill>
                  <a:srgbClr val="000000"/>
                </a:solidFill>
              </a:endParaRPr>
            </a:p>
          </p:txBody>
        </p:sp>
        <p:sp>
          <p:nvSpPr>
            <p:cNvPr id="129039" name="Line 15"/>
            <p:cNvSpPr>
              <a:spLocks noChangeShapeType="1"/>
            </p:cNvSpPr>
            <p:nvPr/>
          </p:nvSpPr>
          <p:spPr bwMode="auto">
            <a:xfrm flipH="1">
              <a:off x="4560" y="2496"/>
              <a:ext cx="528" cy="192"/>
            </a:xfrm>
            <a:prstGeom prst="line">
              <a:avLst/>
            </a:prstGeom>
            <a:noFill/>
            <a:ln w="12700" cap="sq">
              <a:solidFill>
                <a:srgbClr val="FF3300"/>
              </a:solidFill>
              <a:miter lim="800000"/>
              <a:headEnd type="none" w="sm" len="sm"/>
              <a:tailEnd type="arrow" w="med" len="med"/>
            </a:ln>
            <a:effectLst/>
          </p:spPr>
          <p:txBody>
            <a:bodyPr wrap="none"/>
            <a:lstStyle/>
            <a:p>
              <a:endParaRPr lang="es-ES">
                <a:solidFill>
                  <a:srgbClr val="000000"/>
                </a:solidFill>
              </a:endParaRPr>
            </a:p>
          </p:txBody>
        </p:sp>
        <p:sp>
          <p:nvSpPr>
            <p:cNvPr id="129040" name="Text Box 16"/>
            <p:cNvSpPr txBox="1">
              <a:spLocks noChangeArrowheads="1"/>
            </p:cNvSpPr>
            <p:nvPr/>
          </p:nvSpPr>
          <p:spPr bwMode="auto">
            <a:xfrm>
              <a:off x="480" y="2688"/>
              <a:ext cx="4944" cy="911"/>
            </a:xfrm>
            <a:prstGeom prst="rect">
              <a:avLst/>
            </a:prstGeom>
            <a:solidFill>
              <a:schemeClr val="accent1"/>
            </a:solidFill>
            <a:ln w="12700" cap="sq">
              <a:solidFill>
                <a:srgbClr val="FF3300"/>
              </a:solidFill>
              <a:miter lim="800000"/>
              <a:headEnd type="none" w="sm" len="sm"/>
              <a:tailEnd type="none" w="sm" len="sm"/>
            </a:ln>
            <a:effectLst/>
          </p:spPr>
          <p:txBody>
            <a:bodyPr>
              <a:spAutoFit/>
            </a:bodyPr>
            <a:lstStyle/>
            <a:p>
              <a:pPr algn="ctr">
                <a:spcBef>
                  <a:spcPct val="50000"/>
                </a:spcBef>
              </a:pPr>
              <a:r>
                <a:rPr lang="es-ES_tradnl" sz="2000">
                  <a:solidFill>
                    <a:srgbClr val="9A0000"/>
                  </a:solidFill>
                </a:rPr>
                <a:t>SCT=1001 </a:t>
              </a:r>
              <a:r>
                <a:rPr lang="es-ES_tradnl" sz="2000">
                  <a:solidFill>
                    <a:srgbClr val="9A0000"/>
                  </a:solidFill>
                  <a:sym typeface="Wingdings" pitchFamily="2" charset="2"/>
                </a:rPr>
                <a:t> </a:t>
              </a:r>
              <a:r>
                <a:rPr lang="es-ES_tradnl" sz="2000">
                  <a:solidFill>
                    <a:srgbClr val="0000CC"/>
                  </a:solidFill>
                </a:rPr>
                <a:t>Hay variabilidad.</a:t>
              </a:r>
            </a:p>
            <a:p>
              <a:pPr algn="ctr">
                <a:spcBef>
                  <a:spcPct val="50000"/>
                </a:spcBef>
              </a:pPr>
              <a:r>
                <a:rPr lang="es-ES_tradnl" sz="2000">
                  <a:solidFill>
                    <a:srgbClr val="0000CC"/>
                  </a:solidFill>
                </a:rPr>
                <a:t>Se observa que la variabilidad se debe tanto al </a:t>
              </a:r>
              <a:r>
                <a:rPr lang="es-ES_tradnl" sz="2000" b="1">
                  <a:solidFill>
                    <a:srgbClr val="008000"/>
                  </a:solidFill>
                </a:rPr>
                <a:t>efecto</a:t>
              </a:r>
              <a:r>
                <a:rPr lang="es-ES_tradnl" sz="2000">
                  <a:solidFill>
                    <a:srgbClr val="0000CC"/>
                  </a:solidFill>
                </a:rPr>
                <a:t> de la </a:t>
              </a:r>
              <a:r>
                <a:rPr lang="es-ES_tradnl" sz="2000" b="1">
                  <a:solidFill>
                    <a:srgbClr val="0000CC"/>
                  </a:solidFill>
                </a:rPr>
                <a:t>variedad</a:t>
              </a:r>
              <a:r>
                <a:rPr lang="es-ES_tradnl" sz="2000">
                  <a:solidFill>
                    <a:srgbClr val="0000CC"/>
                  </a:solidFill>
                </a:rPr>
                <a:t> como al </a:t>
              </a:r>
              <a:r>
                <a:rPr lang="es-ES_tradnl" sz="2000" b="1">
                  <a:solidFill>
                    <a:srgbClr val="008000"/>
                  </a:solidFill>
                </a:rPr>
                <a:t>efecto</a:t>
              </a:r>
              <a:r>
                <a:rPr lang="es-ES_tradnl" sz="2000">
                  <a:solidFill>
                    <a:srgbClr val="0000CC"/>
                  </a:solidFill>
                </a:rPr>
                <a:t> de la dosis de </a:t>
              </a:r>
              <a:r>
                <a:rPr lang="es-ES_tradnl" sz="2000" b="1">
                  <a:solidFill>
                    <a:srgbClr val="0000CC"/>
                  </a:solidFill>
                </a:rPr>
                <a:t>abonado</a:t>
              </a:r>
              <a:r>
                <a:rPr lang="es-ES_tradnl" sz="2000">
                  <a:solidFill>
                    <a:srgbClr val="0000CC"/>
                  </a:solidFill>
                </a:rPr>
                <a:t> y a su </a:t>
              </a:r>
              <a:r>
                <a:rPr lang="es-ES_tradnl" sz="2000" b="1">
                  <a:solidFill>
                    <a:srgbClr val="008000"/>
                  </a:solidFill>
                </a:rPr>
                <a:t>interacción</a:t>
              </a:r>
              <a:r>
                <a:rPr lang="es-ES_tradnl" sz="2000">
                  <a:solidFill>
                    <a:srgbClr val="0000CC"/>
                  </a:solidFill>
                </a:rPr>
                <a:t>, así como al de los </a:t>
              </a:r>
              <a:r>
                <a:rPr lang="es-ES_tradnl" sz="2000" b="1">
                  <a:solidFill>
                    <a:srgbClr val="0000CC"/>
                  </a:solidFill>
                </a:rPr>
                <a:t>factores no controlados</a:t>
              </a:r>
            </a:p>
          </p:txBody>
        </p:sp>
      </p:grpSp>
      <p:sp>
        <p:nvSpPr>
          <p:cNvPr id="18" name="17 Título"/>
          <p:cNvSpPr>
            <a:spLocks noGrp="1"/>
          </p:cNvSpPr>
          <p:nvPr>
            <p:ph type="title"/>
          </p:nvPr>
        </p:nvSpPr>
        <p:spPr>
          <a:xfrm>
            <a:off x="35497" y="44626"/>
            <a:ext cx="8467725" cy="584775"/>
          </a:xfrm>
        </p:spPr>
        <p:txBody>
          <a:bodyPr/>
          <a:lstStyle/>
          <a:p>
            <a:pPr>
              <a:spcBef>
                <a:spcPct val="50000"/>
              </a:spcBef>
            </a:pPr>
            <a:r>
              <a:rPr lang="es-ES_tradnl" b="1" dirty="0">
                <a:solidFill>
                  <a:schemeClr val="tx2"/>
                </a:solidFill>
              </a:rPr>
              <a:t>Caso E: </a:t>
            </a:r>
            <a:r>
              <a:rPr lang="es-ES_tradnl" b="1" dirty="0">
                <a:solidFill>
                  <a:srgbClr val="008000"/>
                </a:solidFill>
              </a:rPr>
              <a:t>Único realista</a:t>
            </a:r>
            <a:endParaRPr lang="es-ES" dirty="0"/>
          </a:p>
        </p:txBody>
      </p:sp>
    </p:spTree>
    <p:extLst>
      <p:ext uri="{BB962C8B-B14F-4D97-AF65-F5344CB8AC3E}">
        <p14:creationId xmlns:p14="http://schemas.microsoft.com/office/powerpoint/2010/main" val="377761673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129035"/>
                                        </p:tgtEl>
                                        <p:attrNameLst>
                                          <p:attrName>style.visibility</p:attrName>
                                        </p:attrNameLst>
                                      </p:cBhvr>
                                      <p:to>
                                        <p:strVal val="visible"/>
                                      </p:to>
                                    </p:set>
                                    <p:anim calcmode="lin" valueType="num">
                                      <p:cBhvr additive="base">
                                        <p:cTn id="7" dur="2000" fill="hold"/>
                                        <p:tgtEl>
                                          <p:spTgt spid="129035"/>
                                        </p:tgtEl>
                                        <p:attrNameLst>
                                          <p:attrName>ppt_x</p:attrName>
                                        </p:attrNameLst>
                                      </p:cBhvr>
                                      <p:tavLst>
                                        <p:tav tm="0">
                                          <p:val>
                                            <p:strVal val="0-#ppt_w/2"/>
                                          </p:val>
                                        </p:tav>
                                        <p:tav tm="100000">
                                          <p:val>
                                            <p:strVal val="#ppt_x"/>
                                          </p:val>
                                        </p:tav>
                                      </p:tavLst>
                                    </p:anim>
                                    <p:anim calcmode="lin" valueType="num">
                                      <p:cBhvr additive="base">
                                        <p:cTn id="8" dur="2000" fill="hold"/>
                                        <p:tgtEl>
                                          <p:spTgt spid="12903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129033"/>
                                        </p:tgtEl>
                                        <p:attrNameLst>
                                          <p:attrName>style.visibility</p:attrName>
                                        </p:attrNameLst>
                                      </p:cBhvr>
                                      <p:to>
                                        <p:strVal val="visible"/>
                                      </p:to>
                                    </p:set>
                                    <p:anim calcmode="lin" valueType="num">
                                      <p:cBhvr>
                                        <p:cTn id="13" dur="500" fill="hold"/>
                                        <p:tgtEl>
                                          <p:spTgt spid="129033"/>
                                        </p:tgtEl>
                                        <p:attrNameLst>
                                          <p:attrName>ppt_w</p:attrName>
                                        </p:attrNameLst>
                                      </p:cBhvr>
                                      <p:tavLst>
                                        <p:tav tm="0">
                                          <p:val>
                                            <p:fltVal val="0"/>
                                          </p:val>
                                        </p:tav>
                                        <p:tav tm="100000">
                                          <p:val>
                                            <p:strVal val="#ppt_w"/>
                                          </p:val>
                                        </p:tav>
                                      </p:tavLst>
                                    </p:anim>
                                    <p:anim calcmode="lin" valueType="num">
                                      <p:cBhvr>
                                        <p:cTn id="14" dur="500" fill="hold"/>
                                        <p:tgtEl>
                                          <p:spTgt spid="129033"/>
                                        </p:tgtEl>
                                        <p:attrNameLst>
                                          <p:attrName>ppt_h</p:attrName>
                                        </p:attrNameLst>
                                      </p:cBhvr>
                                      <p:tavLst>
                                        <p:tav tm="0">
                                          <p:val>
                                            <p:fltVal val="0"/>
                                          </p:val>
                                        </p:tav>
                                        <p:tav tm="100000">
                                          <p:val>
                                            <p:strVal val="#ppt_h"/>
                                          </p:val>
                                        </p:tav>
                                      </p:tavLst>
                                    </p:anim>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1000"/>
                                        <p:tgtEl>
                                          <p:spTgt spid="3"/>
                                        </p:tgtEl>
                                      </p:cBhvr>
                                    </p:animEffect>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right)">
                                      <p:cBhvr>
                                        <p:cTn id="22" dur="1000"/>
                                        <p:tgtEl>
                                          <p:spTgt spid="2"/>
                                        </p:tgtEl>
                                      </p:cBhvr>
                                    </p:animEffect>
                                  </p:childTnLst>
                                </p:cTn>
                              </p:par>
                            </p:childTnLst>
                          </p:cTn>
                        </p:par>
                        <p:par>
                          <p:cTn id="23" fill="hold">
                            <p:stCondLst>
                              <p:cond delay="2500"/>
                            </p:stCondLst>
                            <p:childTnLst>
                              <p:par>
                                <p:cTn id="24" presetID="22" presetClass="entr" presetSubtype="1"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5" grpId="0" autoUpdateAnimBg="0"/>
    </p:bldLst>
  </p:timing>
</p:sld>
</file>

<file path=ppt/slides/slide2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57" name="Text Box 17"/>
          <p:cNvSpPr txBox="1">
            <a:spLocks noChangeArrowheads="1"/>
          </p:cNvSpPr>
          <p:nvPr/>
        </p:nvSpPr>
        <p:spPr bwMode="auto">
          <a:xfrm>
            <a:off x="251520" y="908720"/>
            <a:ext cx="8610600" cy="3970318"/>
          </a:xfrm>
          <a:prstGeom prst="rect">
            <a:avLst/>
          </a:prstGeom>
          <a:solidFill>
            <a:schemeClr val="accent1"/>
          </a:solidFill>
          <a:ln w="12700" cap="sq">
            <a:noFill/>
            <a:miter lim="800000"/>
            <a:headEnd type="none" w="sm" len="sm"/>
            <a:tailEnd type="none" w="sm" len="sm"/>
          </a:ln>
          <a:effectLst/>
        </p:spPr>
        <p:txBody>
          <a:bodyPr>
            <a:spAutoFit/>
          </a:bodyPr>
          <a:lstStyle/>
          <a:p>
            <a:r>
              <a:rPr lang="es-ES_tradnl" b="1" dirty="0">
                <a:solidFill>
                  <a:srgbClr val="000000"/>
                </a:solidFill>
              </a:rPr>
              <a:t>	El </a:t>
            </a:r>
            <a:r>
              <a:rPr lang="es-ES_tradnl" b="1" dirty="0">
                <a:solidFill>
                  <a:srgbClr val="008000"/>
                </a:solidFill>
              </a:rPr>
              <a:t>factor</a:t>
            </a:r>
            <a:r>
              <a:rPr lang="es-ES_tradnl" b="1" dirty="0">
                <a:solidFill>
                  <a:srgbClr val="000000"/>
                </a:solidFill>
              </a:rPr>
              <a:t> </a:t>
            </a:r>
            <a:r>
              <a:rPr lang="es-ES_tradnl" b="1" u="sng" dirty="0">
                <a:solidFill>
                  <a:srgbClr val="000000"/>
                </a:solidFill>
              </a:rPr>
              <a:t>variedad</a:t>
            </a:r>
            <a:r>
              <a:rPr lang="es-ES_tradnl" b="1" dirty="0">
                <a:solidFill>
                  <a:srgbClr val="000000"/>
                </a:solidFill>
              </a:rPr>
              <a:t>, el </a:t>
            </a:r>
            <a:r>
              <a:rPr lang="es-ES_tradnl" b="1" dirty="0">
                <a:solidFill>
                  <a:srgbClr val="008000"/>
                </a:solidFill>
              </a:rPr>
              <a:t>factor</a:t>
            </a:r>
            <a:r>
              <a:rPr lang="es-ES_tradnl" b="1" dirty="0">
                <a:solidFill>
                  <a:srgbClr val="000000"/>
                </a:solidFill>
              </a:rPr>
              <a:t> </a:t>
            </a:r>
            <a:r>
              <a:rPr lang="es-ES_tradnl" b="1" u="sng" dirty="0">
                <a:solidFill>
                  <a:srgbClr val="000000"/>
                </a:solidFill>
              </a:rPr>
              <a:t>abonado</a:t>
            </a:r>
            <a:r>
              <a:rPr lang="es-ES_tradnl" b="1" dirty="0">
                <a:solidFill>
                  <a:srgbClr val="000000"/>
                </a:solidFill>
              </a:rPr>
              <a:t> </a:t>
            </a:r>
            <a:r>
              <a:rPr lang="es-ES_tradnl" b="1" u="sng" dirty="0">
                <a:solidFill>
                  <a:srgbClr val="000000"/>
                </a:solidFill>
              </a:rPr>
              <a:t>y</a:t>
            </a:r>
            <a:r>
              <a:rPr lang="es-ES_tradnl" b="1" dirty="0">
                <a:solidFill>
                  <a:srgbClr val="000000"/>
                </a:solidFill>
              </a:rPr>
              <a:t> su </a:t>
            </a:r>
            <a:r>
              <a:rPr lang="es-ES_tradnl" b="1" u="sng" dirty="0">
                <a:solidFill>
                  <a:srgbClr val="000000"/>
                </a:solidFill>
              </a:rPr>
              <a:t>interacción</a:t>
            </a:r>
            <a:r>
              <a:rPr lang="es-ES_tradnl" b="1" dirty="0">
                <a:solidFill>
                  <a:srgbClr val="000000"/>
                </a:solidFill>
              </a:rPr>
              <a:t>, así como </a:t>
            </a:r>
            <a:r>
              <a:rPr lang="es-ES_tradnl" b="1" u="sng" dirty="0">
                <a:solidFill>
                  <a:srgbClr val="000000"/>
                </a:solidFill>
              </a:rPr>
              <a:t>otros factores</a:t>
            </a:r>
            <a:r>
              <a:rPr lang="es-ES_tradnl" b="1" dirty="0">
                <a:solidFill>
                  <a:srgbClr val="000000"/>
                </a:solidFill>
              </a:rPr>
              <a:t> no controlados, o no tenidos en cuenta, </a:t>
            </a:r>
            <a:r>
              <a:rPr lang="es-ES_tradnl" b="1" u="sng" dirty="0">
                <a:solidFill>
                  <a:srgbClr val="000000"/>
                </a:solidFill>
              </a:rPr>
              <a:t>influyen</a:t>
            </a:r>
            <a:r>
              <a:rPr lang="es-ES_tradnl" b="1" dirty="0">
                <a:solidFill>
                  <a:srgbClr val="000000"/>
                </a:solidFill>
              </a:rPr>
              <a:t> sobre la </a:t>
            </a:r>
            <a:r>
              <a:rPr lang="es-ES_tradnl" b="1" u="sng" dirty="0">
                <a:solidFill>
                  <a:srgbClr val="000000"/>
                </a:solidFill>
              </a:rPr>
              <a:t>media</a:t>
            </a:r>
            <a:r>
              <a:rPr lang="es-ES_tradnl" b="1" dirty="0">
                <a:solidFill>
                  <a:srgbClr val="000000"/>
                </a:solidFill>
              </a:rPr>
              <a:t> del </a:t>
            </a:r>
            <a:r>
              <a:rPr lang="es-ES_tradnl" b="1" u="sng" dirty="0">
                <a:solidFill>
                  <a:srgbClr val="000000"/>
                </a:solidFill>
              </a:rPr>
              <a:t>rendimiento</a:t>
            </a:r>
          </a:p>
          <a:p>
            <a:endParaRPr lang="es-ES_tradnl" b="1" u="sng" dirty="0">
              <a:solidFill>
                <a:srgbClr val="000000"/>
              </a:solidFill>
            </a:endParaRPr>
          </a:p>
          <a:p>
            <a:pPr>
              <a:spcBef>
                <a:spcPct val="50000"/>
              </a:spcBef>
            </a:pPr>
            <a:r>
              <a:rPr lang="es-ES_tradnl" dirty="0">
                <a:solidFill>
                  <a:srgbClr val="000000"/>
                </a:solidFill>
              </a:rPr>
              <a:t>	Las parejas de parcelas con idéntica variedad y abonado no rinden exactamente igual:</a:t>
            </a:r>
            <a:endParaRPr lang="es-ES_tradnl" u="sng" dirty="0">
              <a:solidFill>
                <a:srgbClr val="000000"/>
              </a:solidFill>
            </a:endParaRPr>
          </a:p>
          <a:p>
            <a:endParaRPr lang="es-ES_tradnl" b="1" dirty="0">
              <a:solidFill>
                <a:srgbClr val="9A0000"/>
              </a:solidFill>
            </a:endParaRPr>
          </a:p>
          <a:p>
            <a:endParaRPr lang="es-ES_tradnl" b="1" dirty="0">
              <a:solidFill>
                <a:srgbClr val="9A0000"/>
              </a:solidFill>
            </a:endParaRPr>
          </a:p>
          <a:p>
            <a:r>
              <a:rPr lang="es-ES_tradnl" b="1" dirty="0" err="1">
                <a:solidFill>
                  <a:srgbClr val="0000CC">
                    <a:lumMod val="75000"/>
                  </a:srgbClr>
                </a:solidFill>
              </a:rPr>
              <a:t>SC</a:t>
            </a:r>
            <a:r>
              <a:rPr lang="es-ES_tradnl" b="1" baseline="-25000" dirty="0" err="1">
                <a:solidFill>
                  <a:srgbClr val="0000CC">
                    <a:lumMod val="75000"/>
                  </a:srgbClr>
                </a:solidFill>
              </a:rPr>
              <a:t>Total</a:t>
            </a:r>
            <a:r>
              <a:rPr lang="es-ES_tradnl" b="1" dirty="0">
                <a:solidFill>
                  <a:srgbClr val="0000CC">
                    <a:lumMod val="75000"/>
                  </a:srgbClr>
                </a:solidFill>
              </a:rPr>
              <a:t>=</a:t>
            </a:r>
            <a:r>
              <a:rPr lang="es-ES_tradnl" b="1" dirty="0" err="1">
                <a:solidFill>
                  <a:srgbClr val="0000CC">
                    <a:lumMod val="75000"/>
                  </a:srgbClr>
                </a:solidFill>
              </a:rPr>
              <a:t>SC</a:t>
            </a:r>
            <a:r>
              <a:rPr lang="es-ES_tradnl" b="1" baseline="-25000" dirty="0" err="1">
                <a:solidFill>
                  <a:srgbClr val="0000CC">
                    <a:lumMod val="75000"/>
                  </a:srgbClr>
                </a:solidFill>
              </a:rPr>
              <a:t>variedad</a:t>
            </a:r>
            <a:r>
              <a:rPr lang="es-ES_tradnl" b="1" dirty="0" err="1">
                <a:solidFill>
                  <a:srgbClr val="0000CC">
                    <a:lumMod val="75000"/>
                  </a:srgbClr>
                </a:solidFill>
              </a:rPr>
              <a:t>+SC</a:t>
            </a:r>
            <a:r>
              <a:rPr lang="es-ES_tradnl" b="1" baseline="-25000" dirty="0" err="1">
                <a:solidFill>
                  <a:srgbClr val="0000CC">
                    <a:lumMod val="75000"/>
                  </a:srgbClr>
                </a:solidFill>
              </a:rPr>
              <a:t>abonado</a:t>
            </a:r>
            <a:r>
              <a:rPr lang="es-ES_tradnl" b="1" dirty="0">
                <a:solidFill>
                  <a:srgbClr val="0000CC">
                    <a:lumMod val="75000"/>
                  </a:srgbClr>
                </a:solidFill>
              </a:rPr>
              <a:t>+ </a:t>
            </a:r>
            <a:r>
              <a:rPr lang="es-ES_tradnl" b="1" dirty="0" err="1">
                <a:solidFill>
                  <a:srgbClr val="0000CC">
                    <a:lumMod val="75000"/>
                  </a:srgbClr>
                </a:solidFill>
              </a:rPr>
              <a:t>SC</a:t>
            </a:r>
            <a:r>
              <a:rPr lang="es-ES_tradnl" b="1" baseline="-25000" dirty="0" err="1">
                <a:solidFill>
                  <a:srgbClr val="0000CC">
                    <a:lumMod val="75000"/>
                  </a:srgbClr>
                </a:solidFill>
              </a:rPr>
              <a:t>Interacción</a:t>
            </a:r>
            <a:r>
              <a:rPr lang="es-ES_tradnl" b="1" baseline="-25000" dirty="0">
                <a:solidFill>
                  <a:srgbClr val="0000CC">
                    <a:lumMod val="75000"/>
                  </a:srgbClr>
                </a:solidFill>
              </a:rPr>
              <a:t> </a:t>
            </a:r>
            <a:r>
              <a:rPr lang="es-ES_tradnl" b="1" dirty="0">
                <a:solidFill>
                  <a:srgbClr val="0000CC">
                    <a:lumMod val="75000"/>
                  </a:srgbClr>
                </a:solidFill>
              </a:rPr>
              <a:t>+ </a:t>
            </a:r>
            <a:r>
              <a:rPr lang="es-ES_tradnl" b="1" dirty="0" err="1">
                <a:solidFill>
                  <a:srgbClr val="0000CC">
                    <a:lumMod val="75000"/>
                  </a:srgbClr>
                </a:solidFill>
              </a:rPr>
              <a:t>SC</a:t>
            </a:r>
            <a:r>
              <a:rPr lang="es-ES_tradnl" b="1" baseline="-25000" dirty="0" err="1">
                <a:solidFill>
                  <a:srgbClr val="0000CC">
                    <a:lumMod val="75000"/>
                  </a:srgbClr>
                </a:solidFill>
              </a:rPr>
              <a:t>Residual</a:t>
            </a:r>
            <a:endParaRPr lang="es-ES_tradnl" b="1" baseline="-25000" dirty="0">
              <a:solidFill>
                <a:srgbClr val="0000CC">
                  <a:lumMod val="75000"/>
                </a:srgbClr>
              </a:solidFill>
            </a:endParaRPr>
          </a:p>
        </p:txBody>
      </p:sp>
      <p:sp>
        <p:nvSpPr>
          <p:cNvPr id="6" name="5 Título"/>
          <p:cNvSpPr>
            <a:spLocks noGrp="1"/>
          </p:cNvSpPr>
          <p:nvPr>
            <p:ph type="title"/>
          </p:nvPr>
        </p:nvSpPr>
        <p:spPr>
          <a:xfrm>
            <a:off x="35497" y="44626"/>
            <a:ext cx="8467725" cy="584775"/>
          </a:xfrm>
        </p:spPr>
        <p:txBody>
          <a:bodyPr/>
          <a:lstStyle/>
          <a:p>
            <a:r>
              <a:rPr lang="es-ES_tradnl" b="1" dirty="0">
                <a:solidFill>
                  <a:schemeClr val="tx2"/>
                </a:solidFill>
              </a:rPr>
              <a:t>Caso E: </a:t>
            </a:r>
            <a:r>
              <a:rPr lang="es-ES_tradnl" b="1" dirty="0">
                <a:solidFill>
                  <a:srgbClr val="008000"/>
                </a:solidFill>
              </a:rPr>
              <a:t>Único realista</a:t>
            </a:r>
            <a:endParaRPr lang="es-ES" dirty="0"/>
          </a:p>
        </p:txBody>
      </p:sp>
      <p:sp>
        <p:nvSpPr>
          <p:cNvPr id="7" name="6 Cerrar llave"/>
          <p:cNvSpPr/>
          <p:nvPr/>
        </p:nvSpPr>
        <p:spPr bwMode="auto">
          <a:xfrm rot="5400000">
            <a:off x="4211960" y="620689"/>
            <a:ext cx="648072" cy="8712968"/>
          </a:xfrm>
          <a:prstGeom prst="rightBrace">
            <a:avLst/>
          </a:prstGeom>
          <a:noFill/>
          <a:ln w="19050" cap="sq" cmpd="sng" algn="ctr">
            <a:solidFill>
              <a:srgbClr val="CC3300"/>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endParaRPr lang="es-ES">
              <a:solidFill>
                <a:srgbClr val="000000"/>
              </a:solidFill>
            </a:endParaRPr>
          </a:p>
        </p:txBody>
      </p:sp>
      <p:sp>
        <p:nvSpPr>
          <p:cNvPr id="8" name="7 CuadroTexto"/>
          <p:cNvSpPr txBox="1"/>
          <p:nvPr/>
        </p:nvSpPr>
        <p:spPr>
          <a:xfrm>
            <a:off x="1475656" y="5301210"/>
            <a:ext cx="6480720" cy="461665"/>
          </a:xfrm>
          <a:prstGeom prst="rect">
            <a:avLst/>
          </a:prstGeom>
          <a:noFill/>
        </p:spPr>
        <p:txBody>
          <a:bodyPr wrap="square" rtlCol="0">
            <a:spAutoFit/>
          </a:bodyPr>
          <a:lstStyle/>
          <a:p>
            <a:r>
              <a:rPr lang="es-ES" b="1" dirty="0">
                <a:solidFill>
                  <a:srgbClr val="FF0000"/>
                </a:solidFill>
              </a:rPr>
              <a:t>Igualdad fundamental del ANOVA</a:t>
            </a:r>
          </a:p>
        </p:txBody>
      </p:sp>
    </p:spTree>
    <p:extLst>
      <p:ext uri="{BB962C8B-B14F-4D97-AF65-F5344CB8AC3E}">
        <p14:creationId xmlns:p14="http://schemas.microsoft.com/office/powerpoint/2010/main" val="39851002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66257"/>
                                        </p:tgtEl>
                                        <p:attrNameLst>
                                          <p:attrName>style.visibility</p:attrName>
                                        </p:attrNameLst>
                                      </p:cBhvr>
                                      <p:to>
                                        <p:strVal val="visible"/>
                                      </p:to>
                                    </p:set>
                                    <p:animEffect transition="in" filter="dissolve">
                                      <p:cBhvr>
                                        <p:cTn id="7" dur="2000"/>
                                        <p:tgtEl>
                                          <p:spTgt spid="266257"/>
                                        </p:tgtEl>
                                      </p:cBhvr>
                                    </p:animEffect>
                                  </p:childTnLst>
                                </p:cTn>
                              </p:par>
                            </p:childTnLst>
                          </p:cTn>
                        </p:par>
                        <p:par>
                          <p:cTn id="8" fill="hold">
                            <p:stCondLst>
                              <p:cond delay="2000"/>
                            </p:stCondLst>
                            <p:childTnLst>
                              <p:par>
                                <p:cTn id="9" presetID="22" presetClass="entr" presetSubtype="1" fill="hold" grpId="0" nodeType="afterEffect">
                                  <p:stCondLst>
                                    <p:cond delay="200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1000"/>
                                        <p:tgtEl>
                                          <p:spTgt spid="7"/>
                                        </p:tgtEl>
                                      </p:cBhvr>
                                    </p:animEffect>
                                  </p:childTnLst>
                                </p:cTn>
                              </p:par>
                            </p:childTnLst>
                          </p:cTn>
                        </p:par>
                        <p:par>
                          <p:cTn id="12" fill="hold">
                            <p:stCondLst>
                              <p:cond delay="5000"/>
                            </p:stCondLst>
                            <p:childTnLst>
                              <p:par>
                                <p:cTn id="13" presetID="5" presetClass="entr" presetSubtype="1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57" grpId="0" animBg="1" autoUpdateAnimBg="0"/>
      <p:bldP spid="7" grpId="0" animBg="1"/>
      <p:bldP spid="8" grpId="0"/>
    </p:bldLst>
  </p:timing>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p:txBody>
          <a:bodyPr/>
          <a:lstStyle/>
          <a:p>
            <a:r>
              <a:rPr lang="es-ES_tradnl" b="1" dirty="0">
                <a:solidFill>
                  <a:srgbClr val="002060"/>
                </a:solidFill>
              </a:rPr>
              <a:t>NOTA sobre el estudio de efectos sobre varianzas</a:t>
            </a:r>
          </a:p>
        </p:txBody>
      </p:sp>
      <p:sp>
        <p:nvSpPr>
          <p:cNvPr id="98307" name="Rectangle 3"/>
          <p:cNvSpPr>
            <a:spLocks noGrp="1" noChangeArrowheads="1"/>
          </p:cNvSpPr>
          <p:nvPr>
            <p:ph idx="1"/>
          </p:nvPr>
        </p:nvSpPr>
        <p:spPr/>
        <p:txBody>
          <a:bodyPr/>
          <a:lstStyle/>
          <a:p>
            <a:pPr>
              <a:spcBef>
                <a:spcPts val="0"/>
              </a:spcBef>
            </a:pPr>
            <a:r>
              <a:rPr lang="es-ES_tradnl" dirty="0"/>
              <a:t>Procedimientos clásicos: </a:t>
            </a:r>
            <a:r>
              <a:rPr lang="es-ES_tradnl" dirty="0" err="1"/>
              <a:t>tests</a:t>
            </a:r>
            <a:r>
              <a:rPr lang="es-ES_tradnl" dirty="0"/>
              <a:t> de </a:t>
            </a:r>
            <a:r>
              <a:rPr lang="es-ES_tradnl" i="1" dirty="0"/>
              <a:t>Bartlett</a:t>
            </a:r>
            <a:r>
              <a:rPr lang="es-ES_tradnl" dirty="0"/>
              <a:t> y </a:t>
            </a:r>
            <a:r>
              <a:rPr lang="es-ES_tradnl" i="1" dirty="0" err="1"/>
              <a:t>Hartley</a:t>
            </a:r>
            <a:endParaRPr lang="es-ES_tradnl" i="1" dirty="0"/>
          </a:p>
          <a:p>
            <a:pPr lvl="1">
              <a:spcBef>
                <a:spcPts val="0"/>
              </a:spcBef>
            </a:pPr>
            <a:r>
              <a:rPr lang="es-ES_tradnl" sz="2400" dirty="0"/>
              <a:t>Necesidad de aprenderse un nuevo procedimiento.</a:t>
            </a:r>
          </a:p>
          <a:p>
            <a:pPr lvl="1">
              <a:spcBef>
                <a:spcPts val="0"/>
              </a:spcBef>
            </a:pPr>
            <a:r>
              <a:rPr lang="es-ES_tradnl" sz="2400" dirty="0"/>
              <a:t>No aplicables si hay más de un factor implicado.</a:t>
            </a:r>
          </a:p>
          <a:p>
            <a:pPr lvl="1">
              <a:spcBef>
                <a:spcPts val="0"/>
              </a:spcBef>
            </a:pPr>
            <a:r>
              <a:rPr lang="es-ES_tradnl" sz="2400" dirty="0"/>
              <a:t>Necesitan replicaciones en cada tratamiento.</a:t>
            </a:r>
          </a:p>
        </p:txBody>
      </p:sp>
      <p:grpSp>
        <p:nvGrpSpPr>
          <p:cNvPr id="2" name="Group 4"/>
          <p:cNvGrpSpPr>
            <a:grpSpLocks/>
          </p:cNvGrpSpPr>
          <p:nvPr/>
        </p:nvGrpSpPr>
        <p:grpSpPr bwMode="auto">
          <a:xfrm>
            <a:off x="251521" y="3339267"/>
            <a:ext cx="8712968" cy="2274888"/>
            <a:chOff x="480" y="2784"/>
            <a:chExt cx="4848" cy="1433"/>
          </a:xfrm>
        </p:grpSpPr>
        <p:sp>
          <p:nvSpPr>
            <p:cNvPr id="98309" name="AutoShape 5"/>
            <p:cNvSpPr>
              <a:spLocks noChangeArrowheads="1"/>
            </p:cNvSpPr>
            <p:nvPr/>
          </p:nvSpPr>
          <p:spPr bwMode="auto">
            <a:xfrm>
              <a:off x="2736" y="2784"/>
              <a:ext cx="288"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98310" name="Text Box 6"/>
            <p:cNvSpPr txBox="1">
              <a:spLocks noChangeArrowheads="1"/>
            </p:cNvSpPr>
            <p:nvPr/>
          </p:nvSpPr>
          <p:spPr bwMode="auto">
            <a:xfrm>
              <a:off x="480" y="2996"/>
              <a:ext cx="4848" cy="122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Romero, R. y </a:t>
              </a:r>
              <a:r>
                <a:rPr lang="es-ES_tradnl" dirty="0" err="1"/>
                <a:t>Zúnica</a:t>
              </a:r>
              <a:r>
                <a:rPr lang="es-ES_tradnl" dirty="0"/>
                <a:t>, L. R. proponen un método aproximado, pero eficaz, sin los inconvenientes de los </a:t>
              </a:r>
              <a:r>
                <a:rPr lang="es-ES_tradnl" dirty="0" err="1"/>
                <a:t>tests</a:t>
              </a:r>
              <a:r>
                <a:rPr lang="es-ES_tradnl" dirty="0"/>
                <a:t> más formales, basado en el estudio de los residuos (</a:t>
              </a:r>
              <a:r>
                <a:rPr lang="es-ES" dirty="0"/>
                <a:t>Romero y </a:t>
              </a:r>
              <a:r>
                <a:rPr lang="es-ES" dirty="0" err="1"/>
                <a:t>Zúnica</a:t>
              </a:r>
              <a:r>
                <a:rPr lang="es-ES" dirty="0"/>
                <a:t>: “Métodos Estadísticos en Ingeniería”)</a:t>
              </a:r>
              <a:endParaRPr lang="es-ES_tradnl" dirty="0"/>
            </a:p>
          </p:txBody>
        </p:sp>
      </p:grpSp>
    </p:spTree>
    <p:extLst>
      <p:ext uri="{BB962C8B-B14F-4D97-AF65-F5344CB8AC3E}">
        <p14:creationId xmlns:p14="http://schemas.microsoft.com/office/powerpoint/2010/main" val="116054266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32098" name="3 Objeto"/>
          <p:cNvGraphicFramePr>
            <a:graphicFrameLocks noChangeAspect="1"/>
          </p:cNvGraphicFramePr>
          <p:nvPr/>
        </p:nvGraphicFramePr>
        <p:xfrm>
          <a:off x="250825" y="1196975"/>
          <a:ext cx="3529013" cy="4002088"/>
        </p:xfrm>
        <a:graphic>
          <a:graphicData uri="http://schemas.openxmlformats.org/presentationml/2006/ole">
            <mc:AlternateContent xmlns:mc="http://schemas.openxmlformats.org/markup-compatibility/2006">
              <mc:Choice xmlns:v="urn:schemas-microsoft-com:vml" Requires="v">
                <p:oleObj spid="_x0000_s1387545" name="Equation" r:id="rId3" imgW="1892300" imgH="2146300" progId="Equation.DSMT4">
                  <p:embed/>
                </p:oleObj>
              </mc:Choice>
              <mc:Fallback>
                <p:oleObj name="Equation" r:id="rId3" imgW="1892300" imgH="2146300" progId="Equation.DSMT4">
                  <p:embed/>
                  <p:pic>
                    <p:nvPicPr>
                      <p:cNvPr id="132098" name="3 Obje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196975"/>
                        <a:ext cx="3529013" cy="4002088"/>
                      </a:xfrm>
                      <a:prstGeom prst="rect">
                        <a:avLst/>
                      </a:prstGeom>
                      <a:solidFill>
                        <a:srgbClr val="FFFFFF"/>
                      </a:solidFill>
                      <a:ln w="12700">
                        <a:solidFill>
                          <a:srgbClr val="008000"/>
                        </a:solidFill>
                        <a:miter lim="800000"/>
                        <a:headEnd/>
                        <a:tailEnd/>
                      </a:ln>
                    </p:spPr>
                  </p:pic>
                </p:oleObj>
              </mc:Fallback>
            </mc:AlternateContent>
          </a:graphicData>
        </a:graphic>
      </p:graphicFrame>
      <p:sp>
        <p:nvSpPr>
          <p:cNvPr id="132099" name="Rectangle 2"/>
          <p:cNvSpPr>
            <a:spLocks noGrp="1" noChangeArrowheads="1"/>
          </p:cNvSpPr>
          <p:nvPr>
            <p:ph type="title"/>
          </p:nvPr>
        </p:nvSpPr>
        <p:spPr/>
        <p:txBody>
          <a:bodyPr/>
          <a:lstStyle/>
          <a:p>
            <a:pPr eaLnBrk="1" hangingPunct="1"/>
            <a:r>
              <a:rPr lang="es-ES_tradnl" altLang="es-ES">
                <a:solidFill>
                  <a:schemeClr val="folHlink"/>
                </a:solidFill>
              </a:rPr>
              <a:t>Factores cuantitativos: Ejemplo1</a:t>
            </a:r>
          </a:p>
        </p:txBody>
      </p:sp>
      <p:graphicFrame>
        <p:nvGraphicFramePr>
          <p:cNvPr id="132100" name="5 Objeto"/>
          <p:cNvGraphicFramePr>
            <a:graphicFrameLocks noChangeAspect="1"/>
          </p:cNvGraphicFramePr>
          <p:nvPr/>
        </p:nvGraphicFramePr>
        <p:xfrm>
          <a:off x="3995738" y="1341438"/>
          <a:ext cx="4949825" cy="2951162"/>
        </p:xfrm>
        <a:graphic>
          <a:graphicData uri="http://schemas.openxmlformats.org/presentationml/2006/ole">
            <mc:AlternateContent xmlns:mc="http://schemas.openxmlformats.org/markup-compatibility/2006">
              <mc:Choice xmlns:v="urn:schemas-microsoft-com:vml" Requires="v">
                <p:oleObj spid="_x0000_s1387546" name="Equation" r:id="rId5" imgW="2959100" imgH="1765300" progId="Equation.DSMT4">
                  <p:embed/>
                </p:oleObj>
              </mc:Choice>
              <mc:Fallback>
                <p:oleObj name="Equation" r:id="rId5" imgW="2959100" imgH="1765300" progId="Equation.DSMT4">
                  <p:embed/>
                  <p:pic>
                    <p:nvPicPr>
                      <p:cNvPr id="132100" name="5 Objet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341438"/>
                        <a:ext cx="4949825" cy="2951162"/>
                      </a:xfrm>
                      <a:prstGeom prst="rect">
                        <a:avLst/>
                      </a:prstGeom>
                      <a:solidFill>
                        <a:schemeClr val="accent1"/>
                      </a:solidFill>
                      <a:ln w="12700">
                        <a:solidFill>
                          <a:srgbClr val="008000"/>
                        </a:solidFill>
                        <a:miter lim="800000"/>
                        <a:headEnd/>
                        <a:tailEnd/>
                      </a:ln>
                    </p:spPr>
                  </p:pic>
                </p:oleObj>
              </mc:Fallback>
            </mc:AlternateContent>
          </a:graphicData>
        </a:graphic>
      </p:graphicFrame>
    </p:spTree>
    <p:extLst>
      <p:ext uri="{BB962C8B-B14F-4D97-AF65-F5344CB8AC3E}">
        <p14:creationId xmlns:p14="http://schemas.microsoft.com/office/powerpoint/2010/main" val="2901791061"/>
      </p:ext>
    </p:extLst>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23 Rectángulo"/>
          <p:cNvSpPr/>
          <p:nvPr/>
        </p:nvSpPr>
        <p:spPr bwMode="auto">
          <a:xfrm>
            <a:off x="591250" y="769934"/>
            <a:ext cx="8064896" cy="4176464"/>
          </a:xfrm>
          <a:prstGeom prst="rect">
            <a:avLst/>
          </a:prstGeom>
          <a:solidFill>
            <a:srgbClr val="ECECEC"/>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grpSp>
        <p:nvGrpSpPr>
          <p:cNvPr id="14" name="Group 27"/>
          <p:cNvGrpSpPr>
            <a:grpSpLocks/>
          </p:cNvGrpSpPr>
          <p:nvPr/>
        </p:nvGrpSpPr>
        <p:grpSpPr bwMode="auto">
          <a:xfrm>
            <a:off x="745882" y="913950"/>
            <a:ext cx="3932238" cy="307975"/>
            <a:chOff x="528" y="720"/>
            <a:chExt cx="2477" cy="194"/>
          </a:xfrm>
        </p:grpSpPr>
        <p:sp>
          <p:nvSpPr>
            <p:cNvPr id="15" name="Text Box 28"/>
            <p:cNvSpPr txBox="1">
              <a:spLocks noChangeArrowheads="1"/>
            </p:cNvSpPr>
            <p:nvPr/>
          </p:nvSpPr>
          <p:spPr bwMode="auto">
            <a:xfrm>
              <a:off x="528" y="720"/>
              <a:ext cx="2256" cy="194"/>
            </a:xfrm>
            <a:prstGeom prst="rect">
              <a:avLst/>
            </a:prstGeom>
            <a:noFill/>
            <a:ln w="9525">
              <a:noFill/>
              <a:miter lim="800000"/>
              <a:headEnd/>
              <a:tailEnd/>
            </a:ln>
          </p:spPr>
          <p:txBody>
            <a:bodyPr>
              <a:spAutoFit/>
            </a:bodyPr>
            <a:lstStyle/>
            <a:p>
              <a:pPr>
                <a:spcBef>
                  <a:spcPct val="50000"/>
                </a:spcBef>
              </a:pPr>
              <a:r>
                <a:rPr lang="es-ES_tradnl" sz="1400" b="1" dirty="0">
                  <a:solidFill>
                    <a:srgbClr val="0070C0"/>
                  </a:solidFill>
                </a:rPr>
                <a:t>VARIABILIDAD RESIDUAL (CMR)</a:t>
              </a:r>
              <a:endParaRPr lang="es-ES" sz="1400" b="1" dirty="0">
                <a:solidFill>
                  <a:srgbClr val="0070C0"/>
                </a:solidFill>
              </a:endParaRPr>
            </a:p>
          </p:txBody>
        </p:sp>
        <p:sp>
          <p:nvSpPr>
            <p:cNvPr id="16" name="Line 29"/>
            <p:cNvSpPr>
              <a:spLocks noChangeShapeType="1"/>
            </p:cNvSpPr>
            <p:nvPr/>
          </p:nvSpPr>
          <p:spPr bwMode="auto">
            <a:xfrm>
              <a:off x="2699" y="816"/>
              <a:ext cx="306" cy="0"/>
            </a:xfrm>
            <a:prstGeom prst="line">
              <a:avLst/>
            </a:prstGeom>
            <a:noFill/>
            <a:ln w="38100">
              <a:solidFill>
                <a:srgbClr val="0070C0"/>
              </a:solidFill>
              <a:round/>
              <a:headEnd/>
              <a:tailEnd/>
            </a:ln>
          </p:spPr>
          <p:txBody>
            <a:bodyPr/>
            <a:lstStyle/>
            <a:p>
              <a:endParaRPr lang="es-ES"/>
            </a:p>
          </p:txBody>
        </p:sp>
      </p:grpSp>
      <p:grpSp>
        <p:nvGrpSpPr>
          <p:cNvPr id="17" name="Group 30"/>
          <p:cNvGrpSpPr>
            <a:grpSpLocks/>
          </p:cNvGrpSpPr>
          <p:nvPr/>
        </p:nvGrpSpPr>
        <p:grpSpPr bwMode="auto">
          <a:xfrm>
            <a:off x="4860682" y="913950"/>
            <a:ext cx="3676650" cy="307975"/>
            <a:chOff x="3120" y="720"/>
            <a:chExt cx="2316" cy="194"/>
          </a:xfrm>
        </p:grpSpPr>
        <p:sp>
          <p:nvSpPr>
            <p:cNvPr id="18" name="Text Box 31"/>
            <p:cNvSpPr txBox="1">
              <a:spLocks noChangeArrowheads="1"/>
            </p:cNvSpPr>
            <p:nvPr/>
          </p:nvSpPr>
          <p:spPr bwMode="auto">
            <a:xfrm>
              <a:off x="3120" y="720"/>
              <a:ext cx="2256" cy="194"/>
            </a:xfrm>
            <a:prstGeom prst="rect">
              <a:avLst/>
            </a:prstGeom>
            <a:noFill/>
            <a:ln w="9525">
              <a:noFill/>
              <a:miter lim="800000"/>
              <a:headEnd/>
              <a:tailEnd/>
            </a:ln>
          </p:spPr>
          <p:txBody>
            <a:bodyPr>
              <a:spAutoFit/>
            </a:bodyPr>
            <a:lstStyle/>
            <a:p>
              <a:pPr>
                <a:spcBef>
                  <a:spcPct val="50000"/>
                </a:spcBef>
              </a:pPr>
              <a:r>
                <a:rPr lang="es-ES_tradnl" sz="1400" b="1" dirty="0">
                  <a:solidFill>
                    <a:srgbClr val="00B050"/>
                  </a:solidFill>
                </a:rPr>
                <a:t>VARIABILIDAD FACTOR (CMF)</a:t>
              </a:r>
              <a:endParaRPr lang="es-ES" sz="1400" b="1" dirty="0">
                <a:solidFill>
                  <a:srgbClr val="00B050"/>
                </a:solidFill>
              </a:endParaRPr>
            </a:p>
          </p:txBody>
        </p:sp>
        <p:sp>
          <p:nvSpPr>
            <p:cNvPr id="19" name="Line 32"/>
            <p:cNvSpPr>
              <a:spLocks noChangeShapeType="1"/>
            </p:cNvSpPr>
            <p:nvPr/>
          </p:nvSpPr>
          <p:spPr bwMode="auto">
            <a:xfrm flipV="1">
              <a:off x="5148" y="816"/>
              <a:ext cx="288" cy="0"/>
            </a:xfrm>
            <a:prstGeom prst="line">
              <a:avLst/>
            </a:prstGeom>
            <a:noFill/>
            <a:ln w="38100">
              <a:solidFill>
                <a:srgbClr val="00B050"/>
              </a:solidFill>
              <a:round/>
              <a:headEnd/>
              <a:tailEnd/>
            </a:ln>
          </p:spPr>
          <p:txBody>
            <a:bodyPr/>
            <a:lstStyle/>
            <a:p>
              <a:endParaRPr lang="es-ES"/>
            </a:p>
          </p:txBody>
        </p:sp>
      </p:grpSp>
      <p:grpSp>
        <p:nvGrpSpPr>
          <p:cNvPr id="25" name="24 Grupo"/>
          <p:cNvGrpSpPr/>
          <p:nvPr/>
        </p:nvGrpSpPr>
        <p:grpSpPr>
          <a:xfrm>
            <a:off x="774731" y="1273990"/>
            <a:ext cx="3176784" cy="2340620"/>
            <a:chOff x="1295402" y="979269"/>
            <a:chExt cx="4431579" cy="2554507"/>
          </a:xfrm>
        </p:grpSpPr>
        <p:sp>
          <p:nvSpPr>
            <p:cNvPr id="26" name="Freeform 49"/>
            <p:cNvSpPr>
              <a:spLocks/>
            </p:cNvSpPr>
            <p:nvPr/>
          </p:nvSpPr>
          <p:spPr bwMode="auto">
            <a:xfrm>
              <a:off x="1371575" y="979269"/>
              <a:ext cx="4343641" cy="1916380"/>
            </a:xfrm>
            <a:custGeom>
              <a:avLst/>
              <a:gdLst>
                <a:gd name="T0" fmla="*/ 0 w 4032"/>
                <a:gd name="T1" fmla="*/ 1355 h 1355"/>
                <a:gd name="T2" fmla="*/ 288 w 4032"/>
                <a:gd name="T3" fmla="*/ 1019 h 1355"/>
                <a:gd name="T4" fmla="*/ 648 w 4032"/>
                <a:gd name="T5" fmla="*/ 437 h 1355"/>
                <a:gd name="T6" fmla="*/ 1005 w 4032"/>
                <a:gd name="T7" fmla="*/ 182 h 1355"/>
                <a:gd name="T8" fmla="*/ 1872 w 4032"/>
                <a:gd name="T9" fmla="*/ 11 h 1355"/>
                <a:gd name="T10" fmla="*/ 2772 w 4032"/>
                <a:gd name="T11" fmla="*/ 113 h 1355"/>
                <a:gd name="T12" fmla="*/ 3240 w 4032"/>
                <a:gd name="T13" fmla="*/ 275 h 1355"/>
                <a:gd name="T14" fmla="*/ 3438 w 4032"/>
                <a:gd name="T15" fmla="*/ 419 h 1355"/>
                <a:gd name="T16" fmla="*/ 3594 w 4032"/>
                <a:gd name="T17" fmla="*/ 635 h 1355"/>
                <a:gd name="T18" fmla="*/ 3822 w 4032"/>
                <a:gd name="T19" fmla="*/ 1019 h 1355"/>
                <a:gd name="T20" fmla="*/ 4032 w 4032"/>
                <a:gd name="T21" fmla="*/ 1259 h 13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32"/>
                <a:gd name="T34" fmla="*/ 0 h 1355"/>
                <a:gd name="T35" fmla="*/ 4032 w 4032"/>
                <a:gd name="T36" fmla="*/ 1355 h 1355"/>
                <a:gd name="connsiteX0" fmla="*/ 0 w 10000"/>
                <a:gd name="connsiteY0" fmla="*/ 10000 h 10000"/>
                <a:gd name="connsiteX1" fmla="*/ 714 w 10000"/>
                <a:gd name="connsiteY1" fmla="*/ 7520 h 10000"/>
                <a:gd name="connsiteX2" fmla="*/ 1607 w 10000"/>
                <a:gd name="connsiteY2" fmla="*/ 3225 h 10000"/>
                <a:gd name="connsiteX3" fmla="*/ 2493 w 10000"/>
                <a:gd name="connsiteY3" fmla="*/ 1343 h 10000"/>
                <a:gd name="connsiteX4" fmla="*/ 4643 w 10000"/>
                <a:gd name="connsiteY4" fmla="*/ 81 h 10000"/>
                <a:gd name="connsiteX5" fmla="*/ 6875 w 10000"/>
                <a:gd name="connsiteY5" fmla="*/ 834 h 10000"/>
                <a:gd name="connsiteX6" fmla="*/ 6310 w 10000"/>
                <a:gd name="connsiteY6" fmla="*/ 3542 h 10000"/>
                <a:gd name="connsiteX7" fmla="*/ 8527 w 10000"/>
                <a:gd name="connsiteY7" fmla="*/ 3092 h 10000"/>
                <a:gd name="connsiteX8" fmla="*/ 8914 w 10000"/>
                <a:gd name="connsiteY8" fmla="*/ 4686 h 10000"/>
                <a:gd name="connsiteX9" fmla="*/ 9479 w 10000"/>
                <a:gd name="connsiteY9" fmla="*/ 7520 h 10000"/>
                <a:gd name="connsiteX10" fmla="*/ 10000 w 10000"/>
                <a:gd name="connsiteY10" fmla="*/ 9292 h 10000"/>
                <a:gd name="connsiteX0" fmla="*/ 0 w 10000"/>
                <a:gd name="connsiteY0" fmla="*/ 10000 h 10000"/>
                <a:gd name="connsiteX1" fmla="*/ 714 w 10000"/>
                <a:gd name="connsiteY1" fmla="*/ 7520 h 10000"/>
                <a:gd name="connsiteX2" fmla="*/ 1607 w 10000"/>
                <a:gd name="connsiteY2" fmla="*/ 3225 h 10000"/>
                <a:gd name="connsiteX3" fmla="*/ 2493 w 10000"/>
                <a:gd name="connsiteY3" fmla="*/ 1343 h 10000"/>
                <a:gd name="connsiteX4" fmla="*/ 4643 w 10000"/>
                <a:gd name="connsiteY4" fmla="*/ 81 h 10000"/>
                <a:gd name="connsiteX5" fmla="*/ 6875 w 10000"/>
                <a:gd name="connsiteY5" fmla="*/ 834 h 10000"/>
                <a:gd name="connsiteX6" fmla="*/ 6310 w 10000"/>
                <a:gd name="connsiteY6" fmla="*/ 3542 h 10000"/>
                <a:gd name="connsiteX7" fmla="*/ 6905 w 10000"/>
                <a:gd name="connsiteY7" fmla="*/ 7085 h 10000"/>
                <a:gd name="connsiteX8" fmla="*/ 8914 w 10000"/>
                <a:gd name="connsiteY8" fmla="*/ 4686 h 10000"/>
                <a:gd name="connsiteX9" fmla="*/ 9479 w 10000"/>
                <a:gd name="connsiteY9" fmla="*/ 7520 h 10000"/>
                <a:gd name="connsiteX10" fmla="*/ 10000 w 10000"/>
                <a:gd name="connsiteY10" fmla="*/ 9292 h 10000"/>
                <a:gd name="connsiteX0" fmla="*/ 0 w 10000"/>
                <a:gd name="connsiteY0" fmla="*/ 10000 h 10303"/>
                <a:gd name="connsiteX1" fmla="*/ 714 w 10000"/>
                <a:gd name="connsiteY1" fmla="*/ 7520 h 10303"/>
                <a:gd name="connsiteX2" fmla="*/ 1607 w 10000"/>
                <a:gd name="connsiteY2" fmla="*/ 3225 h 10303"/>
                <a:gd name="connsiteX3" fmla="*/ 2493 w 10000"/>
                <a:gd name="connsiteY3" fmla="*/ 1343 h 10303"/>
                <a:gd name="connsiteX4" fmla="*/ 4643 w 10000"/>
                <a:gd name="connsiteY4" fmla="*/ 81 h 10303"/>
                <a:gd name="connsiteX5" fmla="*/ 6875 w 10000"/>
                <a:gd name="connsiteY5" fmla="*/ 834 h 10303"/>
                <a:gd name="connsiteX6" fmla="*/ 6310 w 10000"/>
                <a:gd name="connsiteY6" fmla="*/ 3542 h 10303"/>
                <a:gd name="connsiteX7" fmla="*/ 6905 w 10000"/>
                <a:gd name="connsiteY7" fmla="*/ 7085 h 10303"/>
                <a:gd name="connsiteX8" fmla="*/ 7381 w 10000"/>
                <a:gd name="connsiteY8" fmla="*/ 9565 h 10303"/>
                <a:gd name="connsiteX9" fmla="*/ 9479 w 10000"/>
                <a:gd name="connsiteY9" fmla="*/ 7520 h 10303"/>
                <a:gd name="connsiteX10" fmla="*/ 10000 w 10000"/>
                <a:gd name="connsiteY10" fmla="*/ 9292 h 10303"/>
                <a:gd name="connsiteX0" fmla="*/ 0 w 10000"/>
                <a:gd name="connsiteY0" fmla="*/ 10000 h 10000"/>
                <a:gd name="connsiteX1" fmla="*/ 714 w 10000"/>
                <a:gd name="connsiteY1" fmla="*/ 7520 h 10000"/>
                <a:gd name="connsiteX2" fmla="*/ 1607 w 10000"/>
                <a:gd name="connsiteY2" fmla="*/ 3225 h 10000"/>
                <a:gd name="connsiteX3" fmla="*/ 2493 w 10000"/>
                <a:gd name="connsiteY3" fmla="*/ 1343 h 10000"/>
                <a:gd name="connsiteX4" fmla="*/ 4643 w 10000"/>
                <a:gd name="connsiteY4" fmla="*/ 81 h 10000"/>
                <a:gd name="connsiteX5" fmla="*/ 6875 w 10000"/>
                <a:gd name="connsiteY5" fmla="*/ 834 h 10000"/>
                <a:gd name="connsiteX6" fmla="*/ 6310 w 10000"/>
                <a:gd name="connsiteY6" fmla="*/ 3542 h 10000"/>
                <a:gd name="connsiteX7" fmla="*/ 6905 w 10000"/>
                <a:gd name="connsiteY7" fmla="*/ 7085 h 10000"/>
                <a:gd name="connsiteX8" fmla="*/ 7381 w 10000"/>
                <a:gd name="connsiteY8" fmla="*/ 9565 h 10000"/>
                <a:gd name="connsiteX9" fmla="*/ 10000 w 10000"/>
                <a:gd name="connsiteY9" fmla="*/ 9292 h 10000"/>
                <a:gd name="connsiteX0" fmla="*/ 0 w 7381"/>
                <a:gd name="connsiteY0" fmla="*/ 10000 h 10000"/>
                <a:gd name="connsiteX1" fmla="*/ 714 w 7381"/>
                <a:gd name="connsiteY1" fmla="*/ 7520 h 10000"/>
                <a:gd name="connsiteX2" fmla="*/ 1607 w 7381"/>
                <a:gd name="connsiteY2" fmla="*/ 3225 h 10000"/>
                <a:gd name="connsiteX3" fmla="*/ 2493 w 7381"/>
                <a:gd name="connsiteY3" fmla="*/ 1343 h 10000"/>
                <a:gd name="connsiteX4" fmla="*/ 4643 w 7381"/>
                <a:gd name="connsiteY4" fmla="*/ 81 h 10000"/>
                <a:gd name="connsiteX5" fmla="*/ 6875 w 7381"/>
                <a:gd name="connsiteY5" fmla="*/ 834 h 10000"/>
                <a:gd name="connsiteX6" fmla="*/ 6310 w 7381"/>
                <a:gd name="connsiteY6" fmla="*/ 3542 h 10000"/>
                <a:gd name="connsiteX7" fmla="*/ 6905 w 7381"/>
                <a:gd name="connsiteY7" fmla="*/ 7085 h 10000"/>
                <a:gd name="connsiteX8" fmla="*/ 7381 w 7381"/>
                <a:gd name="connsiteY8" fmla="*/ 9565 h 10000"/>
                <a:gd name="connsiteX0" fmla="*/ 0 w 10000"/>
                <a:gd name="connsiteY0" fmla="*/ 10000 h 10000"/>
                <a:gd name="connsiteX1" fmla="*/ 967 w 10000"/>
                <a:gd name="connsiteY1" fmla="*/ 7520 h 10000"/>
                <a:gd name="connsiteX2" fmla="*/ 2177 w 10000"/>
                <a:gd name="connsiteY2" fmla="*/ 3225 h 10000"/>
                <a:gd name="connsiteX3" fmla="*/ 3378 w 10000"/>
                <a:gd name="connsiteY3" fmla="*/ 1343 h 10000"/>
                <a:gd name="connsiteX4" fmla="*/ 6290 w 10000"/>
                <a:gd name="connsiteY4" fmla="*/ 81 h 10000"/>
                <a:gd name="connsiteX5" fmla="*/ 9314 w 10000"/>
                <a:gd name="connsiteY5" fmla="*/ 834 h 10000"/>
                <a:gd name="connsiteX6" fmla="*/ 8549 w 10000"/>
                <a:gd name="connsiteY6" fmla="*/ 3542 h 10000"/>
                <a:gd name="connsiteX7" fmla="*/ 9193 w 10000"/>
                <a:gd name="connsiteY7" fmla="*/ 7793 h 10000"/>
                <a:gd name="connsiteX8" fmla="*/ 10000 w 10000"/>
                <a:gd name="connsiteY8" fmla="*/ 9565 h 10000"/>
                <a:gd name="connsiteX0" fmla="*/ 0 w 10000"/>
                <a:gd name="connsiteY0" fmla="*/ 10286 h 10286"/>
                <a:gd name="connsiteX1" fmla="*/ 967 w 10000"/>
                <a:gd name="connsiteY1" fmla="*/ 7806 h 10286"/>
                <a:gd name="connsiteX2" fmla="*/ 2177 w 10000"/>
                <a:gd name="connsiteY2" fmla="*/ 3511 h 10286"/>
                <a:gd name="connsiteX3" fmla="*/ 3378 w 10000"/>
                <a:gd name="connsiteY3" fmla="*/ 1629 h 10286"/>
                <a:gd name="connsiteX4" fmla="*/ 6290 w 10000"/>
                <a:gd name="connsiteY4" fmla="*/ 367 h 10286"/>
                <a:gd name="connsiteX5" fmla="*/ 8549 w 10000"/>
                <a:gd name="connsiteY5" fmla="*/ 3828 h 10286"/>
                <a:gd name="connsiteX6" fmla="*/ 9193 w 10000"/>
                <a:gd name="connsiteY6" fmla="*/ 8079 h 10286"/>
                <a:gd name="connsiteX7" fmla="*/ 10000 w 10000"/>
                <a:gd name="connsiteY7" fmla="*/ 9851 h 10286"/>
                <a:gd name="connsiteX0" fmla="*/ 0 w 10000"/>
                <a:gd name="connsiteY0" fmla="*/ 8958 h 8958"/>
                <a:gd name="connsiteX1" fmla="*/ 967 w 10000"/>
                <a:gd name="connsiteY1" fmla="*/ 6478 h 8958"/>
                <a:gd name="connsiteX2" fmla="*/ 2177 w 10000"/>
                <a:gd name="connsiteY2" fmla="*/ 2183 h 8958"/>
                <a:gd name="connsiteX3" fmla="*/ 3378 w 10000"/>
                <a:gd name="connsiteY3" fmla="*/ 301 h 8958"/>
                <a:gd name="connsiteX4" fmla="*/ 5806 w 10000"/>
                <a:gd name="connsiteY4" fmla="*/ 375 h 8958"/>
                <a:gd name="connsiteX5" fmla="*/ 8549 w 10000"/>
                <a:gd name="connsiteY5" fmla="*/ 2500 h 8958"/>
                <a:gd name="connsiteX6" fmla="*/ 9193 w 10000"/>
                <a:gd name="connsiteY6" fmla="*/ 6751 h 8958"/>
                <a:gd name="connsiteX7" fmla="*/ 10000 w 10000"/>
                <a:gd name="connsiteY7" fmla="*/ 8523 h 8958"/>
                <a:gd name="connsiteX0" fmla="*/ 0 w 10000"/>
                <a:gd name="connsiteY0" fmla="*/ 9845 h 9845"/>
                <a:gd name="connsiteX1" fmla="*/ 967 w 10000"/>
                <a:gd name="connsiteY1" fmla="*/ 7077 h 9845"/>
                <a:gd name="connsiteX2" fmla="*/ 2177 w 10000"/>
                <a:gd name="connsiteY2" fmla="*/ 2282 h 9845"/>
                <a:gd name="connsiteX3" fmla="*/ 3387 w 10000"/>
                <a:gd name="connsiteY3" fmla="*/ 1054 h 9845"/>
                <a:gd name="connsiteX4" fmla="*/ 5806 w 10000"/>
                <a:gd name="connsiteY4" fmla="*/ 264 h 9845"/>
                <a:gd name="connsiteX5" fmla="*/ 8549 w 10000"/>
                <a:gd name="connsiteY5" fmla="*/ 2636 h 9845"/>
                <a:gd name="connsiteX6" fmla="*/ 9193 w 10000"/>
                <a:gd name="connsiteY6" fmla="*/ 7381 h 9845"/>
                <a:gd name="connsiteX7" fmla="*/ 10000 w 10000"/>
                <a:gd name="connsiteY7" fmla="*/ 9359 h 9845"/>
                <a:gd name="connsiteX0" fmla="*/ 0 w 10000"/>
                <a:gd name="connsiteY0" fmla="*/ 9792 h 9792"/>
                <a:gd name="connsiteX1" fmla="*/ 967 w 10000"/>
                <a:gd name="connsiteY1" fmla="*/ 6980 h 9792"/>
                <a:gd name="connsiteX2" fmla="*/ 2177 w 10000"/>
                <a:gd name="connsiteY2" fmla="*/ 2110 h 9792"/>
                <a:gd name="connsiteX3" fmla="*/ 5806 w 10000"/>
                <a:gd name="connsiteY3" fmla="*/ 60 h 9792"/>
                <a:gd name="connsiteX4" fmla="*/ 8549 w 10000"/>
                <a:gd name="connsiteY4" fmla="*/ 2470 h 9792"/>
                <a:gd name="connsiteX5" fmla="*/ 9193 w 10000"/>
                <a:gd name="connsiteY5" fmla="*/ 7289 h 9792"/>
                <a:gd name="connsiteX6" fmla="*/ 10000 w 10000"/>
                <a:gd name="connsiteY6" fmla="*/ 9298 h 9792"/>
                <a:gd name="connsiteX0" fmla="*/ 0 w 10000"/>
                <a:gd name="connsiteY0" fmla="*/ 10000 h 10000"/>
                <a:gd name="connsiteX1" fmla="*/ 968 w 10000"/>
                <a:gd name="connsiteY1" fmla="*/ 7035 h 10000"/>
                <a:gd name="connsiteX2" fmla="*/ 2177 w 10000"/>
                <a:gd name="connsiteY2" fmla="*/ 2155 h 10000"/>
                <a:gd name="connsiteX3" fmla="*/ 5806 w 10000"/>
                <a:gd name="connsiteY3" fmla="*/ 61 h 10000"/>
                <a:gd name="connsiteX4" fmla="*/ 8549 w 10000"/>
                <a:gd name="connsiteY4" fmla="*/ 2522 h 10000"/>
                <a:gd name="connsiteX5" fmla="*/ 9193 w 10000"/>
                <a:gd name="connsiteY5" fmla="*/ 7444 h 10000"/>
                <a:gd name="connsiteX6" fmla="*/ 10000 w 10000"/>
                <a:gd name="connsiteY6" fmla="*/ 9496 h 10000"/>
                <a:gd name="connsiteX0" fmla="*/ 0 w 10000"/>
                <a:gd name="connsiteY0" fmla="*/ 10000 h 10000"/>
                <a:gd name="connsiteX1" fmla="*/ 1129 w 10000"/>
                <a:gd name="connsiteY1" fmla="*/ 7035 h 10000"/>
                <a:gd name="connsiteX2" fmla="*/ 2177 w 10000"/>
                <a:gd name="connsiteY2" fmla="*/ 2155 h 10000"/>
                <a:gd name="connsiteX3" fmla="*/ 5806 w 10000"/>
                <a:gd name="connsiteY3" fmla="*/ 61 h 10000"/>
                <a:gd name="connsiteX4" fmla="*/ 8549 w 10000"/>
                <a:gd name="connsiteY4" fmla="*/ 2522 h 10000"/>
                <a:gd name="connsiteX5" fmla="*/ 9193 w 10000"/>
                <a:gd name="connsiteY5" fmla="*/ 7444 h 10000"/>
                <a:gd name="connsiteX6" fmla="*/ 10000 w 10000"/>
                <a:gd name="connsiteY6" fmla="*/ 9496 h 10000"/>
                <a:gd name="connsiteX0" fmla="*/ 0 w 10000"/>
                <a:gd name="connsiteY0" fmla="*/ 10000 h 10000"/>
                <a:gd name="connsiteX1" fmla="*/ 1129 w 10000"/>
                <a:gd name="connsiteY1" fmla="*/ 7035 h 10000"/>
                <a:gd name="connsiteX2" fmla="*/ 2177 w 10000"/>
                <a:gd name="connsiteY2" fmla="*/ 2155 h 10000"/>
                <a:gd name="connsiteX3" fmla="*/ 5806 w 10000"/>
                <a:gd name="connsiteY3" fmla="*/ 61 h 10000"/>
                <a:gd name="connsiteX4" fmla="*/ 8549 w 10000"/>
                <a:gd name="connsiteY4" fmla="*/ 2522 h 10000"/>
                <a:gd name="connsiteX5" fmla="*/ 9677 w 10000"/>
                <a:gd name="connsiteY5" fmla="*/ 7035 h 10000"/>
                <a:gd name="connsiteX6" fmla="*/ 10000 w 10000"/>
                <a:gd name="connsiteY6" fmla="*/ 9496 h 10000"/>
                <a:gd name="connsiteX0" fmla="*/ 0 w 10000"/>
                <a:gd name="connsiteY0" fmla="*/ 10000 h 10000"/>
                <a:gd name="connsiteX1" fmla="*/ 1129 w 10000"/>
                <a:gd name="connsiteY1" fmla="*/ 7035 h 10000"/>
                <a:gd name="connsiteX2" fmla="*/ 2177 w 10000"/>
                <a:gd name="connsiteY2" fmla="*/ 2155 h 10000"/>
                <a:gd name="connsiteX3" fmla="*/ 5806 w 10000"/>
                <a:gd name="connsiteY3" fmla="*/ 61 h 10000"/>
                <a:gd name="connsiteX4" fmla="*/ 8549 w 10000"/>
                <a:gd name="connsiteY4" fmla="*/ 2522 h 10000"/>
                <a:gd name="connsiteX5" fmla="*/ 10000 w 10000"/>
                <a:gd name="connsiteY5" fmla="*/ 9496 h 10000"/>
                <a:gd name="connsiteX0" fmla="*/ 0 w 10000"/>
                <a:gd name="connsiteY0" fmla="*/ 10000 h 10000"/>
                <a:gd name="connsiteX1" fmla="*/ 2177 w 10000"/>
                <a:gd name="connsiteY1" fmla="*/ 2155 h 10000"/>
                <a:gd name="connsiteX2" fmla="*/ 5806 w 10000"/>
                <a:gd name="connsiteY2" fmla="*/ 61 h 10000"/>
                <a:gd name="connsiteX3" fmla="*/ 8549 w 10000"/>
                <a:gd name="connsiteY3" fmla="*/ 2522 h 10000"/>
                <a:gd name="connsiteX4" fmla="*/ 10000 w 10000"/>
                <a:gd name="connsiteY4" fmla="*/ 9496 h 10000"/>
                <a:gd name="connsiteX0" fmla="*/ 0 w 10000"/>
                <a:gd name="connsiteY0" fmla="*/ 10000 h 10000"/>
                <a:gd name="connsiteX1" fmla="*/ 806 w 10000"/>
                <a:gd name="connsiteY1" fmla="*/ 8675 h 10000"/>
                <a:gd name="connsiteX2" fmla="*/ 2177 w 10000"/>
                <a:gd name="connsiteY2" fmla="*/ 2155 h 10000"/>
                <a:gd name="connsiteX3" fmla="*/ 5806 w 10000"/>
                <a:gd name="connsiteY3" fmla="*/ 61 h 10000"/>
                <a:gd name="connsiteX4" fmla="*/ 8549 w 10000"/>
                <a:gd name="connsiteY4" fmla="*/ 2522 h 10000"/>
                <a:gd name="connsiteX5" fmla="*/ 10000 w 10000"/>
                <a:gd name="connsiteY5" fmla="*/ 9496 h 10000"/>
                <a:gd name="connsiteX0" fmla="*/ 0 w 9194"/>
                <a:gd name="connsiteY0" fmla="*/ 8675 h 9496"/>
                <a:gd name="connsiteX1" fmla="*/ 1371 w 9194"/>
                <a:gd name="connsiteY1" fmla="*/ 2155 h 9496"/>
                <a:gd name="connsiteX2" fmla="*/ 5000 w 9194"/>
                <a:gd name="connsiteY2" fmla="*/ 61 h 9496"/>
                <a:gd name="connsiteX3" fmla="*/ 7743 w 9194"/>
                <a:gd name="connsiteY3" fmla="*/ 2522 h 9496"/>
                <a:gd name="connsiteX4" fmla="*/ 9194 w 9194"/>
                <a:gd name="connsiteY4" fmla="*/ 9496 h 9496"/>
                <a:gd name="connsiteX0" fmla="*/ 0 w 10175"/>
                <a:gd name="connsiteY0" fmla="*/ 10000 h 10000"/>
                <a:gd name="connsiteX1" fmla="*/ 1666 w 10175"/>
                <a:gd name="connsiteY1" fmla="*/ 2269 h 10000"/>
                <a:gd name="connsiteX2" fmla="*/ 5613 w 10175"/>
                <a:gd name="connsiteY2" fmla="*/ 64 h 10000"/>
                <a:gd name="connsiteX3" fmla="*/ 8597 w 10175"/>
                <a:gd name="connsiteY3" fmla="*/ 2656 h 10000"/>
                <a:gd name="connsiteX4" fmla="*/ 10175 w 10175"/>
                <a:gd name="connsiteY4" fmla="*/ 10000 h 10000"/>
                <a:gd name="connsiteX0" fmla="*/ 278 w 10453"/>
                <a:gd name="connsiteY0" fmla="*/ 10000 h 11720"/>
                <a:gd name="connsiteX1" fmla="*/ 278 w 10453"/>
                <a:gd name="connsiteY1" fmla="*/ 10432 h 11720"/>
                <a:gd name="connsiteX2" fmla="*/ 1944 w 10453"/>
                <a:gd name="connsiteY2" fmla="*/ 2269 h 11720"/>
                <a:gd name="connsiteX3" fmla="*/ 5891 w 10453"/>
                <a:gd name="connsiteY3" fmla="*/ 64 h 11720"/>
                <a:gd name="connsiteX4" fmla="*/ 8875 w 10453"/>
                <a:gd name="connsiteY4" fmla="*/ 2656 h 11720"/>
                <a:gd name="connsiteX5" fmla="*/ 10453 w 10453"/>
                <a:gd name="connsiteY5" fmla="*/ 10000 h 11720"/>
                <a:gd name="connsiteX0" fmla="*/ 0 w 10175"/>
                <a:gd name="connsiteY0" fmla="*/ 10432 h 10432"/>
                <a:gd name="connsiteX1" fmla="*/ 1666 w 10175"/>
                <a:gd name="connsiteY1" fmla="*/ 2269 h 10432"/>
                <a:gd name="connsiteX2" fmla="*/ 5613 w 10175"/>
                <a:gd name="connsiteY2" fmla="*/ 64 h 10432"/>
                <a:gd name="connsiteX3" fmla="*/ 8597 w 10175"/>
                <a:gd name="connsiteY3" fmla="*/ 2656 h 10432"/>
                <a:gd name="connsiteX4" fmla="*/ 10175 w 10175"/>
                <a:gd name="connsiteY4" fmla="*/ 10000 h 10432"/>
                <a:gd name="connsiteX0" fmla="*/ 0 w 10175"/>
                <a:gd name="connsiteY0" fmla="*/ 10864 h 10864"/>
                <a:gd name="connsiteX1" fmla="*/ 1666 w 10175"/>
                <a:gd name="connsiteY1" fmla="*/ 2269 h 10864"/>
                <a:gd name="connsiteX2" fmla="*/ 5613 w 10175"/>
                <a:gd name="connsiteY2" fmla="*/ 64 h 10864"/>
                <a:gd name="connsiteX3" fmla="*/ 8597 w 10175"/>
                <a:gd name="connsiteY3" fmla="*/ 2656 h 10864"/>
                <a:gd name="connsiteX4" fmla="*/ 10175 w 10175"/>
                <a:gd name="connsiteY4" fmla="*/ 10000 h 10864"/>
                <a:gd name="connsiteX0" fmla="*/ 0 w 10000"/>
                <a:gd name="connsiteY0" fmla="*/ 10864 h 10864"/>
                <a:gd name="connsiteX1" fmla="*/ 1666 w 10000"/>
                <a:gd name="connsiteY1" fmla="*/ 2269 h 10864"/>
                <a:gd name="connsiteX2" fmla="*/ 5613 w 10000"/>
                <a:gd name="connsiteY2" fmla="*/ 64 h 10864"/>
                <a:gd name="connsiteX3" fmla="*/ 8597 w 10000"/>
                <a:gd name="connsiteY3" fmla="*/ 2656 h 10864"/>
                <a:gd name="connsiteX4" fmla="*/ 10000 w 10000"/>
                <a:gd name="connsiteY4" fmla="*/ 10432 h 10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864">
                  <a:moveTo>
                    <a:pt x="0" y="10864"/>
                  </a:moveTo>
                  <a:cubicBezTo>
                    <a:pt x="278" y="9576"/>
                    <a:pt x="731" y="4069"/>
                    <a:pt x="1666" y="2269"/>
                  </a:cubicBezTo>
                  <a:cubicBezTo>
                    <a:pt x="2601" y="469"/>
                    <a:pt x="4458" y="0"/>
                    <a:pt x="5613" y="64"/>
                  </a:cubicBezTo>
                  <a:cubicBezTo>
                    <a:pt x="6768" y="130"/>
                    <a:pt x="7866" y="928"/>
                    <a:pt x="8597" y="2656"/>
                  </a:cubicBezTo>
                  <a:cubicBezTo>
                    <a:pt x="9328" y="4384"/>
                    <a:pt x="9672" y="8902"/>
                    <a:pt x="10000" y="10432"/>
                  </a:cubicBezTo>
                </a:path>
              </a:pathLst>
            </a:custGeom>
            <a:noFill/>
            <a:ln w="38100" cap="flat" cmpd="sng">
              <a:solidFill>
                <a:srgbClr val="00B050"/>
              </a:solidFill>
              <a:prstDash val="solid"/>
              <a:round/>
              <a:headEnd/>
              <a:tailEnd/>
            </a:ln>
          </p:spPr>
          <p:txBody>
            <a:bodyPr wrap="none" anchor="ctr">
              <a:spAutoFit/>
            </a:bodyPr>
            <a:lstStyle/>
            <a:p>
              <a:endParaRPr lang="es-ES"/>
            </a:p>
          </p:txBody>
        </p:sp>
        <p:grpSp>
          <p:nvGrpSpPr>
            <p:cNvPr id="27" name="87 Grupo"/>
            <p:cNvGrpSpPr/>
            <p:nvPr/>
          </p:nvGrpSpPr>
          <p:grpSpPr>
            <a:xfrm>
              <a:off x="1295402" y="1371600"/>
              <a:ext cx="4431579" cy="2162176"/>
              <a:chOff x="1371601" y="1600200"/>
              <a:chExt cx="6459538" cy="2162176"/>
            </a:xfrm>
          </p:grpSpPr>
          <p:grpSp>
            <p:nvGrpSpPr>
              <p:cNvPr id="28" name="Group 51"/>
              <p:cNvGrpSpPr>
                <a:grpSpLocks/>
              </p:cNvGrpSpPr>
              <p:nvPr/>
            </p:nvGrpSpPr>
            <p:grpSpPr bwMode="auto">
              <a:xfrm>
                <a:off x="3473450" y="1611313"/>
                <a:ext cx="2359025" cy="2151063"/>
                <a:chOff x="1629" y="640"/>
                <a:chExt cx="1486" cy="1355"/>
              </a:xfrm>
            </p:grpSpPr>
            <p:grpSp>
              <p:nvGrpSpPr>
                <p:cNvPr id="49" name="Group 52"/>
                <p:cNvGrpSpPr>
                  <a:grpSpLocks/>
                </p:cNvGrpSpPr>
                <p:nvPr/>
              </p:nvGrpSpPr>
              <p:grpSpPr bwMode="auto">
                <a:xfrm>
                  <a:off x="1629" y="672"/>
                  <a:ext cx="1472" cy="993"/>
                  <a:chOff x="1293" y="1016"/>
                  <a:chExt cx="1472" cy="993"/>
                </a:xfrm>
              </p:grpSpPr>
              <p:sp>
                <p:nvSpPr>
                  <p:cNvPr id="56" name="Freeform 54"/>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B0F0"/>
                    </a:solidFill>
                    <a:prstDash val="solid"/>
                    <a:round/>
                    <a:headEnd/>
                    <a:tailEnd/>
                  </a:ln>
                </p:spPr>
                <p:txBody>
                  <a:bodyPr/>
                  <a:lstStyle/>
                  <a:p>
                    <a:endParaRPr lang="es-ES"/>
                  </a:p>
                </p:txBody>
              </p:sp>
              <p:sp>
                <p:nvSpPr>
                  <p:cNvPr id="57" name="Line 53"/>
                  <p:cNvSpPr>
                    <a:spLocks noChangeShapeType="1"/>
                  </p:cNvSpPr>
                  <p:nvPr/>
                </p:nvSpPr>
                <p:spPr bwMode="auto">
                  <a:xfrm>
                    <a:off x="1293" y="2009"/>
                    <a:ext cx="1472" cy="0"/>
                  </a:xfrm>
                  <a:prstGeom prst="line">
                    <a:avLst/>
                  </a:prstGeom>
                  <a:noFill/>
                  <a:ln w="38100">
                    <a:solidFill>
                      <a:schemeClr val="tx1"/>
                    </a:solidFill>
                    <a:round/>
                    <a:headEnd type="none" w="sm" len="sm"/>
                    <a:tailEnd type="none" w="sm" len="sm"/>
                  </a:ln>
                </p:spPr>
                <p:txBody>
                  <a:bodyPr wrap="none" anchor="ctr"/>
                  <a:lstStyle/>
                  <a:p>
                    <a:endParaRPr lang="es-ES"/>
                  </a:p>
                </p:txBody>
              </p:sp>
            </p:grpSp>
            <p:grpSp>
              <p:nvGrpSpPr>
                <p:cNvPr id="50" name="Group 55"/>
                <p:cNvGrpSpPr>
                  <a:grpSpLocks/>
                </p:cNvGrpSpPr>
                <p:nvPr/>
              </p:nvGrpSpPr>
              <p:grpSpPr bwMode="auto">
                <a:xfrm>
                  <a:off x="2256" y="640"/>
                  <a:ext cx="696" cy="1355"/>
                  <a:chOff x="1920" y="984"/>
                  <a:chExt cx="696" cy="1355"/>
                </a:xfrm>
              </p:grpSpPr>
              <p:sp>
                <p:nvSpPr>
                  <p:cNvPr id="54" name="Line 56"/>
                  <p:cNvSpPr>
                    <a:spLocks noChangeShapeType="1"/>
                  </p:cNvSpPr>
                  <p:nvPr/>
                </p:nvSpPr>
                <p:spPr bwMode="auto">
                  <a:xfrm flipH="1">
                    <a:off x="2063" y="984"/>
                    <a:ext cx="1" cy="1135"/>
                  </a:xfrm>
                  <a:prstGeom prst="line">
                    <a:avLst/>
                  </a:prstGeom>
                  <a:noFill/>
                  <a:ln w="9525">
                    <a:solidFill>
                      <a:schemeClr val="tx1"/>
                    </a:solidFill>
                    <a:prstDash val="sysDot"/>
                    <a:round/>
                    <a:headEnd/>
                    <a:tailEnd/>
                  </a:ln>
                </p:spPr>
                <p:txBody>
                  <a:bodyPr anchor="ctr">
                    <a:spAutoFit/>
                  </a:bodyPr>
                  <a:lstStyle/>
                  <a:p>
                    <a:endParaRPr lang="es-ES"/>
                  </a:p>
                </p:txBody>
              </p:sp>
              <p:sp>
                <p:nvSpPr>
                  <p:cNvPr id="55" name="Rectangle 57"/>
                  <p:cNvSpPr>
                    <a:spLocks noChangeArrowheads="1"/>
                  </p:cNvSpPr>
                  <p:nvPr/>
                </p:nvSpPr>
                <p:spPr bwMode="auto">
                  <a:xfrm>
                    <a:off x="1920" y="2064"/>
                    <a:ext cx="696" cy="275"/>
                  </a:xfrm>
                  <a:prstGeom prst="rect">
                    <a:avLst/>
                  </a:prstGeom>
                  <a:noFill/>
                  <a:ln w="9525">
                    <a:noFill/>
                    <a:miter lim="800000"/>
                    <a:headEnd/>
                    <a:tailEnd/>
                  </a:ln>
                </p:spPr>
                <p:txBody>
                  <a:bodyPr wrap="none">
                    <a:spAutoFit/>
                  </a:bodyPr>
                  <a:lstStyle/>
                  <a:p>
                    <a:r>
                      <a:rPr lang="es-ES_tradnl" sz="2000" dirty="0"/>
                      <a:t>m</a:t>
                    </a:r>
                    <a:r>
                      <a:rPr lang="es-ES_tradnl" sz="2000" baseline="-25000" dirty="0"/>
                      <a:t>2</a:t>
                    </a:r>
                    <a:endParaRPr lang="es-ES_tradnl" sz="2000" dirty="0"/>
                  </a:p>
                </p:txBody>
              </p:sp>
            </p:grpSp>
            <p:grpSp>
              <p:nvGrpSpPr>
                <p:cNvPr id="51" name="Group 58"/>
                <p:cNvGrpSpPr>
                  <a:grpSpLocks/>
                </p:cNvGrpSpPr>
                <p:nvPr/>
              </p:nvGrpSpPr>
              <p:grpSpPr bwMode="auto">
                <a:xfrm>
                  <a:off x="2400" y="808"/>
                  <a:ext cx="715" cy="317"/>
                  <a:chOff x="2064" y="1152"/>
                  <a:chExt cx="715" cy="317"/>
                </a:xfrm>
              </p:grpSpPr>
              <p:sp>
                <p:nvSpPr>
                  <p:cNvPr id="52" name="Rectangle 59"/>
                  <p:cNvSpPr>
                    <a:spLocks noChangeArrowheads="1"/>
                  </p:cNvSpPr>
                  <p:nvPr/>
                </p:nvSpPr>
                <p:spPr bwMode="auto">
                  <a:xfrm>
                    <a:off x="2304" y="1152"/>
                    <a:ext cx="475" cy="317"/>
                  </a:xfrm>
                  <a:prstGeom prst="rect">
                    <a:avLst/>
                  </a:prstGeom>
                  <a:noFill/>
                  <a:ln w="9525">
                    <a:noFill/>
                    <a:miter lim="800000"/>
                    <a:headEnd/>
                    <a:tailEnd/>
                  </a:ln>
                </p:spPr>
                <p:txBody>
                  <a:bodyPr wrap="none">
                    <a:spAutoFit/>
                  </a:bodyPr>
                  <a:lstStyle/>
                  <a:p>
                    <a:r>
                      <a:rPr lang="es-ES_tradnl" dirty="0">
                        <a:sym typeface="Symbol" pitchFamily="18" charset="2"/>
                      </a:rPr>
                      <a:t></a:t>
                    </a:r>
                    <a:endParaRPr lang="es-ES_tradnl" sz="2000" dirty="0"/>
                  </a:p>
                </p:txBody>
              </p:sp>
              <p:sp>
                <p:nvSpPr>
                  <p:cNvPr id="53" name="Line 60"/>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nvGrpSpPr>
              <p:cNvPr id="29" name="Group 61"/>
              <p:cNvGrpSpPr>
                <a:grpSpLocks/>
              </p:cNvGrpSpPr>
              <p:nvPr/>
            </p:nvGrpSpPr>
            <p:grpSpPr bwMode="auto">
              <a:xfrm>
                <a:off x="1371601" y="1601788"/>
                <a:ext cx="2354263" cy="2151063"/>
                <a:chOff x="1632" y="640"/>
                <a:chExt cx="1483" cy="1355"/>
              </a:xfrm>
            </p:grpSpPr>
            <p:grpSp>
              <p:nvGrpSpPr>
                <p:cNvPr id="40" name="Group 62"/>
                <p:cNvGrpSpPr>
                  <a:grpSpLocks/>
                </p:cNvGrpSpPr>
                <p:nvPr/>
              </p:nvGrpSpPr>
              <p:grpSpPr bwMode="auto">
                <a:xfrm>
                  <a:off x="1632" y="672"/>
                  <a:ext cx="1472" cy="1000"/>
                  <a:chOff x="1296" y="1016"/>
                  <a:chExt cx="1472" cy="1000"/>
                </a:xfrm>
              </p:grpSpPr>
              <p:sp>
                <p:nvSpPr>
                  <p:cNvPr id="47" name="Line 63"/>
                  <p:cNvSpPr>
                    <a:spLocks noChangeShapeType="1"/>
                  </p:cNvSpPr>
                  <p:nvPr/>
                </p:nvSpPr>
                <p:spPr bwMode="auto">
                  <a:xfrm>
                    <a:off x="1296" y="2016"/>
                    <a:ext cx="1472" cy="0"/>
                  </a:xfrm>
                  <a:prstGeom prst="line">
                    <a:avLst/>
                  </a:prstGeom>
                  <a:noFill/>
                  <a:ln w="38100">
                    <a:solidFill>
                      <a:schemeClr val="tx1"/>
                    </a:solidFill>
                    <a:round/>
                    <a:headEnd type="none" w="sm" len="sm"/>
                    <a:tailEnd type="none" w="sm" len="sm"/>
                  </a:ln>
                </p:spPr>
                <p:txBody>
                  <a:bodyPr wrap="none" anchor="ctr"/>
                  <a:lstStyle/>
                  <a:p>
                    <a:endParaRPr lang="es-ES"/>
                  </a:p>
                </p:txBody>
              </p:sp>
              <p:sp>
                <p:nvSpPr>
                  <p:cNvPr id="48" name="Freeform 64"/>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B0F0"/>
                    </a:solidFill>
                    <a:prstDash val="solid"/>
                    <a:round/>
                    <a:headEnd/>
                    <a:tailEnd/>
                  </a:ln>
                </p:spPr>
                <p:txBody>
                  <a:bodyPr/>
                  <a:lstStyle/>
                  <a:p>
                    <a:endParaRPr lang="es-ES"/>
                  </a:p>
                </p:txBody>
              </p:sp>
            </p:grpSp>
            <p:grpSp>
              <p:nvGrpSpPr>
                <p:cNvPr id="41" name="Group 65"/>
                <p:cNvGrpSpPr>
                  <a:grpSpLocks/>
                </p:cNvGrpSpPr>
                <p:nvPr/>
              </p:nvGrpSpPr>
              <p:grpSpPr bwMode="auto">
                <a:xfrm>
                  <a:off x="2256" y="640"/>
                  <a:ext cx="696" cy="1355"/>
                  <a:chOff x="1920" y="984"/>
                  <a:chExt cx="696" cy="1355"/>
                </a:xfrm>
              </p:grpSpPr>
              <p:sp>
                <p:nvSpPr>
                  <p:cNvPr id="45" name="Line 66"/>
                  <p:cNvSpPr>
                    <a:spLocks noChangeShapeType="1"/>
                  </p:cNvSpPr>
                  <p:nvPr/>
                </p:nvSpPr>
                <p:spPr bwMode="auto">
                  <a:xfrm flipH="1">
                    <a:off x="2063" y="984"/>
                    <a:ext cx="1" cy="1135"/>
                  </a:xfrm>
                  <a:prstGeom prst="line">
                    <a:avLst/>
                  </a:prstGeom>
                  <a:noFill/>
                  <a:ln w="9525">
                    <a:solidFill>
                      <a:schemeClr val="tx1"/>
                    </a:solidFill>
                    <a:prstDash val="sysDot"/>
                    <a:round/>
                    <a:headEnd/>
                    <a:tailEnd/>
                  </a:ln>
                </p:spPr>
                <p:txBody>
                  <a:bodyPr anchor="ctr">
                    <a:spAutoFit/>
                  </a:bodyPr>
                  <a:lstStyle/>
                  <a:p>
                    <a:endParaRPr lang="es-ES"/>
                  </a:p>
                </p:txBody>
              </p:sp>
              <p:sp>
                <p:nvSpPr>
                  <p:cNvPr id="46" name="Rectangle 67"/>
                  <p:cNvSpPr>
                    <a:spLocks noChangeArrowheads="1"/>
                  </p:cNvSpPr>
                  <p:nvPr/>
                </p:nvSpPr>
                <p:spPr bwMode="auto">
                  <a:xfrm>
                    <a:off x="1920" y="2064"/>
                    <a:ext cx="696" cy="275"/>
                  </a:xfrm>
                  <a:prstGeom prst="rect">
                    <a:avLst/>
                  </a:prstGeom>
                  <a:noFill/>
                  <a:ln w="9525">
                    <a:noFill/>
                    <a:miter lim="800000"/>
                    <a:headEnd/>
                    <a:tailEnd/>
                  </a:ln>
                </p:spPr>
                <p:txBody>
                  <a:bodyPr wrap="none">
                    <a:spAutoFit/>
                  </a:bodyPr>
                  <a:lstStyle/>
                  <a:p>
                    <a:r>
                      <a:rPr lang="es-ES_tradnl" sz="2000" dirty="0"/>
                      <a:t>m</a:t>
                    </a:r>
                    <a:r>
                      <a:rPr lang="es-ES_tradnl" sz="2000" baseline="-25000" dirty="0"/>
                      <a:t>1</a:t>
                    </a:r>
                    <a:endParaRPr lang="es-ES_tradnl" sz="2000" dirty="0"/>
                  </a:p>
                </p:txBody>
              </p:sp>
            </p:grpSp>
            <p:grpSp>
              <p:nvGrpSpPr>
                <p:cNvPr id="42" name="Group 68"/>
                <p:cNvGrpSpPr>
                  <a:grpSpLocks/>
                </p:cNvGrpSpPr>
                <p:nvPr/>
              </p:nvGrpSpPr>
              <p:grpSpPr bwMode="auto">
                <a:xfrm>
                  <a:off x="2400" y="808"/>
                  <a:ext cx="715" cy="317"/>
                  <a:chOff x="2064" y="1152"/>
                  <a:chExt cx="715" cy="317"/>
                </a:xfrm>
              </p:grpSpPr>
              <p:sp>
                <p:nvSpPr>
                  <p:cNvPr id="43" name="Rectangle 69"/>
                  <p:cNvSpPr>
                    <a:spLocks noChangeArrowheads="1"/>
                  </p:cNvSpPr>
                  <p:nvPr/>
                </p:nvSpPr>
                <p:spPr bwMode="auto">
                  <a:xfrm>
                    <a:off x="2304" y="1152"/>
                    <a:ext cx="475" cy="317"/>
                  </a:xfrm>
                  <a:prstGeom prst="rect">
                    <a:avLst/>
                  </a:prstGeom>
                  <a:noFill/>
                  <a:ln w="9525">
                    <a:noFill/>
                    <a:miter lim="800000"/>
                    <a:headEnd/>
                    <a:tailEnd/>
                  </a:ln>
                </p:spPr>
                <p:txBody>
                  <a:bodyPr wrap="none">
                    <a:spAutoFit/>
                  </a:bodyPr>
                  <a:lstStyle/>
                  <a:p>
                    <a:r>
                      <a:rPr lang="es-ES_tradnl">
                        <a:sym typeface="Symbol" pitchFamily="18" charset="2"/>
                      </a:rPr>
                      <a:t></a:t>
                    </a:r>
                    <a:endParaRPr lang="es-ES_tradnl" sz="2000"/>
                  </a:p>
                </p:txBody>
              </p:sp>
              <p:sp>
                <p:nvSpPr>
                  <p:cNvPr id="44" name="Line 70"/>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nvGrpSpPr>
              <p:cNvPr id="30" name="Group 71"/>
              <p:cNvGrpSpPr>
                <a:grpSpLocks/>
              </p:cNvGrpSpPr>
              <p:nvPr/>
            </p:nvGrpSpPr>
            <p:grpSpPr bwMode="auto">
              <a:xfrm>
                <a:off x="5476876" y="1600200"/>
                <a:ext cx="2354263" cy="2151063"/>
                <a:chOff x="1632" y="640"/>
                <a:chExt cx="1483" cy="1355"/>
              </a:xfrm>
            </p:grpSpPr>
            <p:grpSp>
              <p:nvGrpSpPr>
                <p:cNvPr id="31" name="Group 72"/>
                <p:cNvGrpSpPr>
                  <a:grpSpLocks/>
                </p:cNvGrpSpPr>
                <p:nvPr/>
              </p:nvGrpSpPr>
              <p:grpSpPr bwMode="auto">
                <a:xfrm>
                  <a:off x="1632" y="672"/>
                  <a:ext cx="1472" cy="1000"/>
                  <a:chOff x="1296" y="1016"/>
                  <a:chExt cx="1472" cy="1000"/>
                </a:xfrm>
              </p:grpSpPr>
              <p:sp>
                <p:nvSpPr>
                  <p:cNvPr id="38" name="Line 73"/>
                  <p:cNvSpPr>
                    <a:spLocks noChangeShapeType="1"/>
                  </p:cNvSpPr>
                  <p:nvPr/>
                </p:nvSpPr>
                <p:spPr bwMode="auto">
                  <a:xfrm>
                    <a:off x="1296" y="2016"/>
                    <a:ext cx="1472" cy="0"/>
                  </a:xfrm>
                  <a:prstGeom prst="line">
                    <a:avLst/>
                  </a:prstGeom>
                  <a:noFill/>
                  <a:ln w="38100">
                    <a:solidFill>
                      <a:schemeClr val="tx1"/>
                    </a:solidFill>
                    <a:round/>
                    <a:headEnd type="none" w="sm" len="sm"/>
                    <a:tailEnd type="none" w="sm" len="sm"/>
                  </a:ln>
                </p:spPr>
                <p:txBody>
                  <a:bodyPr wrap="none" anchor="ctr"/>
                  <a:lstStyle/>
                  <a:p>
                    <a:endParaRPr lang="es-ES"/>
                  </a:p>
                </p:txBody>
              </p:sp>
              <p:sp>
                <p:nvSpPr>
                  <p:cNvPr id="39" name="Freeform 74"/>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B0F0"/>
                    </a:solidFill>
                    <a:prstDash val="solid"/>
                    <a:round/>
                    <a:headEnd/>
                    <a:tailEnd/>
                  </a:ln>
                </p:spPr>
                <p:txBody>
                  <a:bodyPr/>
                  <a:lstStyle/>
                  <a:p>
                    <a:endParaRPr lang="es-ES"/>
                  </a:p>
                </p:txBody>
              </p:sp>
            </p:grpSp>
            <p:grpSp>
              <p:nvGrpSpPr>
                <p:cNvPr id="32" name="Group 75"/>
                <p:cNvGrpSpPr>
                  <a:grpSpLocks/>
                </p:cNvGrpSpPr>
                <p:nvPr/>
              </p:nvGrpSpPr>
              <p:grpSpPr bwMode="auto">
                <a:xfrm>
                  <a:off x="2256" y="640"/>
                  <a:ext cx="696" cy="1355"/>
                  <a:chOff x="1920" y="984"/>
                  <a:chExt cx="696" cy="1355"/>
                </a:xfrm>
              </p:grpSpPr>
              <p:sp>
                <p:nvSpPr>
                  <p:cNvPr id="36" name="Line 76"/>
                  <p:cNvSpPr>
                    <a:spLocks noChangeShapeType="1"/>
                  </p:cNvSpPr>
                  <p:nvPr/>
                </p:nvSpPr>
                <p:spPr bwMode="auto">
                  <a:xfrm flipH="1">
                    <a:off x="2063" y="984"/>
                    <a:ext cx="1" cy="1135"/>
                  </a:xfrm>
                  <a:prstGeom prst="line">
                    <a:avLst/>
                  </a:prstGeom>
                  <a:noFill/>
                  <a:ln w="9525">
                    <a:solidFill>
                      <a:schemeClr val="tx1"/>
                    </a:solidFill>
                    <a:prstDash val="sysDot"/>
                    <a:round/>
                    <a:headEnd/>
                    <a:tailEnd/>
                  </a:ln>
                </p:spPr>
                <p:txBody>
                  <a:bodyPr anchor="ctr">
                    <a:spAutoFit/>
                  </a:bodyPr>
                  <a:lstStyle/>
                  <a:p>
                    <a:endParaRPr lang="es-ES"/>
                  </a:p>
                </p:txBody>
              </p:sp>
              <p:sp>
                <p:nvSpPr>
                  <p:cNvPr id="37" name="Rectangle 77"/>
                  <p:cNvSpPr>
                    <a:spLocks noChangeArrowheads="1"/>
                  </p:cNvSpPr>
                  <p:nvPr/>
                </p:nvSpPr>
                <p:spPr bwMode="auto">
                  <a:xfrm>
                    <a:off x="1920" y="2064"/>
                    <a:ext cx="696" cy="275"/>
                  </a:xfrm>
                  <a:prstGeom prst="rect">
                    <a:avLst/>
                  </a:prstGeom>
                  <a:noFill/>
                  <a:ln w="9525">
                    <a:noFill/>
                    <a:miter lim="800000"/>
                    <a:headEnd/>
                    <a:tailEnd/>
                  </a:ln>
                </p:spPr>
                <p:txBody>
                  <a:bodyPr wrap="none">
                    <a:spAutoFit/>
                  </a:bodyPr>
                  <a:lstStyle/>
                  <a:p>
                    <a:r>
                      <a:rPr lang="es-ES_tradnl" sz="2000" dirty="0"/>
                      <a:t>m</a:t>
                    </a:r>
                    <a:r>
                      <a:rPr lang="es-ES_tradnl" sz="2000" baseline="-25000" dirty="0"/>
                      <a:t>3</a:t>
                    </a:r>
                    <a:endParaRPr lang="es-ES_tradnl" sz="2000" dirty="0"/>
                  </a:p>
                </p:txBody>
              </p:sp>
            </p:grpSp>
            <p:grpSp>
              <p:nvGrpSpPr>
                <p:cNvPr id="33" name="Group 78"/>
                <p:cNvGrpSpPr>
                  <a:grpSpLocks/>
                </p:cNvGrpSpPr>
                <p:nvPr/>
              </p:nvGrpSpPr>
              <p:grpSpPr bwMode="auto">
                <a:xfrm>
                  <a:off x="2400" y="808"/>
                  <a:ext cx="715" cy="317"/>
                  <a:chOff x="2064" y="1152"/>
                  <a:chExt cx="715" cy="317"/>
                </a:xfrm>
              </p:grpSpPr>
              <p:sp>
                <p:nvSpPr>
                  <p:cNvPr id="34" name="Rectangle 79"/>
                  <p:cNvSpPr>
                    <a:spLocks noChangeArrowheads="1"/>
                  </p:cNvSpPr>
                  <p:nvPr/>
                </p:nvSpPr>
                <p:spPr bwMode="auto">
                  <a:xfrm>
                    <a:off x="2304" y="1152"/>
                    <a:ext cx="475" cy="317"/>
                  </a:xfrm>
                  <a:prstGeom prst="rect">
                    <a:avLst/>
                  </a:prstGeom>
                  <a:noFill/>
                  <a:ln w="9525">
                    <a:noFill/>
                    <a:miter lim="800000"/>
                    <a:headEnd/>
                    <a:tailEnd/>
                  </a:ln>
                </p:spPr>
                <p:txBody>
                  <a:bodyPr wrap="none">
                    <a:spAutoFit/>
                  </a:bodyPr>
                  <a:lstStyle/>
                  <a:p>
                    <a:r>
                      <a:rPr lang="es-ES_tradnl" dirty="0">
                        <a:sym typeface="Symbol" pitchFamily="18" charset="2"/>
                      </a:rPr>
                      <a:t></a:t>
                    </a:r>
                    <a:endParaRPr lang="es-ES_tradnl" sz="2000" dirty="0"/>
                  </a:p>
                </p:txBody>
              </p:sp>
              <p:sp>
                <p:nvSpPr>
                  <p:cNvPr id="35" name="Line 80"/>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grpSp>
      <p:grpSp>
        <p:nvGrpSpPr>
          <p:cNvPr id="58" name="57 Grupo"/>
          <p:cNvGrpSpPr/>
          <p:nvPr/>
        </p:nvGrpSpPr>
        <p:grpSpPr>
          <a:xfrm>
            <a:off x="5422707" y="1423467"/>
            <a:ext cx="2436813" cy="2190750"/>
            <a:chOff x="2057401" y="4633913"/>
            <a:chExt cx="2436813" cy="2190750"/>
          </a:xfrm>
        </p:grpSpPr>
        <p:grpSp>
          <p:nvGrpSpPr>
            <p:cNvPr id="59" name="Group 128"/>
            <p:cNvGrpSpPr>
              <a:grpSpLocks/>
            </p:cNvGrpSpPr>
            <p:nvPr/>
          </p:nvGrpSpPr>
          <p:grpSpPr bwMode="auto">
            <a:xfrm>
              <a:off x="2341563" y="4633913"/>
              <a:ext cx="1828800" cy="1801812"/>
              <a:chOff x="-352" y="2736"/>
              <a:chExt cx="1152" cy="1135"/>
            </a:xfrm>
          </p:grpSpPr>
          <p:sp>
            <p:nvSpPr>
              <p:cNvPr id="70" name="Line 87"/>
              <p:cNvSpPr>
                <a:spLocks noChangeShapeType="1"/>
              </p:cNvSpPr>
              <p:nvPr/>
            </p:nvSpPr>
            <p:spPr bwMode="auto">
              <a:xfrm flipH="1">
                <a:off x="239" y="2736"/>
                <a:ext cx="1" cy="1135"/>
              </a:xfrm>
              <a:prstGeom prst="line">
                <a:avLst/>
              </a:prstGeom>
              <a:noFill/>
              <a:ln w="9525">
                <a:solidFill>
                  <a:schemeClr val="bg1"/>
                </a:solidFill>
                <a:prstDash val="sysDot"/>
                <a:round/>
                <a:headEnd/>
                <a:tailEnd/>
              </a:ln>
            </p:spPr>
            <p:txBody>
              <a:bodyPr anchor="ctr">
                <a:spAutoFit/>
              </a:bodyPr>
              <a:lstStyle/>
              <a:p>
                <a:endParaRPr lang="es-ES"/>
              </a:p>
            </p:txBody>
          </p:sp>
          <p:sp>
            <p:nvSpPr>
              <p:cNvPr id="71" name="Freeform 85"/>
              <p:cNvSpPr>
                <a:spLocks/>
              </p:cNvSpPr>
              <p:nvPr/>
            </p:nvSpPr>
            <p:spPr bwMode="auto">
              <a:xfrm>
                <a:off x="-352" y="2768"/>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B050"/>
                </a:solidFill>
                <a:prstDash val="solid"/>
                <a:round/>
                <a:headEnd/>
                <a:tailEnd/>
              </a:ln>
            </p:spPr>
            <p:txBody>
              <a:bodyPr/>
              <a:lstStyle/>
              <a:p>
                <a:endParaRPr lang="es-ES"/>
              </a:p>
            </p:txBody>
          </p:sp>
        </p:grpSp>
        <p:grpSp>
          <p:nvGrpSpPr>
            <p:cNvPr id="60" name="Group 118"/>
            <p:cNvGrpSpPr>
              <a:grpSpLocks/>
            </p:cNvGrpSpPr>
            <p:nvPr/>
          </p:nvGrpSpPr>
          <p:grpSpPr bwMode="auto">
            <a:xfrm>
              <a:off x="2057401" y="4724400"/>
              <a:ext cx="2436813" cy="2100263"/>
              <a:chOff x="2160" y="2736"/>
              <a:chExt cx="1535" cy="1323"/>
            </a:xfrm>
          </p:grpSpPr>
          <p:sp>
            <p:nvSpPr>
              <p:cNvPr id="61" name="Line 119"/>
              <p:cNvSpPr>
                <a:spLocks noChangeShapeType="1"/>
              </p:cNvSpPr>
              <p:nvPr/>
            </p:nvSpPr>
            <p:spPr bwMode="auto">
              <a:xfrm flipH="1">
                <a:off x="2927" y="2736"/>
                <a:ext cx="1" cy="1135"/>
              </a:xfrm>
              <a:prstGeom prst="line">
                <a:avLst/>
              </a:prstGeom>
              <a:noFill/>
              <a:ln w="9525">
                <a:solidFill>
                  <a:schemeClr val="tx1"/>
                </a:solidFill>
                <a:prstDash val="sysDot"/>
                <a:round/>
                <a:headEnd/>
                <a:tailEnd/>
              </a:ln>
            </p:spPr>
            <p:txBody>
              <a:bodyPr anchor="ctr">
                <a:spAutoFit/>
              </a:bodyPr>
              <a:lstStyle/>
              <a:p>
                <a:endParaRPr lang="es-ES"/>
              </a:p>
            </p:txBody>
          </p:sp>
          <p:grpSp>
            <p:nvGrpSpPr>
              <p:cNvPr id="62" name="Group 120"/>
              <p:cNvGrpSpPr>
                <a:grpSpLocks/>
              </p:cNvGrpSpPr>
              <p:nvPr/>
            </p:nvGrpSpPr>
            <p:grpSpPr bwMode="auto">
              <a:xfrm>
                <a:off x="2160" y="2768"/>
                <a:ext cx="1535" cy="1291"/>
                <a:chOff x="2160" y="2768"/>
                <a:chExt cx="1535" cy="1291"/>
              </a:xfrm>
            </p:grpSpPr>
            <p:grpSp>
              <p:nvGrpSpPr>
                <p:cNvPr id="63" name="Group 121"/>
                <p:cNvGrpSpPr>
                  <a:grpSpLocks/>
                </p:cNvGrpSpPr>
                <p:nvPr/>
              </p:nvGrpSpPr>
              <p:grpSpPr bwMode="auto">
                <a:xfrm>
                  <a:off x="2160" y="2768"/>
                  <a:ext cx="1472" cy="1000"/>
                  <a:chOff x="1296" y="1016"/>
                  <a:chExt cx="1472" cy="1000"/>
                </a:xfrm>
              </p:grpSpPr>
              <p:sp>
                <p:nvSpPr>
                  <p:cNvPr id="68" name="Line 122"/>
                  <p:cNvSpPr>
                    <a:spLocks noChangeShapeType="1"/>
                  </p:cNvSpPr>
                  <p:nvPr/>
                </p:nvSpPr>
                <p:spPr bwMode="auto">
                  <a:xfrm>
                    <a:off x="1296" y="2016"/>
                    <a:ext cx="1472" cy="0"/>
                  </a:xfrm>
                  <a:prstGeom prst="line">
                    <a:avLst/>
                  </a:prstGeom>
                  <a:noFill/>
                  <a:ln w="38100">
                    <a:solidFill>
                      <a:schemeClr val="tx1"/>
                    </a:solidFill>
                    <a:round/>
                    <a:headEnd type="none" w="sm" len="sm"/>
                    <a:tailEnd type="none" w="sm" len="sm"/>
                  </a:ln>
                </p:spPr>
                <p:txBody>
                  <a:bodyPr wrap="none" anchor="ctr"/>
                  <a:lstStyle/>
                  <a:p>
                    <a:endParaRPr lang="es-ES"/>
                  </a:p>
                </p:txBody>
              </p:sp>
              <p:sp>
                <p:nvSpPr>
                  <p:cNvPr id="69" name="Freeform 123"/>
                  <p:cNvSpPr>
                    <a:spLocks/>
                  </p:cNvSpPr>
                  <p:nvPr/>
                </p:nvSpPr>
                <p:spPr bwMode="auto">
                  <a:xfrm>
                    <a:off x="1472" y="1016"/>
                    <a:ext cx="1152" cy="860"/>
                  </a:xfrm>
                  <a:custGeom>
                    <a:avLst/>
                    <a:gdLst>
                      <a:gd name="T0" fmla="*/ 0 w 2797"/>
                      <a:gd name="T1" fmla="*/ 860 h 860"/>
                      <a:gd name="T2" fmla="*/ 59 w 2797"/>
                      <a:gd name="T3" fmla="*/ 854 h 860"/>
                      <a:gd name="T4" fmla="*/ 119 w 2797"/>
                      <a:gd name="T5" fmla="*/ 847 h 860"/>
                      <a:gd name="T6" fmla="*/ 178 w 2797"/>
                      <a:gd name="T7" fmla="*/ 837 h 860"/>
                      <a:gd name="T8" fmla="*/ 238 w 2797"/>
                      <a:gd name="T9" fmla="*/ 825 h 860"/>
                      <a:gd name="T10" fmla="*/ 297 w 2797"/>
                      <a:gd name="T11" fmla="*/ 809 h 860"/>
                      <a:gd name="T12" fmla="*/ 357 w 2797"/>
                      <a:gd name="T13" fmla="*/ 789 h 860"/>
                      <a:gd name="T14" fmla="*/ 416 w 2797"/>
                      <a:gd name="T15" fmla="*/ 765 h 860"/>
                      <a:gd name="T16" fmla="*/ 476 w 2797"/>
                      <a:gd name="T17" fmla="*/ 735 h 860"/>
                      <a:gd name="T18" fmla="*/ 535 w 2797"/>
                      <a:gd name="T19" fmla="*/ 701 h 860"/>
                      <a:gd name="T20" fmla="*/ 595 w 2797"/>
                      <a:gd name="T21" fmla="*/ 661 h 860"/>
                      <a:gd name="T22" fmla="*/ 654 w 2797"/>
                      <a:gd name="T23" fmla="*/ 615 h 860"/>
                      <a:gd name="T24" fmla="*/ 714 w 2797"/>
                      <a:gd name="T25" fmla="*/ 564 h 860"/>
                      <a:gd name="T26" fmla="*/ 773 w 2797"/>
                      <a:gd name="T27" fmla="*/ 508 h 860"/>
                      <a:gd name="T28" fmla="*/ 833 w 2797"/>
                      <a:gd name="T29" fmla="*/ 448 h 860"/>
                      <a:gd name="T30" fmla="*/ 892 w 2797"/>
                      <a:gd name="T31" fmla="*/ 386 h 860"/>
                      <a:gd name="T32" fmla="*/ 952 w 2797"/>
                      <a:gd name="T33" fmla="*/ 323 h 860"/>
                      <a:gd name="T34" fmla="*/ 1011 w 2797"/>
                      <a:gd name="T35" fmla="*/ 260 h 860"/>
                      <a:gd name="T36" fmla="*/ 1071 w 2797"/>
                      <a:gd name="T37" fmla="*/ 200 h 860"/>
                      <a:gd name="T38" fmla="*/ 1130 w 2797"/>
                      <a:gd name="T39" fmla="*/ 144 h 860"/>
                      <a:gd name="T40" fmla="*/ 1190 w 2797"/>
                      <a:gd name="T41" fmla="*/ 95 h 860"/>
                      <a:gd name="T42" fmla="*/ 1249 w 2797"/>
                      <a:gd name="T43" fmla="*/ 55 h 860"/>
                      <a:gd name="T44" fmla="*/ 1309 w 2797"/>
                      <a:gd name="T45" fmla="*/ 25 h 860"/>
                      <a:gd name="T46" fmla="*/ 1369 w 2797"/>
                      <a:gd name="T47" fmla="*/ 6 h 860"/>
                      <a:gd name="T48" fmla="*/ 1428 w 2797"/>
                      <a:gd name="T49" fmla="*/ 0 h 860"/>
                      <a:gd name="T50" fmla="*/ 1488 w 2797"/>
                      <a:gd name="T51" fmla="*/ 6 h 860"/>
                      <a:gd name="T52" fmla="*/ 1547 w 2797"/>
                      <a:gd name="T53" fmla="*/ 25 h 860"/>
                      <a:gd name="T54" fmla="*/ 1607 w 2797"/>
                      <a:gd name="T55" fmla="*/ 55 h 860"/>
                      <a:gd name="T56" fmla="*/ 1666 w 2797"/>
                      <a:gd name="T57" fmla="*/ 95 h 860"/>
                      <a:gd name="T58" fmla="*/ 1726 w 2797"/>
                      <a:gd name="T59" fmla="*/ 144 h 860"/>
                      <a:gd name="T60" fmla="*/ 1785 w 2797"/>
                      <a:gd name="T61" fmla="*/ 200 h 860"/>
                      <a:gd name="T62" fmla="*/ 1845 w 2797"/>
                      <a:gd name="T63" fmla="*/ 260 h 860"/>
                      <a:gd name="T64" fmla="*/ 1904 w 2797"/>
                      <a:gd name="T65" fmla="*/ 323 h 860"/>
                      <a:gd name="T66" fmla="*/ 1964 w 2797"/>
                      <a:gd name="T67" fmla="*/ 386 h 860"/>
                      <a:gd name="T68" fmla="*/ 2023 w 2797"/>
                      <a:gd name="T69" fmla="*/ 448 h 860"/>
                      <a:gd name="T70" fmla="*/ 2083 w 2797"/>
                      <a:gd name="T71" fmla="*/ 508 h 860"/>
                      <a:gd name="T72" fmla="*/ 2142 w 2797"/>
                      <a:gd name="T73" fmla="*/ 564 h 860"/>
                      <a:gd name="T74" fmla="*/ 2202 w 2797"/>
                      <a:gd name="T75" fmla="*/ 615 h 860"/>
                      <a:gd name="T76" fmla="*/ 2261 w 2797"/>
                      <a:gd name="T77" fmla="*/ 661 h 860"/>
                      <a:gd name="T78" fmla="*/ 2321 w 2797"/>
                      <a:gd name="T79" fmla="*/ 701 h 860"/>
                      <a:gd name="T80" fmla="*/ 2380 w 2797"/>
                      <a:gd name="T81" fmla="*/ 735 h 860"/>
                      <a:gd name="T82" fmla="*/ 2440 w 2797"/>
                      <a:gd name="T83" fmla="*/ 765 h 860"/>
                      <a:gd name="T84" fmla="*/ 2500 w 2797"/>
                      <a:gd name="T85" fmla="*/ 789 h 860"/>
                      <a:gd name="T86" fmla="*/ 2559 w 2797"/>
                      <a:gd name="T87" fmla="*/ 809 h 860"/>
                      <a:gd name="T88" fmla="*/ 2619 w 2797"/>
                      <a:gd name="T89" fmla="*/ 825 h 860"/>
                      <a:gd name="T90" fmla="*/ 2678 w 2797"/>
                      <a:gd name="T91" fmla="*/ 837 h 860"/>
                      <a:gd name="T92" fmla="*/ 2737 w 2797"/>
                      <a:gd name="T93" fmla="*/ 847 h 860"/>
                      <a:gd name="T94" fmla="*/ 2797 w 2797"/>
                      <a:gd name="T95" fmla="*/ 854 h 8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97"/>
                      <a:gd name="T145" fmla="*/ 0 h 860"/>
                      <a:gd name="T146" fmla="*/ 2797 w 2797"/>
                      <a:gd name="T147" fmla="*/ 860 h 8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97" h="860">
                        <a:moveTo>
                          <a:pt x="0" y="860"/>
                        </a:moveTo>
                        <a:lnTo>
                          <a:pt x="59" y="854"/>
                        </a:lnTo>
                        <a:lnTo>
                          <a:pt x="119" y="847"/>
                        </a:lnTo>
                        <a:lnTo>
                          <a:pt x="178" y="837"/>
                        </a:lnTo>
                        <a:lnTo>
                          <a:pt x="238" y="825"/>
                        </a:lnTo>
                        <a:lnTo>
                          <a:pt x="297" y="809"/>
                        </a:lnTo>
                        <a:lnTo>
                          <a:pt x="357" y="789"/>
                        </a:lnTo>
                        <a:lnTo>
                          <a:pt x="416" y="765"/>
                        </a:lnTo>
                        <a:lnTo>
                          <a:pt x="476" y="735"/>
                        </a:lnTo>
                        <a:lnTo>
                          <a:pt x="535" y="701"/>
                        </a:lnTo>
                        <a:lnTo>
                          <a:pt x="595" y="661"/>
                        </a:lnTo>
                        <a:lnTo>
                          <a:pt x="654" y="615"/>
                        </a:lnTo>
                        <a:lnTo>
                          <a:pt x="714" y="564"/>
                        </a:lnTo>
                        <a:lnTo>
                          <a:pt x="773" y="508"/>
                        </a:lnTo>
                        <a:lnTo>
                          <a:pt x="833" y="448"/>
                        </a:lnTo>
                        <a:lnTo>
                          <a:pt x="892" y="386"/>
                        </a:lnTo>
                        <a:lnTo>
                          <a:pt x="952" y="323"/>
                        </a:lnTo>
                        <a:lnTo>
                          <a:pt x="1011" y="260"/>
                        </a:lnTo>
                        <a:lnTo>
                          <a:pt x="1071" y="200"/>
                        </a:lnTo>
                        <a:lnTo>
                          <a:pt x="1130" y="144"/>
                        </a:lnTo>
                        <a:lnTo>
                          <a:pt x="1190" y="95"/>
                        </a:lnTo>
                        <a:lnTo>
                          <a:pt x="1249" y="55"/>
                        </a:lnTo>
                        <a:lnTo>
                          <a:pt x="1309" y="25"/>
                        </a:lnTo>
                        <a:lnTo>
                          <a:pt x="1369" y="6"/>
                        </a:lnTo>
                        <a:lnTo>
                          <a:pt x="1428" y="0"/>
                        </a:lnTo>
                        <a:lnTo>
                          <a:pt x="1488" y="6"/>
                        </a:lnTo>
                        <a:lnTo>
                          <a:pt x="1547" y="25"/>
                        </a:lnTo>
                        <a:lnTo>
                          <a:pt x="1607" y="55"/>
                        </a:lnTo>
                        <a:lnTo>
                          <a:pt x="1666" y="95"/>
                        </a:lnTo>
                        <a:lnTo>
                          <a:pt x="1726" y="144"/>
                        </a:lnTo>
                        <a:lnTo>
                          <a:pt x="1785" y="200"/>
                        </a:lnTo>
                        <a:lnTo>
                          <a:pt x="1845" y="260"/>
                        </a:lnTo>
                        <a:lnTo>
                          <a:pt x="1904" y="323"/>
                        </a:lnTo>
                        <a:lnTo>
                          <a:pt x="1964" y="386"/>
                        </a:lnTo>
                        <a:lnTo>
                          <a:pt x="2023" y="448"/>
                        </a:lnTo>
                        <a:lnTo>
                          <a:pt x="2083" y="508"/>
                        </a:lnTo>
                        <a:lnTo>
                          <a:pt x="2142" y="564"/>
                        </a:lnTo>
                        <a:lnTo>
                          <a:pt x="2202" y="615"/>
                        </a:lnTo>
                        <a:lnTo>
                          <a:pt x="2261" y="661"/>
                        </a:lnTo>
                        <a:lnTo>
                          <a:pt x="2321" y="701"/>
                        </a:lnTo>
                        <a:lnTo>
                          <a:pt x="2380" y="735"/>
                        </a:lnTo>
                        <a:lnTo>
                          <a:pt x="2440" y="765"/>
                        </a:lnTo>
                        <a:lnTo>
                          <a:pt x="2500" y="789"/>
                        </a:lnTo>
                        <a:lnTo>
                          <a:pt x="2559" y="809"/>
                        </a:lnTo>
                        <a:lnTo>
                          <a:pt x="2619" y="825"/>
                        </a:lnTo>
                        <a:lnTo>
                          <a:pt x="2678" y="837"/>
                        </a:lnTo>
                        <a:lnTo>
                          <a:pt x="2737" y="847"/>
                        </a:lnTo>
                        <a:lnTo>
                          <a:pt x="2797" y="854"/>
                        </a:lnTo>
                      </a:path>
                    </a:pathLst>
                  </a:custGeom>
                  <a:noFill/>
                  <a:ln w="57150" cmpd="sng">
                    <a:solidFill>
                      <a:srgbClr val="00B0F0"/>
                    </a:solidFill>
                    <a:prstDash val="solid"/>
                    <a:round/>
                    <a:headEnd/>
                    <a:tailEnd/>
                  </a:ln>
                </p:spPr>
                <p:txBody>
                  <a:bodyPr/>
                  <a:lstStyle/>
                  <a:p>
                    <a:endParaRPr lang="es-ES"/>
                  </a:p>
                </p:txBody>
              </p:sp>
            </p:grpSp>
            <p:sp>
              <p:nvSpPr>
                <p:cNvPr id="64" name="Rectangle 124"/>
                <p:cNvSpPr>
                  <a:spLocks noChangeArrowheads="1"/>
                </p:cNvSpPr>
                <p:nvPr/>
              </p:nvSpPr>
              <p:spPr bwMode="auto">
                <a:xfrm>
                  <a:off x="2502" y="3807"/>
                  <a:ext cx="1193" cy="252"/>
                </a:xfrm>
                <a:prstGeom prst="rect">
                  <a:avLst/>
                </a:prstGeom>
                <a:noFill/>
                <a:ln w="9525">
                  <a:noFill/>
                  <a:miter lim="800000"/>
                  <a:headEnd/>
                  <a:tailEnd/>
                </a:ln>
              </p:spPr>
              <p:txBody>
                <a:bodyPr wrap="none">
                  <a:spAutoFit/>
                </a:bodyPr>
                <a:lstStyle/>
                <a:p>
                  <a:r>
                    <a:rPr lang="es-ES_tradnl" sz="2000" dirty="0"/>
                    <a:t>m</a:t>
                  </a:r>
                  <a:r>
                    <a:rPr lang="es-ES_tradnl" sz="2000" baseline="-25000" dirty="0"/>
                    <a:t>1</a:t>
                  </a:r>
                  <a:r>
                    <a:rPr lang="es-ES_tradnl" sz="2000" dirty="0"/>
                    <a:t>= m</a:t>
                  </a:r>
                  <a:r>
                    <a:rPr lang="es-ES_tradnl" sz="2000" baseline="-25000" dirty="0"/>
                    <a:t>2 </a:t>
                  </a:r>
                  <a:r>
                    <a:rPr lang="es-ES_tradnl" sz="2000" dirty="0"/>
                    <a:t>=</a:t>
                  </a:r>
                  <a:r>
                    <a:rPr lang="es-ES_tradnl" sz="2000" baseline="-25000" dirty="0"/>
                    <a:t> </a:t>
                  </a:r>
                  <a:r>
                    <a:rPr lang="es-ES_tradnl" sz="2000" dirty="0"/>
                    <a:t>m</a:t>
                  </a:r>
                  <a:r>
                    <a:rPr lang="es-ES_tradnl" sz="2000" baseline="-25000" dirty="0"/>
                    <a:t>3</a:t>
                  </a:r>
                </a:p>
              </p:txBody>
            </p:sp>
            <p:grpSp>
              <p:nvGrpSpPr>
                <p:cNvPr id="65" name="Group 125"/>
                <p:cNvGrpSpPr>
                  <a:grpSpLocks/>
                </p:cNvGrpSpPr>
                <p:nvPr/>
              </p:nvGrpSpPr>
              <p:grpSpPr bwMode="auto">
                <a:xfrm>
                  <a:off x="2928" y="2904"/>
                  <a:ext cx="472" cy="288"/>
                  <a:chOff x="2064" y="1152"/>
                  <a:chExt cx="472" cy="288"/>
                </a:xfrm>
              </p:grpSpPr>
              <p:sp>
                <p:nvSpPr>
                  <p:cNvPr id="66" name="Rectangle 126"/>
                  <p:cNvSpPr>
                    <a:spLocks noChangeArrowheads="1"/>
                  </p:cNvSpPr>
                  <p:nvPr/>
                </p:nvSpPr>
                <p:spPr bwMode="auto">
                  <a:xfrm>
                    <a:off x="2304" y="1152"/>
                    <a:ext cx="232" cy="288"/>
                  </a:xfrm>
                  <a:prstGeom prst="rect">
                    <a:avLst/>
                  </a:prstGeom>
                  <a:noFill/>
                  <a:ln w="9525">
                    <a:noFill/>
                    <a:miter lim="800000"/>
                    <a:headEnd/>
                    <a:tailEnd/>
                  </a:ln>
                </p:spPr>
                <p:txBody>
                  <a:bodyPr wrap="none">
                    <a:spAutoFit/>
                  </a:bodyPr>
                  <a:lstStyle/>
                  <a:p>
                    <a:r>
                      <a:rPr lang="es-ES_tradnl" dirty="0">
                        <a:sym typeface="Symbol" pitchFamily="18" charset="2"/>
                      </a:rPr>
                      <a:t></a:t>
                    </a:r>
                    <a:endParaRPr lang="es-ES_tradnl" sz="2000" dirty="0"/>
                  </a:p>
                </p:txBody>
              </p:sp>
              <p:sp>
                <p:nvSpPr>
                  <p:cNvPr id="67" name="Line 127"/>
                  <p:cNvSpPr>
                    <a:spLocks noChangeShapeType="1"/>
                  </p:cNvSpPr>
                  <p:nvPr/>
                </p:nvSpPr>
                <p:spPr bwMode="auto">
                  <a:xfrm>
                    <a:off x="2064" y="1296"/>
                    <a:ext cx="144" cy="0"/>
                  </a:xfrm>
                  <a:prstGeom prst="line">
                    <a:avLst/>
                  </a:prstGeom>
                  <a:noFill/>
                  <a:ln w="19050">
                    <a:solidFill>
                      <a:srgbClr val="FF0000"/>
                    </a:solidFill>
                    <a:round/>
                    <a:headEnd/>
                    <a:tailEnd type="triangle" w="med" len="med"/>
                  </a:ln>
                </p:spPr>
                <p:txBody>
                  <a:bodyPr wrap="none" anchor="ctr"/>
                  <a:lstStyle/>
                  <a:p>
                    <a:endParaRPr lang="es-ES"/>
                  </a:p>
                </p:txBody>
              </p:sp>
            </p:grpSp>
          </p:grpSp>
        </p:grpSp>
      </p:grpSp>
      <p:graphicFrame>
        <p:nvGraphicFramePr>
          <p:cNvPr id="73" name="72 Objeto"/>
          <p:cNvGraphicFramePr>
            <a:graphicFrameLocks noChangeAspect="1"/>
          </p:cNvGraphicFramePr>
          <p:nvPr>
            <p:extLst>
              <p:ext uri="{D42A27DB-BD31-4B8C-83A1-F6EECF244321}">
                <p14:modId xmlns:p14="http://schemas.microsoft.com/office/powerpoint/2010/main" val="1499437871"/>
              </p:ext>
            </p:extLst>
          </p:nvPr>
        </p:nvGraphicFramePr>
        <p:xfrm>
          <a:off x="5527258" y="3900434"/>
          <a:ext cx="2336800" cy="469900"/>
        </p:xfrm>
        <a:graphic>
          <a:graphicData uri="http://schemas.openxmlformats.org/presentationml/2006/ole">
            <mc:AlternateContent xmlns:mc="http://schemas.openxmlformats.org/markup-compatibility/2006">
              <mc:Choice xmlns:v="urn:schemas-microsoft-com:vml" Requires="v">
                <p:oleObj spid="_x0000_s1128840" name="Ecuación" r:id="rId3" imgW="2336760" imgH="469800" progId="Equation.3">
                  <p:embed/>
                </p:oleObj>
              </mc:Choice>
              <mc:Fallback>
                <p:oleObj name="Ecuación" r:id="rId3" imgW="233676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258" y="3900434"/>
                        <a:ext cx="2336800" cy="469900"/>
                      </a:xfrm>
                      <a:prstGeom prst="rect">
                        <a:avLst/>
                      </a:prstGeom>
                      <a:solidFill>
                        <a:schemeClr val="bg1">
                          <a:lumMod val="95000"/>
                        </a:schemeClr>
                      </a:solidFill>
                      <a:ln w="19050">
                        <a:solidFill>
                          <a:srgbClr val="0070C0"/>
                        </a:solidFill>
                        <a:miter lim="800000"/>
                        <a:headEnd/>
                        <a:tailEnd/>
                      </a:ln>
                    </p:spPr>
                  </p:pic>
                </p:oleObj>
              </mc:Fallback>
            </mc:AlternateContent>
          </a:graphicData>
        </a:graphic>
      </p:graphicFrame>
      <p:graphicFrame>
        <p:nvGraphicFramePr>
          <p:cNvPr id="1474564" name="Object 4"/>
          <p:cNvGraphicFramePr>
            <a:graphicFrameLocks noChangeAspect="1"/>
          </p:cNvGraphicFramePr>
          <p:nvPr>
            <p:extLst>
              <p:ext uri="{D42A27DB-BD31-4B8C-83A1-F6EECF244321}">
                <p14:modId xmlns:p14="http://schemas.microsoft.com/office/powerpoint/2010/main" val="281401553"/>
              </p:ext>
            </p:extLst>
          </p:nvPr>
        </p:nvGraphicFramePr>
        <p:xfrm>
          <a:off x="1062762" y="3900434"/>
          <a:ext cx="2590800" cy="469900"/>
        </p:xfrm>
        <a:graphic>
          <a:graphicData uri="http://schemas.openxmlformats.org/presentationml/2006/ole">
            <mc:AlternateContent xmlns:mc="http://schemas.openxmlformats.org/markup-compatibility/2006">
              <mc:Choice xmlns:v="urn:schemas-microsoft-com:vml" Requires="v">
                <p:oleObj spid="_x0000_s1128841" name="Ecuación" r:id="rId5" imgW="2590560" imgH="469800" progId="Equation.3">
                  <p:embed/>
                </p:oleObj>
              </mc:Choice>
              <mc:Fallback>
                <p:oleObj name="Ecuación" r:id="rId5" imgW="259056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2762" y="3900434"/>
                        <a:ext cx="2590800" cy="469900"/>
                      </a:xfrm>
                      <a:prstGeom prst="rect">
                        <a:avLst/>
                      </a:prstGeom>
                      <a:solidFill>
                        <a:schemeClr val="bg1">
                          <a:lumMod val="95000"/>
                        </a:schemeClr>
                      </a:solidFill>
                      <a:ln w="19050">
                        <a:solidFill>
                          <a:srgbClr val="0070C0"/>
                        </a:solidFill>
                        <a:miter lim="800000"/>
                        <a:headEnd/>
                        <a:tailEnd/>
                      </a:ln>
                    </p:spPr>
                  </p:pic>
                </p:oleObj>
              </mc:Fallback>
            </mc:AlternateContent>
          </a:graphicData>
        </a:graphic>
      </p:graphicFrame>
      <p:sp>
        <p:nvSpPr>
          <p:cNvPr id="2" name="Título 1"/>
          <p:cNvSpPr>
            <a:spLocks noGrp="1"/>
          </p:cNvSpPr>
          <p:nvPr>
            <p:ph type="title"/>
          </p:nvPr>
        </p:nvSpPr>
        <p:spPr>
          <a:xfrm>
            <a:off x="14981" y="54697"/>
            <a:ext cx="8665221" cy="719837"/>
          </a:xfrm>
        </p:spPr>
        <p:txBody>
          <a:bodyPr>
            <a:normAutofit/>
          </a:bodyPr>
          <a:lstStyle/>
          <a:p>
            <a:r>
              <a:rPr lang="es-ES" dirty="0"/>
              <a:t>Descomposición gráfica de la variabilidad total</a:t>
            </a:r>
            <a:endParaRPr lang="en-GB" dirty="0"/>
          </a:p>
        </p:txBody>
      </p:sp>
      <p:sp>
        <p:nvSpPr>
          <p:cNvPr id="5" name="CuadroTexto 4"/>
          <p:cNvSpPr txBox="1"/>
          <p:nvPr/>
        </p:nvSpPr>
        <p:spPr>
          <a:xfrm>
            <a:off x="591290" y="5365635"/>
            <a:ext cx="6307261" cy="646331"/>
          </a:xfrm>
          <a:prstGeom prst="rect">
            <a:avLst/>
          </a:prstGeom>
          <a:noFill/>
        </p:spPr>
        <p:txBody>
          <a:bodyPr wrap="square" rtlCol="0">
            <a:spAutoFit/>
          </a:bodyPr>
          <a:lstStyle/>
          <a:p>
            <a:r>
              <a:rPr lang="en-GB" dirty="0"/>
              <a:t>Enlace: </a:t>
            </a:r>
            <a:r>
              <a:rPr lang="en-GB" dirty="0">
                <a:hlinkClick r:id="rId7"/>
              </a:rPr>
              <a:t>Undertanding ANOVA Visually</a:t>
            </a:r>
            <a:endParaRPr lang="en-GB" dirty="0"/>
          </a:p>
          <a:p>
            <a:r>
              <a:rPr lang="en-GB" sz="1200" dirty="0"/>
              <a:t>http://</a:t>
            </a:r>
            <a:r>
              <a:rPr lang="en-GB" sz="1200" dirty="0" err="1"/>
              <a:t>web.utah.edu</a:t>
            </a:r>
            <a:r>
              <a:rPr lang="en-GB" sz="1200" dirty="0"/>
              <a:t>/stat/</a:t>
            </a:r>
            <a:r>
              <a:rPr lang="en-GB" sz="1200" dirty="0" err="1"/>
              <a:t>introstats</a:t>
            </a:r>
            <a:r>
              <a:rPr lang="en-GB" sz="1200" dirty="0"/>
              <a:t>/</a:t>
            </a:r>
            <a:r>
              <a:rPr lang="en-GB" sz="1200" dirty="0" err="1"/>
              <a:t>anovaflash.html</a:t>
            </a:r>
            <a:endParaRPr lang="en-GB" dirty="0"/>
          </a:p>
        </p:txBody>
      </p:sp>
      <p:pic>
        <p:nvPicPr>
          <p:cNvPr id="4" name="Imagen 3"/>
          <p:cNvPicPr>
            <a:picLocks noChangeAspect="1"/>
          </p:cNvPicPr>
          <p:nvPr/>
        </p:nvPicPr>
        <p:blipFill rotWithShape="1">
          <a:blip r:embed="rId8"/>
          <a:srcRect l="6688" t="17289" r="43700" b="31827"/>
          <a:stretch/>
        </p:blipFill>
        <p:spPr>
          <a:xfrm>
            <a:off x="6735591" y="5036885"/>
            <a:ext cx="1233868" cy="1370964"/>
          </a:xfrm>
          <a:prstGeom prst="rect">
            <a:avLst/>
          </a:prstGeom>
        </p:spPr>
      </p:pic>
    </p:spTree>
    <p:extLst>
      <p:ext uri="{BB962C8B-B14F-4D97-AF65-F5344CB8AC3E}">
        <p14:creationId xmlns:p14="http://schemas.microsoft.com/office/powerpoint/2010/main" val="1382313011"/>
      </p:ext>
    </p:extLst>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5" name="Picture 25"/>
          <p:cNvPicPr>
            <a:picLocks noChangeAspect="1" noChangeArrowheads="1"/>
          </p:cNvPicPr>
          <p:nvPr/>
        </p:nvPicPr>
        <p:blipFill>
          <a:blip r:embed="rId4" cstate="print"/>
          <a:srcRect l="16607" t="17941" r="19038" b="15705"/>
          <a:stretch>
            <a:fillRect/>
          </a:stretch>
        </p:blipFill>
        <p:spPr bwMode="auto">
          <a:xfrm>
            <a:off x="252164" y="2102867"/>
            <a:ext cx="6512666" cy="2957867"/>
          </a:xfrm>
          <a:prstGeom prst="rect">
            <a:avLst/>
          </a:prstGeom>
          <a:noFill/>
          <a:ln w="9525">
            <a:noFill/>
            <a:miter lim="800000"/>
            <a:headEnd/>
            <a:tailEnd/>
          </a:ln>
        </p:spPr>
      </p:pic>
      <p:sp>
        <p:nvSpPr>
          <p:cNvPr id="153602" name="Rectangle 2"/>
          <p:cNvSpPr>
            <a:spLocks noGrp="1" noChangeArrowheads="1"/>
          </p:cNvSpPr>
          <p:nvPr>
            <p:ph type="title"/>
          </p:nvPr>
        </p:nvSpPr>
        <p:spPr>
          <a:xfrm>
            <a:off x="91587" y="338016"/>
            <a:ext cx="7205639" cy="656491"/>
          </a:xfrm>
        </p:spPr>
        <p:txBody>
          <a:bodyPr>
            <a:normAutofit/>
          </a:bodyPr>
          <a:lstStyle/>
          <a:p>
            <a:r>
              <a:rPr lang="es-ES_tradnl" dirty="0">
                <a:solidFill>
                  <a:schemeClr val="accent5">
                    <a:lumMod val="75000"/>
                  </a:schemeClr>
                </a:solidFill>
              </a:rPr>
              <a:t>La distribución F de </a:t>
            </a:r>
            <a:r>
              <a:rPr lang="es-ES_tradnl" dirty="0" err="1">
                <a:solidFill>
                  <a:schemeClr val="accent5">
                    <a:lumMod val="75000"/>
                  </a:schemeClr>
                </a:solidFill>
              </a:rPr>
              <a:t>Snedecor</a:t>
            </a:r>
            <a:endParaRPr lang="es-ES_tradnl" dirty="0">
              <a:solidFill>
                <a:schemeClr val="accent5">
                  <a:lumMod val="75000"/>
                </a:schemeClr>
              </a:solidFill>
            </a:endParaRPr>
          </a:p>
        </p:txBody>
      </p:sp>
      <p:sp>
        <p:nvSpPr>
          <p:cNvPr id="153603" name="Rectangle 3"/>
          <p:cNvSpPr>
            <a:spLocks noGrp="1" noChangeArrowheads="1"/>
          </p:cNvSpPr>
          <p:nvPr>
            <p:ph idx="1"/>
          </p:nvPr>
        </p:nvSpPr>
        <p:spPr>
          <a:xfrm>
            <a:off x="114546" y="982783"/>
            <a:ext cx="7182680" cy="1057562"/>
          </a:xfrm>
        </p:spPr>
        <p:txBody>
          <a:bodyPr/>
          <a:lstStyle/>
          <a:p>
            <a:r>
              <a:rPr lang="es-ES_tradnl" dirty="0"/>
              <a:t>En el </a:t>
            </a:r>
            <a:r>
              <a:rPr lang="es-ES_tradnl" u="sng" dirty="0"/>
              <a:t>estudio</a:t>
            </a:r>
            <a:r>
              <a:rPr lang="es-ES_tradnl" dirty="0"/>
              <a:t> de los modelos de </a:t>
            </a:r>
            <a:r>
              <a:rPr lang="es-ES_tradnl" u="sng" dirty="0"/>
              <a:t>Regresión Lineal y de Análisis de la Varianza</a:t>
            </a:r>
            <a:r>
              <a:rPr lang="es-ES_tradnl" dirty="0"/>
              <a:t> desempeña un papel </a:t>
            </a:r>
            <a:r>
              <a:rPr lang="es-ES_tradnl" u="sng" dirty="0"/>
              <a:t>fundamental</a:t>
            </a:r>
            <a:r>
              <a:rPr lang="es-ES_tradnl" dirty="0"/>
              <a:t> la </a:t>
            </a:r>
            <a:r>
              <a:rPr lang="es-ES_tradnl" u="sng" dirty="0"/>
              <a:t>distribución </a:t>
            </a:r>
            <a:r>
              <a:rPr lang="es-ES_tradnl" b="1" u="sng" dirty="0"/>
              <a:t>F</a:t>
            </a:r>
            <a:r>
              <a:rPr lang="es-ES_tradnl" dirty="0"/>
              <a:t>, denominada así por </a:t>
            </a:r>
            <a:r>
              <a:rPr lang="es-ES_tradnl" dirty="0" err="1"/>
              <a:t>Snedecor</a:t>
            </a:r>
            <a:r>
              <a:rPr lang="es-ES_tradnl" dirty="0"/>
              <a:t>.</a:t>
            </a:r>
            <a:endParaRPr lang="es-ES" dirty="0"/>
          </a:p>
        </p:txBody>
      </p:sp>
      <p:graphicFrame>
        <p:nvGraphicFramePr>
          <p:cNvPr id="153606" name="Object 6"/>
          <p:cNvGraphicFramePr>
            <a:graphicFrameLocks noChangeAspect="1"/>
          </p:cNvGraphicFramePr>
          <p:nvPr>
            <p:extLst/>
          </p:nvPr>
        </p:nvGraphicFramePr>
        <p:xfrm>
          <a:off x="1260613" y="5060734"/>
          <a:ext cx="4303834" cy="808892"/>
        </p:xfrm>
        <a:graphic>
          <a:graphicData uri="http://schemas.openxmlformats.org/presentationml/2006/ole">
            <mc:AlternateContent xmlns:mc="http://schemas.openxmlformats.org/markup-compatibility/2006">
              <mc:Choice xmlns:v="urn:schemas-microsoft-com:vml" Requires="v">
                <p:oleObj spid="_x0000_s1280043" name="Equation" r:id="rId5" imgW="1866900" imgH="381000" progId="Equation.DSMT4">
                  <p:embed/>
                </p:oleObj>
              </mc:Choice>
              <mc:Fallback>
                <p:oleObj name="Equation" r:id="rId5" imgW="1866900" imgH="381000" progId="Equation.DSMT4">
                  <p:embed/>
                  <p:pic>
                    <p:nvPicPr>
                      <p:cNvPr id="15360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0613" y="5060734"/>
                        <a:ext cx="4303834" cy="808892"/>
                      </a:xfrm>
                      <a:prstGeom prst="rect">
                        <a:avLst/>
                      </a:prstGeom>
                      <a:solidFill>
                        <a:schemeClr val="bg1"/>
                      </a:solidFill>
                    </p:spPr>
                  </p:pic>
                </p:oleObj>
              </mc:Fallback>
            </mc:AlternateContent>
          </a:graphicData>
        </a:graphic>
      </p:graphicFrame>
      <p:sp>
        <p:nvSpPr>
          <p:cNvPr id="481285" name="Rectangle 5"/>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pic>
        <p:nvPicPr>
          <p:cNvPr id="481306" name="Picture 26" descr="http://1.bp.blogspot.com/_b_dipqRWvc0/Sgsu8478MmI/AAAAAAAAAFU/I-wyLt9-79Y/s320/ronald_fisher.jpg"/>
          <p:cNvPicPr>
            <a:picLocks noChangeAspect="1" noChangeArrowheads="1"/>
          </p:cNvPicPr>
          <p:nvPr/>
        </p:nvPicPr>
        <p:blipFill>
          <a:blip r:embed="rId7" cstate="print"/>
          <a:srcRect/>
          <a:stretch>
            <a:fillRect/>
          </a:stretch>
        </p:blipFill>
        <p:spPr bwMode="auto">
          <a:xfrm>
            <a:off x="7208681" y="590173"/>
            <a:ext cx="1640045" cy="1994296"/>
          </a:xfrm>
          <a:prstGeom prst="ellipse">
            <a:avLst/>
          </a:prstGeom>
          <a:ln>
            <a:noFill/>
          </a:ln>
          <a:effectLst>
            <a:softEdge rad="112500"/>
          </a:effectLst>
        </p:spPr>
      </p:pic>
      <p:sp>
        <p:nvSpPr>
          <p:cNvPr id="10" name="9 CuadroTexto"/>
          <p:cNvSpPr txBox="1"/>
          <p:nvPr/>
        </p:nvSpPr>
        <p:spPr>
          <a:xfrm>
            <a:off x="2378525" y="2584469"/>
            <a:ext cx="1129972" cy="433196"/>
          </a:xfrm>
          <a:prstGeom prst="rect">
            <a:avLst/>
          </a:prstGeom>
          <a:noFill/>
        </p:spPr>
        <p:txBody>
          <a:bodyPr wrap="square" rtlCol="0">
            <a:spAutoFit/>
          </a:bodyPr>
          <a:lstStyle/>
          <a:p>
            <a:r>
              <a:rPr lang="es-ES" sz="2215" b="1" dirty="0"/>
              <a:t>F</a:t>
            </a:r>
            <a:r>
              <a:rPr lang="es-ES" sz="2215" b="1" baseline="-25000" dirty="0"/>
              <a:t>10,10</a:t>
            </a:r>
          </a:p>
        </p:txBody>
      </p:sp>
    </p:spTree>
    <p:extLst>
      <p:ext uri="{BB962C8B-B14F-4D97-AF65-F5344CB8AC3E}">
        <p14:creationId xmlns:p14="http://schemas.microsoft.com/office/powerpoint/2010/main" val="241420408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1+#ppt_w/2"/>
                                          </p:val>
                                        </p:tav>
                                        <p:tav tm="100000">
                                          <p:val>
                                            <p:strVal val="#ppt_x"/>
                                          </p:val>
                                        </p:tav>
                                      </p:tavLst>
                                    </p:anim>
                                    <p:anim calcmode="lin" valueType="num">
                                      <p:cBhvr additive="base">
                                        <p:cTn id="8" dur="500" fill="hold"/>
                                        <p:tgtEl>
                                          <p:spTgt spid="153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normAutofit/>
          </a:bodyPr>
          <a:lstStyle/>
          <a:p>
            <a:r>
              <a:rPr lang="es-ES_tradnl" dirty="0"/>
              <a:t>Definición</a:t>
            </a:r>
          </a:p>
        </p:txBody>
      </p:sp>
      <p:sp>
        <p:nvSpPr>
          <p:cNvPr id="153603" name="Rectangle 3"/>
          <p:cNvSpPr>
            <a:spLocks noGrp="1" noChangeArrowheads="1"/>
          </p:cNvSpPr>
          <p:nvPr>
            <p:ph idx="1"/>
          </p:nvPr>
        </p:nvSpPr>
        <p:spPr>
          <a:xfrm>
            <a:off x="291390" y="959575"/>
            <a:ext cx="8734180" cy="741234"/>
          </a:xfrm>
        </p:spPr>
        <p:txBody>
          <a:bodyPr>
            <a:normAutofit/>
          </a:bodyPr>
          <a:lstStyle/>
          <a:p>
            <a:pPr>
              <a:lnSpc>
                <a:spcPct val="150000"/>
              </a:lnSpc>
            </a:pPr>
            <a:r>
              <a:rPr lang="es-ES_tradnl" dirty="0"/>
              <a:t>Se define:</a:t>
            </a:r>
            <a:endParaRPr lang="es-ES" dirty="0"/>
          </a:p>
        </p:txBody>
      </p:sp>
      <p:graphicFrame>
        <p:nvGraphicFramePr>
          <p:cNvPr id="153606" name="Object 6"/>
          <p:cNvGraphicFramePr>
            <a:graphicFrameLocks noChangeAspect="1"/>
          </p:cNvGraphicFramePr>
          <p:nvPr/>
        </p:nvGraphicFramePr>
        <p:xfrm>
          <a:off x="2152673" y="3091510"/>
          <a:ext cx="5011615" cy="808892"/>
        </p:xfrm>
        <a:graphic>
          <a:graphicData uri="http://schemas.openxmlformats.org/presentationml/2006/ole">
            <mc:AlternateContent xmlns:mc="http://schemas.openxmlformats.org/markup-compatibility/2006">
              <mc:Choice xmlns:v="urn:schemas-microsoft-com:vml" Requires="v">
                <p:oleObj spid="_x0000_s1281109" name="Equation" r:id="rId4" imgW="2171700" imgH="381000" progId="Equation.DSMT4">
                  <p:embed/>
                </p:oleObj>
              </mc:Choice>
              <mc:Fallback>
                <p:oleObj name="Equation" r:id="rId4" imgW="2171700" imgH="381000" progId="Equation.DSMT4">
                  <p:embed/>
                  <p:pic>
                    <p:nvPicPr>
                      <p:cNvPr id="15360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73" y="3091510"/>
                        <a:ext cx="5011615" cy="80889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481285" name="Rectangle 5"/>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graphicFrame>
        <p:nvGraphicFramePr>
          <p:cNvPr id="481284" name="Object 4"/>
          <p:cNvGraphicFramePr>
            <a:graphicFrameLocks noChangeAspect="1"/>
          </p:cNvGraphicFramePr>
          <p:nvPr/>
        </p:nvGraphicFramePr>
        <p:xfrm>
          <a:off x="849740" y="1700808"/>
          <a:ext cx="6979237" cy="1390702"/>
        </p:xfrm>
        <a:graphic>
          <a:graphicData uri="http://schemas.openxmlformats.org/presentationml/2006/ole">
            <mc:AlternateContent xmlns:mc="http://schemas.openxmlformats.org/markup-compatibility/2006">
              <mc:Choice xmlns:v="urn:schemas-microsoft-com:vml" Requires="v">
                <p:oleObj spid="_x0000_s1281110" name="Equation" r:id="rId6" imgW="2971800" imgH="660400" progId="Equation.DSMT4">
                  <p:embed/>
                </p:oleObj>
              </mc:Choice>
              <mc:Fallback>
                <p:oleObj name="Equation" r:id="rId6" imgW="2971800" imgH="660400" progId="Equation.DSMT4">
                  <p:embed/>
                  <p:pic>
                    <p:nvPicPr>
                      <p:cNvPr id="48128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740" y="1700808"/>
                        <a:ext cx="6979237" cy="1390702"/>
                      </a:xfrm>
                      <a:prstGeom prst="rect">
                        <a:avLst/>
                      </a:prstGeom>
                      <a:noFill/>
                      <a:ln>
                        <a:noFill/>
                      </a:ln>
                      <a:extLst>
                        <a:ext uri="{909E8E84-426E-40DD-AFC4-6F175D3DCCD1}">
                          <a14:hiddenFill xmlns:a14="http://schemas.microsoft.com/office/drawing/2010/main">
                            <a:solidFill>
                              <a:srgbClr val="E8E8F4"/>
                            </a:solidFill>
                          </a14:hiddenFill>
                        </a:ext>
                        <a:ext uri="{91240B29-F687-4F45-9708-019B960494DF}">
                          <a14:hiddenLine xmlns:a14="http://schemas.microsoft.com/office/drawing/2010/main" w="19050">
                            <a:solidFill>
                              <a:srgbClr val="FF9900"/>
                            </a:solidFill>
                            <a:miter lim="800000"/>
                            <a:headEnd/>
                            <a:tailEnd/>
                          </a14:hiddenLine>
                        </a:ext>
                      </a:extLst>
                    </p:spPr>
                  </p:pic>
                </p:oleObj>
              </mc:Fallback>
            </mc:AlternateContent>
          </a:graphicData>
        </a:graphic>
      </p:graphicFrame>
      <p:sp>
        <p:nvSpPr>
          <p:cNvPr id="9" name="Text Box 10"/>
          <p:cNvSpPr txBox="1">
            <a:spLocks noChangeArrowheads="1"/>
          </p:cNvSpPr>
          <p:nvPr/>
        </p:nvSpPr>
        <p:spPr bwMode="auto">
          <a:xfrm>
            <a:off x="417693" y="4259862"/>
            <a:ext cx="7775575" cy="823495"/>
          </a:xfrm>
          <a:prstGeom prst="rect">
            <a:avLst/>
          </a:prstGeom>
          <a:noFill/>
          <a:ln w="12700" cap="sq">
            <a:noFill/>
            <a:miter lim="800000"/>
            <a:headEnd type="none" w="sm" len="sm"/>
            <a:tailEnd type="none" w="sm" len="sm"/>
          </a:ln>
          <a:effectLst/>
        </p:spPr>
        <p:txBody>
          <a:bodyPr>
            <a:spAutoFit/>
          </a:bodyPr>
          <a:lstStyle/>
          <a:p>
            <a:pPr>
              <a:lnSpc>
                <a:spcPct val="110000"/>
              </a:lnSpc>
              <a:spcBef>
                <a:spcPct val="20000"/>
              </a:spcBef>
              <a:buClr>
                <a:schemeClr val="bg2"/>
              </a:buClr>
              <a:buSzPct val="75000"/>
            </a:pPr>
            <a:r>
              <a:rPr lang="es-ES_tradnl" sz="2215" dirty="0">
                <a:solidFill>
                  <a:srgbClr val="000000"/>
                </a:solidFill>
                <a:latin typeface="+mn-lt"/>
              </a:rPr>
              <a:t>Sólo toma valores positivos (por tratarse de un cociente de suma de cuadrados) y es asimétrica positiva. </a:t>
            </a:r>
            <a:endParaRPr lang="es-ES" sz="2215" dirty="0">
              <a:solidFill>
                <a:srgbClr val="000000"/>
              </a:solidFill>
              <a:latin typeface="+mn-lt"/>
            </a:endParaRPr>
          </a:p>
        </p:txBody>
      </p:sp>
    </p:spTree>
    <p:extLst>
      <p:ext uri="{BB962C8B-B14F-4D97-AF65-F5344CB8AC3E}">
        <p14:creationId xmlns:p14="http://schemas.microsoft.com/office/powerpoint/2010/main" val="290157365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606"/>
                                        </p:tgtEl>
                                        <p:attrNameLst>
                                          <p:attrName>style.visibility</p:attrName>
                                        </p:attrNameLst>
                                      </p:cBhvr>
                                      <p:to>
                                        <p:strVal val="visible"/>
                                      </p:to>
                                    </p:set>
                                    <p:anim calcmode="lin" valueType="num">
                                      <p:cBhvr additive="base">
                                        <p:cTn id="7" dur="500" fill="hold"/>
                                        <p:tgtEl>
                                          <p:spTgt spid="153606"/>
                                        </p:tgtEl>
                                        <p:attrNameLst>
                                          <p:attrName>ppt_x</p:attrName>
                                        </p:attrNameLst>
                                      </p:cBhvr>
                                      <p:tavLst>
                                        <p:tav tm="0">
                                          <p:val>
                                            <p:strVal val="1+#ppt_w/2"/>
                                          </p:val>
                                        </p:tav>
                                        <p:tav tm="100000">
                                          <p:val>
                                            <p:strVal val="#ppt_x"/>
                                          </p:val>
                                        </p:tav>
                                      </p:tavLst>
                                    </p:anim>
                                    <p:anim calcmode="lin" valueType="num">
                                      <p:cBhvr additive="base">
                                        <p:cTn id="8" dur="500" fill="hold"/>
                                        <p:tgtEl>
                                          <p:spTgt spid="15360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normAutofit/>
          </a:bodyPr>
          <a:lstStyle/>
          <a:p>
            <a:r>
              <a:rPr lang="es-ES_tradnl" dirty="0"/>
              <a:t>Forma</a:t>
            </a:r>
          </a:p>
        </p:txBody>
      </p:sp>
      <p:sp>
        <p:nvSpPr>
          <p:cNvPr id="164877" name="Text Box 13"/>
          <p:cNvSpPr txBox="1">
            <a:spLocks noChangeArrowheads="1"/>
          </p:cNvSpPr>
          <p:nvPr/>
        </p:nvSpPr>
        <p:spPr bwMode="auto">
          <a:xfrm>
            <a:off x="381000" y="4453640"/>
            <a:ext cx="8467725" cy="1114921"/>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215" dirty="0">
                <a:solidFill>
                  <a:srgbClr val="000000"/>
                </a:solidFill>
                <a:latin typeface="+mn-lt"/>
              </a:rPr>
              <a:t>la distribución es marcadamente asimétrica, si bien la asimetría decrece cuando aumentan los grados de libertad del numerador y del denominador.</a:t>
            </a:r>
            <a:r>
              <a:rPr lang="es-ES" sz="2215" dirty="0">
                <a:solidFill>
                  <a:srgbClr val="000000"/>
                </a:solidFill>
                <a:latin typeface="+mn-lt"/>
              </a:rPr>
              <a:t> </a:t>
            </a:r>
          </a:p>
        </p:txBody>
      </p:sp>
      <p:pic>
        <p:nvPicPr>
          <p:cNvPr id="164879" name="Picture 15" descr="MCj02991330000[1]"/>
          <p:cNvPicPr>
            <a:picLocks noChangeAspect="1" noChangeArrowheads="1"/>
          </p:cNvPicPr>
          <p:nvPr/>
        </p:nvPicPr>
        <p:blipFill>
          <a:blip r:embed="rId3" cstate="print"/>
          <a:srcRect/>
          <a:stretch>
            <a:fillRect/>
          </a:stretch>
        </p:blipFill>
        <p:spPr bwMode="auto">
          <a:xfrm>
            <a:off x="8628605" y="448589"/>
            <a:ext cx="440241" cy="620764"/>
          </a:xfrm>
          <a:prstGeom prst="rect">
            <a:avLst/>
          </a:prstGeom>
          <a:noFill/>
        </p:spPr>
      </p:pic>
      <p:pic>
        <p:nvPicPr>
          <p:cNvPr id="482328" name="Picture 24"/>
          <p:cNvPicPr>
            <a:picLocks noChangeAspect="1" noChangeArrowheads="1"/>
          </p:cNvPicPr>
          <p:nvPr/>
        </p:nvPicPr>
        <p:blipFill>
          <a:blip r:embed="rId4" cstate="print"/>
          <a:srcRect l="17264" t="17196" r="19683" b="15705"/>
          <a:stretch>
            <a:fillRect/>
          </a:stretch>
        </p:blipFill>
        <p:spPr bwMode="auto">
          <a:xfrm>
            <a:off x="550630" y="1235525"/>
            <a:ext cx="6381017" cy="2991102"/>
          </a:xfrm>
          <a:prstGeom prst="rect">
            <a:avLst/>
          </a:prstGeom>
          <a:noFill/>
          <a:ln w="9525">
            <a:noFill/>
            <a:miter lim="800000"/>
            <a:headEnd/>
            <a:tailEnd/>
          </a:ln>
        </p:spPr>
      </p:pic>
    </p:spTree>
    <p:extLst>
      <p:ext uri="{BB962C8B-B14F-4D97-AF65-F5344CB8AC3E}">
        <p14:creationId xmlns:p14="http://schemas.microsoft.com/office/powerpoint/2010/main" val="2000391704"/>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4877"/>
                                        </p:tgtEl>
                                        <p:attrNameLst>
                                          <p:attrName>style.visibility</p:attrName>
                                        </p:attrNameLst>
                                      </p:cBhvr>
                                      <p:to>
                                        <p:strVal val="visible"/>
                                      </p:to>
                                    </p:set>
                                    <p:anim calcmode="lin" valueType="num">
                                      <p:cBhvr>
                                        <p:cTn id="7" dur="2000" fill="hold"/>
                                        <p:tgtEl>
                                          <p:spTgt spid="164877"/>
                                        </p:tgtEl>
                                        <p:attrNameLst>
                                          <p:attrName>ppt_w</p:attrName>
                                        </p:attrNameLst>
                                      </p:cBhvr>
                                      <p:tavLst>
                                        <p:tav tm="0">
                                          <p:val>
                                            <p:strVal val="#ppt_w*0.70"/>
                                          </p:val>
                                        </p:tav>
                                        <p:tav tm="100000">
                                          <p:val>
                                            <p:strVal val="#ppt_w"/>
                                          </p:val>
                                        </p:tav>
                                      </p:tavLst>
                                    </p:anim>
                                    <p:anim calcmode="lin" valueType="num">
                                      <p:cBhvr>
                                        <p:cTn id="8" dur="2000" fill="hold"/>
                                        <p:tgtEl>
                                          <p:spTgt spid="164877"/>
                                        </p:tgtEl>
                                        <p:attrNameLst>
                                          <p:attrName>ppt_h</p:attrName>
                                        </p:attrNameLst>
                                      </p:cBhvr>
                                      <p:tavLst>
                                        <p:tav tm="0">
                                          <p:val>
                                            <p:strVal val="#ppt_h"/>
                                          </p:val>
                                        </p:tav>
                                        <p:tav tm="100000">
                                          <p:val>
                                            <p:strVal val="#ppt_h"/>
                                          </p:val>
                                        </p:tav>
                                      </p:tavLst>
                                    </p:anim>
                                    <p:animEffect transition="in" filter="fade">
                                      <p:cBhvr>
                                        <p:cTn id="9" dur="2000"/>
                                        <p:tgtEl>
                                          <p:spTgt spid="164877"/>
                                        </p:tgtEl>
                                      </p:cBhvr>
                                    </p:animEffect>
                                  </p:childTnLst>
                                </p:cTn>
                              </p:par>
                            </p:childTnLst>
                          </p:cTn>
                        </p:par>
                        <p:par>
                          <p:cTn id="10" fill="hold">
                            <p:stCondLst>
                              <p:cond delay="2000"/>
                            </p:stCondLst>
                            <p:childTnLst>
                              <p:par>
                                <p:cTn id="11" presetID="51" presetClass="entr" presetSubtype="0" fill="hold" nodeType="afterEffect">
                                  <p:stCondLst>
                                    <p:cond delay="1500"/>
                                  </p:stCondLst>
                                  <p:childTnLst>
                                    <p:set>
                                      <p:cBhvr>
                                        <p:cTn id="12" dur="1" fill="hold">
                                          <p:stCondLst>
                                            <p:cond delay="0"/>
                                          </p:stCondLst>
                                        </p:cTn>
                                        <p:tgtEl>
                                          <p:spTgt spid="164879"/>
                                        </p:tgtEl>
                                        <p:attrNameLst>
                                          <p:attrName>style.visibility</p:attrName>
                                        </p:attrNameLst>
                                      </p:cBhvr>
                                      <p:to>
                                        <p:strVal val="visible"/>
                                      </p:to>
                                    </p:set>
                                    <p:animEffect transition="in" filter="fade">
                                      <p:cBhvr>
                                        <p:cTn id="13" dur="770" decel="100000"/>
                                        <p:tgtEl>
                                          <p:spTgt spid="164879"/>
                                        </p:tgtEl>
                                      </p:cBhvr>
                                    </p:animEffect>
                                    <p:animScale>
                                      <p:cBhvr>
                                        <p:cTn id="14" dur="770" decel="100000"/>
                                        <p:tgtEl>
                                          <p:spTgt spid="164879"/>
                                        </p:tgtEl>
                                      </p:cBhvr>
                                      <p:from x="10000" y="10000"/>
                                      <p:to x="200000" y="450000"/>
                                    </p:animScale>
                                    <p:animScale>
                                      <p:cBhvr>
                                        <p:cTn id="15" dur="1230" accel="100000" fill="hold">
                                          <p:stCondLst>
                                            <p:cond delay="770"/>
                                          </p:stCondLst>
                                        </p:cTn>
                                        <p:tgtEl>
                                          <p:spTgt spid="164879"/>
                                        </p:tgtEl>
                                      </p:cBhvr>
                                      <p:from x="200000" y="450000"/>
                                      <p:to x="100000" y="100000"/>
                                    </p:animScale>
                                    <p:set>
                                      <p:cBhvr>
                                        <p:cTn id="16" dur="770" fill="hold"/>
                                        <p:tgtEl>
                                          <p:spTgt spid="164879"/>
                                        </p:tgtEl>
                                        <p:attrNameLst>
                                          <p:attrName>ppt_x</p:attrName>
                                        </p:attrNameLst>
                                      </p:cBhvr>
                                      <p:to>
                                        <p:strVal val="(0.5)"/>
                                      </p:to>
                                    </p:set>
                                    <p:anim from="(0.5)" to="(#ppt_x)" calcmode="lin" valueType="num">
                                      <p:cBhvr>
                                        <p:cTn id="17" dur="1230" accel="100000" fill="hold">
                                          <p:stCondLst>
                                            <p:cond delay="770"/>
                                          </p:stCondLst>
                                        </p:cTn>
                                        <p:tgtEl>
                                          <p:spTgt spid="164879"/>
                                        </p:tgtEl>
                                        <p:attrNameLst>
                                          <p:attrName>ppt_x</p:attrName>
                                        </p:attrNameLst>
                                      </p:cBhvr>
                                    </p:anim>
                                    <p:set>
                                      <p:cBhvr>
                                        <p:cTn id="18" dur="770" fill="hold"/>
                                        <p:tgtEl>
                                          <p:spTgt spid="164879"/>
                                        </p:tgtEl>
                                        <p:attrNameLst>
                                          <p:attrName>ppt_y</p:attrName>
                                        </p:attrNameLst>
                                      </p:cBhvr>
                                      <p:to>
                                        <p:strVal val="(#ppt_y+0.4)"/>
                                      </p:to>
                                    </p:set>
                                    <p:anim from="(#ppt_y+0.4)" to="(#ppt_y)" calcmode="lin" valueType="num">
                                      <p:cBhvr>
                                        <p:cTn id="19" dur="1230" accel="100000" fill="hold">
                                          <p:stCondLst>
                                            <p:cond delay="770"/>
                                          </p:stCondLst>
                                        </p:cTn>
                                        <p:tgtEl>
                                          <p:spTgt spid="16487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22 Rectángulo redondeado"/>
          <p:cNvSpPr/>
          <p:nvPr/>
        </p:nvSpPr>
        <p:spPr bwMode="auto">
          <a:xfrm>
            <a:off x="351227" y="4924551"/>
            <a:ext cx="8066530" cy="79762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nchorCtr="0"/>
          <a:lstStyle/>
          <a:p>
            <a:pPr>
              <a:spcBef>
                <a:spcPct val="50000"/>
              </a:spcBef>
            </a:pPr>
            <a:r>
              <a:rPr lang="es-ES" sz="2585" b="1" kern="0" dirty="0">
                <a:solidFill>
                  <a:srgbClr val="000000"/>
                </a:solidFill>
              </a:rPr>
              <a:t>5.4. Introducción a la Regresión Lineal</a:t>
            </a:r>
            <a:endParaRPr lang="es-ES" sz="2585" b="1" dirty="0">
              <a:solidFill>
                <a:prstClr val="black"/>
              </a:solidFill>
            </a:endParaRPr>
          </a:p>
        </p:txBody>
      </p:sp>
      <p:sp>
        <p:nvSpPr>
          <p:cNvPr id="24" name="23 Rectángulo redondeado"/>
          <p:cNvSpPr/>
          <p:nvPr/>
        </p:nvSpPr>
        <p:spPr bwMode="auto">
          <a:xfrm>
            <a:off x="351227" y="4002295"/>
            <a:ext cx="8066530" cy="79762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nchorCtr="0"/>
          <a:lstStyle/>
          <a:p>
            <a:pPr>
              <a:spcBef>
                <a:spcPct val="50000"/>
              </a:spcBef>
            </a:pPr>
            <a:r>
              <a:rPr lang="es-ES" sz="2585" b="1" kern="0" dirty="0">
                <a:solidFill>
                  <a:srgbClr val="000000"/>
                </a:solidFill>
              </a:rPr>
              <a:t>2.2. Estadística Descriptiva Bidimensional - 2</a:t>
            </a:r>
            <a:endParaRPr lang="es-ES_tradnl" sz="2585" b="1" kern="0" dirty="0">
              <a:solidFill>
                <a:srgbClr val="8A8AB9">
                  <a:lumMod val="75000"/>
                </a:srgbClr>
              </a:solidFill>
            </a:endParaRPr>
          </a:p>
        </p:txBody>
      </p:sp>
      <p:sp>
        <p:nvSpPr>
          <p:cNvPr id="25" name="24 Rectángulo redondeado"/>
          <p:cNvSpPr/>
          <p:nvPr/>
        </p:nvSpPr>
        <p:spPr bwMode="auto">
          <a:xfrm>
            <a:off x="351227" y="3080038"/>
            <a:ext cx="8066530" cy="79762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nchorCtr="0"/>
          <a:lstStyle/>
          <a:p>
            <a:pPr>
              <a:spcBef>
                <a:spcPct val="50000"/>
              </a:spcBef>
            </a:pPr>
            <a:r>
              <a:rPr lang="es-ES" sz="2585" b="1" dirty="0">
                <a:solidFill>
                  <a:prstClr val="black"/>
                </a:solidFill>
              </a:rPr>
              <a:t>5.3 Introducción al Análisis de la Varianza</a:t>
            </a:r>
          </a:p>
        </p:txBody>
      </p:sp>
      <p:sp>
        <p:nvSpPr>
          <p:cNvPr id="26" name="25 Rectángulo redondeado"/>
          <p:cNvSpPr/>
          <p:nvPr/>
        </p:nvSpPr>
        <p:spPr bwMode="auto">
          <a:xfrm>
            <a:off x="351227" y="2157782"/>
            <a:ext cx="8066530" cy="79762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nchorCtr="0"/>
          <a:lstStyle/>
          <a:p>
            <a:pPr>
              <a:spcBef>
                <a:spcPct val="50000"/>
              </a:spcBef>
            </a:pPr>
            <a:r>
              <a:rPr lang="es-ES" sz="2585" b="1" dirty="0">
                <a:solidFill>
                  <a:prstClr val="black"/>
                </a:solidFill>
              </a:rPr>
              <a:t>5.2 Inferencia básica en poblaciones normales </a:t>
            </a:r>
          </a:p>
        </p:txBody>
      </p:sp>
      <p:sp>
        <p:nvSpPr>
          <p:cNvPr id="27" name="26 Rectángulo redondeado"/>
          <p:cNvSpPr/>
          <p:nvPr/>
        </p:nvSpPr>
        <p:spPr bwMode="auto">
          <a:xfrm>
            <a:off x="351226" y="1235526"/>
            <a:ext cx="8075505" cy="797627"/>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anchor="ctr" anchorCtr="0"/>
          <a:lstStyle/>
          <a:p>
            <a:pPr>
              <a:spcBef>
                <a:spcPct val="50000"/>
              </a:spcBef>
            </a:pPr>
            <a:r>
              <a:rPr lang="es-ES" sz="2585" b="1" dirty="0">
                <a:solidFill>
                  <a:prstClr val="black"/>
                </a:solidFill>
              </a:rPr>
              <a:t>5.1 Distribuciones en el muestreo</a:t>
            </a:r>
          </a:p>
        </p:txBody>
      </p:sp>
      <p:sp>
        <p:nvSpPr>
          <p:cNvPr id="2" name="Título 1"/>
          <p:cNvSpPr>
            <a:spLocks noGrp="1"/>
          </p:cNvSpPr>
          <p:nvPr>
            <p:ph type="title"/>
          </p:nvPr>
        </p:nvSpPr>
        <p:spPr/>
        <p:txBody>
          <a:bodyPr/>
          <a:lstStyle/>
          <a:p>
            <a:r>
              <a:rPr lang="es-ES_tradnl" dirty="0"/>
              <a:t>¿Por dónde vamos?</a:t>
            </a:r>
            <a:endParaRPr lang="es-ES" dirty="0"/>
          </a:p>
        </p:txBody>
      </p:sp>
    </p:spTree>
    <p:extLst>
      <p:ext uri="{BB962C8B-B14F-4D97-AF65-F5344CB8AC3E}">
        <p14:creationId xmlns:p14="http://schemas.microsoft.com/office/powerpoint/2010/main" val="3604414906"/>
      </p:ext>
    </p:extLst>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100907" y="50723"/>
            <a:ext cx="8467725" cy="798254"/>
          </a:xfrm>
        </p:spPr>
        <p:txBody>
          <a:bodyPr>
            <a:normAutofit/>
          </a:bodyPr>
          <a:lstStyle/>
          <a:p>
            <a:r>
              <a:rPr lang="en-US" b="1" dirty="0">
                <a:solidFill>
                  <a:srgbClr val="CC3300"/>
                </a:solidFill>
              </a:rPr>
              <a:t>RESULTADO IMPORTANTE F</a:t>
            </a:r>
            <a:endParaRPr lang="es-ES_tradnl" dirty="0"/>
          </a:p>
        </p:txBody>
      </p:sp>
      <p:pic>
        <p:nvPicPr>
          <p:cNvPr id="164879" name="Picture 15" descr="MCj02991330000[1]"/>
          <p:cNvPicPr>
            <a:picLocks noChangeAspect="1" noChangeArrowheads="1"/>
          </p:cNvPicPr>
          <p:nvPr/>
        </p:nvPicPr>
        <p:blipFill>
          <a:blip r:embed="rId4" cstate="print"/>
          <a:srcRect/>
          <a:stretch>
            <a:fillRect/>
          </a:stretch>
        </p:blipFill>
        <p:spPr bwMode="auto">
          <a:xfrm>
            <a:off x="8497681" y="58611"/>
            <a:ext cx="440241" cy="620764"/>
          </a:xfrm>
          <a:prstGeom prst="rect">
            <a:avLst/>
          </a:prstGeom>
          <a:noFill/>
        </p:spPr>
      </p:pic>
      <p:sp>
        <p:nvSpPr>
          <p:cNvPr id="12" name="Text Box 5"/>
          <p:cNvSpPr txBox="1">
            <a:spLocks noChangeArrowheads="1"/>
          </p:cNvSpPr>
          <p:nvPr/>
        </p:nvSpPr>
        <p:spPr bwMode="auto">
          <a:xfrm>
            <a:off x="2370227" y="2838799"/>
            <a:ext cx="3705642" cy="433196"/>
          </a:xfrm>
          <a:prstGeom prst="rect">
            <a:avLst/>
          </a:prstGeom>
          <a:noFill/>
          <a:ln w="12700" cap="sq" algn="ctr">
            <a:noFill/>
            <a:miter lim="800000"/>
            <a:headEnd/>
            <a:tailEnd/>
          </a:ln>
          <a:effectLst/>
        </p:spPr>
        <p:txBody>
          <a:bodyPr wrap="square">
            <a:spAutoFit/>
          </a:bodyPr>
          <a:lstStyle/>
          <a:p>
            <a:pPr>
              <a:spcBef>
                <a:spcPct val="50000"/>
              </a:spcBef>
            </a:pPr>
            <a:r>
              <a:rPr lang="en-US" sz="2215" b="1" dirty="0">
                <a:solidFill>
                  <a:srgbClr val="CC3300"/>
                </a:solidFill>
              </a:rPr>
              <a:t>CASO PARTICULAR:</a:t>
            </a:r>
          </a:p>
        </p:txBody>
      </p:sp>
      <p:sp>
        <p:nvSpPr>
          <p:cNvPr id="496644" name="Rectangle 4"/>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graphicFrame>
        <p:nvGraphicFramePr>
          <p:cNvPr id="496643" name="Object 3"/>
          <p:cNvGraphicFramePr>
            <a:graphicFrameLocks noChangeAspect="1"/>
          </p:cNvGraphicFramePr>
          <p:nvPr>
            <p:extLst>
              <p:ext uri="{D42A27DB-BD31-4B8C-83A1-F6EECF244321}">
                <p14:modId xmlns:p14="http://schemas.microsoft.com/office/powerpoint/2010/main" val="1493144431"/>
              </p:ext>
            </p:extLst>
          </p:nvPr>
        </p:nvGraphicFramePr>
        <p:xfrm>
          <a:off x="1187624" y="3271995"/>
          <a:ext cx="5694308" cy="1159952"/>
        </p:xfrm>
        <a:graphic>
          <a:graphicData uri="http://schemas.openxmlformats.org/presentationml/2006/ole">
            <mc:AlternateContent xmlns:mc="http://schemas.openxmlformats.org/markup-compatibility/2006">
              <mc:Choice xmlns:v="urn:schemas-microsoft-com:vml" Requires="v">
                <p:oleObj spid="_x0000_s1282170" name="Equation" r:id="rId5" imgW="2070100" imgH="419100" progId="Equation.DSMT4">
                  <p:embed/>
                </p:oleObj>
              </mc:Choice>
              <mc:Fallback>
                <p:oleObj name="Equation" r:id="rId5" imgW="2070100" imgH="419100" progId="Equation.DSMT4">
                  <p:embed/>
                  <p:pic>
                    <p:nvPicPr>
                      <p:cNvPr id="49664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624" y="3271995"/>
                        <a:ext cx="5694308" cy="1159952"/>
                      </a:xfrm>
                      <a:prstGeom prst="rect">
                        <a:avLst/>
                      </a:prstGeom>
                      <a:noFill/>
                      <a:ln w="19050">
                        <a:solidFill>
                          <a:srgbClr val="4472C4"/>
                        </a:solidFill>
                        <a:miter lim="800000"/>
                        <a:headEnd/>
                        <a:tailEnd/>
                      </a:ln>
                      <a:extLst/>
                    </p:spPr>
                  </p:pic>
                </p:oleObj>
              </mc:Fallback>
            </mc:AlternateContent>
          </a:graphicData>
        </a:graphic>
      </p:graphicFrame>
      <p:sp>
        <p:nvSpPr>
          <p:cNvPr id="496646" name="Rectangle 6"/>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graphicFrame>
        <p:nvGraphicFramePr>
          <p:cNvPr id="496645" name="Object 5"/>
          <p:cNvGraphicFramePr>
            <a:graphicFrameLocks noChangeAspect="1"/>
          </p:cNvGraphicFramePr>
          <p:nvPr>
            <p:extLst>
              <p:ext uri="{D42A27DB-BD31-4B8C-83A1-F6EECF244321}">
                <p14:modId xmlns:p14="http://schemas.microsoft.com/office/powerpoint/2010/main" val="2736201764"/>
              </p:ext>
            </p:extLst>
          </p:nvPr>
        </p:nvGraphicFramePr>
        <p:xfrm>
          <a:off x="170525" y="722490"/>
          <a:ext cx="8547277" cy="1810699"/>
        </p:xfrm>
        <a:graphic>
          <a:graphicData uri="http://schemas.openxmlformats.org/presentationml/2006/ole">
            <mc:AlternateContent xmlns:mc="http://schemas.openxmlformats.org/markup-compatibility/2006">
              <mc:Choice xmlns:v="urn:schemas-microsoft-com:vml" Requires="v">
                <p:oleObj spid="_x0000_s1282171" name="Equation" r:id="rId7" imgW="4216400" imgH="889000" progId="Equation.DSMT4">
                  <p:embed/>
                </p:oleObj>
              </mc:Choice>
              <mc:Fallback>
                <p:oleObj name="Equation" r:id="rId7" imgW="4216400" imgH="889000" progId="Equation.DSMT4">
                  <p:embed/>
                  <p:pic>
                    <p:nvPicPr>
                      <p:cNvPr id="49664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0525" y="722490"/>
                        <a:ext cx="8547277" cy="1810699"/>
                      </a:xfrm>
                      <a:prstGeom prst="rect">
                        <a:avLst/>
                      </a:prstGeom>
                      <a:noFill/>
                      <a:ln w="19050">
                        <a:solidFill>
                          <a:srgbClr val="4472C4"/>
                        </a:solidFill>
                        <a:miter lim="800000"/>
                        <a:headEnd/>
                        <a:tailEnd/>
                      </a:ln>
                      <a:extLst/>
                    </p:spPr>
                  </p:pic>
                </p:oleObj>
              </mc:Fallback>
            </mc:AlternateContent>
          </a:graphicData>
        </a:graphic>
      </p:graphicFrame>
      <p:sp>
        <p:nvSpPr>
          <p:cNvPr id="9" name="AutoShape 6">
            <a:extLst>
              <a:ext uri="{FF2B5EF4-FFF2-40B4-BE49-F238E27FC236}">
                <a16:creationId xmlns:a16="http://schemas.microsoft.com/office/drawing/2014/main" id="{9969586C-AA02-D547-BB7F-C38C0D21F7F3}"/>
              </a:ext>
            </a:extLst>
          </p:cNvPr>
          <p:cNvSpPr>
            <a:spLocks/>
          </p:cNvSpPr>
          <p:nvPr/>
        </p:nvSpPr>
        <p:spPr bwMode="auto">
          <a:xfrm>
            <a:off x="1187624" y="4636900"/>
            <a:ext cx="2819400" cy="1067705"/>
          </a:xfrm>
          <a:prstGeom prst="borderCallout2">
            <a:avLst>
              <a:gd name="adj1" fmla="val 30239"/>
              <a:gd name="adj2" fmla="val 99036"/>
              <a:gd name="adj3" fmla="val 25546"/>
              <a:gd name="adj4" fmla="val 109423"/>
              <a:gd name="adj5" fmla="val -39663"/>
              <a:gd name="adj6" fmla="val 172564"/>
            </a:avLst>
          </a:prstGeom>
          <a:solidFill>
            <a:schemeClr val="bg1">
              <a:lumMod val="95000"/>
            </a:schemeClr>
          </a:solidFill>
          <a:ln w="19050" cap="sq">
            <a:solidFill>
              <a:srgbClr val="FF3300"/>
            </a:solidFill>
            <a:miter lim="800000"/>
            <a:headEnd type="none" w="sm" len="sm"/>
            <a:tailEnd type="none" w="sm" len="sm"/>
          </a:ln>
          <a:effectLst/>
        </p:spPr>
        <p:txBody>
          <a:bodyPr/>
          <a:lstStyle/>
          <a:p>
            <a:r>
              <a:rPr lang="es-ES_tradnl" sz="2000" b="1" dirty="0" err="1">
                <a:latin typeface="+mn-lt"/>
              </a:rPr>
              <a:t>g.l</a:t>
            </a:r>
            <a:r>
              <a:rPr lang="es-ES_tradnl" sz="2000" b="1" dirty="0">
                <a:latin typeface="+mn-lt"/>
              </a:rPr>
              <a:t>. del numerador</a:t>
            </a:r>
            <a:r>
              <a:rPr lang="es-ES_tradnl" sz="2000" dirty="0">
                <a:latin typeface="+mn-lt"/>
              </a:rPr>
              <a:t>: </a:t>
            </a:r>
            <a:r>
              <a:rPr lang="es-ES_tradnl" sz="2000" dirty="0" err="1">
                <a:latin typeface="+mn-lt"/>
              </a:rPr>
              <a:t>g.l</a:t>
            </a:r>
            <a:r>
              <a:rPr lang="es-ES_tradnl" sz="2000" dirty="0">
                <a:latin typeface="+mn-lt"/>
              </a:rPr>
              <a:t>. del </a:t>
            </a:r>
            <a:r>
              <a:rPr lang="es-ES_tradnl" sz="2000" b="1" dirty="0">
                <a:latin typeface="+mn-lt"/>
              </a:rPr>
              <a:t>estadístico</a:t>
            </a:r>
            <a:r>
              <a:rPr lang="es-ES_tradnl" sz="2000" dirty="0">
                <a:latin typeface="+mn-lt"/>
              </a:rPr>
              <a:t> (</a:t>
            </a:r>
            <a:r>
              <a:rPr lang="es-ES_tradnl" sz="2000" b="1" dirty="0">
                <a:latin typeface="+mn-lt"/>
              </a:rPr>
              <a:t>S</a:t>
            </a:r>
            <a:r>
              <a:rPr lang="es-ES_tradnl" sz="2000" b="1" baseline="30000" dirty="0">
                <a:latin typeface="+mn-lt"/>
              </a:rPr>
              <a:t>2</a:t>
            </a:r>
            <a:r>
              <a:rPr lang="es-ES_tradnl" sz="2000" dirty="0">
                <a:latin typeface="+mn-lt"/>
              </a:rPr>
              <a:t>) que aparece en el numerador</a:t>
            </a:r>
          </a:p>
        </p:txBody>
      </p:sp>
      <p:sp>
        <p:nvSpPr>
          <p:cNvPr id="10" name="Oval 7">
            <a:extLst>
              <a:ext uri="{FF2B5EF4-FFF2-40B4-BE49-F238E27FC236}">
                <a16:creationId xmlns:a16="http://schemas.microsoft.com/office/drawing/2014/main" id="{5263029D-A3A1-D342-B74F-AA017DA218B3}"/>
              </a:ext>
            </a:extLst>
          </p:cNvPr>
          <p:cNvSpPr>
            <a:spLocks noChangeArrowheads="1"/>
          </p:cNvSpPr>
          <p:nvPr/>
        </p:nvSpPr>
        <p:spPr bwMode="auto">
          <a:xfrm>
            <a:off x="5724128" y="3794777"/>
            <a:ext cx="573856" cy="43204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1" name="Oval 7">
            <a:extLst>
              <a:ext uri="{FF2B5EF4-FFF2-40B4-BE49-F238E27FC236}">
                <a16:creationId xmlns:a16="http://schemas.microsoft.com/office/drawing/2014/main" id="{AD7FA36F-74D3-3147-91A5-31D71C4EA466}"/>
              </a:ext>
            </a:extLst>
          </p:cNvPr>
          <p:cNvSpPr>
            <a:spLocks noChangeArrowheads="1"/>
          </p:cNvSpPr>
          <p:nvPr/>
        </p:nvSpPr>
        <p:spPr bwMode="auto">
          <a:xfrm>
            <a:off x="6302400" y="3812128"/>
            <a:ext cx="573856" cy="432048"/>
          </a:xfrm>
          <a:prstGeom prst="ellipse">
            <a:avLst/>
          </a:prstGeom>
          <a:noFill/>
          <a:ln w="28575" cap="sq">
            <a:solidFill>
              <a:srgbClr val="FF3300"/>
            </a:solidFill>
            <a:miter lim="800000"/>
            <a:headEnd type="none" w="sm" len="sm"/>
            <a:tailEnd type="none" w="sm" len="sm"/>
          </a:ln>
          <a:effectLst/>
        </p:spPr>
        <p:txBody>
          <a:bodyPr wrap="none" anchor="ctr"/>
          <a:lstStyle/>
          <a:p>
            <a:endParaRPr lang="es-ES"/>
          </a:p>
        </p:txBody>
      </p:sp>
      <p:sp>
        <p:nvSpPr>
          <p:cNvPr id="13" name="AutoShape 6">
            <a:extLst>
              <a:ext uri="{FF2B5EF4-FFF2-40B4-BE49-F238E27FC236}">
                <a16:creationId xmlns:a16="http://schemas.microsoft.com/office/drawing/2014/main" id="{2C3CE6BD-C756-5B40-B072-3B6616BCB7D3}"/>
              </a:ext>
            </a:extLst>
          </p:cNvPr>
          <p:cNvSpPr>
            <a:spLocks/>
          </p:cNvSpPr>
          <p:nvPr/>
        </p:nvSpPr>
        <p:spPr bwMode="auto">
          <a:xfrm>
            <a:off x="4888284" y="4749607"/>
            <a:ext cx="3140100" cy="1067705"/>
          </a:xfrm>
          <a:prstGeom prst="borderCallout2">
            <a:avLst>
              <a:gd name="adj1" fmla="val 30239"/>
              <a:gd name="adj2" fmla="val 99036"/>
              <a:gd name="adj3" fmla="val 10295"/>
              <a:gd name="adj4" fmla="val 126306"/>
              <a:gd name="adj5" fmla="val -58434"/>
              <a:gd name="adj6" fmla="val 63109"/>
            </a:avLst>
          </a:prstGeom>
          <a:solidFill>
            <a:schemeClr val="bg1">
              <a:lumMod val="95000"/>
            </a:schemeClr>
          </a:solidFill>
          <a:ln w="19050" cap="sq">
            <a:solidFill>
              <a:srgbClr val="FF3300"/>
            </a:solidFill>
            <a:miter lim="800000"/>
            <a:headEnd type="none" w="sm" len="sm"/>
            <a:tailEnd type="none" w="sm" len="sm"/>
          </a:ln>
          <a:effectLst/>
        </p:spPr>
        <p:txBody>
          <a:bodyPr/>
          <a:lstStyle/>
          <a:p>
            <a:r>
              <a:rPr lang="es-ES_tradnl" sz="2000" b="1" dirty="0" err="1">
                <a:latin typeface="+mn-lt"/>
              </a:rPr>
              <a:t>g.l</a:t>
            </a:r>
            <a:r>
              <a:rPr lang="es-ES_tradnl" sz="2000" b="1" dirty="0">
                <a:latin typeface="+mn-lt"/>
              </a:rPr>
              <a:t>. del denominador</a:t>
            </a:r>
            <a:r>
              <a:rPr lang="es-ES_tradnl" sz="2000" dirty="0">
                <a:latin typeface="+mn-lt"/>
              </a:rPr>
              <a:t>: </a:t>
            </a:r>
            <a:r>
              <a:rPr lang="es-ES_tradnl" sz="2000" dirty="0" err="1">
                <a:latin typeface="+mn-lt"/>
              </a:rPr>
              <a:t>g.l</a:t>
            </a:r>
            <a:r>
              <a:rPr lang="es-ES_tradnl" sz="2000" dirty="0">
                <a:latin typeface="+mn-lt"/>
              </a:rPr>
              <a:t>. del </a:t>
            </a:r>
            <a:r>
              <a:rPr lang="es-ES_tradnl" sz="2000" b="1" dirty="0">
                <a:latin typeface="+mn-lt"/>
              </a:rPr>
              <a:t>estadístico</a:t>
            </a:r>
            <a:r>
              <a:rPr lang="es-ES_tradnl" sz="2000" dirty="0">
                <a:latin typeface="+mn-lt"/>
              </a:rPr>
              <a:t> (</a:t>
            </a:r>
            <a:r>
              <a:rPr lang="es-ES_tradnl" sz="2000" b="1" dirty="0">
                <a:latin typeface="+mn-lt"/>
              </a:rPr>
              <a:t>S</a:t>
            </a:r>
            <a:r>
              <a:rPr lang="es-ES_tradnl" sz="2000" b="1" baseline="30000" dirty="0">
                <a:latin typeface="+mn-lt"/>
              </a:rPr>
              <a:t>2</a:t>
            </a:r>
            <a:r>
              <a:rPr lang="es-ES_tradnl" sz="2000" dirty="0">
                <a:latin typeface="+mn-lt"/>
              </a:rPr>
              <a:t>) que aparece en el denominador</a:t>
            </a:r>
          </a:p>
        </p:txBody>
      </p:sp>
      <p:sp>
        <p:nvSpPr>
          <p:cNvPr id="2" name="CuadroTexto 1">
            <a:extLst>
              <a:ext uri="{FF2B5EF4-FFF2-40B4-BE49-F238E27FC236}">
                <a16:creationId xmlns:a16="http://schemas.microsoft.com/office/drawing/2014/main" id="{86FC115D-72C0-964C-A631-1729A333BB4C}"/>
              </a:ext>
            </a:extLst>
          </p:cNvPr>
          <p:cNvSpPr txBox="1"/>
          <p:nvPr/>
        </p:nvSpPr>
        <p:spPr>
          <a:xfrm>
            <a:off x="222110" y="5927731"/>
            <a:ext cx="8001875" cy="646331"/>
          </a:xfrm>
          <a:prstGeom prst="rect">
            <a:avLst/>
          </a:prstGeom>
          <a:noFill/>
        </p:spPr>
        <p:txBody>
          <a:bodyPr wrap="square" rtlCol="0">
            <a:spAutoFit/>
          </a:bodyPr>
          <a:lstStyle/>
          <a:p>
            <a:r>
              <a:rPr lang="es-ES" sz="1800" b="1" dirty="0">
                <a:solidFill>
                  <a:schemeClr val="accent5"/>
                </a:solidFill>
                <a:latin typeface="Chalkboard" panose="03050602040202020205" pitchFamily="66" charset="77"/>
              </a:rPr>
              <a:t>(1) Intuitivamente, esto es un cociente entre dos variables aleatorias 𝝌</a:t>
            </a:r>
            <a:r>
              <a:rPr lang="es-ES" sz="1800" b="1" baseline="30000" dirty="0">
                <a:solidFill>
                  <a:schemeClr val="accent5"/>
                </a:solidFill>
                <a:latin typeface="Chalkboard" panose="03050602040202020205" pitchFamily="66" charset="77"/>
              </a:rPr>
              <a:t>2 </a:t>
            </a:r>
            <a:r>
              <a:rPr lang="es-ES" sz="1800" b="1" dirty="0">
                <a:solidFill>
                  <a:schemeClr val="accent5"/>
                </a:solidFill>
                <a:latin typeface="Chalkboard" panose="03050602040202020205" pitchFamily="66" charset="77"/>
              </a:rPr>
              <a:t>divididas por sus </a:t>
            </a:r>
            <a:r>
              <a:rPr lang="es-ES" sz="1800" b="1" dirty="0" err="1">
                <a:solidFill>
                  <a:schemeClr val="accent5"/>
                </a:solidFill>
                <a:latin typeface="Chalkboard" panose="03050602040202020205" pitchFamily="66" charset="77"/>
              </a:rPr>
              <a:t>g.l</a:t>
            </a:r>
            <a:r>
              <a:rPr lang="es-ES" sz="1800" b="1" dirty="0">
                <a:solidFill>
                  <a:schemeClr val="accent5"/>
                </a:solidFill>
                <a:latin typeface="Chalkboard" panose="03050602040202020205" pitchFamily="66" charset="77"/>
              </a:rPr>
              <a:t>.</a:t>
            </a:r>
          </a:p>
        </p:txBody>
      </p:sp>
      <p:sp>
        <p:nvSpPr>
          <p:cNvPr id="14" name="CuadroTexto 13">
            <a:extLst>
              <a:ext uri="{FF2B5EF4-FFF2-40B4-BE49-F238E27FC236}">
                <a16:creationId xmlns:a16="http://schemas.microsoft.com/office/drawing/2014/main" id="{4433BC56-7DF8-724D-9D1F-EB782A19BC88}"/>
              </a:ext>
            </a:extLst>
          </p:cNvPr>
          <p:cNvSpPr txBox="1"/>
          <p:nvPr/>
        </p:nvSpPr>
        <p:spPr>
          <a:xfrm>
            <a:off x="3131840" y="1826435"/>
            <a:ext cx="620867" cy="461665"/>
          </a:xfrm>
          <a:prstGeom prst="rect">
            <a:avLst/>
          </a:prstGeom>
          <a:noFill/>
        </p:spPr>
        <p:txBody>
          <a:bodyPr wrap="square" rtlCol="0">
            <a:spAutoFit/>
          </a:bodyPr>
          <a:lstStyle/>
          <a:p>
            <a:r>
              <a:rPr lang="es-ES" b="1" dirty="0">
                <a:solidFill>
                  <a:schemeClr val="accent5"/>
                </a:solidFill>
                <a:latin typeface="Chalkboard" panose="03050602040202020205" pitchFamily="66" charset="77"/>
              </a:rPr>
              <a:t>(1)</a:t>
            </a:r>
          </a:p>
        </p:txBody>
      </p:sp>
      <p:graphicFrame>
        <p:nvGraphicFramePr>
          <p:cNvPr id="15" name="Object 21">
            <a:extLst>
              <a:ext uri="{FF2B5EF4-FFF2-40B4-BE49-F238E27FC236}">
                <a16:creationId xmlns:a16="http://schemas.microsoft.com/office/drawing/2014/main" id="{E42D234F-F018-2B41-8520-6751E8C96B1F}"/>
              </a:ext>
            </a:extLst>
          </p:cNvPr>
          <p:cNvGraphicFramePr>
            <a:graphicFrameLocks noChangeAspect="1"/>
          </p:cNvGraphicFramePr>
          <p:nvPr>
            <p:extLst>
              <p:ext uri="{D42A27DB-BD31-4B8C-83A1-F6EECF244321}">
                <p14:modId xmlns:p14="http://schemas.microsoft.com/office/powerpoint/2010/main" val="1434362897"/>
              </p:ext>
            </p:extLst>
          </p:nvPr>
        </p:nvGraphicFramePr>
        <p:xfrm>
          <a:off x="407695" y="1710586"/>
          <a:ext cx="1953754" cy="617486"/>
        </p:xfrm>
        <a:graphic>
          <a:graphicData uri="http://schemas.openxmlformats.org/presentationml/2006/ole">
            <mc:AlternateContent xmlns:mc="http://schemas.openxmlformats.org/markup-compatibility/2006">
              <mc:Choice xmlns:v="urn:schemas-microsoft-com:vml" Requires="v">
                <p:oleObj spid="_x0000_s1282172" name="Equation" r:id="rId9" imgW="1066800" imgH="419100" progId="Equation.DSMT4">
                  <p:embed/>
                </p:oleObj>
              </mc:Choice>
              <mc:Fallback>
                <p:oleObj name="Equation" r:id="rId9" imgW="1066800" imgH="419100" progId="Equation.DSMT4">
                  <p:embed/>
                  <p:pic>
                    <p:nvPicPr>
                      <p:cNvPr id="8" name="Object 2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695" y="1710586"/>
                        <a:ext cx="1953754" cy="617486"/>
                      </a:xfrm>
                      <a:prstGeom prst="rect">
                        <a:avLst/>
                      </a:prstGeom>
                      <a:noFill/>
                      <a:extLst/>
                    </p:spPr>
                  </p:pic>
                </p:oleObj>
              </mc:Fallback>
            </mc:AlternateContent>
          </a:graphicData>
        </a:graphic>
      </p:graphicFrame>
    </p:spTree>
    <p:extLst>
      <p:ext uri="{BB962C8B-B14F-4D97-AF65-F5344CB8AC3E}">
        <p14:creationId xmlns:p14="http://schemas.microsoft.com/office/powerpoint/2010/main" val="2062234301"/>
      </p:ext>
    </p:extLst>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93784" y="326293"/>
            <a:ext cx="8958629" cy="689242"/>
          </a:xfrm>
        </p:spPr>
        <p:txBody>
          <a:bodyPr>
            <a:normAutofit/>
          </a:bodyPr>
          <a:lstStyle/>
          <a:p>
            <a:r>
              <a:rPr lang="es-ES_tradnl" dirty="0">
                <a:solidFill>
                  <a:srgbClr val="FF5050"/>
                </a:solidFill>
              </a:rPr>
              <a:t>Tabla </a:t>
            </a:r>
            <a:r>
              <a:rPr lang="es-ES_tradnl" i="1" dirty="0">
                <a:solidFill>
                  <a:srgbClr val="FF5050"/>
                </a:solidFill>
              </a:rPr>
              <a:t>F</a:t>
            </a:r>
            <a:endParaRPr lang="es-ES_tradnl" dirty="0"/>
          </a:p>
        </p:txBody>
      </p:sp>
      <p:pic>
        <p:nvPicPr>
          <p:cNvPr id="164879" name="Picture 15" descr="MCj02991330000[1]"/>
          <p:cNvPicPr>
            <a:picLocks noChangeAspect="1" noChangeArrowheads="1"/>
          </p:cNvPicPr>
          <p:nvPr/>
        </p:nvPicPr>
        <p:blipFill>
          <a:blip r:embed="rId4" cstate="print"/>
          <a:srcRect/>
          <a:stretch>
            <a:fillRect/>
          </a:stretch>
        </p:blipFill>
        <p:spPr bwMode="auto">
          <a:xfrm>
            <a:off x="8628605" y="448589"/>
            <a:ext cx="440241" cy="620764"/>
          </a:xfrm>
          <a:prstGeom prst="rect">
            <a:avLst/>
          </a:prstGeom>
          <a:noFill/>
        </p:spPr>
      </p:pic>
      <p:sp>
        <p:nvSpPr>
          <p:cNvPr id="12" name="11 Rectángulo"/>
          <p:cNvSpPr/>
          <p:nvPr/>
        </p:nvSpPr>
        <p:spPr>
          <a:xfrm>
            <a:off x="284754" y="1102588"/>
            <a:ext cx="8541257" cy="2819233"/>
          </a:xfrm>
          <a:prstGeom prst="rect">
            <a:avLst/>
          </a:prstGeom>
        </p:spPr>
        <p:txBody>
          <a:bodyPr wrap="square">
            <a:spAutoFit/>
          </a:bodyPr>
          <a:lstStyle/>
          <a:p>
            <a:pPr marL="316531" indent="-316531">
              <a:buClr>
                <a:schemeClr val="tx1"/>
              </a:buClr>
              <a:buSzPct val="125000"/>
              <a:buFont typeface="Arial" panose="020B0604020202020204" pitchFamily="34" charset="0"/>
              <a:buChar char="•"/>
            </a:pPr>
            <a:r>
              <a:rPr lang="es-ES" sz="2215" dirty="0">
                <a:solidFill>
                  <a:srgbClr val="000000"/>
                </a:solidFill>
                <a:latin typeface="+mn-lt"/>
              </a:rPr>
              <a:t> Las tablas de la distribución F son muy prolijas, por exigir tres entradas: una para </a:t>
            </a:r>
            <a:r>
              <a:rPr lang="es-ES" sz="2215" dirty="0">
                <a:solidFill>
                  <a:srgbClr val="000000"/>
                </a:solidFill>
                <a:latin typeface="+mn-lt"/>
                <a:sym typeface="Symbol"/>
              </a:rPr>
              <a:t></a:t>
            </a:r>
            <a:r>
              <a:rPr lang="es-ES" sz="2215" baseline="-25000" dirty="0">
                <a:solidFill>
                  <a:srgbClr val="000000"/>
                </a:solidFill>
                <a:latin typeface="+mn-lt"/>
              </a:rPr>
              <a:t>1</a:t>
            </a:r>
            <a:r>
              <a:rPr lang="es-ES" sz="2215" dirty="0">
                <a:solidFill>
                  <a:srgbClr val="000000"/>
                </a:solidFill>
                <a:latin typeface="+mn-lt"/>
              </a:rPr>
              <a:t>, otra para </a:t>
            </a:r>
            <a:r>
              <a:rPr lang="es-ES" sz="2215" dirty="0">
                <a:solidFill>
                  <a:srgbClr val="000000"/>
                </a:solidFill>
                <a:latin typeface="+mn-lt"/>
                <a:sym typeface="Symbol"/>
              </a:rPr>
              <a:t></a:t>
            </a:r>
            <a:r>
              <a:rPr lang="es-ES" sz="2215" baseline="-25000" dirty="0">
                <a:solidFill>
                  <a:srgbClr val="000000"/>
                </a:solidFill>
                <a:latin typeface="+mn-lt"/>
              </a:rPr>
              <a:t>2</a:t>
            </a:r>
            <a:r>
              <a:rPr lang="es-ES" sz="2215" dirty="0">
                <a:solidFill>
                  <a:srgbClr val="000000"/>
                </a:solidFill>
                <a:latin typeface="+mn-lt"/>
              </a:rPr>
              <a:t> y otra para los niveles </a:t>
            </a:r>
            <a:r>
              <a:rPr lang="el-GR" sz="2215" dirty="0">
                <a:solidFill>
                  <a:srgbClr val="000000"/>
                </a:solidFill>
                <a:latin typeface="+mn-lt"/>
              </a:rPr>
              <a:t>α</a:t>
            </a:r>
            <a:r>
              <a:rPr lang="es-ES" sz="2215" dirty="0">
                <a:solidFill>
                  <a:srgbClr val="000000"/>
                </a:solidFill>
                <a:latin typeface="+mn-lt"/>
              </a:rPr>
              <a:t> de probabilidad. </a:t>
            </a:r>
          </a:p>
          <a:p>
            <a:pPr marL="316531" indent="-316531">
              <a:buClr>
                <a:schemeClr val="tx1"/>
              </a:buClr>
              <a:buSzPct val="125000"/>
              <a:buFont typeface="Arial" panose="020B0604020202020204" pitchFamily="34" charset="0"/>
              <a:buChar char="•"/>
            </a:pPr>
            <a:endParaRPr lang="es-ES" sz="2215" dirty="0">
              <a:solidFill>
                <a:srgbClr val="000000"/>
              </a:solidFill>
              <a:latin typeface="+mn-lt"/>
            </a:endParaRPr>
          </a:p>
          <a:p>
            <a:pPr marL="316531" indent="-316531">
              <a:buClr>
                <a:schemeClr val="tx1"/>
              </a:buClr>
              <a:buSzPct val="125000"/>
              <a:buFont typeface="Arial" panose="020B0604020202020204" pitchFamily="34" charset="0"/>
              <a:buChar char="•"/>
            </a:pPr>
            <a:r>
              <a:rPr lang="es-ES" sz="2215" dirty="0">
                <a:solidFill>
                  <a:srgbClr val="000000"/>
                </a:solidFill>
                <a:latin typeface="+mn-lt"/>
              </a:rPr>
              <a:t> En este curso manejaremos una sucinta tabla (</a:t>
            </a:r>
            <a:r>
              <a:rPr lang="es-ES" sz="2215" dirty="0" err="1">
                <a:solidFill>
                  <a:srgbClr val="000000"/>
                </a:solidFill>
                <a:latin typeface="+mn-lt"/>
              </a:rPr>
              <a:t>PoliformaT</a:t>
            </a:r>
            <a:r>
              <a:rPr lang="es-ES" sz="2215" dirty="0">
                <a:solidFill>
                  <a:srgbClr val="000000"/>
                </a:solidFill>
                <a:latin typeface="+mn-lt"/>
              </a:rPr>
              <a:t>), que refleja para un conjunto de valores seleccionados de </a:t>
            </a:r>
            <a:r>
              <a:rPr lang="es-ES" sz="2215" dirty="0">
                <a:solidFill>
                  <a:srgbClr val="000000"/>
                </a:solidFill>
                <a:latin typeface="+mn-lt"/>
                <a:sym typeface="Symbol"/>
              </a:rPr>
              <a:t></a:t>
            </a:r>
            <a:r>
              <a:rPr lang="es-ES" sz="2215" baseline="-25000" dirty="0">
                <a:solidFill>
                  <a:srgbClr val="000000"/>
                </a:solidFill>
                <a:latin typeface="+mn-lt"/>
              </a:rPr>
              <a:t>1</a:t>
            </a:r>
            <a:r>
              <a:rPr lang="es-ES" sz="2215" dirty="0">
                <a:solidFill>
                  <a:srgbClr val="000000"/>
                </a:solidFill>
                <a:latin typeface="+mn-lt"/>
              </a:rPr>
              <a:t> y </a:t>
            </a:r>
            <a:r>
              <a:rPr lang="es-ES" sz="2215" dirty="0">
                <a:solidFill>
                  <a:srgbClr val="000000"/>
                </a:solidFill>
                <a:latin typeface="+mn-lt"/>
                <a:sym typeface="Symbol"/>
              </a:rPr>
              <a:t></a:t>
            </a:r>
            <a:r>
              <a:rPr lang="es-ES" sz="2215" baseline="-25000" dirty="0">
                <a:solidFill>
                  <a:srgbClr val="000000"/>
                </a:solidFill>
                <a:latin typeface="+mn-lt"/>
              </a:rPr>
              <a:t>2</a:t>
            </a:r>
            <a:r>
              <a:rPr lang="es-ES" sz="2215" dirty="0">
                <a:solidFill>
                  <a:srgbClr val="000000"/>
                </a:solidFill>
                <a:latin typeface="+mn-lt"/>
              </a:rPr>
              <a:t>, los valores críticos correspondientes a unas probabilidades de ser superados o no llegar para unos pocos valores de probabilidad.</a:t>
            </a:r>
          </a:p>
        </p:txBody>
      </p:sp>
      <p:graphicFrame>
        <p:nvGraphicFramePr>
          <p:cNvPr id="495621" name="Object 5"/>
          <p:cNvGraphicFramePr>
            <a:graphicFrameLocks noChangeAspect="1"/>
          </p:cNvGraphicFramePr>
          <p:nvPr/>
        </p:nvGraphicFramePr>
        <p:xfrm>
          <a:off x="780638" y="4093690"/>
          <a:ext cx="3594588" cy="618392"/>
        </p:xfrm>
        <a:graphic>
          <a:graphicData uri="http://schemas.openxmlformats.org/presentationml/2006/ole">
            <mc:AlternateContent xmlns:mc="http://schemas.openxmlformats.org/markup-compatibility/2006">
              <mc:Choice xmlns:v="urn:schemas-microsoft-com:vml" Requires="v">
                <p:oleObj spid="_x0000_s1283241" name="Equation" r:id="rId5" imgW="1497950" imgH="253890" progId="Equation.DSMT4">
                  <p:embed/>
                </p:oleObj>
              </mc:Choice>
              <mc:Fallback>
                <p:oleObj name="Equation" r:id="rId5" imgW="1497950" imgH="253890" progId="Equation.DSMT4">
                  <p:embed/>
                  <p:pic>
                    <p:nvPicPr>
                      <p:cNvPr id="495621" name="Object 5"/>
                      <p:cNvPicPr>
                        <a:picLocks noChangeAspect="1" noChangeArrowheads="1"/>
                      </p:cNvPicPr>
                      <p:nvPr/>
                    </p:nvPicPr>
                    <p:blipFill>
                      <a:blip r:embed="rId6">
                        <a:extLst>
                          <a:ext uri="{28A0092B-C50C-407E-A947-70E740481C1C}">
                            <a14:useLocalDpi xmlns:a14="http://schemas.microsoft.com/office/drawing/2010/main" val="0"/>
                          </a:ext>
                        </a:extLst>
                      </a:blip>
                      <a:srcRect l="-3297" t="-8591" r="-3297" b="-8591"/>
                      <a:stretch>
                        <a:fillRect/>
                      </a:stretch>
                    </p:blipFill>
                    <p:spPr bwMode="auto">
                      <a:xfrm>
                        <a:off x="780638" y="4093690"/>
                        <a:ext cx="3594588"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495622" name="Object 6"/>
          <p:cNvGraphicFramePr>
            <a:graphicFrameLocks noChangeAspect="1"/>
          </p:cNvGraphicFramePr>
          <p:nvPr/>
        </p:nvGraphicFramePr>
        <p:xfrm>
          <a:off x="4671703" y="4093690"/>
          <a:ext cx="3594589" cy="618392"/>
        </p:xfrm>
        <a:graphic>
          <a:graphicData uri="http://schemas.openxmlformats.org/presentationml/2006/ole">
            <mc:AlternateContent xmlns:mc="http://schemas.openxmlformats.org/markup-compatibility/2006">
              <mc:Choice xmlns:v="urn:schemas-microsoft-com:vml" Requires="v">
                <p:oleObj spid="_x0000_s1283242" name="Equation" r:id="rId7" imgW="1497950" imgH="253890" progId="Equation.DSMT4">
                  <p:embed/>
                </p:oleObj>
              </mc:Choice>
              <mc:Fallback>
                <p:oleObj name="Equation" r:id="rId7" imgW="1497950" imgH="253890" progId="Equation.DSMT4">
                  <p:embed/>
                  <p:pic>
                    <p:nvPicPr>
                      <p:cNvPr id="495622" name="Object 6"/>
                      <p:cNvPicPr>
                        <a:picLocks noChangeAspect="1" noChangeArrowheads="1"/>
                      </p:cNvPicPr>
                      <p:nvPr/>
                    </p:nvPicPr>
                    <p:blipFill>
                      <a:blip r:embed="rId8">
                        <a:extLst>
                          <a:ext uri="{28A0092B-C50C-407E-A947-70E740481C1C}">
                            <a14:useLocalDpi xmlns:a14="http://schemas.microsoft.com/office/drawing/2010/main" val="0"/>
                          </a:ext>
                        </a:extLst>
                      </a:blip>
                      <a:srcRect l="-3297" t="-8591" r="-3297" b="-8591"/>
                      <a:stretch>
                        <a:fillRect/>
                      </a:stretch>
                    </p:blipFill>
                    <p:spPr bwMode="auto">
                      <a:xfrm>
                        <a:off x="4671703" y="4093690"/>
                        <a:ext cx="3594589"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495643" name="Object 27"/>
          <p:cNvGraphicFramePr>
            <a:graphicFrameLocks noChangeAspect="1"/>
          </p:cNvGraphicFramePr>
          <p:nvPr/>
        </p:nvGraphicFramePr>
        <p:xfrm>
          <a:off x="764931" y="4799136"/>
          <a:ext cx="3563815" cy="618392"/>
        </p:xfrm>
        <a:graphic>
          <a:graphicData uri="http://schemas.openxmlformats.org/presentationml/2006/ole">
            <mc:AlternateContent xmlns:mc="http://schemas.openxmlformats.org/markup-compatibility/2006">
              <mc:Choice xmlns:v="urn:schemas-microsoft-com:vml" Requires="v">
                <p:oleObj spid="_x0000_s1283243" name="Equation" r:id="rId9" imgW="1485255" imgH="253890" progId="Equation.DSMT4">
                  <p:embed/>
                </p:oleObj>
              </mc:Choice>
              <mc:Fallback>
                <p:oleObj name="Equation" r:id="rId9" imgW="1485255" imgH="253890" progId="Equation.DSMT4">
                  <p:embed/>
                  <p:pic>
                    <p:nvPicPr>
                      <p:cNvPr id="495643" name="Object 27"/>
                      <p:cNvPicPr>
                        <a:picLocks noChangeAspect="1" noChangeArrowheads="1"/>
                      </p:cNvPicPr>
                      <p:nvPr/>
                    </p:nvPicPr>
                    <p:blipFill>
                      <a:blip r:embed="rId10">
                        <a:extLst>
                          <a:ext uri="{28A0092B-C50C-407E-A947-70E740481C1C}">
                            <a14:useLocalDpi xmlns:a14="http://schemas.microsoft.com/office/drawing/2010/main" val="0"/>
                          </a:ext>
                        </a:extLst>
                      </a:blip>
                      <a:srcRect l="-3297" t="-8591" r="-3297" b="-8591"/>
                      <a:stretch>
                        <a:fillRect/>
                      </a:stretch>
                    </p:blipFill>
                    <p:spPr bwMode="auto">
                      <a:xfrm>
                        <a:off x="764931" y="4799136"/>
                        <a:ext cx="3563815"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graphicFrame>
        <p:nvGraphicFramePr>
          <p:cNvPr id="495644" name="Object 28"/>
          <p:cNvGraphicFramePr>
            <a:graphicFrameLocks noChangeAspect="1"/>
          </p:cNvGraphicFramePr>
          <p:nvPr/>
        </p:nvGraphicFramePr>
        <p:xfrm>
          <a:off x="4640634" y="4798723"/>
          <a:ext cx="3594588" cy="618392"/>
        </p:xfrm>
        <a:graphic>
          <a:graphicData uri="http://schemas.openxmlformats.org/presentationml/2006/ole">
            <mc:AlternateContent xmlns:mc="http://schemas.openxmlformats.org/markup-compatibility/2006">
              <mc:Choice xmlns:v="urn:schemas-microsoft-com:vml" Requires="v">
                <p:oleObj spid="_x0000_s1283244" name="Equation" r:id="rId11" imgW="1497950" imgH="253890" progId="Equation.DSMT4">
                  <p:embed/>
                </p:oleObj>
              </mc:Choice>
              <mc:Fallback>
                <p:oleObj name="Equation" r:id="rId11" imgW="1497950" imgH="253890" progId="Equation.DSMT4">
                  <p:embed/>
                  <p:pic>
                    <p:nvPicPr>
                      <p:cNvPr id="495644" name="Object 28"/>
                      <p:cNvPicPr>
                        <a:picLocks noChangeAspect="1" noChangeArrowheads="1"/>
                      </p:cNvPicPr>
                      <p:nvPr/>
                    </p:nvPicPr>
                    <p:blipFill>
                      <a:blip r:embed="rId12">
                        <a:extLst>
                          <a:ext uri="{28A0092B-C50C-407E-A947-70E740481C1C}">
                            <a14:useLocalDpi xmlns:a14="http://schemas.microsoft.com/office/drawing/2010/main" val="0"/>
                          </a:ext>
                        </a:extLst>
                      </a:blip>
                      <a:srcRect l="-3297" t="-8591" r="-3297" b="-8591"/>
                      <a:stretch>
                        <a:fillRect/>
                      </a:stretch>
                    </p:blipFill>
                    <p:spPr bwMode="auto">
                      <a:xfrm>
                        <a:off x="4640634" y="4798723"/>
                        <a:ext cx="3594588"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5733523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afterEffect">
                                  <p:stCondLst>
                                    <p:cond delay="0"/>
                                  </p:stCondLst>
                                  <p:childTnLst>
                                    <p:set>
                                      <p:cBhvr>
                                        <p:cTn id="6" dur="1" fill="hold">
                                          <p:stCondLst>
                                            <p:cond delay="0"/>
                                          </p:stCondLst>
                                        </p:cTn>
                                        <p:tgtEl>
                                          <p:spTgt spid="164879"/>
                                        </p:tgtEl>
                                        <p:attrNameLst>
                                          <p:attrName>style.visibility</p:attrName>
                                        </p:attrNameLst>
                                      </p:cBhvr>
                                      <p:to>
                                        <p:strVal val="visible"/>
                                      </p:to>
                                    </p:set>
                                    <p:animEffect transition="in" filter="fade">
                                      <p:cBhvr>
                                        <p:cTn id="7" dur="770" decel="100000"/>
                                        <p:tgtEl>
                                          <p:spTgt spid="164879"/>
                                        </p:tgtEl>
                                      </p:cBhvr>
                                    </p:animEffect>
                                    <p:animScale>
                                      <p:cBhvr>
                                        <p:cTn id="8" dur="770" decel="100000"/>
                                        <p:tgtEl>
                                          <p:spTgt spid="164879"/>
                                        </p:tgtEl>
                                      </p:cBhvr>
                                      <p:from x="10000" y="10000"/>
                                      <p:to x="200000" y="450000"/>
                                    </p:animScale>
                                    <p:animScale>
                                      <p:cBhvr>
                                        <p:cTn id="9" dur="1230" accel="100000" fill="hold">
                                          <p:stCondLst>
                                            <p:cond delay="770"/>
                                          </p:stCondLst>
                                        </p:cTn>
                                        <p:tgtEl>
                                          <p:spTgt spid="164879"/>
                                        </p:tgtEl>
                                      </p:cBhvr>
                                      <p:from x="200000" y="450000"/>
                                      <p:to x="100000" y="100000"/>
                                    </p:animScale>
                                    <p:set>
                                      <p:cBhvr>
                                        <p:cTn id="10" dur="770" fill="hold"/>
                                        <p:tgtEl>
                                          <p:spTgt spid="164879"/>
                                        </p:tgtEl>
                                        <p:attrNameLst>
                                          <p:attrName>ppt_x</p:attrName>
                                        </p:attrNameLst>
                                      </p:cBhvr>
                                      <p:to>
                                        <p:strVal val="(0.5)"/>
                                      </p:to>
                                    </p:set>
                                    <p:anim from="(0.5)" to="(#ppt_x)" calcmode="lin" valueType="num">
                                      <p:cBhvr>
                                        <p:cTn id="11" dur="1230" accel="100000" fill="hold">
                                          <p:stCondLst>
                                            <p:cond delay="770"/>
                                          </p:stCondLst>
                                        </p:cTn>
                                        <p:tgtEl>
                                          <p:spTgt spid="164879"/>
                                        </p:tgtEl>
                                        <p:attrNameLst>
                                          <p:attrName>ppt_x</p:attrName>
                                        </p:attrNameLst>
                                      </p:cBhvr>
                                    </p:anim>
                                    <p:set>
                                      <p:cBhvr>
                                        <p:cTn id="12" dur="770" fill="hold"/>
                                        <p:tgtEl>
                                          <p:spTgt spid="164879"/>
                                        </p:tgtEl>
                                        <p:attrNameLst>
                                          <p:attrName>ppt_y</p:attrName>
                                        </p:attrNameLst>
                                      </p:cBhvr>
                                      <p:to>
                                        <p:strVal val="(#ppt_y+0.4)"/>
                                      </p:to>
                                    </p:set>
                                    <p:anim from="(#ppt_y+0.4)" to="(#ppt_y)" calcmode="lin" valueType="num">
                                      <p:cBhvr>
                                        <p:cTn id="13" dur="1230" accel="100000" fill="hold">
                                          <p:stCondLst>
                                            <p:cond delay="770"/>
                                          </p:stCondLst>
                                        </p:cTn>
                                        <p:tgtEl>
                                          <p:spTgt spid="16487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0116" name="Object 20"/>
          <p:cNvGraphicFramePr>
            <a:graphicFrameLocks noChangeAspect="1"/>
          </p:cNvGraphicFramePr>
          <p:nvPr/>
        </p:nvGraphicFramePr>
        <p:xfrm>
          <a:off x="2109788" y="544016"/>
          <a:ext cx="3502025" cy="618392"/>
        </p:xfrm>
        <a:graphic>
          <a:graphicData uri="http://schemas.openxmlformats.org/presentationml/2006/ole">
            <mc:AlternateContent xmlns:mc="http://schemas.openxmlformats.org/markup-compatibility/2006">
              <mc:Choice xmlns:v="urn:schemas-microsoft-com:vml" Requires="v">
                <p:oleObj spid="_x0000_s1284139" name="Equation" r:id="rId4" imgW="1459866" imgH="253890" progId="Equation.DSMT4">
                  <p:embed/>
                </p:oleObj>
              </mc:Choice>
              <mc:Fallback>
                <p:oleObj name="Equation" r:id="rId4" imgW="1459866" imgH="253890" progId="Equation.DSMT4">
                  <p:embed/>
                  <p:pic>
                    <p:nvPicPr>
                      <p:cNvPr id="260116" name="Object 20"/>
                      <p:cNvPicPr>
                        <a:picLocks noChangeAspect="1" noChangeArrowheads="1"/>
                      </p:cNvPicPr>
                      <p:nvPr/>
                    </p:nvPicPr>
                    <p:blipFill>
                      <a:blip r:embed="rId5">
                        <a:extLst>
                          <a:ext uri="{28A0092B-C50C-407E-A947-70E740481C1C}">
                            <a14:useLocalDpi xmlns:a14="http://schemas.microsoft.com/office/drawing/2010/main" val="0"/>
                          </a:ext>
                        </a:extLst>
                      </a:blip>
                      <a:srcRect l="-3297" t="-8591" r="-3297" b="-8591"/>
                      <a:stretch>
                        <a:fillRect/>
                      </a:stretch>
                    </p:blipFill>
                    <p:spPr bwMode="auto">
                      <a:xfrm>
                        <a:off x="2109788" y="544016"/>
                        <a:ext cx="3502025"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sp>
        <p:nvSpPr>
          <p:cNvPr id="260099" name="Rectangle 3"/>
          <p:cNvSpPr>
            <a:spLocks noGrp="1" noChangeArrowheads="1"/>
          </p:cNvSpPr>
          <p:nvPr>
            <p:ph type="title"/>
          </p:nvPr>
        </p:nvSpPr>
        <p:spPr/>
        <p:txBody>
          <a:bodyPr>
            <a:normAutofit/>
          </a:bodyPr>
          <a:lstStyle/>
          <a:p>
            <a:r>
              <a:rPr lang="es-ES_tradnl" dirty="0">
                <a:solidFill>
                  <a:srgbClr val="FF5050"/>
                </a:solidFill>
              </a:rPr>
              <a:t>Tabla </a:t>
            </a:r>
            <a:r>
              <a:rPr lang="es-ES_tradnl" i="1" dirty="0">
                <a:solidFill>
                  <a:srgbClr val="FF5050"/>
                </a:solidFill>
              </a:rPr>
              <a:t>F</a:t>
            </a:r>
            <a:endParaRPr lang="es-ES_tradnl" dirty="0"/>
          </a:p>
        </p:txBody>
      </p:sp>
      <p:pic>
        <p:nvPicPr>
          <p:cNvPr id="260102" name="Picture 6" descr="MCj02991330000[1]"/>
          <p:cNvPicPr>
            <a:picLocks noChangeAspect="1" noChangeArrowheads="1"/>
          </p:cNvPicPr>
          <p:nvPr/>
        </p:nvPicPr>
        <p:blipFill>
          <a:blip r:embed="rId6" cstate="print"/>
          <a:srcRect/>
          <a:stretch>
            <a:fillRect/>
          </a:stretch>
        </p:blipFill>
        <p:spPr bwMode="auto">
          <a:xfrm>
            <a:off x="8759542" y="408466"/>
            <a:ext cx="377631" cy="531935"/>
          </a:xfrm>
          <a:prstGeom prst="rect">
            <a:avLst/>
          </a:prstGeom>
          <a:noFill/>
        </p:spPr>
      </p:pic>
      <p:sp>
        <p:nvSpPr>
          <p:cNvPr id="260114" name="Text Box 18"/>
          <p:cNvSpPr txBox="1">
            <a:spLocks noChangeArrowheads="1"/>
          </p:cNvSpPr>
          <p:nvPr/>
        </p:nvSpPr>
        <p:spPr bwMode="auto">
          <a:xfrm>
            <a:off x="6227764" y="674433"/>
            <a:ext cx="1728787" cy="43319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215" b="1" dirty="0">
                <a:solidFill>
                  <a:schemeClr val="tx2"/>
                </a:solidFill>
                <a:latin typeface="+mn-lt"/>
              </a:rPr>
              <a:t>f</a:t>
            </a:r>
            <a:r>
              <a:rPr lang="es-ES_tradnl" sz="2215" dirty="0">
                <a:latin typeface="+mn-lt"/>
              </a:rPr>
              <a:t> </a:t>
            </a:r>
            <a:r>
              <a:rPr lang="es-ES_tradnl" sz="2215" b="1" dirty="0">
                <a:solidFill>
                  <a:srgbClr val="000000"/>
                </a:solidFill>
                <a:latin typeface="+mn-lt"/>
              </a:rPr>
              <a:t>= 4,28</a:t>
            </a:r>
            <a:endParaRPr lang="es-ES" sz="2215" b="1" dirty="0">
              <a:solidFill>
                <a:srgbClr val="000000"/>
              </a:solidFill>
              <a:latin typeface="+mn-lt"/>
            </a:endParaRPr>
          </a:p>
        </p:txBody>
      </p:sp>
      <p:pic>
        <p:nvPicPr>
          <p:cNvPr id="23" name="22 Imagen">
            <a:hlinkClick r:id="rId7"/>
          </p:cNvPr>
          <p:cNvPicPr>
            <a:picLocks noChangeAspect="1"/>
          </p:cNvPicPr>
          <p:nvPr/>
        </p:nvPicPr>
        <p:blipFill rotWithShape="1">
          <a:blip r:embed="rId8" cstate="print"/>
          <a:srcRect l="9064" t="14447" r="83070" b="78237"/>
          <a:stretch/>
        </p:blipFill>
        <p:spPr>
          <a:xfrm>
            <a:off x="7955606" y="519798"/>
            <a:ext cx="803936" cy="420602"/>
          </a:xfrm>
          <a:prstGeom prst="rect">
            <a:avLst/>
          </a:prstGeom>
        </p:spPr>
      </p:pic>
      <p:pic>
        <p:nvPicPr>
          <p:cNvPr id="2" name="Imagen 1"/>
          <p:cNvPicPr>
            <a:picLocks noChangeAspect="1"/>
          </p:cNvPicPr>
          <p:nvPr/>
        </p:nvPicPr>
        <p:blipFill rotWithShape="1">
          <a:blip r:embed="rId9"/>
          <a:srcRect l="7509" t="31757" r="3750" b="4073"/>
          <a:stretch/>
        </p:blipFill>
        <p:spPr>
          <a:xfrm>
            <a:off x="964642" y="1510548"/>
            <a:ext cx="6990964" cy="4158590"/>
          </a:xfrm>
          <a:prstGeom prst="rect">
            <a:avLst/>
          </a:prstGeom>
        </p:spPr>
      </p:pic>
      <p:sp>
        <p:nvSpPr>
          <p:cNvPr id="260106" name="Text Box 10"/>
          <p:cNvSpPr txBox="1">
            <a:spLocks noChangeArrowheads="1"/>
          </p:cNvSpPr>
          <p:nvPr/>
        </p:nvSpPr>
        <p:spPr bwMode="auto">
          <a:xfrm>
            <a:off x="6870386" y="3378827"/>
            <a:ext cx="574675" cy="433196"/>
          </a:xfrm>
          <a:prstGeom prst="rect">
            <a:avLst/>
          </a:prstGeom>
          <a:noFill/>
          <a:ln w="12700" cap="sq">
            <a:noFill/>
            <a:miter lim="800000"/>
            <a:headEnd type="none" w="sm" len="sm"/>
            <a:tailEnd type="none" w="sm" len="sm"/>
          </a:ln>
          <a:effectLst/>
        </p:spPr>
        <p:txBody>
          <a:bodyPr>
            <a:spAutoFit/>
          </a:bodyPr>
          <a:lstStyle/>
          <a:p>
            <a:pPr>
              <a:spcBef>
                <a:spcPct val="50000"/>
              </a:spcBef>
            </a:pPr>
            <a:r>
              <a:rPr lang="es-ES" sz="2215" b="1" dirty="0">
                <a:solidFill>
                  <a:srgbClr val="E25B00"/>
                </a:solidFill>
                <a:sym typeface="Symbol" pitchFamily="18" charset="2"/>
              </a:rPr>
              <a:t></a:t>
            </a:r>
          </a:p>
        </p:txBody>
      </p:sp>
    </p:spTree>
    <p:extLst>
      <p:ext uri="{BB962C8B-B14F-4D97-AF65-F5344CB8AC3E}">
        <p14:creationId xmlns:p14="http://schemas.microsoft.com/office/powerpoint/2010/main" val="316822425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afterEffect">
                                  <p:stCondLst>
                                    <p:cond delay="0"/>
                                  </p:stCondLst>
                                  <p:childTnLst>
                                    <p:set>
                                      <p:cBhvr>
                                        <p:cTn id="6" dur="1" fill="hold">
                                          <p:stCondLst>
                                            <p:cond delay="0"/>
                                          </p:stCondLst>
                                        </p:cTn>
                                        <p:tgtEl>
                                          <p:spTgt spid="260102"/>
                                        </p:tgtEl>
                                        <p:attrNameLst>
                                          <p:attrName>style.visibility</p:attrName>
                                        </p:attrNameLst>
                                      </p:cBhvr>
                                      <p:to>
                                        <p:strVal val="visible"/>
                                      </p:to>
                                    </p:set>
                                    <p:animEffect transition="in" filter="fade">
                                      <p:cBhvr>
                                        <p:cTn id="7" dur="770" decel="100000"/>
                                        <p:tgtEl>
                                          <p:spTgt spid="260102"/>
                                        </p:tgtEl>
                                      </p:cBhvr>
                                    </p:animEffect>
                                    <p:animScale>
                                      <p:cBhvr>
                                        <p:cTn id="8" dur="770" decel="100000"/>
                                        <p:tgtEl>
                                          <p:spTgt spid="260102"/>
                                        </p:tgtEl>
                                      </p:cBhvr>
                                      <p:from x="10000" y="10000"/>
                                      <p:to x="200000" y="450000"/>
                                    </p:animScale>
                                    <p:animScale>
                                      <p:cBhvr>
                                        <p:cTn id="9" dur="1230" accel="100000" fill="hold">
                                          <p:stCondLst>
                                            <p:cond delay="770"/>
                                          </p:stCondLst>
                                        </p:cTn>
                                        <p:tgtEl>
                                          <p:spTgt spid="260102"/>
                                        </p:tgtEl>
                                      </p:cBhvr>
                                      <p:from x="200000" y="450000"/>
                                      <p:to x="100000" y="100000"/>
                                    </p:animScale>
                                    <p:set>
                                      <p:cBhvr>
                                        <p:cTn id="10" dur="770" fill="hold"/>
                                        <p:tgtEl>
                                          <p:spTgt spid="260102"/>
                                        </p:tgtEl>
                                        <p:attrNameLst>
                                          <p:attrName>ppt_x</p:attrName>
                                        </p:attrNameLst>
                                      </p:cBhvr>
                                      <p:to>
                                        <p:strVal val="(0.5)"/>
                                      </p:to>
                                    </p:set>
                                    <p:anim from="(0.5)" to="(#ppt_x)" calcmode="lin" valueType="num">
                                      <p:cBhvr>
                                        <p:cTn id="11" dur="1230" accel="100000" fill="hold">
                                          <p:stCondLst>
                                            <p:cond delay="770"/>
                                          </p:stCondLst>
                                        </p:cTn>
                                        <p:tgtEl>
                                          <p:spTgt spid="260102"/>
                                        </p:tgtEl>
                                        <p:attrNameLst>
                                          <p:attrName>ppt_x</p:attrName>
                                        </p:attrNameLst>
                                      </p:cBhvr>
                                    </p:anim>
                                    <p:set>
                                      <p:cBhvr>
                                        <p:cTn id="12" dur="770" fill="hold"/>
                                        <p:tgtEl>
                                          <p:spTgt spid="260102"/>
                                        </p:tgtEl>
                                        <p:attrNameLst>
                                          <p:attrName>ppt_y</p:attrName>
                                        </p:attrNameLst>
                                      </p:cBhvr>
                                      <p:to>
                                        <p:strVal val="(#ppt_y+0.4)"/>
                                      </p:to>
                                    </p:set>
                                    <p:anim from="(#ppt_y+0.4)" to="(#ppt_y)" calcmode="lin" valueType="num">
                                      <p:cBhvr>
                                        <p:cTn id="13" dur="1230" accel="100000" fill="hold">
                                          <p:stCondLst>
                                            <p:cond delay="770"/>
                                          </p:stCondLst>
                                        </p:cTn>
                                        <p:tgtEl>
                                          <p:spTgt spid="260102"/>
                                        </p:tgtEl>
                                        <p:attrNameLst>
                                          <p:attrName>ppt_y</p:attrName>
                                        </p:attrNameLst>
                                      </p:cBhvr>
                                    </p:anim>
                                  </p:childTnLst>
                                </p:cTn>
                              </p:par>
                            </p:childTnLst>
                          </p:cTn>
                        </p:par>
                        <p:par>
                          <p:cTn id="14" fill="hold">
                            <p:stCondLst>
                              <p:cond delay="2000"/>
                            </p:stCondLst>
                            <p:childTnLst>
                              <p:par>
                                <p:cTn id="15" presetID="22" presetClass="entr" presetSubtype="1" fill="hold" grpId="0" nodeType="afterEffect">
                                  <p:stCondLst>
                                    <p:cond delay="0"/>
                                  </p:stCondLst>
                                  <p:childTnLst>
                                    <p:set>
                                      <p:cBhvr>
                                        <p:cTn id="16" dur="1" fill="hold">
                                          <p:stCondLst>
                                            <p:cond delay="0"/>
                                          </p:stCondLst>
                                        </p:cTn>
                                        <p:tgtEl>
                                          <p:spTgt spid="260106"/>
                                        </p:tgtEl>
                                        <p:attrNameLst>
                                          <p:attrName>style.visibility</p:attrName>
                                        </p:attrNameLst>
                                      </p:cBhvr>
                                      <p:to>
                                        <p:strVal val="visible"/>
                                      </p:to>
                                    </p:set>
                                    <p:animEffect transition="in" filter="wipe(up)">
                                      <p:cBhvr>
                                        <p:cTn id="17" dur="1000"/>
                                        <p:tgtEl>
                                          <p:spTgt spid="260106"/>
                                        </p:tgtEl>
                                      </p:cBhvr>
                                    </p:animEffect>
                                  </p:childTnLst>
                                </p:cTn>
                              </p:par>
                            </p:childTnLst>
                          </p:cTn>
                        </p:par>
                        <p:par>
                          <p:cTn id="18" fill="hold">
                            <p:stCondLst>
                              <p:cond delay="3000"/>
                            </p:stCondLst>
                            <p:childTnLst>
                              <p:par>
                                <p:cTn id="19" presetID="26" presetClass="entr" presetSubtype="0" fill="hold" grpId="0" nodeType="afterEffect">
                                  <p:stCondLst>
                                    <p:cond delay="0"/>
                                  </p:stCondLst>
                                  <p:childTnLst>
                                    <p:set>
                                      <p:cBhvr>
                                        <p:cTn id="20" dur="1" fill="hold">
                                          <p:stCondLst>
                                            <p:cond delay="0"/>
                                          </p:stCondLst>
                                        </p:cTn>
                                        <p:tgtEl>
                                          <p:spTgt spid="260114"/>
                                        </p:tgtEl>
                                        <p:attrNameLst>
                                          <p:attrName>style.visibility</p:attrName>
                                        </p:attrNameLst>
                                      </p:cBhvr>
                                      <p:to>
                                        <p:strVal val="visible"/>
                                      </p:to>
                                    </p:set>
                                    <p:animEffect transition="in" filter="wipe(down)">
                                      <p:cBhvr>
                                        <p:cTn id="21" dur="580">
                                          <p:stCondLst>
                                            <p:cond delay="0"/>
                                          </p:stCondLst>
                                        </p:cTn>
                                        <p:tgtEl>
                                          <p:spTgt spid="260114"/>
                                        </p:tgtEl>
                                      </p:cBhvr>
                                    </p:animEffect>
                                    <p:anim calcmode="lin" valueType="num">
                                      <p:cBhvr>
                                        <p:cTn id="22" dur="1822" tmFilter="0,0; 0.14,0.36; 0.43,0.73; 0.71,0.91; 1.0,1.0">
                                          <p:stCondLst>
                                            <p:cond delay="0"/>
                                          </p:stCondLst>
                                        </p:cTn>
                                        <p:tgtEl>
                                          <p:spTgt spid="260114"/>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260114"/>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260114"/>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260114"/>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260114"/>
                                        </p:tgtEl>
                                        <p:attrNameLst>
                                          <p:attrName>ppt_y</p:attrName>
                                        </p:attrNameLst>
                                      </p:cBhvr>
                                      <p:tavLst>
                                        <p:tav tm="0" fmla="#ppt_y-sin(pi*$)/81">
                                          <p:val>
                                            <p:fltVal val="0"/>
                                          </p:val>
                                        </p:tav>
                                        <p:tav tm="100000">
                                          <p:val>
                                            <p:fltVal val="1"/>
                                          </p:val>
                                        </p:tav>
                                      </p:tavLst>
                                    </p:anim>
                                    <p:animScale>
                                      <p:cBhvr>
                                        <p:cTn id="27" dur="26">
                                          <p:stCondLst>
                                            <p:cond delay="650"/>
                                          </p:stCondLst>
                                        </p:cTn>
                                        <p:tgtEl>
                                          <p:spTgt spid="260114"/>
                                        </p:tgtEl>
                                      </p:cBhvr>
                                      <p:to x="100000" y="60000"/>
                                    </p:animScale>
                                    <p:animScale>
                                      <p:cBhvr>
                                        <p:cTn id="28" dur="166" decel="50000">
                                          <p:stCondLst>
                                            <p:cond delay="676"/>
                                          </p:stCondLst>
                                        </p:cTn>
                                        <p:tgtEl>
                                          <p:spTgt spid="260114"/>
                                        </p:tgtEl>
                                      </p:cBhvr>
                                      <p:to x="100000" y="100000"/>
                                    </p:animScale>
                                    <p:animScale>
                                      <p:cBhvr>
                                        <p:cTn id="29" dur="26">
                                          <p:stCondLst>
                                            <p:cond delay="1312"/>
                                          </p:stCondLst>
                                        </p:cTn>
                                        <p:tgtEl>
                                          <p:spTgt spid="260114"/>
                                        </p:tgtEl>
                                      </p:cBhvr>
                                      <p:to x="100000" y="80000"/>
                                    </p:animScale>
                                    <p:animScale>
                                      <p:cBhvr>
                                        <p:cTn id="30" dur="166" decel="50000">
                                          <p:stCondLst>
                                            <p:cond delay="1338"/>
                                          </p:stCondLst>
                                        </p:cTn>
                                        <p:tgtEl>
                                          <p:spTgt spid="260114"/>
                                        </p:tgtEl>
                                      </p:cBhvr>
                                      <p:to x="100000" y="100000"/>
                                    </p:animScale>
                                    <p:animScale>
                                      <p:cBhvr>
                                        <p:cTn id="31" dur="26">
                                          <p:stCondLst>
                                            <p:cond delay="1642"/>
                                          </p:stCondLst>
                                        </p:cTn>
                                        <p:tgtEl>
                                          <p:spTgt spid="260114"/>
                                        </p:tgtEl>
                                      </p:cBhvr>
                                      <p:to x="100000" y="90000"/>
                                    </p:animScale>
                                    <p:animScale>
                                      <p:cBhvr>
                                        <p:cTn id="32" dur="166" decel="50000">
                                          <p:stCondLst>
                                            <p:cond delay="1668"/>
                                          </p:stCondLst>
                                        </p:cTn>
                                        <p:tgtEl>
                                          <p:spTgt spid="260114"/>
                                        </p:tgtEl>
                                      </p:cBhvr>
                                      <p:to x="100000" y="100000"/>
                                    </p:animScale>
                                    <p:animScale>
                                      <p:cBhvr>
                                        <p:cTn id="33" dur="26">
                                          <p:stCondLst>
                                            <p:cond delay="1808"/>
                                          </p:stCondLst>
                                        </p:cTn>
                                        <p:tgtEl>
                                          <p:spTgt spid="260114"/>
                                        </p:tgtEl>
                                      </p:cBhvr>
                                      <p:to x="100000" y="95000"/>
                                    </p:animScale>
                                    <p:animScale>
                                      <p:cBhvr>
                                        <p:cTn id="34" dur="166" decel="50000">
                                          <p:stCondLst>
                                            <p:cond delay="1834"/>
                                          </p:stCondLst>
                                        </p:cTn>
                                        <p:tgtEl>
                                          <p:spTgt spid="2601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14" grpId="0"/>
      <p:bldP spid="26010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380" name="Picture 4"/>
          <p:cNvPicPr>
            <a:picLocks noChangeAspect="1" noChangeArrowheads="1"/>
          </p:cNvPicPr>
          <p:nvPr/>
        </p:nvPicPr>
        <p:blipFill>
          <a:blip r:embed="rId4" cstate="print"/>
          <a:srcRect/>
          <a:stretch>
            <a:fillRect/>
          </a:stretch>
        </p:blipFill>
        <p:spPr bwMode="auto">
          <a:xfrm>
            <a:off x="369277" y="1468167"/>
            <a:ext cx="8405446" cy="4486652"/>
          </a:xfrm>
          <a:prstGeom prst="rect">
            <a:avLst/>
          </a:prstGeom>
          <a:noFill/>
          <a:ln w="9525">
            <a:noFill/>
            <a:miter lim="800000"/>
            <a:headEnd/>
            <a:tailEnd/>
          </a:ln>
        </p:spPr>
      </p:pic>
      <p:graphicFrame>
        <p:nvGraphicFramePr>
          <p:cNvPr id="260116" name="Object 20"/>
          <p:cNvGraphicFramePr>
            <a:graphicFrameLocks noChangeAspect="1"/>
          </p:cNvGraphicFramePr>
          <p:nvPr/>
        </p:nvGraphicFramePr>
        <p:xfrm>
          <a:off x="2109788" y="544016"/>
          <a:ext cx="3502025" cy="618392"/>
        </p:xfrm>
        <a:graphic>
          <a:graphicData uri="http://schemas.openxmlformats.org/presentationml/2006/ole">
            <mc:AlternateContent xmlns:mc="http://schemas.openxmlformats.org/markup-compatibility/2006">
              <mc:Choice xmlns:v="urn:schemas-microsoft-com:vml" Requires="v">
                <p:oleObj spid="_x0000_s1285163" name="Equation" r:id="rId5" imgW="1459866" imgH="253890" progId="Equation.DSMT4">
                  <p:embed/>
                </p:oleObj>
              </mc:Choice>
              <mc:Fallback>
                <p:oleObj name="Equation" r:id="rId5" imgW="1459866" imgH="253890" progId="Equation.DSMT4">
                  <p:embed/>
                  <p:pic>
                    <p:nvPicPr>
                      <p:cNvPr id="260116" name="Object 20"/>
                      <p:cNvPicPr>
                        <a:picLocks noChangeAspect="1" noChangeArrowheads="1"/>
                      </p:cNvPicPr>
                      <p:nvPr/>
                    </p:nvPicPr>
                    <p:blipFill>
                      <a:blip r:embed="rId6">
                        <a:extLst>
                          <a:ext uri="{28A0092B-C50C-407E-A947-70E740481C1C}">
                            <a14:useLocalDpi xmlns:a14="http://schemas.microsoft.com/office/drawing/2010/main" val="0"/>
                          </a:ext>
                        </a:extLst>
                      </a:blip>
                      <a:srcRect l="-3297" t="-8591" r="-3297" b="-8591"/>
                      <a:stretch>
                        <a:fillRect/>
                      </a:stretch>
                    </p:blipFill>
                    <p:spPr bwMode="auto">
                      <a:xfrm>
                        <a:off x="2109788" y="544016"/>
                        <a:ext cx="3502025" cy="618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3300"/>
                            </a:solidFill>
                            <a:miter lim="800000"/>
                            <a:headEnd/>
                            <a:tailEnd/>
                          </a14:hiddenLine>
                        </a:ext>
                      </a:extLst>
                    </p:spPr>
                  </p:pic>
                </p:oleObj>
              </mc:Fallback>
            </mc:AlternateContent>
          </a:graphicData>
        </a:graphic>
      </p:graphicFrame>
      <p:sp>
        <p:nvSpPr>
          <p:cNvPr id="260099" name="Rectangle 3"/>
          <p:cNvSpPr>
            <a:spLocks noGrp="1" noChangeArrowheads="1"/>
          </p:cNvSpPr>
          <p:nvPr>
            <p:ph type="title"/>
          </p:nvPr>
        </p:nvSpPr>
        <p:spPr/>
        <p:txBody>
          <a:bodyPr>
            <a:normAutofit/>
          </a:bodyPr>
          <a:lstStyle/>
          <a:p>
            <a:r>
              <a:rPr lang="es-ES_tradnl" dirty="0">
                <a:solidFill>
                  <a:srgbClr val="FF5050"/>
                </a:solidFill>
              </a:rPr>
              <a:t>Tabla </a:t>
            </a:r>
            <a:r>
              <a:rPr lang="es-ES_tradnl" i="1" dirty="0">
                <a:solidFill>
                  <a:srgbClr val="FF5050"/>
                </a:solidFill>
              </a:rPr>
              <a:t>F</a:t>
            </a:r>
            <a:endParaRPr lang="es-ES_tradnl" dirty="0"/>
          </a:p>
        </p:txBody>
      </p:sp>
      <p:pic>
        <p:nvPicPr>
          <p:cNvPr id="260102" name="Picture 6" descr="MCj02991330000[1]"/>
          <p:cNvPicPr>
            <a:picLocks noChangeAspect="1" noChangeArrowheads="1"/>
          </p:cNvPicPr>
          <p:nvPr/>
        </p:nvPicPr>
        <p:blipFill>
          <a:blip r:embed="rId7" cstate="print"/>
          <a:srcRect/>
          <a:stretch>
            <a:fillRect/>
          </a:stretch>
        </p:blipFill>
        <p:spPr bwMode="auto">
          <a:xfrm>
            <a:off x="8674782" y="351121"/>
            <a:ext cx="377631" cy="531935"/>
          </a:xfrm>
          <a:prstGeom prst="rect">
            <a:avLst/>
          </a:prstGeom>
          <a:noFill/>
        </p:spPr>
      </p:pic>
      <p:sp>
        <p:nvSpPr>
          <p:cNvPr id="260105" name="Oval 9"/>
          <p:cNvSpPr>
            <a:spLocks noChangeArrowheads="1"/>
          </p:cNvSpPr>
          <p:nvPr/>
        </p:nvSpPr>
        <p:spPr bwMode="auto">
          <a:xfrm>
            <a:off x="8156602" y="2097951"/>
            <a:ext cx="503237" cy="266700"/>
          </a:xfrm>
          <a:prstGeom prst="ellipse">
            <a:avLst/>
          </a:prstGeom>
          <a:noFill/>
          <a:ln w="28575" cap="sq">
            <a:solidFill>
              <a:srgbClr val="CC3300"/>
            </a:solidFill>
            <a:miter lim="800000"/>
            <a:headEnd type="none" w="sm" len="sm"/>
            <a:tailEnd type="none" w="sm" len="sm"/>
          </a:ln>
          <a:effectLst/>
        </p:spPr>
        <p:txBody>
          <a:bodyPr wrap="none" anchor="ctr"/>
          <a:lstStyle/>
          <a:p>
            <a:endParaRPr lang="es-ES" sz="2215"/>
          </a:p>
        </p:txBody>
      </p:sp>
      <p:sp>
        <p:nvSpPr>
          <p:cNvPr id="260106" name="Text Box 10"/>
          <p:cNvSpPr txBox="1">
            <a:spLocks noChangeArrowheads="1"/>
          </p:cNvSpPr>
          <p:nvPr/>
        </p:nvSpPr>
        <p:spPr bwMode="auto">
          <a:xfrm>
            <a:off x="5924924" y="1002884"/>
            <a:ext cx="574675" cy="433196"/>
          </a:xfrm>
          <a:prstGeom prst="rect">
            <a:avLst/>
          </a:prstGeom>
          <a:noFill/>
          <a:ln w="12700" cap="sq">
            <a:noFill/>
            <a:miter lim="800000"/>
            <a:headEnd type="none" w="sm" len="sm"/>
            <a:tailEnd type="none" w="sm" len="sm"/>
          </a:ln>
          <a:effectLst/>
        </p:spPr>
        <p:txBody>
          <a:bodyPr>
            <a:spAutoFit/>
          </a:bodyPr>
          <a:lstStyle/>
          <a:p>
            <a:pPr>
              <a:spcBef>
                <a:spcPct val="50000"/>
              </a:spcBef>
            </a:pPr>
            <a:r>
              <a:rPr lang="es-ES" sz="2215" b="1" dirty="0">
                <a:solidFill>
                  <a:srgbClr val="E25B00"/>
                </a:solidFill>
                <a:sym typeface="Symbol" pitchFamily="18" charset="2"/>
              </a:rPr>
              <a:t></a:t>
            </a:r>
          </a:p>
        </p:txBody>
      </p:sp>
      <p:sp>
        <p:nvSpPr>
          <p:cNvPr id="260107" name="Oval 11"/>
          <p:cNvSpPr>
            <a:spLocks noChangeArrowheads="1"/>
          </p:cNvSpPr>
          <p:nvPr/>
        </p:nvSpPr>
        <p:spPr bwMode="auto">
          <a:xfrm>
            <a:off x="2627313" y="829765"/>
            <a:ext cx="360362" cy="266700"/>
          </a:xfrm>
          <a:prstGeom prst="ellipse">
            <a:avLst/>
          </a:prstGeom>
          <a:noFill/>
          <a:ln w="28575" cap="sq">
            <a:solidFill>
              <a:srgbClr val="008000"/>
            </a:solidFill>
            <a:miter lim="800000"/>
            <a:headEnd type="none" w="sm" len="sm"/>
            <a:tailEnd type="none" w="sm" len="sm"/>
          </a:ln>
          <a:effectLst/>
        </p:spPr>
        <p:txBody>
          <a:bodyPr wrap="none" anchor="ctr"/>
          <a:lstStyle/>
          <a:p>
            <a:endParaRPr lang="es-ES" sz="2215"/>
          </a:p>
        </p:txBody>
      </p:sp>
      <p:sp>
        <p:nvSpPr>
          <p:cNvPr id="260109" name="Oval 13"/>
          <p:cNvSpPr>
            <a:spLocks noChangeArrowheads="1"/>
          </p:cNvSpPr>
          <p:nvPr/>
        </p:nvSpPr>
        <p:spPr bwMode="auto">
          <a:xfrm>
            <a:off x="716803" y="4592206"/>
            <a:ext cx="431800" cy="271724"/>
          </a:xfrm>
          <a:prstGeom prst="ellipse">
            <a:avLst/>
          </a:prstGeom>
          <a:noFill/>
          <a:ln w="28575" cap="sq">
            <a:solidFill>
              <a:srgbClr val="0033CC"/>
            </a:solidFill>
            <a:miter lim="800000"/>
            <a:headEnd type="none" w="sm" len="sm"/>
            <a:tailEnd type="none" w="sm" len="sm"/>
          </a:ln>
          <a:effectLst/>
        </p:spPr>
        <p:txBody>
          <a:bodyPr wrap="none" anchor="ctr"/>
          <a:lstStyle/>
          <a:p>
            <a:endParaRPr lang="es-ES" sz="2215"/>
          </a:p>
        </p:txBody>
      </p:sp>
      <p:sp>
        <p:nvSpPr>
          <p:cNvPr id="260110" name="Text Box 14"/>
          <p:cNvSpPr txBox="1">
            <a:spLocks noChangeArrowheads="1"/>
          </p:cNvSpPr>
          <p:nvPr/>
        </p:nvSpPr>
        <p:spPr bwMode="auto">
          <a:xfrm>
            <a:off x="1258889" y="1108189"/>
            <a:ext cx="1512887" cy="859659"/>
          </a:xfrm>
          <a:prstGeom prst="rect">
            <a:avLst/>
          </a:prstGeom>
          <a:noFill/>
          <a:ln w="12700" cap="sq" algn="ctr">
            <a:noFill/>
            <a:miter lim="800000"/>
            <a:headEnd type="none" w="sm" len="sm"/>
            <a:tailEnd type="none" w="sm" len="sm"/>
          </a:ln>
          <a:effectLst/>
        </p:spPr>
        <p:txBody>
          <a:bodyPr wrap="square">
            <a:spAutoFit/>
          </a:bodyPr>
          <a:lstStyle/>
          <a:p>
            <a:pPr algn="r">
              <a:spcBef>
                <a:spcPts val="0"/>
              </a:spcBef>
            </a:pPr>
            <a:r>
              <a:rPr lang="es-ES" sz="1662" dirty="0">
                <a:solidFill>
                  <a:srgbClr val="0033CC"/>
                </a:solidFill>
                <a:sym typeface="Symbol"/>
              </a:rPr>
              <a:t>(</a:t>
            </a:r>
            <a:r>
              <a:rPr lang="es-ES" sz="1662" baseline="-25000" dirty="0">
                <a:solidFill>
                  <a:srgbClr val="0033CC"/>
                </a:solidFill>
                <a:sym typeface="Symbol"/>
              </a:rPr>
              <a:t>2</a:t>
            </a:r>
            <a:r>
              <a:rPr lang="es-ES" sz="1662" dirty="0">
                <a:solidFill>
                  <a:srgbClr val="0033CC"/>
                </a:solidFill>
                <a:sym typeface="Symbol"/>
              </a:rPr>
              <a:t>) </a:t>
            </a:r>
            <a:r>
              <a:rPr lang="es-ES" sz="1662" dirty="0" err="1">
                <a:solidFill>
                  <a:srgbClr val="0033CC"/>
                </a:solidFill>
                <a:sym typeface="Symbol" pitchFamily="18" charset="2"/>
              </a:rPr>
              <a:t>g.l</a:t>
            </a:r>
            <a:endParaRPr lang="es-ES" sz="1662" dirty="0">
              <a:solidFill>
                <a:srgbClr val="0033CC"/>
              </a:solidFill>
              <a:sym typeface="Symbol" pitchFamily="18" charset="2"/>
            </a:endParaRPr>
          </a:p>
          <a:p>
            <a:pPr algn="r">
              <a:spcBef>
                <a:spcPts val="0"/>
              </a:spcBef>
            </a:pPr>
            <a:r>
              <a:rPr lang="es-ES" sz="1662" dirty="0">
                <a:solidFill>
                  <a:srgbClr val="0033CC"/>
                </a:solidFill>
                <a:sym typeface="Symbol" pitchFamily="18" charset="2"/>
              </a:rPr>
              <a:t>denominador</a:t>
            </a:r>
          </a:p>
        </p:txBody>
      </p:sp>
      <p:sp>
        <p:nvSpPr>
          <p:cNvPr id="260111" name="Line 15"/>
          <p:cNvSpPr>
            <a:spLocks noChangeShapeType="1"/>
          </p:cNvSpPr>
          <p:nvPr/>
        </p:nvSpPr>
        <p:spPr bwMode="auto">
          <a:xfrm flipH="1">
            <a:off x="8370913" y="2364650"/>
            <a:ext cx="0" cy="2226462"/>
          </a:xfrm>
          <a:prstGeom prst="line">
            <a:avLst/>
          </a:prstGeom>
          <a:noFill/>
          <a:ln w="28575" cap="sq">
            <a:solidFill>
              <a:srgbClr val="CC3300"/>
            </a:solidFill>
            <a:miter lim="800000"/>
            <a:headEnd type="none" w="sm" len="sm"/>
            <a:tailEnd type="triangle" w="med" len="med"/>
          </a:ln>
          <a:effectLst/>
        </p:spPr>
        <p:txBody>
          <a:bodyPr wrap="none"/>
          <a:lstStyle/>
          <a:p>
            <a:endParaRPr lang="es-ES" sz="2215"/>
          </a:p>
        </p:txBody>
      </p:sp>
      <p:sp>
        <p:nvSpPr>
          <p:cNvPr id="260112" name="Oval 16"/>
          <p:cNvSpPr>
            <a:spLocks noChangeArrowheads="1"/>
          </p:cNvSpPr>
          <p:nvPr/>
        </p:nvSpPr>
        <p:spPr bwMode="auto">
          <a:xfrm>
            <a:off x="8156603" y="4592320"/>
            <a:ext cx="602940" cy="298996"/>
          </a:xfrm>
          <a:prstGeom prst="ellipse">
            <a:avLst/>
          </a:prstGeom>
          <a:noFill/>
          <a:ln w="28575" cap="sq">
            <a:solidFill>
              <a:srgbClr val="EE8E00"/>
            </a:solidFill>
            <a:miter lim="800000"/>
            <a:headEnd type="none" w="sm" len="sm"/>
            <a:tailEnd type="none" w="sm" len="sm"/>
          </a:ln>
          <a:effectLst/>
        </p:spPr>
        <p:txBody>
          <a:bodyPr wrap="none" anchor="ctr"/>
          <a:lstStyle/>
          <a:p>
            <a:endParaRPr lang="es-ES" sz="2215"/>
          </a:p>
        </p:txBody>
      </p:sp>
      <p:sp>
        <p:nvSpPr>
          <p:cNvPr id="260113" name="Line 17"/>
          <p:cNvSpPr>
            <a:spLocks noChangeShapeType="1"/>
          </p:cNvSpPr>
          <p:nvPr/>
        </p:nvSpPr>
        <p:spPr bwMode="auto">
          <a:xfrm flipV="1">
            <a:off x="1182085" y="4764227"/>
            <a:ext cx="6945231" cy="0"/>
          </a:xfrm>
          <a:prstGeom prst="line">
            <a:avLst/>
          </a:prstGeom>
          <a:noFill/>
          <a:ln w="28575" cap="sq">
            <a:solidFill>
              <a:srgbClr val="0033CC"/>
            </a:solidFill>
            <a:miter lim="800000"/>
            <a:headEnd type="none" w="sm" len="sm"/>
            <a:tailEnd type="triangle" w="med" len="med"/>
          </a:ln>
          <a:effectLst/>
        </p:spPr>
        <p:txBody>
          <a:bodyPr wrap="none"/>
          <a:lstStyle/>
          <a:p>
            <a:endParaRPr lang="es-ES" sz="2215"/>
          </a:p>
        </p:txBody>
      </p:sp>
      <p:sp>
        <p:nvSpPr>
          <p:cNvPr id="260114" name="Text Box 18"/>
          <p:cNvSpPr txBox="1">
            <a:spLocks noChangeArrowheads="1"/>
          </p:cNvSpPr>
          <p:nvPr/>
        </p:nvSpPr>
        <p:spPr bwMode="auto">
          <a:xfrm>
            <a:off x="6227764" y="674433"/>
            <a:ext cx="1728787" cy="43319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215" b="1" dirty="0">
                <a:solidFill>
                  <a:schemeClr val="tx2"/>
                </a:solidFill>
                <a:latin typeface="+mn-lt"/>
              </a:rPr>
              <a:t>f</a:t>
            </a:r>
            <a:r>
              <a:rPr lang="es-ES_tradnl" sz="2215" dirty="0">
                <a:latin typeface="+mn-lt"/>
              </a:rPr>
              <a:t> </a:t>
            </a:r>
            <a:r>
              <a:rPr lang="es-ES_tradnl" sz="2215" b="1" dirty="0">
                <a:solidFill>
                  <a:srgbClr val="000000"/>
                </a:solidFill>
                <a:latin typeface="+mn-lt"/>
              </a:rPr>
              <a:t>= 4,28</a:t>
            </a:r>
            <a:endParaRPr lang="es-ES" sz="2215" b="1" dirty="0">
              <a:solidFill>
                <a:srgbClr val="000000"/>
              </a:solidFill>
              <a:latin typeface="+mn-lt"/>
            </a:endParaRPr>
          </a:p>
        </p:txBody>
      </p:sp>
      <p:sp>
        <p:nvSpPr>
          <p:cNvPr id="260117" name="Text Box 21"/>
          <p:cNvSpPr txBox="1">
            <a:spLocks noChangeArrowheads="1"/>
          </p:cNvSpPr>
          <p:nvPr/>
        </p:nvSpPr>
        <p:spPr bwMode="auto">
          <a:xfrm>
            <a:off x="3851275" y="1029058"/>
            <a:ext cx="1584325" cy="603883"/>
          </a:xfrm>
          <a:prstGeom prst="rect">
            <a:avLst/>
          </a:prstGeom>
          <a:noFill/>
          <a:ln w="12700" cap="sq" algn="ctr">
            <a:noFill/>
            <a:miter lim="800000"/>
            <a:headEnd type="none" w="sm" len="sm"/>
            <a:tailEnd type="none" w="sm" len="sm"/>
          </a:ln>
          <a:effectLst/>
        </p:spPr>
        <p:txBody>
          <a:bodyPr wrap="square">
            <a:spAutoFit/>
          </a:bodyPr>
          <a:lstStyle/>
          <a:p>
            <a:pPr algn="r">
              <a:spcBef>
                <a:spcPts val="0"/>
              </a:spcBef>
            </a:pPr>
            <a:r>
              <a:rPr lang="es-ES" sz="1662" dirty="0">
                <a:solidFill>
                  <a:srgbClr val="008000"/>
                </a:solidFill>
                <a:sym typeface="Symbol"/>
              </a:rPr>
              <a:t>(</a:t>
            </a:r>
            <a:r>
              <a:rPr lang="es-ES" sz="1662" baseline="-25000" dirty="0">
                <a:solidFill>
                  <a:srgbClr val="008000"/>
                </a:solidFill>
                <a:sym typeface="Symbol"/>
              </a:rPr>
              <a:t>1</a:t>
            </a:r>
            <a:r>
              <a:rPr lang="es-ES" sz="1662" dirty="0">
                <a:solidFill>
                  <a:srgbClr val="008000"/>
                </a:solidFill>
                <a:sym typeface="Symbol"/>
              </a:rPr>
              <a:t>) </a:t>
            </a:r>
            <a:r>
              <a:rPr lang="es-ES" sz="1662" dirty="0" err="1">
                <a:solidFill>
                  <a:srgbClr val="008000"/>
                </a:solidFill>
                <a:sym typeface="Symbol" pitchFamily="18" charset="2"/>
              </a:rPr>
              <a:t>g.l</a:t>
            </a:r>
            <a:endParaRPr lang="es-ES" sz="1662" dirty="0">
              <a:solidFill>
                <a:srgbClr val="008000"/>
              </a:solidFill>
              <a:sym typeface="Symbol" pitchFamily="18" charset="2"/>
            </a:endParaRPr>
          </a:p>
          <a:p>
            <a:pPr algn="r">
              <a:spcBef>
                <a:spcPts val="0"/>
              </a:spcBef>
            </a:pPr>
            <a:r>
              <a:rPr lang="es-ES" sz="1662" dirty="0">
                <a:solidFill>
                  <a:srgbClr val="008000"/>
                </a:solidFill>
                <a:sym typeface="Symbol" pitchFamily="18" charset="2"/>
              </a:rPr>
              <a:t>numerador</a:t>
            </a:r>
          </a:p>
        </p:txBody>
      </p:sp>
      <p:sp>
        <p:nvSpPr>
          <p:cNvPr id="260118" name="Oval 22"/>
          <p:cNvSpPr>
            <a:spLocks noChangeArrowheads="1"/>
          </p:cNvSpPr>
          <p:nvPr/>
        </p:nvSpPr>
        <p:spPr bwMode="auto">
          <a:xfrm>
            <a:off x="2916238" y="829765"/>
            <a:ext cx="360362" cy="266700"/>
          </a:xfrm>
          <a:prstGeom prst="ellipse">
            <a:avLst/>
          </a:prstGeom>
          <a:noFill/>
          <a:ln w="28575" cap="sq">
            <a:solidFill>
              <a:srgbClr val="0033CC"/>
            </a:solidFill>
            <a:miter lim="800000"/>
            <a:headEnd type="none" w="sm" len="sm"/>
            <a:tailEnd type="none" w="sm" len="sm"/>
          </a:ln>
          <a:effectLst/>
        </p:spPr>
        <p:txBody>
          <a:bodyPr wrap="none" anchor="ctr"/>
          <a:lstStyle/>
          <a:p>
            <a:pPr algn="ctr"/>
            <a:endParaRPr lang="es-ES" sz="2215">
              <a:solidFill>
                <a:srgbClr val="0033CC"/>
              </a:solidFill>
            </a:endParaRPr>
          </a:p>
        </p:txBody>
      </p:sp>
      <p:sp>
        <p:nvSpPr>
          <p:cNvPr id="260119" name="Line 23"/>
          <p:cNvSpPr>
            <a:spLocks noChangeShapeType="1"/>
          </p:cNvSpPr>
          <p:nvPr/>
        </p:nvSpPr>
        <p:spPr bwMode="auto">
          <a:xfrm>
            <a:off x="2843214" y="1096464"/>
            <a:ext cx="5113338" cy="734579"/>
          </a:xfrm>
          <a:prstGeom prst="line">
            <a:avLst/>
          </a:prstGeom>
          <a:noFill/>
          <a:ln w="28575" cap="sq">
            <a:solidFill>
              <a:srgbClr val="008000"/>
            </a:solidFill>
            <a:miter lim="800000"/>
            <a:headEnd type="none" w="sm" len="sm"/>
            <a:tailEnd type="triangle" w="med" len="med"/>
          </a:ln>
          <a:effectLst/>
        </p:spPr>
        <p:txBody>
          <a:bodyPr wrap="none"/>
          <a:lstStyle/>
          <a:p>
            <a:endParaRPr lang="es-ES" sz="2215"/>
          </a:p>
        </p:txBody>
      </p:sp>
      <p:sp>
        <p:nvSpPr>
          <p:cNvPr id="260120" name="Oval 24"/>
          <p:cNvSpPr>
            <a:spLocks noChangeArrowheads="1"/>
          </p:cNvSpPr>
          <p:nvPr/>
        </p:nvSpPr>
        <p:spPr bwMode="auto">
          <a:xfrm>
            <a:off x="7855903" y="1831043"/>
            <a:ext cx="515010" cy="268578"/>
          </a:xfrm>
          <a:prstGeom prst="ellipse">
            <a:avLst/>
          </a:prstGeom>
          <a:noFill/>
          <a:ln w="28575" cap="sq">
            <a:solidFill>
              <a:srgbClr val="008000"/>
            </a:solidFill>
            <a:miter lim="800000"/>
            <a:headEnd type="none" w="sm" len="sm"/>
            <a:tailEnd type="none" w="sm" len="sm"/>
          </a:ln>
          <a:effectLst/>
        </p:spPr>
        <p:txBody>
          <a:bodyPr wrap="none" anchor="ctr"/>
          <a:lstStyle/>
          <a:p>
            <a:endParaRPr lang="es-ES" sz="2215"/>
          </a:p>
        </p:txBody>
      </p:sp>
      <p:sp>
        <p:nvSpPr>
          <p:cNvPr id="260103" name="Oval 7"/>
          <p:cNvSpPr>
            <a:spLocks noChangeArrowheads="1"/>
          </p:cNvSpPr>
          <p:nvPr/>
        </p:nvSpPr>
        <p:spPr bwMode="auto">
          <a:xfrm>
            <a:off x="4140201" y="631938"/>
            <a:ext cx="865188" cy="464526"/>
          </a:xfrm>
          <a:prstGeom prst="ellipse">
            <a:avLst/>
          </a:prstGeom>
          <a:noFill/>
          <a:ln w="28575" cap="sq">
            <a:solidFill>
              <a:srgbClr val="CC3300"/>
            </a:solidFill>
            <a:miter lim="800000"/>
            <a:headEnd type="none" w="sm" len="sm"/>
            <a:tailEnd type="none" w="sm" len="sm"/>
          </a:ln>
          <a:effectLst/>
        </p:spPr>
        <p:txBody>
          <a:bodyPr wrap="none" anchor="ctr"/>
          <a:lstStyle/>
          <a:p>
            <a:endParaRPr lang="es-ES" sz="2215"/>
          </a:p>
        </p:txBody>
      </p:sp>
      <p:sp>
        <p:nvSpPr>
          <p:cNvPr id="260104" name="Line 8"/>
          <p:cNvSpPr>
            <a:spLocks noChangeShapeType="1"/>
          </p:cNvSpPr>
          <p:nvPr/>
        </p:nvSpPr>
        <p:spPr bwMode="auto">
          <a:xfrm>
            <a:off x="5003800" y="963116"/>
            <a:ext cx="3152802" cy="1302678"/>
          </a:xfrm>
          <a:prstGeom prst="line">
            <a:avLst/>
          </a:prstGeom>
          <a:noFill/>
          <a:ln w="28575" cap="sq">
            <a:solidFill>
              <a:srgbClr val="CC3300"/>
            </a:solidFill>
            <a:miter lim="800000"/>
            <a:headEnd type="none" w="sm" len="sm"/>
            <a:tailEnd type="triangle" w="med" len="med"/>
          </a:ln>
          <a:effectLst/>
        </p:spPr>
        <p:txBody>
          <a:bodyPr wrap="none"/>
          <a:lstStyle/>
          <a:p>
            <a:endParaRPr lang="es-ES" sz="2215"/>
          </a:p>
        </p:txBody>
      </p:sp>
      <p:sp>
        <p:nvSpPr>
          <p:cNvPr id="260108" name="Line 12"/>
          <p:cNvSpPr>
            <a:spLocks noChangeShapeType="1"/>
          </p:cNvSpPr>
          <p:nvPr/>
        </p:nvSpPr>
        <p:spPr bwMode="auto">
          <a:xfrm flipH="1">
            <a:off x="1015912" y="1096464"/>
            <a:ext cx="2043200" cy="3494648"/>
          </a:xfrm>
          <a:prstGeom prst="line">
            <a:avLst/>
          </a:prstGeom>
          <a:noFill/>
          <a:ln w="28575" cap="sq">
            <a:solidFill>
              <a:srgbClr val="0033CC"/>
            </a:solidFill>
            <a:miter lim="800000"/>
            <a:headEnd type="none" w="sm" len="sm"/>
            <a:tailEnd type="triangle" w="med" len="med"/>
          </a:ln>
          <a:effectLst/>
        </p:spPr>
        <p:txBody>
          <a:bodyPr wrap="none"/>
          <a:lstStyle/>
          <a:p>
            <a:endParaRPr lang="es-ES" sz="2215"/>
          </a:p>
        </p:txBody>
      </p:sp>
      <p:grpSp>
        <p:nvGrpSpPr>
          <p:cNvPr id="24" name="69 Grupo"/>
          <p:cNvGrpSpPr/>
          <p:nvPr/>
        </p:nvGrpSpPr>
        <p:grpSpPr>
          <a:xfrm>
            <a:off x="7676573" y="444507"/>
            <a:ext cx="793140" cy="497969"/>
            <a:chOff x="8649373" y="412751"/>
            <a:chExt cx="717809" cy="394771"/>
          </a:xfrm>
        </p:grpSpPr>
        <p:pic>
          <p:nvPicPr>
            <p:cNvPr id="25" name="Imagen 5"/>
            <p:cNvPicPr>
              <a:picLocks noChangeAspect="1" noChangeArrowheads="1"/>
            </p:cNvPicPr>
            <p:nvPr/>
          </p:nvPicPr>
          <p:blipFill>
            <a:blip r:embed="rId8" cstate="print"/>
            <a:srcRect l="90540" t="9180" r="795" b="85651"/>
            <a:stretch>
              <a:fillRect/>
            </a:stretch>
          </p:blipFill>
          <p:spPr bwMode="auto">
            <a:xfrm>
              <a:off x="8649373" y="412751"/>
              <a:ext cx="671898" cy="294708"/>
            </a:xfrm>
            <a:prstGeom prst="rect">
              <a:avLst/>
            </a:prstGeom>
            <a:noFill/>
            <a:ln w="9525">
              <a:noFill/>
              <a:miter lim="800000"/>
              <a:headEnd/>
              <a:tailEnd/>
            </a:ln>
          </p:spPr>
        </p:pic>
        <p:sp>
          <p:nvSpPr>
            <p:cNvPr id="26" name="72 CuadroTexto"/>
            <p:cNvSpPr txBox="1"/>
            <p:nvPr/>
          </p:nvSpPr>
          <p:spPr>
            <a:xfrm>
              <a:off x="8734729" y="599161"/>
              <a:ext cx="632453" cy="208361"/>
            </a:xfrm>
            <a:prstGeom prst="rect">
              <a:avLst/>
            </a:prstGeom>
            <a:noFill/>
          </p:spPr>
          <p:txBody>
            <a:bodyPr wrap="square" rtlCol="0">
              <a:spAutoFit/>
            </a:bodyPr>
            <a:lstStyle/>
            <a:p>
              <a:r>
                <a:rPr lang="es-ES" sz="1108" dirty="0">
                  <a:latin typeface="Consolas" pitchFamily="49" charset="0"/>
                  <a:cs typeface="Consolas" pitchFamily="49" charset="0"/>
                </a:rPr>
                <a:t>tabla</a:t>
              </a:r>
            </a:p>
          </p:txBody>
        </p:sp>
      </p:grpSp>
    </p:spTree>
    <p:extLst>
      <p:ext uri="{BB962C8B-B14F-4D97-AF65-F5344CB8AC3E}">
        <p14:creationId xmlns:p14="http://schemas.microsoft.com/office/powerpoint/2010/main" val="49339812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nodeType="afterEffect">
                                  <p:stCondLst>
                                    <p:cond delay="0"/>
                                  </p:stCondLst>
                                  <p:childTnLst>
                                    <p:set>
                                      <p:cBhvr>
                                        <p:cTn id="6" dur="1" fill="hold">
                                          <p:stCondLst>
                                            <p:cond delay="0"/>
                                          </p:stCondLst>
                                        </p:cTn>
                                        <p:tgtEl>
                                          <p:spTgt spid="260102"/>
                                        </p:tgtEl>
                                        <p:attrNameLst>
                                          <p:attrName>style.visibility</p:attrName>
                                        </p:attrNameLst>
                                      </p:cBhvr>
                                      <p:to>
                                        <p:strVal val="visible"/>
                                      </p:to>
                                    </p:set>
                                    <p:animEffect transition="in" filter="fade">
                                      <p:cBhvr>
                                        <p:cTn id="7" dur="770" decel="100000"/>
                                        <p:tgtEl>
                                          <p:spTgt spid="260102"/>
                                        </p:tgtEl>
                                      </p:cBhvr>
                                    </p:animEffect>
                                    <p:animScale>
                                      <p:cBhvr>
                                        <p:cTn id="8" dur="770" decel="100000"/>
                                        <p:tgtEl>
                                          <p:spTgt spid="260102"/>
                                        </p:tgtEl>
                                      </p:cBhvr>
                                      <p:from x="10000" y="10000"/>
                                      <p:to x="200000" y="450000"/>
                                    </p:animScale>
                                    <p:animScale>
                                      <p:cBhvr>
                                        <p:cTn id="9" dur="1230" accel="100000" fill="hold">
                                          <p:stCondLst>
                                            <p:cond delay="770"/>
                                          </p:stCondLst>
                                        </p:cTn>
                                        <p:tgtEl>
                                          <p:spTgt spid="260102"/>
                                        </p:tgtEl>
                                      </p:cBhvr>
                                      <p:from x="200000" y="450000"/>
                                      <p:to x="100000" y="100000"/>
                                    </p:animScale>
                                    <p:set>
                                      <p:cBhvr>
                                        <p:cTn id="10" dur="770" fill="hold"/>
                                        <p:tgtEl>
                                          <p:spTgt spid="260102"/>
                                        </p:tgtEl>
                                        <p:attrNameLst>
                                          <p:attrName>ppt_x</p:attrName>
                                        </p:attrNameLst>
                                      </p:cBhvr>
                                      <p:to>
                                        <p:strVal val="(0.5)"/>
                                      </p:to>
                                    </p:set>
                                    <p:anim from="(0.5)" to="(#ppt_x)" calcmode="lin" valueType="num">
                                      <p:cBhvr>
                                        <p:cTn id="11" dur="1230" accel="100000" fill="hold">
                                          <p:stCondLst>
                                            <p:cond delay="770"/>
                                          </p:stCondLst>
                                        </p:cTn>
                                        <p:tgtEl>
                                          <p:spTgt spid="260102"/>
                                        </p:tgtEl>
                                        <p:attrNameLst>
                                          <p:attrName>ppt_x</p:attrName>
                                        </p:attrNameLst>
                                      </p:cBhvr>
                                    </p:anim>
                                    <p:set>
                                      <p:cBhvr>
                                        <p:cTn id="12" dur="770" fill="hold"/>
                                        <p:tgtEl>
                                          <p:spTgt spid="260102"/>
                                        </p:tgtEl>
                                        <p:attrNameLst>
                                          <p:attrName>ppt_y</p:attrName>
                                        </p:attrNameLst>
                                      </p:cBhvr>
                                      <p:to>
                                        <p:strVal val="(#ppt_y+0.4)"/>
                                      </p:to>
                                    </p:set>
                                    <p:anim from="(#ppt_y+0.4)" to="(#ppt_y)" calcmode="lin" valueType="num">
                                      <p:cBhvr>
                                        <p:cTn id="13" dur="1230" accel="100000" fill="hold">
                                          <p:stCondLst>
                                            <p:cond delay="770"/>
                                          </p:stCondLst>
                                        </p:cTn>
                                        <p:tgtEl>
                                          <p:spTgt spid="260102"/>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260107"/>
                                        </p:tgtEl>
                                        <p:attrNameLst>
                                          <p:attrName>style.visibility</p:attrName>
                                        </p:attrNameLst>
                                      </p:cBhvr>
                                      <p:to>
                                        <p:strVal val="visible"/>
                                      </p:to>
                                    </p:set>
                                    <p:animEffect transition="in" filter="wipe(up)">
                                      <p:cBhvr>
                                        <p:cTn id="18" dur="1000"/>
                                        <p:tgtEl>
                                          <p:spTgt spid="260107"/>
                                        </p:tgtEl>
                                      </p:cBhvr>
                                    </p:animEffect>
                                  </p:childTnLst>
                                </p:cTn>
                              </p:par>
                            </p:childTnLst>
                          </p:cTn>
                        </p:par>
                        <p:par>
                          <p:cTn id="19" fill="hold">
                            <p:stCondLst>
                              <p:cond delay="1000"/>
                            </p:stCondLst>
                            <p:childTnLst>
                              <p:par>
                                <p:cTn id="20" presetID="22" presetClass="entr" presetSubtype="1" fill="hold" grpId="0" nodeType="afterEffect">
                                  <p:stCondLst>
                                    <p:cond delay="0"/>
                                  </p:stCondLst>
                                  <p:childTnLst>
                                    <p:set>
                                      <p:cBhvr>
                                        <p:cTn id="21" dur="1" fill="hold">
                                          <p:stCondLst>
                                            <p:cond delay="0"/>
                                          </p:stCondLst>
                                        </p:cTn>
                                        <p:tgtEl>
                                          <p:spTgt spid="260119"/>
                                        </p:tgtEl>
                                        <p:attrNameLst>
                                          <p:attrName>style.visibility</p:attrName>
                                        </p:attrNameLst>
                                      </p:cBhvr>
                                      <p:to>
                                        <p:strVal val="visible"/>
                                      </p:to>
                                    </p:set>
                                    <p:animEffect transition="in" filter="wipe(up)">
                                      <p:cBhvr>
                                        <p:cTn id="22" dur="500"/>
                                        <p:tgtEl>
                                          <p:spTgt spid="260119"/>
                                        </p:tgtEl>
                                      </p:cBhvr>
                                    </p:animEffect>
                                  </p:childTnLst>
                                </p:cTn>
                              </p:par>
                            </p:childTnLst>
                          </p:cTn>
                        </p:par>
                        <p:par>
                          <p:cTn id="23" fill="hold">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260120"/>
                                        </p:tgtEl>
                                        <p:attrNameLst>
                                          <p:attrName>style.visibility</p:attrName>
                                        </p:attrNameLst>
                                      </p:cBhvr>
                                      <p:to>
                                        <p:strVal val="visible"/>
                                      </p:to>
                                    </p:set>
                                    <p:animEffect transition="in" filter="wipe(up)">
                                      <p:cBhvr>
                                        <p:cTn id="26" dur="1000"/>
                                        <p:tgtEl>
                                          <p:spTgt spid="260120"/>
                                        </p:tgtEl>
                                      </p:cBhvr>
                                    </p:animEffect>
                                  </p:childTnLst>
                                </p:cTn>
                              </p:par>
                            </p:childTnLst>
                          </p:cTn>
                        </p:par>
                        <p:par>
                          <p:cTn id="27" fill="hold">
                            <p:stCondLst>
                              <p:cond delay="2500"/>
                            </p:stCondLst>
                            <p:childTnLst>
                              <p:par>
                                <p:cTn id="28" presetID="22" presetClass="entr" presetSubtype="1" fill="hold" grpId="0" nodeType="afterEffect">
                                  <p:stCondLst>
                                    <p:cond delay="0"/>
                                  </p:stCondLst>
                                  <p:childTnLst>
                                    <p:set>
                                      <p:cBhvr>
                                        <p:cTn id="29" dur="1" fill="hold">
                                          <p:stCondLst>
                                            <p:cond delay="0"/>
                                          </p:stCondLst>
                                        </p:cTn>
                                        <p:tgtEl>
                                          <p:spTgt spid="260117"/>
                                        </p:tgtEl>
                                        <p:attrNameLst>
                                          <p:attrName>style.visibility</p:attrName>
                                        </p:attrNameLst>
                                      </p:cBhvr>
                                      <p:to>
                                        <p:strVal val="visible"/>
                                      </p:to>
                                    </p:set>
                                    <p:animEffect transition="in" filter="wipe(up)">
                                      <p:cBhvr>
                                        <p:cTn id="30" dur="1000"/>
                                        <p:tgtEl>
                                          <p:spTgt spid="2601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60118"/>
                                        </p:tgtEl>
                                        <p:attrNameLst>
                                          <p:attrName>style.visibility</p:attrName>
                                        </p:attrNameLst>
                                      </p:cBhvr>
                                      <p:to>
                                        <p:strVal val="visible"/>
                                      </p:to>
                                    </p:set>
                                    <p:animEffect transition="in" filter="wipe(up)">
                                      <p:cBhvr>
                                        <p:cTn id="35" dur="1000"/>
                                        <p:tgtEl>
                                          <p:spTgt spid="260118"/>
                                        </p:tgtEl>
                                      </p:cBhvr>
                                    </p:animEffect>
                                  </p:childTnLst>
                                </p:cTn>
                              </p:par>
                            </p:childTnLst>
                          </p:cTn>
                        </p:par>
                        <p:par>
                          <p:cTn id="36" fill="hold">
                            <p:stCondLst>
                              <p:cond delay="1000"/>
                            </p:stCondLst>
                            <p:childTnLst>
                              <p:par>
                                <p:cTn id="37" presetID="22" presetClass="entr" presetSubtype="1" fill="hold" grpId="0" nodeType="afterEffect">
                                  <p:stCondLst>
                                    <p:cond delay="0"/>
                                  </p:stCondLst>
                                  <p:childTnLst>
                                    <p:set>
                                      <p:cBhvr>
                                        <p:cTn id="38" dur="1" fill="hold">
                                          <p:stCondLst>
                                            <p:cond delay="0"/>
                                          </p:stCondLst>
                                        </p:cTn>
                                        <p:tgtEl>
                                          <p:spTgt spid="260108"/>
                                        </p:tgtEl>
                                        <p:attrNameLst>
                                          <p:attrName>style.visibility</p:attrName>
                                        </p:attrNameLst>
                                      </p:cBhvr>
                                      <p:to>
                                        <p:strVal val="visible"/>
                                      </p:to>
                                    </p:set>
                                    <p:animEffect transition="in" filter="wipe(up)">
                                      <p:cBhvr>
                                        <p:cTn id="39" dur="500"/>
                                        <p:tgtEl>
                                          <p:spTgt spid="260108"/>
                                        </p:tgtEl>
                                      </p:cBhvr>
                                    </p:animEffect>
                                  </p:childTnLst>
                                </p:cTn>
                              </p:par>
                            </p:childTnLst>
                          </p:cTn>
                        </p:par>
                        <p:par>
                          <p:cTn id="40" fill="hold">
                            <p:stCondLst>
                              <p:cond delay="1500"/>
                            </p:stCondLst>
                            <p:childTnLst>
                              <p:par>
                                <p:cTn id="41" presetID="22" presetClass="entr" presetSubtype="1" fill="hold" grpId="0" nodeType="afterEffect">
                                  <p:stCondLst>
                                    <p:cond delay="0"/>
                                  </p:stCondLst>
                                  <p:childTnLst>
                                    <p:set>
                                      <p:cBhvr>
                                        <p:cTn id="42" dur="1" fill="hold">
                                          <p:stCondLst>
                                            <p:cond delay="0"/>
                                          </p:stCondLst>
                                        </p:cTn>
                                        <p:tgtEl>
                                          <p:spTgt spid="260109"/>
                                        </p:tgtEl>
                                        <p:attrNameLst>
                                          <p:attrName>style.visibility</p:attrName>
                                        </p:attrNameLst>
                                      </p:cBhvr>
                                      <p:to>
                                        <p:strVal val="visible"/>
                                      </p:to>
                                    </p:set>
                                    <p:animEffect transition="in" filter="wipe(up)">
                                      <p:cBhvr>
                                        <p:cTn id="43" dur="1000"/>
                                        <p:tgtEl>
                                          <p:spTgt spid="260109"/>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260110"/>
                                        </p:tgtEl>
                                        <p:attrNameLst>
                                          <p:attrName>style.visibility</p:attrName>
                                        </p:attrNameLst>
                                      </p:cBhvr>
                                      <p:to>
                                        <p:strVal val="visible"/>
                                      </p:to>
                                    </p:set>
                                    <p:animEffect transition="in" filter="wipe(up)">
                                      <p:cBhvr>
                                        <p:cTn id="47" dur="1000"/>
                                        <p:tgtEl>
                                          <p:spTgt spid="26011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60103"/>
                                        </p:tgtEl>
                                        <p:attrNameLst>
                                          <p:attrName>style.visibility</p:attrName>
                                        </p:attrNameLst>
                                      </p:cBhvr>
                                      <p:to>
                                        <p:strVal val="visible"/>
                                      </p:to>
                                    </p:set>
                                    <p:animEffect transition="in" filter="wipe(up)">
                                      <p:cBhvr>
                                        <p:cTn id="52" dur="1000"/>
                                        <p:tgtEl>
                                          <p:spTgt spid="260103"/>
                                        </p:tgtEl>
                                      </p:cBhvr>
                                    </p:animEffect>
                                  </p:childTnLst>
                                </p:cTn>
                              </p:par>
                            </p:childTnLst>
                          </p:cTn>
                        </p:par>
                        <p:par>
                          <p:cTn id="53" fill="hold">
                            <p:stCondLst>
                              <p:cond delay="1000"/>
                            </p:stCondLst>
                            <p:childTnLst>
                              <p:par>
                                <p:cTn id="54" presetID="22" presetClass="entr" presetSubtype="1" fill="hold" grpId="0" nodeType="afterEffect">
                                  <p:stCondLst>
                                    <p:cond delay="0"/>
                                  </p:stCondLst>
                                  <p:childTnLst>
                                    <p:set>
                                      <p:cBhvr>
                                        <p:cTn id="55" dur="1" fill="hold">
                                          <p:stCondLst>
                                            <p:cond delay="0"/>
                                          </p:stCondLst>
                                        </p:cTn>
                                        <p:tgtEl>
                                          <p:spTgt spid="260104"/>
                                        </p:tgtEl>
                                        <p:attrNameLst>
                                          <p:attrName>style.visibility</p:attrName>
                                        </p:attrNameLst>
                                      </p:cBhvr>
                                      <p:to>
                                        <p:strVal val="visible"/>
                                      </p:to>
                                    </p:set>
                                    <p:animEffect transition="in" filter="wipe(up)">
                                      <p:cBhvr>
                                        <p:cTn id="56" dur="500"/>
                                        <p:tgtEl>
                                          <p:spTgt spid="260104"/>
                                        </p:tgtEl>
                                      </p:cBhvr>
                                    </p:animEffect>
                                  </p:childTnLst>
                                </p:cTn>
                              </p:par>
                            </p:childTnLst>
                          </p:cTn>
                        </p:par>
                        <p:par>
                          <p:cTn id="57" fill="hold">
                            <p:stCondLst>
                              <p:cond delay="1500"/>
                            </p:stCondLst>
                            <p:childTnLst>
                              <p:par>
                                <p:cTn id="58" presetID="22" presetClass="entr" presetSubtype="1" fill="hold" grpId="0" nodeType="afterEffect">
                                  <p:stCondLst>
                                    <p:cond delay="0"/>
                                  </p:stCondLst>
                                  <p:childTnLst>
                                    <p:set>
                                      <p:cBhvr>
                                        <p:cTn id="59" dur="1" fill="hold">
                                          <p:stCondLst>
                                            <p:cond delay="0"/>
                                          </p:stCondLst>
                                        </p:cTn>
                                        <p:tgtEl>
                                          <p:spTgt spid="260105"/>
                                        </p:tgtEl>
                                        <p:attrNameLst>
                                          <p:attrName>style.visibility</p:attrName>
                                        </p:attrNameLst>
                                      </p:cBhvr>
                                      <p:to>
                                        <p:strVal val="visible"/>
                                      </p:to>
                                    </p:set>
                                    <p:animEffect transition="in" filter="wipe(up)">
                                      <p:cBhvr>
                                        <p:cTn id="60" dur="1000"/>
                                        <p:tgtEl>
                                          <p:spTgt spid="260105"/>
                                        </p:tgtEl>
                                      </p:cBhvr>
                                    </p:animEffect>
                                  </p:childTnLst>
                                </p:cTn>
                              </p:par>
                            </p:childTnLst>
                          </p:cTn>
                        </p:par>
                        <p:par>
                          <p:cTn id="61" fill="hold">
                            <p:stCondLst>
                              <p:cond delay="2500"/>
                            </p:stCondLst>
                            <p:childTnLst>
                              <p:par>
                                <p:cTn id="62" presetID="22" presetClass="entr" presetSubtype="1" fill="hold" grpId="0" nodeType="afterEffect">
                                  <p:stCondLst>
                                    <p:cond delay="0"/>
                                  </p:stCondLst>
                                  <p:childTnLst>
                                    <p:set>
                                      <p:cBhvr>
                                        <p:cTn id="63" dur="1" fill="hold">
                                          <p:stCondLst>
                                            <p:cond delay="0"/>
                                          </p:stCondLst>
                                        </p:cTn>
                                        <p:tgtEl>
                                          <p:spTgt spid="260106"/>
                                        </p:tgtEl>
                                        <p:attrNameLst>
                                          <p:attrName>style.visibility</p:attrName>
                                        </p:attrNameLst>
                                      </p:cBhvr>
                                      <p:to>
                                        <p:strVal val="visible"/>
                                      </p:to>
                                    </p:set>
                                    <p:animEffect transition="in" filter="wipe(up)">
                                      <p:cBhvr>
                                        <p:cTn id="64" dur="1000"/>
                                        <p:tgtEl>
                                          <p:spTgt spid="26010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260111"/>
                                        </p:tgtEl>
                                        <p:attrNameLst>
                                          <p:attrName>style.visibility</p:attrName>
                                        </p:attrNameLst>
                                      </p:cBhvr>
                                      <p:to>
                                        <p:strVal val="visible"/>
                                      </p:to>
                                    </p:set>
                                    <p:animEffect transition="in" filter="wipe(up)">
                                      <p:cBhvr>
                                        <p:cTn id="69" dur="2000"/>
                                        <p:tgtEl>
                                          <p:spTgt spid="260111"/>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260113"/>
                                        </p:tgtEl>
                                        <p:attrNameLst>
                                          <p:attrName>style.visibility</p:attrName>
                                        </p:attrNameLst>
                                      </p:cBhvr>
                                      <p:to>
                                        <p:strVal val="visible"/>
                                      </p:to>
                                    </p:set>
                                    <p:animEffect transition="in" filter="wipe(left)">
                                      <p:cBhvr>
                                        <p:cTn id="72" dur="2000"/>
                                        <p:tgtEl>
                                          <p:spTgt spid="260113"/>
                                        </p:tgtEl>
                                      </p:cBhvr>
                                    </p:animEffect>
                                  </p:childTnLst>
                                </p:cTn>
                              </p:par>
                            </p:childTnLst>
                          </p:cTn>
                        </p:par>
                        <p:par>
                          <p:cTn id="73" fill="hold">
                            <p:stCondLst>
                              <p:cond delay="2000"/>
                            </p:stCondLst>
                            <p:childTnLst>
                              <p:par>
                                <p:cTn id="74" presetID="22" presetClass="entr" presetSubtype="1" fill="hold" grpId="0" nodeType="afterEffect">
                                  <p:stCondLst>
                                    <p:cond delay="0"/>
                                  </p:stCondLst>
                                  <p:childTnLst>
                                    <p:set>
                                      <p:cBhvr>
                                        <p:cTn id="75" dur="1" fill="hold">
                                          <p:stCondLst>
                                            <p:cond delay="0"/>
                                          </p:stCondLst>
                                        </p:cTn>
                                        <p:tgtEl>
                                          <p:spTgt spid="260112"/>
                                        </p:tgtEl>
                                        <p:attrNameLst>
                                          <p:attrName>style.visibility</p:attrName>
                                        </p:attrNameLst>
                                      </p:cBhvr>
                                      <p:to>
                                        <p:strVal val="visible"/>
                                      </p:to>
                                    </p:set>
                                    <p:animEffect transition="in" filter="wipe(up)">
                                      <p:cBhvr>
                                        <p:cTn id="76" dur="1000"/>
                                        <p:tgtEl>
                                          <p:spTgt spid="260112"/>
                                        </p:tgtEl>
                                      </p:cBhvr>
                                    </p:animEffect>
                                  </p:childTnLst>
                                </p:cTn>
                              </p:par>
                            </p:childTnLst>
                          </p:cTn>
                        </p:par>
                        <p:par>
                          <p:cTn id="77" fill="hold">
                            <p:stCondLst>
                              <p:cond delay="3000"/>
                            </p:stCondLst>
                            <p:childTnLst>
                              <p:par>
                                <p:cTn id="78" presetID="26" presetClass="entr" presetSubtype="0" fill="hold" grpId="0" nodeType="afterEffect">
                                  <p:stCondLst>
                                    <p:cond delay="0"/>
                                  </p:stCondLst>
                                  <p:childTnLst>
                                    <p:set>
                                      <p:cBhvr>
                                        <p:cTn id="79" dur="1" fill="hold">
                                          <p:stCondLst>
                                            <p:cond delay="0"/>
                                          </p:stCondLst>
                                        </p:cTn>
                                        <p:tgtEl>
                                          <p:spTgt spid="260114"/>
                                        </p:tgtEl>
                                        <p:attrNameLst>
                                          <p:attrName>style.visibility</p:attrName>
                                        </p:attrNameLst>
                                      </p:cBhvr>
                                      <p:to>
                                        <p:strVal val="visible"/>
                                      </p:to>
                                    </p:set>
                                    <p:animEffect transition="in" filter="wipe(down)">
                                      <p:cBhvr>
                                        <p:cTn id="80" dur="580">
                                          <p:stCondLst>
                                            <p:cond delay="0"/>
                                          </p:stCondLst>
                                        </p:cTn>
                                        <p:tgtEl>
                                          <p:spTgt spid="260114"/>
                                        </p:tgtEl>
                                      </p:cBhvr>
                                    </p:animEffect>
                                    <p:anim calcmode="lin" valueType="num">
                                      <p:cBhvr>
                                        <p:cTn id="81" dur="1822" tmFilter="0,0; 0.14,0.36; 0.43,0.73; 0.71,0.91; 1.0,1.0">
                                          <p:stCondLst>
                                            <p:cond delay="0"/>
                                          </p:stCondLst>
                                        </p:cTn>
                                        <p:tgtEl>
                                          <p:spTgt spid="260114"/>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260114"/>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260114"/>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260114"/>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260114"/>
                                        </p:tgtEl>
                                        <p:attrNameLst>
                                          <p:attrName>ppt_y</p:attrName>
                                        </p:attrNameLst>
                                      </p:cBhvr>
                                      <p:tavLst>
                                        <p:tav tm="0" fmla="#ppt_y-sin(pi*$)/81">
                                          <p:val>
                                            <p:fltVal val="0"/>
                                          </p:val>
                                        </p:tav>
                                        <p:tav tm="100000">
                                          <p:val>
                                            <p:fltVal val="1"/>
                                          </p:val>
                                        </p:tav>
                                      </p:tavLst>
                                    </p:anim>
                                    <p:animScale>
                                      <p:cBhvr>
                                        <p:cTn id="86" dur="26">
                                          <p:stCondLst>
                                            <p:cond delay="650"/>
                                          </p:stCondLst>
                                        </p:cTn>
                                        <p:tgtEl>
                                          <p:spTgt spid="260114"/>
                                        </p:tgtEl>
                                      </p:cBhvr>
                                      <p:to x="100000" y="60000"/>
                                    </p:animScale>
                                    <p:animScale>
                                      <p:cBhvr>
                                        <p:cTn id="87" dur="166" decel="50000">
                                          <p:stCondLst>
                                            <p:cond delay="676"/>
                                          </p:stCondLst>
                                        </p:cTn>
                                        <p:tgtEl>
                                          <p:spTgt spid="260114"/>
                                        </p:tgtEl>
                                      </p:cBhvr>
                                      <p:to x="100000" y="100000"/>
                                    </p:animScale>
                                    <p:animScale>
                                      <p:cBhvr>
                                        <p:cTn id="88" dur="26">
                                          <p:stCondLst>
                                            <p:cond delay="1312"/>
                                          </p:stCondLst>
                                        </p:cTn>
                                        <p:tgtEl>
                                          <p:spTgt spid="260114"/>
                                        </p:tgtEl>
                                      </p:cBhvr>
                                      <p:to x="100000" y="80000"/>
                                    </p:animScale>
                                    <p:animScale>
                                      <p:cBhvr>
                                        <p:cTn id="89" dur="166" decel="50000">
                                          <p:stCondLst>
                                            <p:cond delay="1338"/>
                                          </p:stCondLst>
                                        </p:cTn>
                                        <p:tgtEl>
                                          <p:spTgt spid="260114"/>
                                        </p:tgtEl>
                                      </p:cBhvr>
                                      <p:to x="100000" y="100000"/>
                                    </p:animScale>
                                    <p:animScale>
                                      <p:cBhvr>
                                        <p:cTn id="90" dur="26">
                                          <p:stCondLst>
                                            <p:cond delay="1642"/>
                                          </p:stCondLst>
                                        </p:cTn>
                                        <p:tgtEl>
                                          <p:spTgt spid="260114"/>
                                        </p:tgtEl>
                                      </p:cBhvr>
                                      <p:to x="100000" y="90000"/>
                                    </p:animScale>
                                    <p:animScale>
                                      <p:cBhvr>
                                        <p:cTn id="91" dur="166" decel="50000">
                                          <p:stCondLst>
                                            <p:cond delay="1668"/>
                                          </p:stCondLst>
                                        </p:cTn>
                                        <p:tgtEl>
                                          <p:spTgt spid="260114"/>
                                        </p:tgtEl>
                                      </p:cBhvr>
                                      <p:to x="100000" y="100000"/>
                                    </p:animScale>
                                    <p:animScale>
                                      <p:cBhvr>
                                        <p:cTn id="92" dur="26">
                                          <p:stCondLst>
                                            <p:cond delay="1808"/>
                                          </p:stCondLst>
                                        </p:cTn>
                                        <p:tgtEl>
                                          <p:spTgt spid="260114"/>
                                        </p:tgtEl>
                                      </p:cBhvr>
                                      <p:to x="100000" y="95000"/>
                                    </p:animScale>
                                    <p:animScale>
                                      <p:cBhvr>
                                        <p:cTn id="93" dur="166" decel="50000">
                                          <p:stCondLst>
                                            <p:cond delay="1834"/>
                                          </p:stCondLst>
                                        </p:cTn>
                                        <p:tgtEl>
                                          <p:spTgt spid="2601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5" grpId="0" animBg="1"/>
      <p:bldP spid="260106" grpId="0"/>
      <p:bldP spid="260107" grpId="0" animBg="1"/>
      <p:bldP spid="260109" grpId="0" animBg="1"/>
      <p:bldP spid="260110" grpId="0"/>
      <p:bldP spid="260111" grpId="0" animBg="1"/>
      <p:bldP spid="260112" grpId="0" animBg="1"/>
      <p:bldP spid="260113" grpId="0" animBg="1"/>
      <p:bldP spid="260114" grpId="0"/>
      <p:bldP spid="260117" grpId="0" animBg="1"/>
      <p:bldP spid="260118" grpId="0" animBg="1"/>
      <p:bldP spid="260119" grpId="0" animBg="1"/>
      <p:bldP spid="260120" grpId="0" animBg="1"/>
      <p:bldP spid="260103" grpId="0" animBg="1"/>
      <p:bldP spid="260104" grpId="0" animBg="1"/>
      <p:bldP spid="26010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381001" y="590173"/>
            <a:ext cx="8467725" cy="479180"/>
          </a:xfrm>
        </p:spPr>
        <p:txBody>
          <a:bodyPr>
            <a:normAutofit fontScale="90000"/>
          </a:bodyPr>
          <a:lstStyle/>
          <a:p>
            <a:r>
              <a:rPr lang="es-ES_tradnl" dirty="0"/>
              <a:t>La distribución F de </a:t>
            </a:r>
            <a:r>
              <a:rPr lang="es-ES_tradnl" dirty="0" err="1"/>
              <a:t>Snedecor</a:t>
            </a:r>
            <a:endParaRPr lang="es-ES_tradnl" dirty="0"/>
          </a:p>
        </p:txBody>
      </p:sp>
      <p:pic>
        <p:nvPicPr>
          <p:cNvPr id="164879" name="Picture 15" descr="MCj02991330000[1]"/>
          <p:cNvPicPr>
            <a:picLocks noChangeAspect="1" noChangeArrowheads="1"/>
          </p:cNvPicPr>
          <p:nvPr/>
        </p:nvPicPr>
        <p:blipFill>
          <a:blip r:embed="rId3" cstate="print"/>
          <a:srcRect/>
          <a:stretch>
            <a:fillRect/>
          </a:stretch>
        </p:blipFill>
        <p:spPr bwMode="auto">
          <a:xfrm>
            <a:off x="8628605" y="448589"/>
            <a:ext cx="440241" cy="620764"/>
          </a:xfrm>
          <a:prstGeom prst="rect">
            <a:avLst/>
          </a:prstGeom>
          <a:noFill/>
        </p:spPr>
      </p:pic>
      <p:sp>
        <p:nvSpPr>
          <p:cNvPr id="496644" name="Rectangle 4"/>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sp>
        <p:nvSpPr>
          <p:cNvPr id="496646" name="Rectangle 6"/>
          <p:cNvSpPr>
            <a:spLocks noChangeArrowheads="1"/>
          </p:cNvSpPr>
          <p:nvPr/>
        </p:nvSpPr>
        <p:spPr bwMode="auto">
          <a:xfrm>
            <a:off x="0" y="50723"/>
            <a:ext cx="170525" cy="426093"/>
          </a:xfrm>
          <a:prstGeom prst="rect">
            <a:avLst/>
          </a:prstGeom>
          <a:noFill/>
          <a:ln w="9525">
            <a:noFill/>
            <a:miter lim="800000"/>
            <a:headEnd/>
            <a:tailEnd/>
          </a:ln>
          <a:effectLst/>
        </p:spPr>
        <p:txBody>
          <a:bodyPr vert="horz" wrap="none" lIns="84406" tIns="42203" rIns="84406" bIns="42203" numCol="1" anchor="ctr" anchorCtr="0" compatLnSpc="1">
            <a:prstTxWarp prst="textNoShape">
              <a:avLst/>
            </a:prstTxWarp>
            <a:spAutoFit/>
          </a:bodyPr>
          <a:lstStyle/>
          <a:p>
            <a:endParaRPr lang="es-ES" sz="2215"/>
          </a:p>
        </p:txBody>
      </p:sp>
      <p:sp>
        <p:nvSpPr>
          <p:cNvPr id="13" name="12 Rectángulo redondeado"/>
          <p:cNvSpPr/>
          <p:nvPr/>
        </p:nvSpPr>
        <p:spPr bwMode="auto">
          <a:xfrm>
            <a:off x="284754" y="1254173"/>
            <a:ext cx="8541257" cy="1131374"/>
          </a:xfrm>
          <a:prstGeom prst="roundRect">
            <a:avLst/>
          </a:prstGeom>
          <a:noFill/>
          <a:ln w="19050" cap="flat" cmpd="sng" algn="ctr">
            <a:solidFill>
              <a:srgbClr val="008000"/>
            </a:solidFill>
            <a:prstDash val="solid"/>
            <a:round/>
            <a:headEnd type="none" w="med" len="med"/>
            <a:tailEnd type="none" w="med" len="med"/>
          </a:ln>
          <a:effectLst/>
        </p:spPr>
        <p:txBody>
          <a:bodyPr vert="horz" wrap="square" lIns="84406" tIns="0" rIns="84406" bIns="0" numCol="1" rtlCol="0" anchor="t" anchorCtr="0" compatLnSpc="1">
            <a:prstTxWarp prst="textNoShape">
              <a:avLst/>
            </a:prstTxWarp>
            <a:spAutoFit/>
          </a:bodyPr>
          <a:lstStyle/>
          <a:p>
            <a:pPr>
              <a:spcBef>
                <a:spcPts val="0"/>
              </a:spcBef>
            </a:pPr>
            <a:r>
              <a:rPr lang="es-ES" sz="2215" dirty="0">
                <a:solidFill>
                  <a:srgbClr val="008000"/>
                </a:solidFill>
                <a:latin typeface="+mn-lt"/>
                <a:ea typeface="Times New Roman"/>
                <a:cs typeface="Times New Roman"/>
              </a:rPr>
              <a:t>Ejercicio 4:</a:t>
            </a:r>
            <a:r>
              <a:rPr lang="es-ES" sz="2215" dirty="0">
                <a:solidFill>
                  <a:srgbClr val="000000"/>
                </a:solidFill>
                <a:latin typeface="+mn-lt"/>
                <a:ea typeface="Times New Roman"/>
                <a:cs typeface="Times New Roman"/>
              </a:rPr>
              <a:t> Calcular aproximadamente la probabilidad de que al extraer dos muestras de tamaño 25 de una misma población normal, la segunda varianza muestral resulta más del doble que la primera.</a:t>
            </a:r>
          </a:p>
        </p:txBody>
      </p:sp>
    </p:spTree>
    <p:extLst>
      <p:ext uri="{BB962C8B-B14F-4D97-AF65-F5344CB8AC3E}">
        <p14:creationId xmlns:p14="http://schemas.microsoft.com/office/powerpoint/2010/main" val="1363172511"/>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64879"/>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err="1"/>
              <a:t>Statgraphics</a:t>
            </a:r>
            <a:endParaRPr lang="es-ES_tradnl" dirty="0"/>
          </a:p>
        </p:txBody>
      </p:sp>
      <p:pic>
        <p:nvPicPr>
          <p:cNvPr id="4" name="Marcador de contenido 3"/>
          <p:cNvPicPr>
            <a:picLocks noGrp="1" noChangeAspect="1"/>
          </p:cNvPicPr>
          <p:nvPr>
            <p:ph idx="1"/>
          </p:nvPr>
        </p:nvPicPr>
        <p:blipFill rotWithShape="1">
          <a:blip r:embed="rId3"/>
          <a:srcRect r="65249" b="74476"/>
          <a:stretch/>
        </p:blipFill>
        <p:spPr>
          <a:xfrm>
            <a:off x="736939" y="988820"/>
            <a:ext cx="6991590" cy="2039682"/>
          </a:xfrm>
          <a:prstGeom prst="rect">
            <a:avLst/>
          </a:prstGeom>
        </p:spPr>
      </p:pic>
      <p:pic>
        <p:nvPicPr>
          <p:cNvPr id="8" name="Imagen 7"/>
          <p:cNvPicPr>
            <a:picLocks noChangeAspect="1"/>
          </p:cNvPicPr>
          <p:nvPr/>
        </p:nvPicPr>
        <p:blipFill rotWithShape="1">
          <a:blip r:embed="rId4"/>
          <a:srcRect l="22343" t="23205" r="61380" b="40556"/>
          <a:stretch/>
        </p:blipFill>
        <p:spPr>
          <a:xfrm>
            <a:off x="2480508" y="3097060"/>
            <a:ext cx="3322736" cy="2938341"/>
          </a:xfrm>
          <a:prstGeom prst="rect">
            <a:avLst/>
          </a:prstGeom>
        </p:spPr>
      </p:pic>
      <p:pic>
        <p:nvPicPr>
          <p:cNvPr id="5" name="Imagen 4">
            <a:extLst>
              <a:ext uri="{FF2B5EF4-FFF2-40B4-BE49-F238E27FC236}">
                <a16:creationId xmlns:a16="http://schemas.microsoft.com/office/drawing/2014/main" id="{328A7B91-E179-A149-8339-4FC674966E5A}"/>
              </a:ext>
            </a:extLst>
          </p:cNvPr>
          <p:cNvPicPr>
            <a:picLocks noChangeAspect="1"/>
          </p:cNvPicPr>
          <p:nvPr/>
        </p:nvPicPr>
        <p:blipFill>
          <a:blip r:embed="rId5"/>
          <a:stretch>
            <a:fillRect/>
          </a:stretch>
        </p:blipFill>
        <p:spPr>
          <a:xfrm>
            <a:off x="8172400" y="45721"/>
            <a:ext cx="879685" cy="879685"/>
          </a:xfrm>
          <a:prstGeom prst="rect">
            <a:avLst/>
          </a:prstGeom>
        </p:spPr>
      </p:pic>
      <p:sp>
        <p:nvSpPr>
          <p:cNvPr id="3" name="Rectángulo redondeado 2">
            <a:extLst>
              <a:ext uri="{FF2B5EF4-FFF2-40B4-BE49-F238E27FC236}">
                <a16:creationId xmlns:a16="http://schemas.microsoft.com/office/drawing/2014/main" id="{C6E4560B-09B2-D344-B0F7-630F02CB7878}"/>
              </a:ext>
            </a:extLst>
          </p:cNvPr>
          <p:cNvSpPr/>
          <p:nvPr/>
        </p:nvSpPr>
        <p:spPr>
          <a:xfrm>
            <a:off x="2195736" y="5229200"/>
            <a:ext cx="4248472" cy="64807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3006152870"/>
      </p:ext>
    </p:extLst>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ca-ES" sz="2900" dirty="0"/>
              <a:t>Test F</a:t>
            </a:r>
            <a:endParaRPr lang="es-ES_tradnl" sz="2900" dirty="0"/>
          </a:p>
        </p:txBody>
      </p:sp>
      <p:sp>
        <p:nvSpPr>
          <p:cNvPr id="57351" name="Text Box 7"/>
          <p:cNvSpPr txBox="1">
            <a:spLocks noChangeArrowheads="1"/>
          </p:cNvSpPr>
          <p:nvPr/>
        </p:nvSpPr>
        <p:spPr bwMode="auto">
          <a:xfrm>
            <a:off x="609600" y="692698"/>
            <a:ext cx="7924800" cy="46166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Denominamos </a:t>
            </a:r>
            <a:r>
              <a:rPr lang="es-ES_tradnl" b="1" dirty="0">
                <a:solidFill>
                  <a:srgbClr val="0070C0"/>
                </a:solidFill>
              </a:rPr>
              <a:t>f-ratio</a:t>
            </a:r>
            <a:r>
              <a:rPr lang="es-ES_tradnl" dirty="0"/>
              <a:t> o </a:t>
            </a:r>
            <a:r>
              <a:rPr lang="es-ES_tradnl" b="1" dirty="0">
                <a:solidFill>
                  <a:srgbClr val="0070C0"/>
                </a:solidFill>
              </a:rPr>
              <a:t>f calculada</a:t>
            </a:r>
            <a:r>
              <a:rPr lang="es-ES_tradnl" dirty="0">
                <a:solidFill>
                  <a:srgbClr val="0070C0"/>
                </a:solidFill>
              </a:rPr>
              <a:t> </a:t>
            </a:r>
            <a:r>
              <a:rPr lang="es-ES_tradnl" dirty="0"/>
              <a:t>al cociente:</a:t>
            </a:r>
          </a:p>
        </p:txBody>
      </p:sp>
      <p:sp>
        <p:nvSpPr>
          <p:cNvPr id="57353" name="Text Box 9"/>
          <p:cNvSpPr txBox="1">
            <a:spLocks noChangeArrowheads="1"/>
          </p:cNvSpPr>
          <p:nvPr/>
        </p:nvSpPr>
        <p:spPr bwMode="auto">
          <a:xfrm>
            <a:off x="251520" y="2577563"/>
            <a:ext cx="8568952" cy="1643527"/>
          </a:xfrm>
          <a:prstGeom prst="rect">
            <a:avLst/>
          </a:prstGeom>
          <a:noFill/>
          <a:ln w="12700" cap="sq">
            <a:noFill/>
            <a:miter lim="800000"/>
            <a:headEnd type="none" w="sm" len="sm"/>
            <a:tailEnd type="none" w="sm" len="sm"/>
          </a:ln>
          <a:effectLst/>
        </p:spPr>
        <p:txBody>
          <a:bodyPr wrap="square">
            <a:spAutoFit/>
          </a:bodyPr>
          <a:lstStyle/>
          <a:p>
            <a:pPr marL="342900" indent="-342900">
              <a:spcBef>
                <a:spcPct val="20000"/>
              </a:spcBef>
              <a:buClr>
                <a:srgbClr val="FF0000"/>
              </a:buClr>
              <a:buSzPct val="115000"/>
              <a:buFont typeface="Arial" panose="020B0604020202020204" pitchFamily="34" charset="0"/>
              <a:buChar char="•"/>
            </a:pPr>
            <a:r>
              <a:rPr lang="es-ES_tradnl" u="sng" dirty="0"/>
              <a:t> Si </a:t>
            </a:r>
            <a:r>
              <a:rPr lang="es-ES_tradnl" b="1" u="sng" dirty="0"/>
              <a:t>no</a:t>
            </a:r>
            <a:r>
              <a:rPr lang="es-ES_tradnl" u="sng" dirty="0"/>
              <a:t> existe un efecto real</a:t>
            </a:r>
            <a:r>
              <a:rPr lang="es-ES_tradnl" dirty="0"/>
              <a:t> del factor en la población </a:t>
            </a:r>
            <a:r>
              <a:rPr lang="es-ES_tradnl" b="1" dirty="0">
                <a:solidFill>
                  <a:srgbClr val="C00000"/>
                </a:solidFill>
                <a:sym typeface="Symbol"/>
              </a:rPr>
              <a:t></a:t>
            </a:r>
            <a:r>
              <a:rPr lang="es-ES_tradnl" dirty="0">
                <a:sym typeface="Symbol"/>
              </a:rPr>
              <a:t> </a:t>
            </a:r>
            <a:r>
              <a:rPr lang="es-ES_tradnl" dirty="0">
                <a:sym typeface="Symbol" pitchFamily="18" charset="2"/>
              </a:rPr>
              <a:t>el PROVEEDOR no influye sobre la media del EQUILIBRADO DINNÁMICO</a:t>
            </a:r>
            <a:r>
              <a:rPr lang="es-ES_tradnl" dirty="0">
                <a:sym typeface="Symbol"/>
              </a:rPr>
              <a:t> </a:t>
            </a:r>
            <a:r>
              <a:rPr lang="es-ES_tradnl" b="1" dirty="0">
                <a:solidFill>
                  <a:srgbClr val="C00000"/>
                </a:solidFill>
                <a:sym typeface="Symbol"/>
              </a:rPr>
              <a:t></a:t>
            </a:r>
          </a:p>
          <a:p>
            <a:pPr algn="ctr">
              <a:spcBef>
                <a:spcPct val="20000"/>
              </a:spcBef>
              <a:buClr>
                <a:schemeClr val="folHlink"/>
              </a:buClr>
              <a:buSzPct val="75000"/>
            </a:pPr>
            <a:r>
              <a:rPr lang="es-ES_tradnl" b="1" dirty="0" err="1"/>
              <a:t>CM</a:t>
            </a:r>
            <a:r>
              <a:rPr lang="es-ES_tradnl" b="1" baseline="-25000" dirty="0" err="1"/>
              <a:t>factor</a:t>
            </a:r>
            <a:r>
              <a:rPr lang="es-ES_tradnl" b="1" baseline="-25000" dirty="0"/>
              <a:t> </a:t>
            </a:r>
            <a:r>
              <a:rPr lang="es-ES_tradnl" b="1" dirty="0"/>
              <a:t>≈ </a:t>
            </a:r>
            <a:r>
              <a:rPr lang="es-ES_tradnl" b="1" dirty="0" err="1"/>
              <a:t>CM</a:t>
            </a:r>
            <a:r>
              <a:rPr lang="es-ES_tradnl" b="1" baseline="-25000" dirty="0" err="1"/>
              <a:t>residual</a:t>
            </a:r>
            <a:r>
              <a:rPr lang="es-ES_tradnl" b="1" baseline="-25000" dirty="0"/>
              <a:t> </a:t>
            </a:r>
            <a:r>
              <a:rPr lang="es-ES_tradnl" b="1" dirty="0">
                <a:solidFill>
                  <a:srgbClr val="C00000"/>
                </a:solidFill>
                <a:sym typeface="Symbol"/>
              </a:rPr>
              <a:t> </a:t>
            </a:r>
            <a:r>
              <a:rPr lang="es-ES_tradnl" b="1" dirty="0">
                <a:solidFill>
                  <a:srgbClr val="0070C0"/>
                </a:solidFill>
                <a:sym typeface="Symbol"/>
              </a:rPr>
              <a:t>F-ratio</a:t>
            </a:r>
            <a:r>
              <a:rPr lang="es-ES_tradnl" b="1" dirty="0">
                <a:solidFill>
                  <a:srgbClr val="FF0000"/>
                </a:solidFill>
              </a:rPr>
              <a:t> </a:t>
            </a:r>
            <a:r>
              <a:rPr lang="es-ES_tradnl" b="1" dirty="0"/>
              <a:t>≈1 </a:t>
            </a:r>
            <a:r>
              <a:rPr lang="es-ES_tradnl" sz="1800" dirty="0">
                <a:sym typeface="Symbol" pitchFamily="18" charset="2"/>
              </a:rPr>
              <a:t>(</a:t>
            </a:r>
            <a:r>
              <a:rPr lang="es-ES_tradnl" sz="1800" b="1" dirty="0">
                <a:sym typeface="Symbol" pitchFamily="18" charset="2"/>
              </a:rPr>
              <a:t>S</a:t>
            </a:r>
            <a:r>
              <a:rPr lang="es-ES_tradnl" sz="1800" b="1" baseline="30000" dirty="0">
                <a:sym typeface="Symbol" pitchFamily="18" charset="2"/>
              </a:rPr>
              <a:t>2</a:t>
            </a:r>
            <a:r>
              <a:rPr lang="es-ES_tradnl" sz="1800" baseline="-25000" dirty="0">
                <a:sym typeface="Symbol" pitchFamily="18" charset="2"/>
              </a:rPr>
              <a:t>F</a:t>
            </a:r>
            <a:r>
              <a:rPr lang="es-ES_tradnl" sz="1800" dirty="0">
                <a:sym typeface="Symbol" pitchFamily="18" charset="2"/>
              </a:rPr>
              <a:t>/ </a:t>
            </a:r>
            <a:r>
              <a:rPr lang="es-ES_tradnl" sz="1800" b="1" dirty="0">
                <a:sym typeface="Symbol" pitchFamily="18" charset="2"/>
              </a:rPr>
              <a:t>S</a:t>
            </a:r>
            <a:r>
              <a:rPr lang="es-ES_tradnl" sz="1800" b="1" baseline="30000" dirty="0">
                <a:sym typeface="Symbol" pitchFamily="18" charset="2"/>
              </a:rPr>
              <a:t>2</a:t>
            </a:r>
            <a:r>
              <a:rPr lang="es-ES_tradnl" sz="1800" baseline="-25000" dirty="0">
                <a:sym typeface="Symbol" pitchFamily="18" charset="2"/>
              </a:rPr>
              <a:t>R</a:t>
            </a:r>
            <a:r>
              <a:rPr lang="es-ES_tradnl" sz="1800" b="1" dirty="0">
                <a:sym typeface="Symbol" pitchFamily="18" charset="2"/>
              </a:rPr>
              <a:t>≈</a:t>
            </a:r>
            <a:r>
              <a:rPr lang="es-ES_tradnl" sz="1800" dirty="0">
                <a:sym typeface="Symbol" pitchFamily="18" charset="2"/>
              </a:rPr>
              <a:t>1)</a:t>
            </a:r>
            <a:endParaRPr lang="es-ES_tradnl" sz="1800" b="1" dirty="0">
              <a:solidFill>
                <a:schemeClr val="tx2">
                  <a:lumMod val="75000"/>
                </a:schemeClr>
              </a:solidFill>
            </a:endParaRPr>
          </a:p>
        </p:txBody>
      </p:sp>
      <p:sp>
        <p:nvSpPr>
          <p:cNvPr id="57357" name="Text Box 13"/>
          <p:cNvSpPr txBox="1">
            <a:spLocks noChangeArrowheads="1"/>
          </p:cNvSpPr>
          <p:nvPr/>
        </p:nvSpPr>
        <p:spPr bwMode="auto">
          <a:xfrm>
            <a:off x="251520" y="4495802"/>
            <a:ext cx="8640960" cy="1643527"/>
          </a:xfrm>
          <a:prstGeom prst="rect">
            <a:avLst/>
          </a:prstGeom>
          <a:noFill/>
          <a:ln w="12700" cap="sq">
            <a:noFill/>
            <a:miter lim="800000"/>
            <a:headEnd type="none" w="sm" len="sm"/>
            <a:tailEnd type="none" w="sm" len="sm"/>
          </a:ln>
          <a:effectLst/>
        </p:spPr>
        <p:txBody>
          <a:bodyPr wrap="square">
            <a:spAutoFit/>
          </a:bodyPr>
          <a:lstStyle/>
          <a:p>
            <a:pPr marL="342900" indent="-342900" algn="ctr">
              <a:spcBef>
                <a:spcPct val="20000"/>
              </a:spcBef>
              <a:buClr>
                <a:srgbClr val="FF0000"/>
              </a:buClr>
              <a:buSzPct val="125000"/>
              <a:buFont typeface="Arial" panose="020B0604020202020204" pitchFamily="34" charset="0"/>
              <a:buChar char="•"/>
            </a:pPr>
            <a:r>
              <a:rPr lang="es-ES_tradnl" dirty="0"/>
              <a:t> </a:t>
            </a:r>
            <a:r>
              <a:rPr lang="es-ES_tradnl" u="sng" dirty="0"/>
              <a:t>Si existe un efecto real</a:t>
            </a:r>
            <a:r>
              <a:rPr lang="es-ES_tradnl" dirty="0"/>
              <a:t> del factor en la población </a:t>
            </a:r>
            <a:r>
              <a:rPr lang="es-ES_tradnl" b="1" dirty="0">
                <a:solidFill>
                  <a:srgbClr val="C00000"/>
                </a:solidFill>
                <a:sym typeface="Symbol"/>
              </a:rPr>
              <a:t></a:t>
            </a:r>
            <a:r>
              <a:rPr lang="es-ES_tradnl" dirty="0">
                <a:sym typeface="Symbol"/>
              </a:rPr>
              <a:t> </a:t>
            </a:r>
            <a:r>
              <a:rPr lang="es-ES_tradnl" dirty="0">
                <a:sym typeface="Symbol" pitchFamily="18" charset="2"/>
              </a:rPr>
              <a:t>el PROVEEDOR </a:t>
            </a:r>
            <a:r>
              <a:rPr lang="es-ES_tradnl" b="1" dirty="0">
                <a:sym typeface="Symbol" pitchFamily="18" charset="2"/>
              </a:rPr>
              <a:t>SÍ</a:t>
            </a:r>
            <a:r>
              <a:rPr lang="es-ES_tradnl" dirty="0">
                <a:sym typeface="Symbol" pitchFamily="18" charset="2"/>
              </a:rPr>
              <a:t> influye sobre la media del EQUILIBRADO DINNÁMICO</a:t>
            </a:r>
            <a:r>
              <a:rPr lang="es-ES_tradnl" dirty="0">
                <a:sym typeface="Symbol"/>
              </a:rPr>
              <a:t> </a:t>
            </a:r>
            <a:r>
              <a:rPr lang="es-ES_tradnl" b="1" dirty="0">
                <a:solidFill>
                  <a:srgbClr val="C00000"/>
                </a:solidFill>
                <a:sym typeface="Symbol"/>
              </a:rPr>
              <a:t></a:t>
            </a:r>
            <a:r>
              <a:rPr lang="es-ES_tradnl" dirty="0"/>
              <a:t>     </a:t>
            </a:r>
          </a:p>
          <a:p>
            <a:pPr algn="ctr">
              <a:spcBef>
                <a:spcPct val="20000"/>
              </a:spcBef>
              <a:buClr>
                <a:schemeClr val="folHlink"/>
              </a:buClr>
              <a:buSzPct val="75000"/>
            </a:pPr>
            <a:r>
              <a:rPr lang="es-ES_tradnl" b="1" dirty="0" err="1"/>
              <a:t>CM</a:t>
            </a:r>
            <a:r>
              <a:rPr lang="es-ES_tradnl" b="1" baseline="-25000" dirty="0" err="1"/>
              <a:t>factor</a:t>
            </a:r>
            <a:r>
              <a:rPr lang="es-ES_tradnl" b="1" baseline="-25000" dirty="0"/>
              <a:t> </a:t>
            </a:r>
            <a:r>
              <a:rPr lang="es-ES_tradnl" b="1" dirty="0"/>
              <a:t>&gt;&gt;&gt; </a:t>
            </a:r>
            <a:r>
              <a:rPr lang="es-ES_tradnl" b="1" dirty="0" err="1"/>
              <a:t>CM</a:t>
            </a:r>
            <a:r>
              <a:rPr lang="es-ES_tradnl" b="1" baseline="-25000" dirty="0" err="1"/>
              <a:t>residual</a:t>
            </a:r>
            <a:r>
              <a:rPr lang="es-ES_tradnl" b="1" dirty="0">
                <a:solidFill>
                  <a:srgbClr val="C00000"/>
                </a:solidFill>
                <a:sym typeface="Symbol"/>
              </a:rPr>
              <a:t>  </a:t>
            </a:r>
            <a:r>
              <a:rPr lang="es-ES_tradnl" b="1" dirty="0">
                <a:solidFill>
                  <a:srgbClr val="0070C0"/>
                </a:solidFill>
                <a:sym typeface="Symbol"/>
              </a:rPr>
              <a:t>F-ratio</a:t>
            </a:r>
            <a:r>
              <a:rPr lang="es-ES_tradnl" b="1" dirty="0"/>
              <a:t> &gt;1 </a:t>
            </a:r>
            <a:r>
              <a:rPr lang="es-ES_tradnl" sz="1800" dirty="0">
                <a:solidFill>
                  <a:srgbClr val="000000"/>
                </a:solidFill>
                <a:sym typeface="Symbol" pitchFamily="18" charset="2"/>
              </a:rPr>
              <a:t>(</a:t>
            </a:r>
            <a:r>
              <a:rPr lang="es-ES_tradnl" sz="1800" b="1" dirty="0">
                <a:solidFill>
                  <a:srgbClr val="000000"/>
                </a:solidFill>
                <a:sym typeface="Symbol" pitchFamily="18" charset="2"/>
              </a:rPr>
              <a:t>S</a:t>
            </a:r>
            <a:r>
              <a:rPr lang="es-ES_tradnl" sz="1800" b="1" baseline="30000" dirty="0">
                <a:solidFill>
                  <a:srgbClr val="000000"/>
                </a:solidFill>
                <a:sym typeface="Symbol" pitchFamily="18" charset="2"/>
              </a:rPr>
              <a:t>2</a:t>
            </a:r>
            <a:r>
              <a:rPr lang="es-ES_tradnl" sz="1800" baseline="-25000" dirty="0">
                <a:solidFill>
                  <a:srgbClr val="000000"/>
                </a:solidFill>
                <a:sym typeface="Symbol" pitchFamily="18" charset="2"/>
              </a:rPr>
              <a:t>F</a:t>
            </a:r>
            <a:r>
              <a:rPr lang="es-ES_tradnl" sz="1800" dirty="0">
                <a:solidFill>
                  <a:srgbClr val="000000"/>
                </a:solidFill>
                <a:sym typeface="Symbol" pitchFamily="18" charset="2"/>
              </a:rPr>
              <a:t>/ </a:t>
            </a:r>
            <a:r>
              <a:rPr lang="es-ES_tradnl" sz="1800" b="1" dirty="0">
                <a:solidFill>
                  <a:srgbClr val="000000"/>
                </a:solidFill>
                <a:sym typeface="Symbol" pitchFamily="18" charset="2"/>
              </a:rPr>
              <a:t>S</a:t>
            </a:r>
            <a:r>
              <a:rPr lang="es-ES_tradnl" sz="1800" b="1" baseline="30000" dirty="0">
                <a:solidFill>
                  <a:srgbClr val="000000"/>
                </a:solidFill>
                <a:sym typeface="Symbol" pitchFamily="18" charset="2"/>
              </a:rPr>
              <a:t>2</a:t>
            </a:r>
            <a:r>
              <a:rPr lang="es-ES_tradnl" sz="1800" baseline="-25000" dirty="0">
                <a:solidFill>
                  <a:srgbClr val="000000"/>
                </a:solidFill>
                <a:sym typeface="Symbol" pitchFamily="18" charset="2"/>
              </a:rPr>
              <a:t>R</a:t>
            </a:r>
            <a:r>
              <a:rPr lang="es-ES_tradnl" sz="1800" b="1" dirty="0">
                <a:solidFill>
                  <a:srgbClr val="000000"/>
                </a:solidFill>
                <a:sym typeface="Symbol" pitchFamily="18" charset="2"/>
              </a:rPr>
              <a:t>&gt;</a:t>
            </a:r>
            <a:r>
              <a:rPr lang="es-ES_tradnl" sz="1800" dirty="0">
                <a:solidFill>
                  <a:srgbClr val="000000"/>
                </a:solidFill>
                <a:sym typeface="Symbol" pitchFamily="18" charset="2"/>
              </a:rPr>
              <a:t>1)</a:t>
            </a:r>
            <a:endParaRPr lang="es-ES" b="1" dirty="0"/>
          </a:p>
        </p:txBody>
      </p:sp>
      <p:graphicFrame>
        <p:nvGraphicFramePr>
          <p:cNvPr id="10" name="Object 11"/>
          <p:cNvGraphicFramePr>
            <a:graphicFrameLocks noChangeAspect="1"/>
          </p:cNvGraphicFramePr>
          <p:nvPr>
            <p:extLst>
              <p:ext uri="{D42A27DB-BD31-4B8C-83A1-F6EECF244321}">
                <p14:modId xmlns:p14="http://schemas.microsoft.com/office/powerpoint/2010/main" val="436149760"/>
              </p:ext>
            </p:extLst>
          </p:nvPr>
        </p:nvGraphicFramePr>
        <p:xfrm>
          <a:off x="1259632" y="1268761"/>
          <a:ext cx="4135438" cy="1076325"/>
        </p:xfrm>
        <a:graphic>
          <a:graphicData uri="http://schemas.openxmlformats.org/presentationml/2006/ole">
            <mc:AlternateContent xmlns:mc="http://schemas.openxmlformats.org/markup-compatibility/2006">
              <mc:Choice xmlns:v="urn:schemas-microsoft-com:vml" Requires="v">
                <p:oleObj spid="_x0000_s617672" name="Equation" r:id="rId4" imgW="1765080" imgH="406080" progId="Equation.DSMT4">
                  <p:embed/>
                </p:oleObj>
              </mc:Choice>
              <mc:Fallback>
                <p:oleObj name="Equation" r:id="rId4" imgW="1765080" imgH="40608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l="-2040" t="-8865" r="-2040" b="-8865"/>
                      <a:stretch>
                        <a:fillRect/>
                      </a:stretch>
                    </p:blipFill>
                    <p:spPr bwMode="auto">
                      <a:xfrm>
                        <a:off x="1259632" y="1268761"/>
                        <a:ext cx="4135438" cy="1076325"/>
                      </a:xfrm>
                      <a:prstGeom prst="rect">
                        <a:avLst/>
                      </a:prstGeom>
                      <a:solidFill>
                        <a:schemeClr val="bg1">
                          <a:lumMod val="95000"/>
                        </a:schemeClr>
                      </a:solidFill>
                      <a:ln w="9525">
                        <a:solidFill>
                          <a:srgbClr val="0070C0"/>
                        </a:solidFill>
                        <a:miter lim="800000"/>
                        <a:headEnd/>
                        <a:tailEnd/>
                      </a:ln>
                    </p:spPr>
                  </p:pic>
                </p:oleObj>
              </mc:Fallback>
            </mc:AlternateContent>
          </a:graphicData>
        </a:graphic>
      </p:graphicFrame>
      <p:sp>
        <p:nvSpPr>
          <p:cNvPr id="7" name="Text Box 5"/>
          <p:cNvSpPr txBox="1">
            <a:spLocks noChangeArrowheads="1"/>
          </p:cNvSpPr>
          <p:nvPr/>
        </p:nvSpPr>
        <p:spPr bwMode="auto">
          <a:xfrm>
            <a:off x="5364089" y="1412776"/>
            <a:ext cx="3635896" cy="830997"/>
          </a:xfrm>
          <a:prstGeom prst="rect">
            <a:avLst/>
          </a:prstGeom>
          <a:noFill/>
          <a:ln w="9525">
            <a:noFill/>
            <a:miter lim="800000"/>
            <a:headEnd/>
            <a:tailEnd/>
          </a:ln>
          <a:effectLst/>
        </p:spPr>
        <p:txBody>
          <a:bodyPr wrap="square">
            <a:spAutoFit/>
          </a:bodyPr>
          <a:lstStyle/>
          <a:p>
            <a:pPr algn="ctr" eaLnBrk="0" hangingPunct="0">
              <a:spcBef>
                <a:spcPts val="600"/>
              </a:spcBef>
            </a:pPr>
            <a:r>
              <a:rPr lang="es-ES_tradnl" dirty="0">
                <a:latin typeface="Verdana" pitchFamily="34" charset="0"/>
                <a:sym typeface="Symbol" pitchFamily="18" charset="2"/>
              </a:rPr>
              <a:t>Cociente o ratio de varianzas (</a:t>
            </a: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F</a:t>
            </a:r>
            <a:r>
              <a:rPr lang="es-ES_tradnl" dirty="0">
                <a:sym typeface="Symbol" pitchFamily="18" charset="2"/>
              </a:rPr>
              <a:t>/ </a:t>
            </a:r>
            <a:r>
              <a:rPr lang="es-ES_tradnl" b="1" dirty="0">
                <a:sym typeface="Symbol" pitchFamily="18" charset="2"/>
              </a:rPr>
              <a:t>S</a:t>
            </a:r>
            <a:r>
              <a:rPr lang="es-ES_tradnl" b="1" baseline="30000" dirty="0">
                <a:sym typeface="Symbol" pitchFamily="18" charset="2"/>
              </a:rPr>
              <a:t>2</a:t>
            </a:r>
            <a:r>
              <a:rPr lang="es-ES_tradnl" baseline="-25000" dirty="0">
                <a:sym typeface="Symbol" pitchFamily="18" charset="2"/>
              </a:rPr>
              <a:t>R</a:t>
            </a:r>
            <a:r>
              <a:rPr lang="es-ES_tradnl" dirty="0">
                <a:sym typeface="Symbol" pitchFamily="18" charset="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57353"/>
                                        </p:tgtEl>
                                        <p:attrNameLst>
                                          <p:attrName>style.visibility</p:attrName>
                                        </p:attrNameLst>
                                      </p:cBhvr>
                                      <p:to>
                                        <p:strVal val="visible"/>
                                      </p:to>
                                    </p:set>
                                    <p:anim calcmode="discrete" valueType="clr">
                                      <p:cBhvr override="childStyle">
                                        <p:cTn id="12" dur="80"/>
                                        <p:tgtEl>
                                          <p:spTgt spid="57353"/>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57353"/>
                                        </p:tgtEl>
                                        <p:attrNameLst>
                                          <p:attrName>fillcolor</p:attrName>
                                        </p:attrNameLst>
                                      </p:cBhvr>
                                      <p:tavLst>
                                        <p:tav tm="0">
                                          <p:val>
                                            <p:clrVal>
                                              <a:schemeClr val="accent2"/>
                                            </p:clrVal>
                                          </p:val>
                                        </p:tav>
                                        <p:tav tm="50000">
                                          <p:val>
                                            <p:clrVal>
                                              <a:schemeClr val="hlink"/>
                                            </p:clrVal>
                                          </p:val>
                                        </p:tav>
                                      </p:tavLst>
                                    </p:anim>
                                    <p:set>
                                      <p:cBhvr>
                                        <p:cTn id="14" dur="80"/>
                                        <p:tgtEl>
                                          <p:spTgt spid="57353"/>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57357"/>
                                        </p:tgtEl>
                                        <p:attrNameLst>
                                          <p:attrName>style.visibility</p:attrName>
                                        </p:attrNameLst>
                                      </p:cBhvr>
                                      <p:to>
                                        <p:strVal val="visible"/>
                                      </p:to>
                                    </p:set>
                                    <p:anim calcmode="discrete" valueType="clr">
                                      <p:cBhvr override="childStyle">
                                        <p:cTn id="19" dur="80"/>
                                        <p:tgtEl>
                                          <p:spTgt spid="57357"/>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7357"/>
                                        </p:tgtEl>
                                        <p:attrNameLst>
                                          <p:attrName>fillcolor</p:attrName>
                                        </p:attrNameLst>
                                      </p:cBhvr>
                                      <p:tavLst>
                                        <p:tav tm="0">
                                          <p:val>
                                            <p:clrVal>
                                              <a:schemeClr val="accent2"/>
                                            </p:clrVal>
                                          </p:val>
                                        </p:tav>
                                        <p:tav tm="50000">
                                          <p:val>
                                            <p:clrVal>
                                              <a:schemeClr val="hlink"/>
                                            </p:clrVal>
                                          </p:val>
                                        </p:tav>
                                      </p:tavLst>
                                    </p:anim>
                                    <p:set>
                                      <p:cBhvr>
                                        <p:cTn id="21" dur="80"/>
                                        <p:tgtEl>
                                          <p:spTgt spid="57357"/>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p:bldP spid="57357"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ca-ES" sz="2900" dirty="0"/>
              <a:t>Test F</a:t>
            </a:r>
            <a:endParaRPr lang="es-ES_tradnl" sz="2900" dirty="0"/>
          </a:p>
        </p:txBody>
      </p:sp>
      <p:sp>
        <p:nvSpPr>
          <p:cNvPr id="57351" name="Text Box 7"/>
          <p:cNvSpPr txBox="1">
            <a:spLocks noChangeArrowheads="1"/>
          </p:cNvSpPr>
          <p:nvPr/>
        </p:nvSpPr>
        <p:spPr bwMode="auto">
          <a:xfrm>
            <a:off x="323528" y="735087"/>
            <a:ext cx="2592288" cy="830997"/>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t>En nuestro </a:t>
            </a:r>
            <a:r>
              <a:rPr lang="es-ES_tradnl" b="1" dirty="0"/>
              <a:t>ejemplo</a:t>
            </a:r>
            <a:r>
              <a:rPr lang="es-ES_tradnl" dirty="0"/>
              <a:t>:</a:t>
            </a:r>
          </a:p>
        </p:txBody>
      </p:sp>
      <p:graphicFrame>
        <p:nvGraphicFramePr>
          <p:cNvPr id="10" name="Object 11"/>
          <p:cNvGraphicFramePr>
            <a:graphicFrameLocks noChangeAspect="1"/>
          </p:cNvGraphicFramePr>
          <p:nvPr>
            <p:extLst>
              <p:ext uri="{D42A27DB-BD31-4B8C-83A1-F6EECF244321}">
                <p14:modId xmlns:p14="http://schemas.microsoft.com/office/powerpoint/2010/main" val="91634150"/>
              </p:ext>
            </p:extLst>
          </p:nvPr>
        </p:nvGraphicFramePr>
        <p:xfrm>
          <a:off x="2411760" y="650032"/>
          <a:ext cx="4997450" cy="1144588"/>
        </p:xfrm>
        <a:graphic>
          <a:graphicData uri="http://schemas.openxmlformats.org/presentationml/2006/ole">
            <mc:AlternateContent xmlns:mc="http://schemas.openxmlformats.org/markup-compatibility/2006">
              <mc:Choice xmlns:v="urn:schemas-microsoft-com:vml" Requires="v">
                <p:oleObj spid="_x0000_s1134143" name="Equation" r:id="rId4" imgW="2133360" imgH="431640" progId="Equation.DSMT4">
                  <p:embed/>
                </p:oleObj>
              </mc:Choice>
              <mc:Fallback>
                <p:oleObj name="Equation" r:id="rId4" imgW="213336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2040" t="-8865" r="-2040" b="-8865"/>
                      <a:stretch>
                        <a:fillRect/>
                      </a:stretch>
                    </p:blipFill>
                    <p:spPr bwMode="auto">
                      <a:xfrm>
                        <a:off x="2411760" y="650032"/>
                        <a:ext cx="4997450" cy="1144588"/>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8" name="Text Box 13"/>
          <p:cNvSpPr txBox="1">
            <a:spLocks noChangeArrowheads="1"/>
          </p:cNvSpPr>
          <p:nvPr/>
        </p:nvSpPr>
        <p:spPr bwMode="auto">
          <a:xfrm>
            <a:off x="251520" y="4077074"/>
            <a:ext cx="8640960" cy="1200329"/>
          </a:xfrm>
          <a:prstGeom prst="rect">
            <a:avLst/>
          </a:prstGeom>
          <a:noFill/>
          <a:ln w="12700" cap="sq">
            <a:noFill/>
            <a:miter lim="800000"/>
            <a:headEnd type="none" w="sm" len="sm"/>
            <a:tailEnd type="none" w="sm" len="sm"/>
          </a:ln>
          <a:effectLst/>
        </p:spPr>
        <p:txBody>
          <a:bodyPr wrap="square">
            <a:spAutoFit/>
          </a:bodyPr>
          <a:lstStyle/>
          <a:p>
            <a:pPr>
              <a:spcBef>
                <a:spcPct val="20000"/>
              </a:spcBef>
              <a:buClr>
                <a:schemeClr val="folHlink"/>
              </a:buClr>
              <a:buSzPct val="75000"/>
            </a:pPr>
            <a:r>
              <a:rPr lang="es-ES_tradnl" dirty="0"/>
              <a:t>Determinamos un </a:t>
            </a:r>
            <a:r>
              <a:rPr lang="es-ES_tradnl" dirty="0">
                <a:solidFill>
                  <a:srgbClr val="FF0000"/>
                </a:solidFill>
              </a:rPr>
              <a:t>Riesgo de 1ª especie </a:t>
            </a:r>
            <a:r>
              <a:rPr lang="es-ES_tradnl" dirty="0"/>
              <a:t>(</a:t>
            </a:r>
            <a:r>
              <a:rPr lang="es-ES_tradnl" b="1" dirty="0">
                <a:solidFill>
                  <a:srgbClr val="FF0000"/>
                </a:solidFill>
                <a:sym typeface="Symbol"/>
              </a:rPr>
              <a:t></a:t>
            </a:r>
            <a:r>
              <a:rPr lang="es-ES_tradnl" dirty="0"/>
              <a:t>) y una región de aceptación y rechazo a partir de un valor f que se obtiene de la </a:t>
            </a:r>
            <a:r>
              <a:rPr lang="es-ES_tradnl" b="1" dirty="0"/>
              <a:t>TABLA F</a:t>
            </a:r>
            <a:r>
              <a:rPr lang="es-ES_tradnl" dirty="0"/>
              <a:t>: </a:t>
            </a:r>
          </a:p>
        </p:txBody>
      </p:sp>
      <p:sp>
        <p:nvSpPr>
          <p:cNvPr id="9" name="AutoShape 7"/>
          <p:cNvSpPr>
            <a:spLocks noChangeArrowheads="1"/>
          </p:cNvSpPr>
          <p:nvPr/>
        </p:nvSpPr>
        <p:spPr bwMode="auto">
          <a:xfrm>
            <a:off x="5868144" y="3596515"/>
            <a:ext cx="487363" cy="31273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graphicFrame>
        <p:nvGraphicFramePr>
          <p:cNvPr id="700420" name="Object 4"/>
          <p:cNvGraphicFramePr>
            <a:graphicFrameLocks noChangeAspect="1"/>
          </p:cNvGraphicFramePr>
          <p:nvPr/>
        </p:nvGraphicFramePr>
        <p:xfrm>
          <a:off x="2366172" y="5445224"/>
          <a:ext cx="4150044" cy="864294"/>
        </p:xfrm>
        <a:graphic>
          <a:graphicData uri="http://schemas.openxmlformats.org/presentationml/2006/ole">
            <mc:AlternateContent xmlns:mc="http://schemas.openxmlformats.org/markup-compatibility/2006">
              <mc:Choice xmlns:v="urn:schemas-microsoft-com:vml" Requires="v">
                <p:oleObj spid="_x0000_s1134144" name="Equation" r:id="rId6" imgW="1180800" imgH="266400" progId="Equation.DSMT4">
                  <p:embed/>
                </p:oleObj>
              </mc:Choice>
              <mc:Fallback>
                <p:oleObj name="Equation" r:id="rId6" imgW="1180800" imgH="266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6172" y="5445224"/>
                        <a:ext cx="4150044" cy="8642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 Box 13"/>
          <p:cNvSpPr txBox="1">
            <a:spLocks noChangeArrowheads="1"/>
          </p:cNvSpPr>
          <p:nvPr/>
        </p:nvSpPr>
        <p:spPr bwMode="auto">
          <a:xfrm>
            <a:off x="107505" y="1810365"/>
            <a:ext cx="8640960" cy="830997"/>
          </a:xfrm>
          <a:prstGeom prst="rect">
            <a:avLst/>
          </a:prstGeom>
          <a:noFill/>
          <a:ln w="12700" cap="sq">
            <a:noFill/>
            <a:miter lim="800000"/>
            <a:headEnd type="none" w="sm" len="sm"/>
            <a:tailEnd type="none" w="sm" len="sm"/>
          </a:ln>
          <a:effectLst/>
        </p:spPr>
        <p:txBody>
          <a:bodyPr wrap="square">
            <a:spAutoFit/>
          </a:bodyPr>
          <a:lstStyle/>
          <a:p>
            <a:pPr algn="ctr">
              <a:spcBef>
                <a:spcPct val="20000"/>
              </a:spcBef>
              <a:buClr>
                <a:schemeClr val="folHlink"/>
              </a:buClr>
              <a:buSzPct val="75000"/>
            </a:pPr>
            <a:r>
              <a:rPr lang="es-ES_tradnl" dirty="0"/>
              <a:t>¿Hasta qué punto podemos considerar que </a:t>
            </a:r>
            <a:r>
              <a:rPr lang="es-ES_tradnl" dirty="0">
                <a:solidFill>
                  <a:schemeClr val="tx2">
                    <a:lumMod val="75000"/>
                  </a:schemeClr>
                </a:solidFill>
              </a:rPr>
              <a:t>0,532</a:t>
            </a:r>
            <a:r>
              <a:rPr lang="es-ES_tradnl" dirty="0"/>
              <a:t> es un valor </a:t>
            </a:r>
            <a:r>
              <a:rPr lang="es-ES_tradnl" b="1" dirty="0"/>
              <a:t>parecido</a:t>
            </a:r>
            <a:r>
              <a:rPr lang="es-ES_tradnl" dirty="0"/>
              <a:t> a </a:t>
            </a:r>
            <a:r>
              <a:rPr lang="es-ES_tradnl" dirty="0">
                <a:solidFill>
                  <a:schemeClr val="tx2">
                    <a:lumMod val="75000"/>
                  </a:schemeClr>
                </a:solidFill>
              </a:rPr>
              <a:t>1</a:t>
            </a:r>
            <a:r>
              <a:rPr lang="es-ES_tradnl" dirty="0"/>
              <a:t>?  </a:t>
            </a:r>
          </a:p>
        </p:txBody>
      </p:sp>
      <p:pic>
        <p:nvPicPr>
          <p:cNvPr id="11" name="Picture 18" descr="MCj03043290000[1]"/>
          <p:cNvPicPr>
            <a:picLocks noChangeAspect="1" noChangeArrowheads="1"/>
          </p:cNvPicPr>
          <p:nvPr/>
        </p:nvPicPr>
        <p:blipFill>
          <a:blip r:embed="rId8" cstate="print"/>
          <a:srcRect/>
          <a:stretch>
            <a:fillRect/>
          </a:stretch>
        </p:blipFill>
        <p:spPr bwMode="auto">
          <a:xfrm>
            <a:off x="7884368" y="5362883"/>
            <a:ext cx="652798" cy="306617"/>
          </a:xfrm>
          <a:prstGeom prst="rect">
            <a:avLst/>
          </a:prstGeom>
          <a:noFill/>
          <a:ln w="9525">
            <a:noFill/>
            <a:miter lim="800000"/>
            <a:headEnd/>
            <a:tailEnd/>
          </a:ln>
        </p:spPr>
      </p:pic>
      <p:sp>
        <p:nvSpPr>
          <p:cNvPr id="13" name="Text Box 19"/>
          <p:cNvSpPr txBox="1">
            <a:spLocks noChangeArrowheads="1"/>
          </p:cNvSpPr>
          <p:nvPr/>
        </p:nvSpPr>
        <p:spPr bwMode="auto">
          <a:xfrm>
            <a:off x="7335458" y="5611836"/>
            <a:ext cx="1440160" cy="707886"/>
          </a:xfrm>
          <a:prstGeom prst="rect">
            <a:avLst/>
          </a:prstGeom>
          <a:noFill/>
          <a:ln w="12700">
            <a:noFill/>
            <a:miter lim="800000"/>
            <a:headEnd/>
            <a:tailEnd/>
          </a:ln>
          <a:effectLst/>
        </p:spPr>
        <p:txBody>
          <a:bodyPr wrap="square">
            <a:spAutoFit/>
          </a:bodyPr>
          <a:lstStyle>
            <a:defPPr>
              <a:defRPr lang="es-ES_tradnl"/>
            </a:defPPr>
            <a:lvl1pPr>
              <a:spcBef>
                <a:spcPts val="0"/>
              </a:spcBef>
              <a:defRPr sz="2000">
                <a:solidFill>
                  <a:srgbClr val="0070C0"/>
                </a:solidFill>
                <a:latin typeface="Comic Sans MS" pitchFamily="66" charset="0"/>
              </a:defRPr>
            </a:lvl1pPr>
          </a:lstStyle>
          <a:p>
            <a:r>
              <a:rPr lang="es-ES" dirty="0"/>
              <a:t>¡Recordar! </a:t>
            </a:r>
          </a:p>
          <a:p>
            <a:r>
              <a:rPr lang="es-ES" dirty="0"/>
              <a:t>UD 5-2</a:t>
            </a:r>
          </a:p>
        </p:txBody>
      </p:sp>
      <p:graphicFrame>
        <p:nvGraphicFramePr>
          <p:cNvPr id="14" name="Object 1"/>
          <p:cNvGraphicFramePr>
            <a:graphicFrameLocks noChangeAspect="1"/>
          </p:cNvGraphicFramePr>
          <p:nvPr>
            <p:extLst>
              <p:ext uri="{D42A27DB-BD31-4B8C-83A1-F6EECF244321}">
                <p14:modId xmlns:p14="http://schemas.microsoft.com/office/powerpoint/2010/main" val="407018929"/>
              </p:ext>
            </p:extLst>
          </p:nvPr>
        </p:nvGraphicFramePr>
        <p:xfrm>
          <a:off x="3281524" y="2760372"/>
          <a:ext cx="2319337" cy="1077913"/>
        </p:xfrm>
        <a:graphic>
          <a:graphicData uri="http://schemas.openxmlformats.org/presentationml/2006/ole">
            <mc:AlternateContent xmlns:mc="http://schemas.openxmlformats.org/markup-compatibility/2006">
              <mc:Choice xmlns:v="urn:schemas-microsoft-com:vml" Requires="v">
                <p:oleObj spid="_x0000_s1134145" name="Equation" r:id="rId9" imgW="990360" imgH="406080" progId="Equation.DSMT4">
                  <p:embed/>
                </p:oleObj>
              </mc:Choice>
              <mc:Fallback>
                <p:oleObj name="Equation" r:id="rId9" imgW="990360" imgH="406080" progId="Equation.DSMT4">
                  <p:embed/>
                  <p:pic>
                    <p:nvPicPr>
                      <p:cNvPr id="0" name=""/>
                      <p:cNvPicPr>
                        <a:picLocks noChangeAspect="1" noChangeArrowheads="1"/>
                      </p:cNvPicPr>
                      <p:nvPr/>
                    </p:nvPicPr>
                    <p:blipFill>
                      <a:blip r:embed="rId10"/>
                      <a:srcRect l="-2040" t="-8865" r="-2040" b="-8865"/>
                      <a:stretch>
                        <a:fillRect/>
                      </a:stretch>
                    </p:blipFill>
                    <p:spPr bwMode="auto">
                      <a:xfrm>
                        <a:off x="3281524" y="2760372"/>
                        <a:ext cx="2319337" cy="1077913"/>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15" name="AutoShape 59"/>
          <p:cNvSpPr>
            <a:spLocks/>
          </p:cNvSpPr>
          <p:nvPr/>
        </p:nvSpPr>
        <p:spPr bwMode="auto">
          <a:xfrm>
            <a:off x="235835" y="2681938"/>
            <a:ext cx="2175925" cy="972108"/>
          </a:xfrm>
          <a:prstGeom prst="borderCallout2">
            <a:avLst>
              <a:gd name="adj1" fmla="val 22321"/>
              <a:gd name="adj2" fmla="val 101656"/>
              <a:gd name="adj3" fmla="val 59821"/>
              <a:gd name="adj4" fmla="val 120220"/>
              <a:gd name="adj5" fmla="val 57803"/>
              <a:gd name="adj6" fmla="val 133898"/>
            </a:avLst>
          </a:prstGeom>
          <a:solidFill>
            <a:schemeClr val="bg1">
              <a:lumMod val="95000"/>
            </a:schemeClr>
          </a:solidFill>
          <a:ln w="19050">
            <a:solidFill>
              <a:srgbClr val="0070C0"/>
            </a:solidFill>
            <a:miter lim="800000"/>
            <a:headEnd/>
            <a:tailEnd/>
          </a:ln>
        </p:spPr>
        <p:txBody>
          <a:bodyPr lIns="90000" tIns="46800" rIns="90000" bIns="46800"/>
          <a:lstStyle/>
          <a:p>
            <a:pPr algn="ctr" eaLnBrk="0" hangingPunct="0"/>
            <a:r>
              <a:rPr lang="es-ES" sz="2400" dirty="0">
                <a:solidFill>
                  <a:srgbClr val="000000"/>
                </a:solidFill>
                <a:latin typeface="Arial" panose="020B0604020202020204" pitchFamily="34" charset="0"/>
                <a:cs typeface="Arial" panose="020B0604020202020204" pitchFamily="34" charset="0"/>
              </a:rPr>
              <a:t>Estadístico</a:t>
            </a:r>
          </a:p>
          <a:p>
            <a:pPr algn="ctr" eaLnBrk="0" hangingPunct="0"/>
            <a:r>
              <a:rPr lang="es-ES" dirty="0" err="1">
                <a:solidFill>
                  <a:srgbClr val="000000"/>
                </a:solidFill>
              </a:rPr>
              <a:t>F</a:t>
            </a:r>
            <a:r>
              <a:rPr lang="es-ES" baseline="-25000" dirty="0" err="1">
                <a:solidFill>
                  <a:srgbClr val="000000"/>
                </a:solidFill>
              </a:rPr>
              <a:t>calc</a:t>
            </a:r>
            <a:r>
              <a:rPr lang="es-ES" baseline="-25000" dirty="0">
                <a:solidFill>
                  <a:srgbClr val="000000"/>
                </a:solidFill>
              </a:rPr>
              <a:t> </a:t>
            </a:r>
            <a:r>
              <a:rPr lang="es-ES" dirty="0">
                <a:solidFill>
                  <a:srgbClr val="000000"/>
                </a:solidFill>
              </a:rPr>
              <a:t>o F-ratio </a:t>
            </a:r>
            <a:endParaRPr lang="es-ES" sz="2400" baseline="-25000" dirty="0">
              <a:solidFill>
                <a:srgbClr val="000000"/>
              </a:solidFill>
            </a:endParaRPr>
          </a:p>
        </p:txBody>
      </p:sp>
      <p:sp>
        <p:nvSpPr>
          <p:cNvPr id="16" name="Oval 60"/>
          <p:cNvSpPr>
            <a:spLocks noChangeArrowheads="1"/>
          </p:cNvSpPr>
          <p:nvPr/>
        </p:nvSpPr>
        <p:spPr bwMode="auto">
          <a:xfrm>
            <a:off x="3157292" y="2720581"/>
            <a:ext cx="1296988" cy="1296988"/>
          </a:xfrm>
          <a:prstGeom prst="ellipse">
            <a:avLst/>
          </a:prstGeom>
          <a:noFill/>
          <a:ln w="19050">
            <a:solidFill>
              <a:srgbClr val="0070C0"/>
            </a:solidFill>
            <a:round/>
            <a:headEnd/>
            <a:tailEnd/>
          </a:ln>
        </p:spPr>
        <p:txBody>
          <a:bodyPr wrap="none" lIns="90000" tIns="46800" rIns="90000" bIns="46800" anchor="ctr">
            <a:spAutoFit/>
          </a:bodyPr>
          <a:lstStyle/>
          <a:p>
            <a:endParaRPr lang="es-ES"/>
          </a:p>
        </p:txBody>
      </p:sp>
      <p:grpSp>
        <p:nvGrpSpPr>
          <p:cNvPr id="17" name="69 Grupo"/>
          <p:cNvGrpSpPr/>
          <p:nvPr/>
        </p:nvGrpSpPr>
        <p:grpSpPr>
          <a:xfrm>
            <a:off x="1141686" y="5516191"/>
            <a:ext cx="1048184" cy="538398"/>
            <a:chOff x="8536952" y="412751"/>
            <a:chExt cx="1048184" cy="538398"/>
          </a:xfrm>
        </p:grpSpPr>
        <p:pic>
          <p:nvPicPr>
            <p:cNvPr id="18" name="Imagen 5"/>
            <p:cNvPicPr>
              <a:picLocks noChangeAspect="1" noChangeArrowheads="1"/>
            </p:cNvPicPr>
            <p:nvPr/>
          </p:nvPicPr>
          <p:blipFill>
            <a:blip r:embed="rId11" cstate="print"/>
            <a:srcRect l="90540" t="9180" r="795" b="85651"/>
            <a:stretch>
              <a:fillRect/>
            </a:stretch>
          </p:blipFill>
          <p:spPr bwMode="auto">
            <a:xfrm>
              <a:off x="8649373" y="412751"/>
              <a:ext cx="671898" cy="294708"/>
            </a:xfrm>
            <a:prstGeom prst="rect">
              <a:avLst/>
            </a:prstGeom>
            <a:noFill/>
            <a:ln w="9525">
              <a:noFill/>
              <a:miter lim="800000"/>
              <a:headEnd/>
              <a:tailEnd/>
            </a:ln>
          </p:spPr>
        </p:pic>
        <p:sp>
          <p:nvSpPr>
            <p:cNvPr id="19" name="72 CuadroTexto"/>
            <p:cNvSpPr txBox="1"/>
            <p:nvPr/>
          </p:nvSpPr>
          <p:spPr>
            <a:xfrm>
              <a:off x="8536952" y="674150"/>
              <a:ext cx="1048184" cy="276999"/>
            </a:xfrm>
            <a:prstGeom prst="rect">
              <a:avLst/>
            </a:prstGeom>
            <a:noFill/>
          </p:spPr>
          <p:txBody>
            <a:bodyPr wrap="square" rtlCol="0">
              <a:spAutoFit/>
            </a:bodyPr>
            <a:lstStyle/>
            <a:p>
              <a:r>
                <a:rPr lang="es-ES" sz="1200" dirty="0">
                  <a:solidFill>
                    <a:schemeClr val="tx1"/>
                  </a:solidFill>
                  <a:latin typeface="Consolas" pitchFamily="49" charset="0"/>
                  <a:cs typeface="Consolas" pitchFamily="49" charset="0"/>
                  <a:hlinkClick r:id="rId12"/>
                </a:rPr>
                <a:t>formulario</a:t>
              </a:r>
              <a:endParaRPr lang="es-ES" sz="1200" dirty="0">
                <a:solidFill>
                  <a:schemeClr val="tx1"/>
                </a:solidFill>
                <a:latin typeface="Consolas" pitchFamily="49" charset="0"/>
                <a:cs typeface="Consolas" pitchFamily="49" charset="0"/>
              </a:endParaRPr>
            </a:p>
          </p:txBody>
        </p:sp>
      </p:grpSp>
    </p:spTree>
    <p:extLst>
      <p:ext uri="{BB962C8B-B14F-4D97-AF65-F5344CB8AC3E}">
        <p14:creationId xmlns:p14="http://schemas.microsoft.com/office/powerpoint/2010/main" val="58528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2000"/>
                                        <p:tgtEl>
                                          <p:spTgt spid="8"/>
                                        </p:tgtEl>
                                      </p:cBhvr>
                                    </p:animEffect>
                                  </p:childTnLst>
                                </p:cTn>
                              </p:par>
                            </p:childTnLst>
                          </p:cTn>
                        </p:par>
                        <p:par>
                          <p:cTn id="17" fill="hold">
                            <p:stCondLst>
                              <p:cond delay="2500"/>
                            </p:stCondLst>
                            <p:childTnLst>
                              <p:par>
                                <p:cTn id="18" presetID="22" presetClass="entr" presetSubtype="1" fill="hold" nodeType="afterEffect">
                                  <p:stCondLst>
                                    <p:cond delay="0"/>
                                  </p:stCondLst>
                                  <p:childTnLst>
                                    <p:set>
                                      <p:cBhvr>
                                        <p:cTn id="19" dur="1" fill="hold">
                                          <p:stCondLst>
                                            <p:cond delay="0"/>
                                          </p:stCondLst>
                                        </p:cTn>
                                        <p:tgtEl>
                                          <p:spTgt spid="700420"/>
                                        </p:tgtEl>
                                        <p:attrNameLst>
                                          <p:attrName>style.visibility</p:attrName>
                                        </p:attrNameLst>
                                      </p:cBhvr>
                                      <p:to>
                                        <p:strVal val="visible"/>
                                      </p:to>
                                    </p:set>
                                    <p:animEffect transition="in" filter="wipe(up)">
                                      <p:cBhvr>
                                        <p:cTn id="20" dur="2000"/>
                                        <p:tgtEl>
                                          <p:spTgt spid="700420"/>
                                        </p:tgtEl>
                                      </p:cBhvr>
                                    </p:animEffect>
                                  </p:childTnLst>
                                </p:cTn>
                              </p:par>
                            </p:childTnLst>
                          </p:cTn>
                        </p:par>
                        <p:par>
                          <p:cTn id="21" fill="hold">
                            <p:stCondLst>
                              <p:cond delay="4500"/>
                            </p:stCondLst>
                            <p:childTnLst>
                              <p:par>
                                <p:cTn id="22" presetID="35"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000"/>
                                        <p:tgtEl>
                                          <p:spTgt spid="11"/>
                                        </p:tgtEl>
                                      </p:cBhvr>
                                    </p:animEffect>
                                    <p:anim calcmode="lin" valueType="num">
                                      <p:cBhvr>
                                        <p:cTn id="25" dur="2000" fill="hold"/>
                                        <p:tgtEl>
                                          <p:spTgt spid="11"/>
                                        </p:tgtEl>
                                        <p:attrNameLst>
                                          <p:attrName>style.rotation</p:attrName>
                                        </p:attrNameLst>
                                      </p:cBhvr>
                                      <p:tavLst>
                                        <p:tav tm="0">
                                          <p:val>
                                            <p:fltVal val="720"/>
                                          </p:val>
                                        </p:tav>
                                        <p:tav tm="100000">
                                          <p:val>
                                            <p:fltVal val="0"/>
                                          </p:val>
                                        </p:tav>
                                      </p:tavLst>
                                    </p:anim>
                                    <p:anim calcmode="lin" valueType="num">
                                      <p:cBhvr>
                                        <p:cTn id="26" dur="2000" fill="hold"/>
                                        <p:tgtEl>
                                          <p:spTgt spid="11"/>
                                        </p:tgtEl>
                                        <p:attrNameLst>
                                          <p:attrName>ppt_h</p:attrName>
                                        </p:attrNameLst>
                                      </p:cBhvr>
                                      <p:tavLst>
                                        <p:tav tm="0">
                                          <p:val>
                                            <p:fltVal val="0"/>
                                          </p:val>
                                        </p:tav>
                                        <p:tav tm="100000">
                                          <p:val>
                                            <p:strVal val="#ppt_h"/>
                                          </p:val>
                                        </p:tav>
                                      </p:tavLst>
                                    </p:anim>
                                    <p:anim calcmode="lin" valueType="num">
                                      <p:cBhvr>
                                        <p:cTn id="27" dur="2000" fill="hold"/>
                                        <p:tgtEl>
                                          <p:spTgt spid="11"/>
                                        </p:tgtEl>
                                        <p:attrNameLst>
                                          <p:attrName>ppt_w</p:attrName>
                                        </p:attrNameLst>
                                      </p:cBhvr>
                                      <p:tavLst>
                                        <p:tav tm="0">
                                          <p:val>
                                            <p:fltVal val="0"/>
                                          </p:val>
                                        </p:tav>
                                        <p:tav tm="100000">
                                          <p:val>
                                            <p:strVal val="#ppt_w"/>
                                          </p:val>
                                        </p:tav>
                                      </p:tavLst>
                                    </p:anim>
                                  </p:childTnLst>
                                </p:cTn>
                              </p:par>
                              <p:par>
                                <p:cTn id="28" presetID="35"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2000"/>
                                        <p:tgtEl>
                                          <p:spTgt spid="13"/>
                                        </p:tgtEl>
                                      </p:cBhvr>
                                    </p:animEffect>
                                    <p:anim calcmode="lin" valueType="num">
                                      <p:cBhvr>
                                        <p:cTn id="31" dur="2000" fill="hold"/>
                                        <p:tgtEl>
                                          <p:spTgt spid="13"/>
                                        </p:tgtEl>
                                        <p:attrNameLst>
                                          <p:attrName>style.rotation</p:attrName>
                                        </p:attrNameLst>
                                      </p:cBhvr>
                                      <p:tavLst>
                                        <p:tav tm="0">
                                          <p:val>
                                            <p:fltVal val="720"/>
                                          </p:val>
                                        </p:tav>
                                        <p:tav tm="100000">
                                          <p:val>
                                            <p:fltVal val="0"/>
                                          </p:val>
                                        </p:tav>
                                      </p:tavLst>
                                    </p:anim>
                                    <p:anim calcmode="lin" valueType="num">
                                      <p:cBhvr>
                                        <p:cTn id="32" dur="2000" fill="hold"/>
                                        <p:tgtEl>
                                          <p:spTgt spid="13"/>
                                        </p:tgtEl>
                                        <p:attrNameLst>
                                          <p:attrName>ppt_h</p:attrName>
                                        </p:attrNameLst>
                                      </p:cBhvr>
                                      <p:tavLst>
                                        <p:tav tm="0">
                                          <p:val>
                                            <p:fltVal val="0"/>
                                          </p:val>
                                        </p:tav>
                                        <p:tav tm="100000">
                                          <p:val>
                                            <p:strVal val="#ppt_h"/>
                                          </p:val>
                                        </p:tav>
                                      </p:tavLst>
                                    </p:anim>
                                    <p:anim calcmode="lin" valueType="num">
                                      <p:cBhvr>
                                        <p:cTn id="33" dur="2000" fill="hold"/>
                                        <p:tgtEl>
                                          <p:spTgt spid="13"/>
                                        </p:tgtEl>
                                        <p:attrNameLst>
                                          <p:attrName>ppt_w</p:attrName>
                                        </p:attrNameLst>
                                      </p:cBhvr>
                                      <p:tavLst>
                                        <p:tav tm="0">
                                          <p:val>
                                            <p:fltVal val="0"/>
                                          </p:val>
                                        </p:tav>
                                        <p:tav tm="100000">
                                          <p:val>
                                            <p:strVal val="#ppt_w"/>
                                          </p:val>
                                        </p:tav>
                                      </p:tavLst>
                                    </p:anim>
                                  </p:childTnLst>
                                </p:cTn>
                              </p:par>
                            </p:childTnLst>
                          </p:cTn>
                        </p:par>
                        <p:par>
                          <p:cTn id="34" fill="hold">
                            <p:stCondLst>
                              <p:cond delay="6500"/>
                            </p:stCondLst>
                            <p:childTnLst>
                              <p:par>
                                <p:cTn id="35" presetID="22" presetClass="entr" presetSubtype="2"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1000"/>
                                        <p:tgtEl>
                                          <p:spTgt spid="16"/>
                                        </p:tgtEl>
                                      </p:cBhvr>
                                    </p:animEffect>
                                  </p:childTnLst>
                                </p:cTn>
                              </p:par>
                            </p:childTnLst>
                          </p:cTn>
                        </p:par>
                        <p:par>
                          <p:cTn id="38" fill="hold">
                            <p:stCondLst>
                              <p:cond delay="7500"/>
                            </p:stCondLst>
                            <p:childTnLst>
                              <p:par>
                                <p:cTn id="39" presetID="22" presetClass="entr" presetSubtype="2"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right)">
                                      <p:cBhvr>
                                        <p:cTn id="4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3" grpId="0"/>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4"/>
          <a:srcRect l="7745" t="31198" r="3879" b="9638"/>
          <a:stretch/>
        </p:blipFill>
        <p:spPr>
          <a:xfrm>
            <a:off x="2123728" y="965849"/>
            <a:ext cx="5439580" cy="3539004"/>
          </a:xfrm>
          <a:prstGeom prst="rect">
            <a:avLst/>
          </a:prstGeom>
        </p:spPr>
      </p:pic>
      <p:sp>
        <p:nvSpPr>
          <p:cNvPr id="76859" name="Text Box 59"/>
          <p:cNvSpPr txBox="1">
            <a:spLocks noChangeArrowheads="1"/>
          </p:cNvSpPr>
          <p:nvPr/>
        </p:nvSpPr>
        <p:spPr bwMode="auto">
          <a:xfrm>
            <a:off x="122409" y="557299"/>
            <a:ext cx="8062913" cy="400110"/>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000" b="1" dirty="0"/>
              <a:t>Comparando la </a:t>
            </a:r>
            <a:r>
              <a:rPr lang="es-ES_tradnl" sz="2000" b="1" dirty="0">
                <a:solidFill>
                  <a:srgbClr val="0070C0"/>
                </a:solidFill>
              </a:rPr>
              <a:t>F calculada </a:t>
            </a:r>
            <a:r>
              <a:rPr lang="es-ES_tradnl" sz="2000" b="1" dirty="0"/>
              <a:t>con la </a:t>
            </a:r>
            <a:r>
              <a:rPr lang="es-ES_tradnl" sz="2000" b="1" dirty="0">
                <a:solidFill>
                  <a:srgbClr val="FF0000"/>
                </a:solidFill>
              </a:rPr>
              <a:t>F en tablas</a:t>
            </a:r>
          </a:p>
        </p:txBody>
      </p:sp>
      <p:sp>
        <p:nvSpPr>
          <p:cNvPr id="76802" name="Rectangle 2"/>
          <p:cNvSpPr>
            <a:spLocks noGrp="1" noChangeArrowheads="1"/>
          </p:cNvSpPr>
          <p:nvPr>
            <p:ph type="title"/>
          </p:nvPr>
        </p:nvSpPr>
        <p:spPr/>
        <p:txBody>
          <a:bodyPr/>
          <a:lstStyle/>
          <a:p>
            <a:r>
              <a:rPr lang="ca-ES" sz="2900" dirty="0"/>
              <a:t>Test F: </a:t>
            </a:r>
            <a:r>
              <a:rPr lang="ca-ES" sz="2900" dirty="0" err="1"/>
              <a:t>gráficamente</a:t>
            </a:r>
            <a:endParaRPr lang="es-ES_tradnl" sz="2900" dirty="0"/>
          </a:p>
        </p:txBody>
      </p:sp>
      <p:sp>
        <p:nvSpPr>
          <p:cNvPr id="76839" name="Text Box 39"/>
          <p:cNvSpPr txBox="1">
            <a:spLocks noChangeArrowheads="1"/>
          </p:cNvSpPr>
          <p:nvPr/>
        </p:nvSpPr>
        <p:spPr bwMode="auto">
          <a:xfrm>
            <a:off x="5079438" y="4641380"/>
            <a:ext cx="932721" cy="630942"/>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1400" b="1" dirty="0">
                <a:solidFill>
                  <a:srgbClr val="FF3300"/>
                </a:solidFill>
              </a:rPr>
              <a:t>3,35</a:t>
            </a:r>
          </a:p>
          <a:p>
            <a:pPr>
              <a:spcBef>
                <a:spcPct val="50000"/>
              </a:spcBef>
            </a:pPr>
            <a:r>
              <a:rPr lang="es-ES_tradnl" sz="1400" b="1" dirty="0"/>
              <a:t>Tabla F</a:t>
            </a:r>
          </a:p>
        </p:txBody>
      </p:sp>
      <p:grpSp>
        <p:nvGrpSpPr>
          <p:cNvPr id="4" name="Group 47"/>
          <p:cNvGrpSpPr>
            <a:grpSpLocks/>
          </p:cNvGrpSpPr>
          <p:nvPr/>
        </p:nvGrpSpPr>
        <p:grpSpPr bwMode="auto">
          <a:xfrm rot="21426016">
            <a:off x="5429006" y="3188064"/>
            <a:ext cx="838200" cy="930462"/>
            <a:chOff x="3552" y="2352"/>
            <a:chExt cx="528" cy="576"/>
          </a:xfrm>
        </p:grpSpPr>
        <p:sp>
          <p:nvSpPr>
            <p:cNvPr id="76845" name="Line 45"/>
            <p:cNvSpPr>
              <a:spLocks noChangeShapeType="1"/>
            </p:cNvSpPr>
            <p:nvPr/>
          </p:nvSpPr>
          <p:spPr bwMode="auto">
            <a:xfrm flipV="1">
              <a:off x="3552" y="2496"/>
              <a:ext cx="144" cy="432"/>
            </a:xfrm>
            <a:prstGeom prst="line">
              <a:avLst/>
            </a:prstGeom>
            <a:noFill/>
            <a:ln w="12700" cap="sq">
              <a:solidFill>
                <a:schemeClr val="tx1"/>
              </a:solidFill>
              <a:miter lim="800000"/>
              <a:headEnd type="none" w="sm" len="sm"/>
              <a:tailEnd type="arrow" w="med" len="med"/>
            </a:ln>
            <a:effectLst/>
          </p:spPr>
          <p:txBody>
            <a:bodyPr wrap="none"/>
            <a:lstStyle/>
            <a:p>
              <a:endParaRPr lang="es-ES"/>
            </a:p>
          </p:txBody>
        </p:sp>
        <p:sp>
          <p:nvSpPr>
            <p:cNvPr id="76846" name="Text Box 46"/>
            <p:cNvSpPr txBox="1">
              <a:spLocks noChangeArrowheads="1"/>
            </p:cNvSpPr>
            <p:nvPr/>
          </p:nvSpPr>
          <p:spPr bwMode="auto">
            <a:xfrm>
              <a:off x="3552" y="2352"/>
              <a:ext cx="528" cy="192"/>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400" b="1" dirty="0">
                  <a:solidFill>
                    <a:srgbClr val="CC3300"/>
                  </a:solidFill>
                  <a:sym typeface="Symbol" pitchFamily="18" charset="2"/>
                </a:rPr>
                <a:t></a:t>
              </a:r>
              <a:r>
                <a:rPr lang="es-ES_tradnl" sz="1400" dirty="0">
                  <a:solidFill>
                    <a:srgbClr val="CC3300"/>
                  </a:solidFill>
                  <a:sym typeface="Symbol" pitchFamily="18" charset="2"/>
                </a:rPr>
                <a:t>=0’05</a:t>
              </a:r>
              <a:endParaRPr lang="es-ES_tradnl" sz="1400" dirty="0">
                <a:solidFill>
                  <a:srgbClr val="CC3300"/>
                </a:solidFill>
              </a:endParaRPr>
            </a:p>
          </p:txBody>
        </p:sp>
      </p:grpSp>
      <p:grpSp>
        <p:nvGrpSpPr>
          <p:cNvPr id="5" name="Group 52"/>
          <p:cNvGrpSpPr>
            <a:grpSpLocks/>
          </p:cNvGrpSpPr>
          <p:nvPr/>
        </p:nvGrpSpPr>
        <p:grpSpPr bwMode="auto">
          <a:xfrm>
            <a:off x="2438400" y="4560418"/>
            <a:ext cx="2971800" cy="366713"/>
            <a:chOff x="1536" y="3264"/>
            <a:chExt cx="1872" cy="231"/>
          </a:xfrm>
        </p:grpSpPr>
        <p:sp>
          <p:nvSpPr>
            <p:cNvPr id="76844" name="Line 44"/>
            <p:cNvSpPr>
              <a:spLocks noChangeShapeType="1"/>
            </p:cNvSpPr>
            <p:nvPr/>
          </p:nvSpPr>
          <p:spPr bwMode="auto">
            <a:xfrm>
              <a:off x="1536" y="3264"/>
              <a:ext cx="1872" cy="0"/>
            </a:xfrm>
            <a:prstGeom prst="line">
              <a:avLst/>
            </a:prstGeom>
            <a:noFill/>
            <a:ln w="12700" cap="sq">
              <a:solidFill>
                <a:srgbClr val="0070C0"/>
              </a:solidFill>
              <a:miter lim="800000"/>
              <a:headEnd type="triangle" w="med" len="med"/>
              <a:tailEnd type="triangle" w="med" len="med"/>
            </a:ln>
            <a:effectLst/>
          </p:spPr>
          <p:txBody>
            <a:bodyPr wrap="none"/>
            <a:lstStyle/>
            <a:p>
              <a:endParaRPr lang="es-ES"/>
            </a:p>
          </p:txBody>
        </p:sp>
        <p:sp>
          <p:nvSpPr>
            <p:cNvPr id="76848" name="Text Box 48"/>
            <p:cNvSpPr txBox="1">
              <a:spLocks noChangeArrowheads="1"/>
            </p:cNvSpPr>
            <p:nvPr/>
          </p:nvSpPr>
          <p:spPr bwMode="auto">
            <a:xfrm>
              <a:off x="1824" y="3264"/>
              <a:ext cx="1008"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dirty="0">
                  <a:solidFill>
                    <a:schemeClr val="accent5">
                      <a:lumMod val="75000"/>
                    </a:schemeClr>
                  </a:solidFill>
                </a:rPr>
                <a:t>Aceptación</a:t>
              </a:r>
            </a:p>
          </p:txBody>
        </p:sp>
      </p:grpSp>
      <p:grpSp>
        <p:nvGrpSpPr>
          <p:cNvPr id="6" name="Group 51"/>
          <p:cNvGrpSpPr>
            <a:grpSpLocks/>
          </p:cNvGrpSpPr>
          <p:nvPr/>
        </p:nvGrpSpPr>
        <p:grpSpPr bwMode="auto">
          <a:xfrm>
            <a:off x="5406007" y="4552480"/>
            <a:ext cx="2599610" cy="366713"/>
            <a:chOff x="3360" y="3259"/>
            <a:chExt cx="1176" cy="231"/>
          </a:xfrm>
        </p:grpSpPr>
        <p:sp>
          <p:nvSpPr>
            <p:cNvPr id="76843" name="Line 43"/>
            <p:cNvSpPr>
              <a:spLocks noChangeShapeType="1"/>
            </p:cNvSpPr>
            <p:nvPr/>
          </p:nvSpPr>
          <p:spPr bwMode="auto">
            <a:xfrm>
              <a:off x="3360" y="3264"/>
              <a:ext cx="960" cy="0"/>
            </a:xfrm>
            <a:prstGeom prst="line">
              <a:avLst/>
            </a:prstGeom>
            <a:noFill/>
            <a:ln w="12700" cap="sq">
              <a:solidFill>
                <a:srgbClr val="FF3300"/>
              </a:solidFill>
              <a:miter lim="800000"/>
              <a:headEnd type="triangle" w="med" len="med"/>
              <a:tailEnd type="triangle" w="med" len="med"/>
            </a:ln>
            <a:effectLst/>
          </p:spPr>
          <p:txBody>
            <a:bodyPr wrap="none"/>
            <a:lstStyle/>
            <a:p>
              <a:endParaRPr lang="es-ES"/>
            </a:p>
          </p:txBody>
        </p:sp>
        <p:sp>
          <p:nvSpPr>
            <p:cNvPr id="76849" name="Text Box 49"/>
            <p:cNvSpPr txBox="1">
              <a:spLocks noChangeArrowheads="1"/>
            </p:cNvSpPr>
            <p:nvPr/>
          </p:nvSpPr>
          <p:spPr bwMode="auto">
            <a:xfrm>
              <a:off x="3528" y="3259"/>
              <a:ext cx="1008"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dirty="0">
                  <a:solidFill>
                    <a:srgbClr val="FF3300"/>
                  </a:solidFill>
                </a:rPr>
                <a:t>Rechazo</a:t>
              </a:r>
            </a:p>
          </p:txBody>
        </p:sp>
      </p:grpSp>
      <p:grpSp>
        <p:nvGrpSpPr>
          <p:cNvPr id="7" name="Group 55"/>
          <p:cNvGrpSpPr>
            <a:grpSpLocks/>
          </p:cNvGrpSpPr>
          <p:nvPr/>
        </p:nvGrpSpPr>
        <p:grpSpPr bwMode="auto">
          <a:xfrm>
            <a:off x="2590800" y="2934818"/>
            <a:ext cx="685800" cy="2352675"/>
            <a:chOff x="1680" y="2976"/>
            <a:chExt cx="384" cy="607"/>
          </a:xfrm>
        </p:grpSpPr>
        <p:sp>
          <p:nvSpPr>
            <p:cNvPr id="76853" name="Line 53"/>
            <p:cNvSpPr>
              <a:spLocks noChangeShapeType="1"/>
            </p:cNvSpPr>
            <p:nvPr/>
          </p:nvSpPr>
          <p:spPr bwMode="auto">
            <a:xfrm>
              <a:off x="1872" y="2976"/>
              <a:ext cx="0" cy="528"/>
            </a:xfrm>
            <a:prstGeom prst="line">
              <a:avLst/>
            </a:prstGeom>
            <a:noFill/>
            <a:ln w="19050" cap="sq">
              <a:solidFill>
                <a:schemeClr val="tx2"/>
              </a:solidFill>
              <a:miter lim="800000"/>
              <a:headEnd type="none" w="sm" len="sm"/>
              <a:tailEnd type="arrow" w="med" len="med"/>
            </a:ln>
            <a:effectLst/>
          </p:spPr>
          <p:txBody>
            <a:bodyPr wrap="none"/>
            <a:lstStyle/>
            <a:p>
              <a:endParaRPr lang="es-ES"/>
            </a:p>
          </p:txBody>
        </p:sp>
        <p:sp>
          <p:nvSpPr>
            <p:cNvPr id="76854" name="Text Box 54"/>
            <p:cNvSpPr txBox="1">
              <a:spLocks noChangeArrowheads="1"/>
            </p:cNvSpPr>
            <p:nvPr/>
          </p:nvSpPr>
          <p:spPr bwMode="auto">
            <a:xfrm>
              <a:off x="1680" y="3504"/>
              <a:ext cx="384" cy="79"/>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400" b="1" dirty="0"/>
                <a:t>0’53</a:t>
              </a:r>
            </a:p>
          </p:txBody>
        </p:sp>
      </p:grpSp>
      <p:sp>
        <p:nvSpPr>
          <p:cNvPr id="76856" name="Text Box 56"/>
          <p:cNvSpPr txBox="1">
            <a:spLocks noChangeArrowheads="1"/>
          </p:cNvSpPr>
          <p:nvPr/>
        </p:nvSpPr>
        <p:spPr bwMode="auto">
          <a:xfrm>
            <a:off x="6557393" y="5268901"/>
            <a:ext cx="25146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solidFill>
                  <a:srgbClr val="0070C0"/>
                </a:solidFill>
              </a:rPr>
              <a:t>Aceptamos H</a:t>
            </a:r>
            <a:r>
              <a:rPr lang="es-ES_tradnl" baseline="-25000" dirty="0">
                <a:solidFill>
                  <a:srgbClr val="0070C0"/>
                </a:solidFill>
              </a:rPr>
              <a:t>0</a:t>
            </a:r>
            <a:endParaRPr lang="es-ES_tradnl" dirty="0">
              <a:solidFill>
                <a:srgbClr val="0070C0"/>
              </a:solidFill>
            </a:endParaRPr>
          </a:p>
        </p:txBody>
      </p:sp>
      <p:sp>
        <p:nvSpPr>
          <p:cNvPr id="24" name="Text Box 13"/>
          <p:cNvSpPr txBox="1">
            <a:spLocks noChangeArrowheads="1"/>
          </p:cNvSpPr>
          <p:nvPr/>
        </p:nvSpPr>
        <p:spPr bwMode="auto">
          <a:xfrm>
            <a:off x="107505" y="5886408"/>
            <a:ext cx="8964488" cy="400110"/>
          </a:xfrm>
          <a:prstGeom prst="rect">
            <a:avLst/>
          </a:prstGeom>
          <a:noFill/>
          <a:ln w="12700" cap="sq">
            <a:noFill/>
            <a:miter lim="800000"/>
            <a:headEnd type="none" w="sm" len="sm"/>
            <a:tailEnd type="none" w="sm" len="sm"/>
          </a:ln>
          <a:effectLst/>
        </p:spPr>
        <p:txBody>
          <a:bodyPr wrap="square">
            <a:spAutoFit/>
          </a:bodyPr>
          <a:lstStyle/>
          <a:p>
            <a:pPr algn="ctr">
              <a:spcBef>
                <a:spcPct val="20000"/>
              </a:spcBef>
              <a:buClr>
                <a:schemeClr val="folHlink"/>
              </a:buClr>
              <a:buSzPct val="75000"/>
            </a:pPr>
            <a:r>
              <a:rPr lang="es-ES_tradnl" sz="2000" dirty="0"/>
              <a:t>El PROVEEDOR NO influye sobre el EQUILIBRADO DINÁMICO medio</a:t>
            </a:r>
          </a:p>
        </p:txBody>
      </p:sp>
      <p:sp>
        <p:nvSpPr>
          <p:cNvPr id="26" name="Text Box 76"/>
          <p:cNvSpPr txBox="1">
            <a:spLocks noChangeArrowheads="1"/>
          </p:cNvSpPr>
          <p:nvPr/>
        </p:nvSpPr>
        <p:spPr bwMode="auto">
          <a:xfrm>
            <a:off x="251520" y="5287493"/>
            <a:ext cx="6708731"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b="1" dirty="0"/>
              <a:t>0,532 &lt; </a:t>
            </a:r>
            <a:r>
              <a:rPr lang="es-ES_tradnl" b="1" dirty="0">
                <a:solidFill>
                  <a:srgbClr val="CC3300"/>
                </a:solidFill>
                <a:sym typeface="Symbol" pitchFamily="18" charset="2"/>
              </a:rPr>
              <a:t>3,35 </a:t>
            </a:r>
            <a:r>
              <a:rPr lang="es-ES_tradnl" dirty="0">
                <a:sym typeface="Symbol" pitchFamily="18" charset="2"/>
              </a:rPr>
              <a:t>= F</a:t>
            </a:r>
            <a:r>
              <a:rPr lang="es-ES_tradnl" baseline="-25000" dirty="0">
                <a:sym typeface="Symbol" pitchFamily="18" charset="2"/>
              </a:rPr>
              <a:t>2,27</a:t>
            </a:r>
            <a:r>
              <a:rPr lang="es-ES_tradnl" dirty="0">
                <a:sym typeface="Symbol" pitchFamily="18" charset="2"/>
              </a:rPr>
              <a:t>(5%)  (Tabla F) </a:t>
            </a:r>
            <a:r>
              <a:rPr lang="es-ES_tradnl" dirty="0">
                <a:sym typeface="Wingdings" panose="05000000000000000000" pitchFamily="2" charset="2"/>
              </a:rPr>
              <a:t></a:t>
            </a:r>
            <a:endParaRPr lang="es-ES_tradnl" dirty="0">
              <a:sym typeface="Symbol" pitchFamily="18" charset="2"/>
            </a:endParaRPr>
          </a:p>
        </p:txBody>
      </p:sp>
      <p:sp>
        <p:nvSpPr>
          <p:cNvPr id="27" name="26 Rectángulo"/>
          <p:cNvSpPr/>
          <p:nvPr/>
        </p:nvSpPr>
        <p:spPr bwMode="auto">
          <a:xfrm>
            <a:off x="6960251" y="1743232"/>
            <a:ext cx="504056" cy="288032"/>
          </a:xfrm>
          <a:prstGeom prst="rect">
            <a:avLst/>
          </a:prstGeom>
          <a:solidFill>
            <a:schemeClr val="bg1"/>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28" name="27 Rectángulo"/>
          <p:cNvSpPr/>
          <p:nvPr/>
        </p:nvSpPr>
        <p:spPr>
          <a:xfrm>
            <a:off x="4856133" y="1609387"/>
            <a:ext cx="3960440" cy="830997"/>
          </a:xfrm>
          <a:prstGeom prst="rect">
            <a:avLst/>
          </a:prstGeom>
        </p:spPr>
        <p:txBody>
          <a:bodyPr wrap="square">
            <a:spAutoFit/>
          </a:bodyPr>
          <a:lstStyle/>
          <a:p>
            <a:pPr>
              <a:spcBef>
                <a:spcPct val="50000"/>
              </a:spcBef>
            </a:pPr>
            <a:r>
              <a:rPr lang="es-ES_tradnl" b="1" dirty="0">
                <a:solidFill>
                  <a:srgbClr val="FF0000"/>
                </a:solidFill>
              </a:rPr>
              <a:t>Riesgo de 1ª especie: </a:t>
            </a:r>
            <a:r>
              <a:rPr lang="es-ES_tradnl" b="1" dirty="0">
                <a:solidFill>
                  <a:srgbClr val="FF0000"/>
                </a:solidFill>
                <a:sym typeface="Symbol" pitchFamily="18" charset="2"/>
              </a:rPr>
              <a:t></a:t>
            </a:r>
            <a:r>
              <a:rPr lang="es-ES_tradnl" dirty="0">
                <a:solidFill>
                  <a:srgbClr val="FF0000"/>
                </a:solidFill>
                <a:sym typeface="Symbol" pitchFamily="18" charset="2"/>
              </a:rPr>
              <a:t>=0’05</a:t>
            </a:r>
          </a:p>
        </p:txBody>
      </p:sp>
      <p:graphicFrame>
        <p:nvGraphicFramePr>
          <p:cNvPr id="603139" name="Object 1"/>
          <p:cNvGraphicFramePr>
            <a:graphicFrameLocks noChangeAspect="1"/>
          </p:cNvGraphicFramePr>
          <p:nvPr>
            <p:extLst>
              <p:ext uri="{D42A27DB-BD31-4B8C-83A1-F6EECF244321}">
                <p14:modId xmlns:p14="http://schemas.microsoft.com/office/powerpoint/2010/main" val="3766504325"/>
              </p:ext>
            </p:extLst>
          </p:nvPr>
        </p:nvGraphicFramePr>
        <p:xfrm>
          <a:off x="2490911" y="2364293"/>
          <a:ext cx="2223913" cy="719032"/>
        </p:xfrm>
        <a:graphic>
          <a:graphicData uri="http://schemas.openxmlformats.org/presentationml/2006/ole">
            <mc:AlternateContent xmlns:mc="http://schemas.openxmlformats.org/markup-compatibility/2006">
              <mc:Choice xmlns:v="urn:schemas-microsoft-com:vml" Requires="v">
                <p:oleObj spid="_x0000_s1154174" name="Equation" r:id="rId5" imgW="1511280" imgH="431640" progId="Equation.DSMT4">
                  <p:embed/>
                </p:oleObj>
              </mc:Choice>
              <mc:Fallback>
                <p:oleObj name="Equation" r:id="rId5" imgW="151128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2040" t="-8865" r="-2040" b="-8865"/>
                      <a:stretch>
                        <a:fillRect/>
                      </a:stretch>
                    </p:blipFill>
                    <p:spPr bwMode="auto">
                      <a:xfrm>
                        <a:off x="2490911" y="2364293"/>
                        <a:ext cx="2223913" cy="719032"/>
                      </a:xfrm>
                      <a:prstGeom prst="rect">
                        <a:avLst/>
                      </a:prstGeom>
                      <a:noFill/>
                      <a:ln>
                        <a:noFill/>
                      </a:ln>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pic>
        <p:nvPicPr>
          <p:cNvPr id="29" name="Picture 60" descr="MCj02991330000[1]"/>
          <p:cNvPicPr>
            <a:picLocks noChangeAspect="1" noChangeArrowheads="1"/>
          </p:cNvPicPr>
          <p:nvPr/>
        </p:nvPicPr>
        <p:blipFill>
          <a:blip r:embed="rId7" cstate="print"/>
          <a:srcRect/>
          <a:stretch>
            <a:fillRect/>
          </a:stretch>
        </p:blipFill>
        <p:spPr bwMode="auto">
          <a:xfrm>
            <a:off x="8604448" y="116632"/>
            <a:ext cx="432048" cy="607972"/>
          </a:xfrm>
          <a:prstGeom prst="rect">
            <a:avLst/>
          </a:prstGeom>
          <a:noFill/>
        </p:spPr>
      </p:pic>
      <p:pic>
        <p:nvPicPr>
          <p:cNvPr id="31" name="34 Imagen">
            <a:hlinkClick r:id="rId8"/>
          </p:cNvPr>
          <p:cNvPicPr>
            <a:picLocks noChangeAspect="1"/>
          </p:cNvPicPr>
          <p:nvPr/>
        </p:nvPicPr>
        <p:blipFill rotWithShape="1">
          <a:blip r:embed="rId9" cstate="print"/>
          <a:srcRect l="9064" t="14447" r="83070" b="78237"/>
          <a:stretch/>
        </p:blipFill>
        <p:spPr>
          <a:xfrm>
            <a:off x="7010400" y="100661"/>
            <a:ext cx="1111252" cy="581383"/>
          </a:xfrm>
          <a:prstGeom prst="rect">
            <a:avLst/>
          </a:prstGeom>
        </p:spPr>
      </p:pic>
      <p:sp>
        <p:nvSpPr>
          <p:cNvPr id="9" name="Rectángulo 8"/>
          <p:cNvSpPr/>
          <p:nvPr/>
        </p:nvSpPr>
        <p:spPr>
          <a:xfrm>
            <a:off x="5292080" y="2762969"/>
            <a:ext cx="648000" cy="32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5"/>
          <p:cNvPicPr>
            <a:picLocks noChangeAspect="1" noChangeArrowheads="1"/>
          </p:cNvPicPr>
          <p:nvPr/>
        </p:nvPicPr>
        <p:blipFill>
          <a:blip r:embed="rId10" cstate="print"/>
          <a:srcRect l="90540" t="9180" r="795" b="85651"/>
          <a:stretch>
            <a:fillRect/>
          </a:stretch>
        </p:blipFill>
        <p:spPr bwMode="auto">
          <a:xfrm>
            <a:off x="5919283" y="4964922"/>
            <a:ext cx="671898" cy="294708"/>
          </a:xfrm>
          <a:prstGeom prst="rect">
            <a:avLst/>
          </a:prstGeom>
          <a:noFill/>
          <a:ln w="9525">
            <a:noFill/>
            <a:miter lim="800000"/>
            <a:headEnd/>
            <a:tailEnd/>
          </a:ln>
        </p:spPr>
      </p:pic>
    </p:spTree>
    <p:extLst>
      <p:ext uri="{BB962C8B-B14F-4D97-AF65-F5344CB8AC3E}">
        <p14:creationId xmlns:p14="http://schemas.microsoft.com/office/powerpoint/2010/main" val="383078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2000" fill="hold"/>
                                        <p:tgtEl>
                                          <p:spTgt spid="28"/>
                                        </p:tgtEl>
                                        <p:attrNameLst>
                                          <p:attrName>ppt_w</p:attrName>
                                        </p:attrNameLst>
                                      </p:cBhvr>
                                      <p:tavLst>
                                        <p:tav tm="0">
                                          <p:val>
                                            <p:fltVal val="0"/>
                                          </p:val>
                                        </p:tav>
                                        <p:tav tm="100000">
                                          <p:val>
                                            <p:strVal val="#ppt_w"/>
                                          </p:val>
                                        </p:tav>
                                      </p:tavLst>
                                    </p:anim>
                                    <p:anim calcmode="lin" valueType="num">
                                      <p:cBhvr>
                                        <p:cTn id="8" dur="2000" fill="hold"/>
                                        <p:tgtEl>
                                          <p:spTgt spid="28"/>
                                        </p:tgtEl>
                                        <p:attrNameLst>
                                          <p:attrName>ppt_h</p:attrName>
                                        </p:attrNameLst>
                                      </p:cBhvr>
                                      <p:tavLst>
                                        <p:tav tm="0">
                                          <p:val>
                                            <p:fltVal val="0"/>
                                          </p:val>
                                        </p:tav>
                                        <p:tav tm="100000">
                                          <p:val>
                                            <p:strVal val="#ppt_h"/>
                                          </p:val>
                                        </p:tav>
                                      </p:tavLst>
                                    </p:anim>
                                    <p:anim calcmode="lin" valueType="num">
                                      <p:cBhvr>
                                        <p:cTn id="9" dur="2000" fill="hold"/>
                                        <p:tgtEl>
                                          <p:spTgt spid="28"/>
                                        </p:tgtEl>
                                        <p:attrNameLst>
                                          <p:attrName>style.rotation</p:attrName>
                                        </p:attrNameLst>
                                      </p:cBhvr>
                                      <p:tavLst>
                                        <p:tav tm="0">
                                          <p:val>
                                            <p:fltVal val="360"/>
                                          </p:val>
                                        </p:tav>
                                        <p:tav tm="100000">
                                          <p:val>
                                            <p:fltVal val="0"/>
                                          </p:val>
                                        </p:tav>
                                      </p:tavLst>
                                    </p:anim>
                                    <p:animEffect transition="in" filter="fade">
                                      <p:cBhvr>
                                        <p:cTn id="10" dur="2000"/>
                                        <p:tgtEl>
                                          <p:spTgt spid="28"/>
                                        </p:tgtEl>
                                      </p:cBhvr>
                                    </p:animEffect>
                                  </p:childTnLst>
                                </p:cTn>
                              </p:par>
                            </p:childTnLst>
                          </p:cTn>
                        </p:par>
                        <p:par>
                          <p:cTn id="11" fill="hold">
                            <p:stCondLst>
                              <p:cond delay="2000"/>
                            </p:stCondLst>
                            <p:childTnLst>
                              <p:par>
                                <p:cTn id="12" presetID="2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childTnLst>
                                </p:cTn>
                              </p:par>
                            </p:childTnLst>
                          </p:cTn>
                        </p:par>
                        <p:par>
                          <p:cTn id="16" fill="hold">
                            <p:stCondLst>
                              <p:cond delay="4000"/>
                            </p:stCondLst>
                            <p:childTnLst>
                              <p:par>
                                <p:cTn id="17" presetID="2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2000" fill="hold"/>
                                        <p:tgtEl>
                                          <p:spTgt spid="5"/>
                                        </p:tgtEl>
                                        <p:attrNameLst>
                                          <p:attrName>ppt_w</p:attrName>
                                        </p:attrNameLst>
                                      </p:cBhvr>
                                      <p:tavLst>
                                        <p:tav tm="0">
                                          <p:val>
                                            <p:fltVal val="0"/>
                                          </p:val>
                                        </p:tav>
                                        <p:tav tm="100000">
                                          <p:val>
                                            <p:strVal val="#ppt_w"/>
                                          </p:val>
                                        </p:tav>
                                      </p:tavLst>
                                    </p:anim>
                                    <p:anim calcmode="lin" valueType="num">
                                      <p:cBhvr>
                                        <p:cTn id="20" dur="2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603139"/>
                                        </p:tgtEl>
                                        <p:attrNameLst>
                                          <p:attrName>style.visibility</p:attrName>
                                        </p:attrNameLst>
                                      </p:cBhvr>
                                      <p:to>
                                        <p:strVal val="visible"/>
                                      </p:to>
                                    </p:set>
                                    <p:animEffect transition="in" filter="wipe(down)">
                                      <p:cBhvr>
                                        <p:cTn id="25" dur="580">
                                          <p:stCondLst>
                                            <p:cond delay="0"/>
                                          </p:stCondLst>
                                        </p:cTn>
                                        <p:tgtEl>
                                          <p:spTgt spid="603139"/>
                                        </p:tgtEl>
                                      </p:cBhvr>
                                    </p:animEffect>
                                    <p:anim calcmode="lin" valueType="num">
                                      <p:cBhvr>
                                        <p:cTn id="26" dur="1822" tmFilter="0,0; 0.14,0.36; 0.43,0.73; 0.71,0.91; 1.0,1.0">
                                          <p:stCondLst>
                                            <p:cond delay="0"/>
                                          </p:stCondLst>
                                        </p:cTn>
                                        <p:tgtEl>
                                          <p:spTgt spid="60313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60313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60313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60313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603139"/>
                                        </p:tgtEl>
                                        <p:attrNameLst>
                                          <p:attrName>ppt_y</p:attrName>
                                        </p:attrNameLst>
                                      </p:cBhvr>
                                      <p:tavLst>
                                        <p:tav tm="0" fmla="#ppt_y-sin(pi*$)/81">
                                          <p:val>
                                            <p:fltVal val="0"/>
                                          </p:val>
                                        </p:tav>
                                        <p:tav tm="100000">
                                          <p:val>
                                            <p:fltVal val="1"/>
                                          </p:val>
                                        </p:tav>
                                      </p:tavLst>
                                    </p:anim>
                                    <p:animScale>
                                      <p:cBhvr>
                                        <p:cTn id="31" dur="26">
                                          <p:stCondLst>
                                            <p:cond delay="650"/>
                                          </p:stCondLst>
                                        </p:cTn>
                                        <p:tgtEl>
                                          <p:spTgt spid="603139"/>
                                        </p:tgtEl>
                                      </p:cBhvr>
                                      <p:to x="100000" y="60000"/>
                                    </p:animScale>
                                    <p:animScale>
                                      <p:cBhvr>
                                        <p:cTn id="32" dur="166" decel="50000">
                                          <p:stCondLst>
                                            <p:cond delay="676"/>
                                          </p:stCondLst>
                                        </p:cTn>
                                        <p:tgtEl>
                                          <p:spTgt spid="603139"/>
                                        </p:tgtEl>
                                      </p:cBhvr>
                                      <p:to x="100000" y="100000"/>
                                    </p:animScale>
                                    <p:animScale>
                                      <p:cBhvr>
                                        <p:cTn id="33" dur="26">
                                          <p:stCondLst>
                                            <p:cond delay="1312"/>
                                          </p:stCondLst>
                                        </p:cTn>
                                        <p:tgtEl>
                                          <p:spTgt spid="603139"/>
                                        </p:tgtEl>
                                      </p:cBhvr>
                                      <p:to x="100000" y="80000"/>
                                    </p:animScale>
                                    <p:animScale>
                                      <p:cBhvr>
                                        <p:cTn id="34" dur="166" decel="50000">
                                          <p:stCondLst>
                                            <p:cond delay="1338"/>
                                          </p:stCondLst>
                                        </p:cTn>
                                        <p:tgtEl>
                                          <p:spTgt spid="603139"/>
                                        </p:tgtEl>
                                      </p:cBhvr>
                                      <p:to x="100000" y="100000"/>
                                    </p:animScale>
                                    <p:animScale>
                                      <p:cBhvr>
                                        <p:cTn id="35" dur="26">
                                          <p:stCondLst>
                                            <p:cond delay="1642"/>
                                          </p:stCondLst>
                                        </p:cTn>
                                        <p:tgtEl>
                                          <p:spTgt spid="603139"/>
                                        </p:tgtEl>
                                      </p:cBhvr>
                                      <p:to x="100000" y="90000"/>
                                    </p:animScale>
                                    <p:animScale>
                                      <p:cBhvr>
                                        <p:cTn id="36" dur="166" decel="50000">
                                          <p:stCondLst>
                                            <p:cond delay="1668"/>
                                          </p:stCondLst>
                                        </p:cTn>
                                        <p:tgtEl>
                                          <p:spTgt spid="603139"/>
                                        </p:tgtEl>
                                      </p:cBhvr>
                                      <p:to x="100000" y="100000"/>
                                    </p:animScale>
                                    <p:animScale>
                                      <p:cBhvr>
                                        <p:cTn id="37" dur="26">
                                          <p:stCondLst>
                                            <p:cond delay="1808"/>
                                          </p:stCondLst>
                                        </p:cTn>
                                        <p:tgtEl>
                                          <p:spTgt spid="603139"/>
                                        </p:tgtEl>
                                      </p:cBhvr>
                                      <p:to x="100000" y="95000"/>
                                    </p:animScale>
                                    <p:animScale>
                                      <p:cBhvr>
                                        <p:cTn id="38" dur="166" decel="50000">
                                          <p:stCondLst>
                                            <p:cond delay="1834"/>
                                          </p:stCondLst>
                                        </p:cTn>
                                        <p:tgtEl>
                                          <p:spTgt spid="603139"/>
                                        </p:tgtEl>
                                      </p:cBhvr>
                                      <p:to x="100000" y="100000"/>
                                    </p:animScale>
                                  </p:childTnLst>
                                </p:cTn>
                              </p:par>
                            </p:childTnLst>
                          </p:cTn>
                        </p:par>
                        <p:par>
                          <p:cTn id="39" fill="hold">
                            <p:stCondLst>
                              <p:cond delay="2000"/>
                            </p:stCondLst>
                            <p:childTnLst>
                              <p:par>
                                <p:cTn id="40" presetID="22" presetClass="entr" presetSubtype="1"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2000"/>
                                        <p:tgtEl>
                                          <p:spTgt spid="7"/>
                                        </p:tgtEl>
                                      </p:cBhvr>
                                    </p:animEffect>
                                  </p:childTnLst>
                                </p:cTn>
                              </p:par>
                            </p:childTnLst>
                          </p:cTn>
                        </p:par>
                        <p:par>
                          <p:cTn id="43" fill="hold">
                            <p:stCondLst>
                              <p:cond delay="4000"/>
                            </p:stCondLst>
                            <p:childTnLst>
                              <p:par>
                                <p:cTn id="44" presetID="22" presetClass="entr" presetSubtype="4" fill="hold" grpId="0" nodeType="after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2000"/>
                                        <p:tgtEl>
                                          <p:spTgt spid="26"/>
                                        </p:tgtEl>
                                      </p:cBhvr>
                                    </p:animEffect>
                                  </p:childTnLst>
                                </p:cTn>
                              </p:par>
                            </p:childTnLst>
                          </p:cTn>
                        </p:par>
                        <p:par>
                          <p:cTn id="47" fill="hold">
                            <p:stCondLst>
                              <p:cond delay="6000"/>
                            </p:stCondLst>
                            <p:childTnLst>
                              <p:par>
                                <p:cTn id="48" presetID="23" presetClass="entr" presetSubtype="16" fill="hold" grpId="0" nodeType="afterEffect">
                                  <p:stCondLst>
                                    <p:cond delay="0"/>
                                  </p:stCondLst>
                                  <p:childTnLst>
                                    <p:set>
                                      <p:cBhvr>
                                        <p:cTn id="49" dur="1" fill="hold">
                                          <p:stCondLst>
                                            <p:cond delay="0"/>
                                          </p:stCondLst>
                                        </p:cTn>
                                        <p:tgtEl>
                                          <p:spTgt spid="76856"/>
                                        </p:tgtEl>
                                        <p:attrNameLst>
                                          <p:attrName>style.visibility</p:attrName>
                                        </p:attrNameLst>
                                      </p:cBhvr>
                                      <p:to>
                                        <p:strVal val="visible"/>
                                      </p:to>
                                    </p:set>
                                    <p:anim calcmode="lin" valueType="num">
                                      <p:cBhvr>
                                        <p:cTn id="50" dur="2000" fill="hold"/>
                                        <p:tgtEl>
                                          <p:spTgt spid="76856"/>
                                        </p:tgtEl>
                                        <p:attrNameLst>
                                          <p:attrName>ppt_w</p:attrName>
                                        </p:attrNameLst>
                                      </p:cBhvr>
                                      <p:tavLst>
                                        <p:tav tm="0">
                                          <p:val>
                                            <p:fltVal val="0"/>
                                          </p:val>
                                        </p:tav>
                                        <p:tav tm="100000">
                                          <p:val>
                                            <p:strVal val="#ppt_w"/>
                                          </p:val>
                                        </p:tav>
                                      </p:tavLst>
                                    </p:anim>
                                    <p:anim calcmode="lin" valueType="num">
                                      <p:cBhvr>
                                        <p:cTn id="51" dur="2000" fill="hold"/>
                                        <p:tgtEl>
                                          <p:spTgt spid="76856"/>
                                        </p:tgtEl>
                                        <p:attrNameLst>
                                          <p:attrName>ppt_h</p:attrName>
                                        </p:attrNameLst>
                                      </p:cBhvr>
                                      <p:tavLst>
                                        <p:tav tm="0">
                                          <p:val>
                                            <p:fltVal val="0"/>
                                          </p:val>
                                        </p:tav>
                                        <p:tav tm="100000">
                                          <p:val>
                                            <p:strVal val="#ppt_h"/>
                                          </p:val>
                                        </p:tav>
                                      </p:tavLst>
                                    </p:anim>
                                  </p:childTnLst>
                                </p:cTn>
                              </p:par>
                            </p:childTnLst>
                          </p:cTn>
                        </p:par>
                        <p:par>
                          <p:cTn id="52" fill="hold">
                            <p:stCondLst>
                              <p:cond delay="8000"/>
                            </p:stCondLst>
                            <p:childTnLst>
                              <p:par>
                                <p:cTn id="53" presetID="49" presetClass="entr" presetSubtype="0" decel="10000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1000" fill="hold"/>
                                        <p:tgtEl>
                                          <p:spTgt spid="24"/>
                                        </p:tgtEl>
                                        <p:attrNameLst>
                                          <p:attrName>ppt_w</p:attrName>
                                        </p:attrNameLst>
                                      </p:cBhvr>
                                      <p:tavLst>
                                        <p:tav tm="0">
                                          <p:val>
                                            <p:fltVal val="0"/>
                                          </p:val>
                                        </p:tav>
                                        <p:tav tm="100000">
                                          <p:val>
                                            <p:strVal val="#ppt_w"/>
                                          </p:val>
                                        </p:tav>
                                      </p:tavLst>
                                    </p:anim>
                                    <p:anim calcmode="lin" valueType="num">
                                      <p:cBhvr>
                                        <p:cTn id="56" dur="1000" fill="hold"/>
                                        <p:tgtEl>
                                          <p:spTgt spid="24"/>
                                        </p:tgtEl>
                                        <p:attrNameLst>
                                          <p:attrName>ppt_h</p:attrName>
                                        </p:attrNameLst>
                                      </p:cBhvr>
                                      <p:tavLst>
                                        <p:tav tm="0">
                                          <p:val>
                                            <p:fltVal val="0"/>
                                          </p:val>
                                        </p:tav>
                                        <p:tav tm="100000">
                                          <p:val>
                                            <p:strVal val="#ppt_h"/>
                                          </p:val>
                                        </p:tav>
                                      </p:tavLst>
                                    </p:anim>
                                    <p:anim calcmode="lin" valueType="num">
                                      <p:cBhvr>
                                        <p:cTn id="57" dur="1000" fill="hold"/>
                                        <p:tgtEl>
                                          <p:spTgt spid="24"/>
                                        </p:tgtEl>
                                        <p:attrNameLst>
                                          <p:attrName>style.rotation</p:attrName>
                                        </p:attrNameLst>
                                      </p:cBhvr>
                                      <p:tavLst>
                                        <p:tav tm="0">
                                          <p:val>
                                            <p:fltVal val="360"/>
                                          </p:val>
                                        </p:tav>
                                        <p:tav tm="100000">
                                          <p:val>
                                            <p:fltVal val="0"/>
                                          </p:val>
                                        </p:tav>
                                      </p:tavLst>
                                    </p:anim>
                                    <p:animEffect transition="in" filter="fade">
                                      <p:cBhvr>
                                        <p:cTn id="58" dur="1000"/>
                                        <p:tgtEl>
                                          <p:spTgt spid="24"/>
                                        </p:tgtEl>
                                      </p:cBhvr>
                                    </p:animEffect>
                                  </p:childTnLst>
                                </p:cTn>
                              </p:par>
                            </p:childTnLst>
                          </p:cTn>
                        </p:par>
                        <p:par>
                          <p:cTn id="59" fill="hold">
                            <p:stCondLst>
                              <p:cond delay="9000"/>
                            </p:stCondLst>
                            <p:childTnLst>
                              <p:par>
                                <p:cTn id="60" presetID="51"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770" decel="100000"/>
                                        <p:tgtEl>
                                          <p:spTgt spid="29"/>
                                        </p:tgtEl>
                                      </p:cBhvr>
                                    </p:animEffect>
                                    <p:animScale>
                                      <p:cBhvr>
                                        <p:cTn id="63" dur="770" decel="100000"/>
                                        <p:tgtEl>
                                          <p:spTgt spid="29"/>
                                        </p:tgtEl>
                                      </p:cBhvr>
                                      <p:from x="10000" y="10000"/>
                                      <p:to x="200000" y="450000"/>
                                    </p:animScale>
                                    <p:animScale>
                                      <p:cBhvr>
                                        <p:cTn id="64" dur="1230" accel="100000" fill="hold">
                                          <p:stCondLst>
                                            <p:cond delay="770"/>
                                          </p:stCondLst>
                                        </p:cTn>
                                        <p:tgtEl>
                                          <p:spTgt spid="29"/>
                                        </p:tgtEl>
                                      </p:cBhvr>
                                      <p:from x="200000" y="450000"/>
                                      <p:to x="100000" y="100000"/>
                                    </p:animScale>
                                    <p:set>
                                      <p:cBhvr>
                                        <p:cTn id="65" dur="770" fill="hold"/>
                                        <p:tgtEl>
                                          <p:spTgt spid="29"/>
                                        </p:tgtEl>
                                        <p:attrNameLst>
                                          <p:attrName>ppt_x</p:attrName>
                                        </p:attrNameLst>
                                      </p:cBhvr>
                                      <p:to>
                                        <p:strVal val="(0.5)"/>
                                      </p:to>
                                    </p:set>
                                    <p:anim from="(0.5)" to="(#ppt_x)" calcmode="lin" valueType="num">
                                      <p:cBhvr>
                                        <p:cTn id="66" dur="1230" accel="100000" fill="hold">
                                          <p:stCondLst>
                                            <p:cond delay="770"/>
                                          </p:stCondLst>
                                        </p:cTn>
                                        <p:tgtEl>
                                          <p:spTgt spid="29"/>
                                        </p:tgtEl>
                                        <p:attrNameLst>
                                          <p:attrName>ppt_x</p:attrName>
                                        </p:attrNameLst>
                                      </p:cBhvr>
                                    </p:anim>
                                    <p:set>
                                      <p:cBhvr>
                                        <p:cTn id="67" dur="770" fill="hold"/>
                                        <p:tgtEl>
                                          <p:spTgt spid="29"/>
                                        </p:tgtEl>
                                        <p:attrNameLst>
                                          <p:attrName>ppt_y</p:attrName>
                                        </p:attrNameLst>
                                      </p:cBhvr>
                                      <p:to>
                                        <p:strVal val="(#ppt_y+0.4)"/>
                                      </p:to>
                                    </p:set>
                                    <p:anim from="(#ppt_y+0.4)" to="(#ppt_y)" calcmode="lin" valueType="num">
                                      <p:cBhvr>
                                        <p:cTn id="68" dur="1230" accel="100000" fill="hold">
                                          <p:stCondLst>
                                            <p:cond delay="770"/>
                                          </p:stCondLst>
                                        </p:cTn>
                                        <p:tgtEl>
                                          <p:spTgt spid="2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56" grpId="0" autoUpdateAnimBg="0"/>
      <p:bldP spid="24" grpId="0"/>
      <p:bldP spid="26"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ChangeArrowheads="1"/>
          </p:cNvSpPr>
          <p:nvPr/>
        </p:nvSpPr>
        <p:spPr bwMode="auto">
          <a:xfrm>
            <a:off x="107952" y="1556916"/>
            <a:ext cx="8856663" cy="4824412"/>
          </a:xfrm>
          <a:prstGeom prst="roundRect">
            <a:avLst/>
          </a:prstGeom>
          <a:noFill/>
          <a:ln w="28575"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50000"/>
              </a:spcBef>
            </a:pPr>
            <a:endParaRPr lang="es-ES" dirty="0">
              <a:solidFill>
                <a:srgbClr val="FFFF00"/>
              </a:solidFill>
              <a:latin typeface="+mn-lt"/>
            </a:endParaRPr>
          </a:p>
        </p:txBody>
      </p:sp>
      <p:sp>
        <p:nvSpPr>
          <p:cNvPr id="133122" name="Rectangle 2"/>
          <p:cNvSpPr>
            <a:spLocks noGrp="1" noChangeArrowheads="1"/>
          </p:cNvSpPr>
          <p:nvPr>
            <p:ph type="title"/>
          </p:nvPr>
        </p:nvSpPr>
        <p:spPr/>
        <p:txBody>
          <a:bodyPr/>
          <a:lstStyle/>
          <a:p>
            <a:r>
              <a:rPr lang="ca-ES" sz="2900" dirty="0"/>
              <a:t>Test F (Tabla)</a:t>
            </a:r>
            <a:endParaRPr lang="es-ES_tradnl" sz="2900" dirty="0"/>
          </a:p>
        </p:txBody>
      </p:sp>
      <p:grpSp>
        <p:nvGrpSpPr>
          <p:cNvPr id="2" name="Group 35"/>
          <p:cNvGrpSpPr>
            <a:grpSpLocks/>
          </p:cNvGrpSpPr>
          <p:nvPr/>
        </p:nvGrpSpPr>
        <p:grpSpPr bwMode="auto">
          <a:xfrm>
            <a:off x="228600" y="1916117"/>
            <a:ext cx="8686800" cy="1693863"/>
            <a:chOff x="144" y="1429"/>
            <a:chExt cx="5472" cy="1067"/>
          </a:xfrm>
        </p:grpSpPr>
        <p:graphicFrame>
          <p:nvGraphicFramePr>
            <p:cNvPr id="351240" name="Object 8"/>
            <p:cNvGraphicFramePr>
              <a:graphicFrameLocks noChangeAspect="1"/>
            </p:cNvGraphicFramePr>
            <p:nvPr/>
          </p:nvGraphicFramePr>
          <p:xfrm>
            <a:off x="1058" y="1872"/>
            <a:ext cx="3319" cy="289"/>
          </p:xfrm>
          <a:graphic>
            <a:graphicData uri="http://schemas.openxmlformats.org/presentationml/2006/ole">
              <mc:AlternateContent xmlns:mc="http://schemas.openxmlformats.org/markup-compatibility/2006">
                <mc:Choice xmlns:v="urn:schemas-microsoft-com:vml" Requires="v">
                  <p:oleObj spid="_x0000_s612315" name="Equation" r:id="rId4" imgW="2628720" imgH="228600" progId="Equation.DSMT4">
                    <p:embed/>
                  </p:oleObj>
                </mc:Choice>
                <mc:Fallback>
                  <p:oleObj name="Equation" r:id="rId4" imgW="2628720" imgH="228600" progId="Equation.DSMT4">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 y="1872"/>
                          <a:ext cx="3319"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31" name="AutoShape 11"/>
            <p:cNvSpPr>
              <a:spLocks noChangeArrowheads="1"/>
            </p:cNvSpPr>
            <p:nvPr/>
          </p:nvSpPr>
          <p:spPr bwMode="auto">
            <a:xfrm rot="16200000">
              <a:off x="3969" y="1429"/>
              <a:ext cx="288" cy="28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133132" name="Text Box 12"/>
            <p:cNvSpPr txBox="1">
              <a:spLocks noChangeArrowheads="1"/>
            </p:cNvSpPr>
            <p:nvPr/>
          </p:nvSpPr>
          <p:spPr bwMode="auto">
            <a:xfrm>
              <a:off x="144" y="2208"/>
              <a:ext cx="54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a:t>No</a:t>
              </a:r>
              <a:r>
                <a:rPr lang="es-ES_tradnl"/>
                <a:t> hay </a:t>
              </a:r>
              <a:r>
                <a:rPr lang="es-ES_tradnl" u="sng"/>
                <a:t>diferencias</a:t>
              </a:r>
              <a:r>
                <a:rPr lang="es-ES_tradnl"/>
                <a:t> significativas </a:t>
              </a:r>
              <a:r>
                <a:rPr lang="es-ES_tradnl" u="sng"/>
                <a:t>entre</a:t>
              </a:r>
              <a:r>
                <a:rPr lang="es-ES_tradnl"/>
                <a:t> los </a:t>
              </a:r>
              <a:r>
                <a:rPr lang="es-ES_tradnl" u="sng"/>
                <a:t>tratamientos</a:t>
              </a:r>
              <a:endParaRPr lang="es-ES" u="sng"/>
            </a:p>
          </p:txBody>
        </p:sp>
      </p:grpSp>
      <p:graphicFrame>
        <p:nvGraphicFramePr>
          <p:cNvPr id="351236" name="Object 4"/>
          <p:cNvGraphicFramePr>
            <a:graphicFrameLocks noChangeAspect="1"/>
          </p:cNvGraphicFramePr>
          <p:nvPr>
            <p:extLst>
              <p:ext uri="{D42A27DB-BD31-4B8C-83A1-F6EECF244321}">
                <p14:modId xmlns:p14="http://schemas.microsoft.com/office/powerpoint/2010/main" val="2788691358"/>
              </p:ext>
            </p:extLst>
          </p:nvPr>
        </p:nvGraphicFramePr>
        <p:xfrm>
          <a:off x="3419872" y="507207"/>
          <a:ext cx="4111625" cy="914400"/>
        </p:xfrm>
        <a:graphic>
          <a:graphicData uri="http://schemas.openxmlformats.org/presentationml/2006/ole">
            <mc:AlternateContent xmlns:mc="http://schemas.openxmlformats.org/markup-compatibility/2006">
              <mc:Choice xmlns:v="urn:schemas-microsoft-com:vml" Requires="v">
                <p:oleObj spid="_x0000_s612316" name="Equation" r:id="rId6" imgW="1828800" imgH="406080" progId="Equation.DSMT4">
                  <p:embed/>
                </p:oleObj>
              </mc:Choice>
              <mc:Fallback>
                <p:oleObj name="Equation" r:id="rId6" imgW="1828800" imgH="406080" progId="Equation.DSMT4">
                  <p:embed/>
                  <p:pic>
                    <p:nvPicPr>
                      <p:cNvPr id="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507207"/>
                        <a:ext cx="41116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38"/>
          <p:cNvGrpSpPr>
            <a:grpSpLocks/>
          </p:cNvGrpSpPr>
          <p:nvPr/>
        </p:nvGrpSpPr>
        <p:grpSpPr bwMode="auto">
          <a:xfrm>
            <a:off x="609601" y="1795468"/>
            <a:ext cx="5654675" cy="741363"/>
            <a:chOff x="384" y="1353"/>
            <a:chExt cx="3562" cy="467"/>
          </a:xfrm>
        </p:grpSpPr>
        <p:graphicFrame>
          <p:nvGraphicFramePr>
            <p:cNvPr id="351239" name="Object 7"/>
            <p:cNvGraphicFramePr>
              <a:graphicFrameLocks noChangeAspect="1"/>
            </p:cNvGraphicFramePr>
            <p:nvPr/>
          </p:nvGraphicFramePr>
          <p:xfrm>
            <a:off x="1416" y="1353"/>
            <a:ext cx="2530" cy="467"/>
          </p:xfrm>
          <a:graphic>
            <a:graphicData uri="http://schemas.openxmlformats.org/presentationml/2006/ole">
              <mc:AlternateContent xmlns:mc="http://schemas.openxmlformats.org/markup-compatibility/2006">
                <mc:Choice xmlns:v="urn:schemas-microsoft-com:vml" Requires="v">
                  <p:oleObj spid="_x0000_s612317" name="Equation" r:id="rId8" imgW="1714320" imgH="279360" progId="Equation.DSMT4">
                    <p:embed/>
                  </p:oleObj>
                </mc:Choice>
                <mc:Fallback>
                  <p:oleObj name="Equation" r:id="rId8" imgW="1714320" imgH="27936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l="-2040" t="-8865" r="-2040" b="-8865"/>
                        <a:stretch>
                          <a:fillRect/>
                        </a:stretch>
                      </p:blipFill>
                      <p:spPr bwMode="auto">
                        <a:xfrm>
                          <a:off x="1416" y="1353"/>
                          <a:ext cx="2530" cy="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133138" name="Text Box 18"/>
            <p:cNvSpPr txBox="1">
              <a:spLocks noChangeArrowheads="1"/>
            </p:cNvSpPr>
            <p:nvPr/>
          </p:nvSpPr>
          <p:spPr bwMode="auto">
            <a:xfrm>
              <a:off x="384" y="1398"/>
              <a:ext cx="576" cy="288"/>
            </a:xfrm>
            <a:prstGeom prst="rect">
              <a:avLst/>
            </a:prstGeom>
            <a:noFill/>
            <a:ln w="12700" cap="sq">
              <a:noFill/>
              <a:miter lim="800000"/>
              <a:headEnd type="none" w="sm" len="sm"/>
              <a:tailEnd type="none" w="sm" len="sm"/>
            </a:ln>
            <a:effectLst/>
          </p:spPr>
          <p:txBody>
            <a:bodyPr>
              <a:spAutoFit/>
            </a:bodyPr>
            <a:lstStyle/>
            <a:p>
              <a:pPr>
                <a:spcBef>
                  <a:spcPct val="50000"/>
                </a:spcBef>
                <a:buClr>
                  <a:schemeClr val="folHlink"/>
                </a:buClr>
                <a:buSzPct val="115000"/>
                <a:buFont typeface="Wingdings" pitchFamily="2" charset="2"/>
                <a:buChar char="§"/>
              </a:pPr>
              <a:r>
                <a:rPr lang="es-ES_tradnl" dirty="0"/>
                <a:t> </a:t>
              </a:r>
              <a:r>
                <a:rPr lang="es-ES_tradnl" b="1" dirty="0"/>
                <a:t>Si</a:t>
              </a:r>
              <a:endParaRPr lang="es-ES" b="1" dirty="0"/>
            </a:p>
          </p:txBody>
        </p:sp>
      </p:grpSp>
      <p:grpSp>
        <p:nvGrpSpPr>
          <p:cNvPr id="4" name="Group 37"/>
          <p:cNvGrpSpPr>
            <a:grpSpLocks/>
          </p:cNvGrpSpPr>
          <p:nvPr/>
        </p:nvGrpSpPr>
        <p:grpSpPr bwMode="auto">
          <a:xfrm>
            <a:off x="228600" y="4292604"/>
            <a:ext cx="8686800" cy="1728788"/>
            <a:chOff x="144" y="2799"/>
            <a:chExt cx="5472" cy="1089"/>
          </a:xfrm>
        </p:grpSpPr>
        <p:graphicFrame>
          <p:nvGraphicFramePr>
            <p:cNvPr id="351238" name="Object 6"/>
            <p:cNvGraphicFramePr>
              <a:graphicFrameLocks noChangeAspect="1"/>
            </p:cNvGraphicFramePr>
            <p:nvPr/>
          </p:nvGraphicFramePr>
          <p:xfrm>
            <a:off x="978" y="3264"/>
            <a:ext cx="3479" cy="289"/>
          </p:xfrm>
          <a:graphic>
            <a:graphicData uri="http://schemas.openxmlformats.org/presentationml/2006/ole">
              <mc:AlternateContent xmlns:mc="http://schemas.openxmlformats.org/markup-compatibility/2006">
                <mc:Choice xmlns:v="urn:schemas-microsoft-com:vml" Requires="v">
                  <p:oleObj spid="_x0000_s612318" name="Equation" r:id="rId10" imgW="2755800" imgH="228600" progId="Equation.DSMT4">
                    <p:embed/>
                  </p:oleObj>
                </mc:Choice>
                <mc:Fallback>
                  <p:oleObj name="Equation" r:id="rId10" imgW="2755800" imgH="228600" progId="Equation.DSMT4">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8" y="3264"/>
                          <a:ext cx="3479"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50" name="AutoShape 30"/>
            <p:cNvSpPr>
              <a:spLocks noChangeArrowheads="1"/>
            </p:cNvSpPr>
            <p:nvPr/>
          </p:nvSpPr>
          <p:spPr bwMode="auto">
            <a:xfrm rot="16200000">
              <a:off x="3969" y="2799"/>
              <a:ext cx="288" cy="28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133151" name="Text Box 31"/>
            <p:cNvSpPr txBox="1">
              <a:spLocks noChangeArrowheads="1"/>
            </p:cNvSpPr>
            <p:nvPr/>
          </p:nvSpPr>
          <p:spPr bwMode="auto">
            <a:xfrm>
              <a:off x="144" y="3600"/>
              <a:ext cx="54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a:t>Si</a:t>
              </a:r>
              <a:r>
                <a:rPr lang="es-ES_tradnl"/>
                <a:t> hay </a:t>
              </a:r>
              <a:r>
                <a:rPr lang="es-ES_tradnl" u="sng"/>
                <a:t>diferencias</a:t>
              </a:r>
              <a:r>
                <a:rPr lang="es-ES_tradnl"/>
                <a:t> significativas entre los </a:t>
              </a:r>
              <a:r>
                <a:rPr lang="es-ES_tradnl" u="sng"/>
                <a:t>tratamientos</a:t>
              </a:r>
              <a:endParaRPr lang="es-ES" u="sng"/>
            </a:p>
          </p:txBody>
        </p:sp>
      </p:grpSp>
      <p:grpSp>
        <p:nvGrpSpPr>
          <p:cNvPr id="5" name="Group 39"/>
          <p:cNvGrpSpPr>
            <a:grpSpLocks/>
          </p:cNvGrpSpPr>
          <p:nvPr/>
        </p:nvGrpSpPr>
        <p:grpSpPr bwMode="auto">
          <a:xfrm>
            <a:off x="609601" y="4208467"/>
            <a:ext cx="5654675" cy="739775"/>
            <a:chOff x="384" y="2746"/>
            <a:chExt cx="3562" cy="466"/>
          </a:xfrm>
        </p:grpSpPr>
        <p:graphicFrame>
          <p:nvGraphicFramePr>
            <p:cNvPr id="351237" name="Object 5"/>
            <p:cNvGraphicFramePr>
              <a:graphicFrameLocks noChangeAspect="1"/>
            </p:cNvGraphicFramePr>
            <p:nvPr/>
          </p:nvGraphicFramePr>
          <p:xfrm>
            <a:off x="1416" y="2746"/>
            <a:ext cx="2530" cy="466"/>
          </p:xfrm>
          <a:graphic>
            <a:graphicData uri="http://schemas.openxmlformats.org/presentationml/2006/ole">
              <mc:AlternateContent xmlns:mc="http://schemas.openxmlformats.org/markup-compatibility/2006">
                <mc:Choice xmlns:v="urn:schemas-microsoft-com:vml" Requires="v">
                  <p:oleObj spid="_x0000_s612319" name="Equation" r:id="rId12" imgW="1714320" imgH="279360" progId="Equation.DSMT4">
                    <p:embed/>
                  </p:oleObj>
                </mc:Choice>
                <mc:Fallback>
                  <p:oleObj name="Equation" r:id="rId12" imgW="1714320" imgH="279360" progId="Equation.DSMT4">
                    <p:embed/>
                    <p:pic>
                      <p:nvPicPr>
                        <p:cNvPr id="0" name="Picture 3"/>
                        <p:cNvPicPr>
                          <a:picLocks noChangeAspect="1" noChangeArrowheads="1"/>
                        </p:cNvPicPr>
                        <p:nvPr/>
                      </p:nvPicPr>
                      <p:blipFill>
                        <a:blip r:embed="rId13">
                          <a:extLst>
                            <a:ext uri="{28A0092B-C50C-407E-A947-70E740481C1C}">
                              <a14:useLocalDpi xmlns:a14="http://schemas.microsoft.com/office/drawing/2010/main" val="0"/>
                            </a:ext>
                          </a:extLst>
                        </a:blip>
                        <a:srcRect l="-2040" t="-8865" r="-2040" b="-8865"/>
                        <a:stretch>
                          <a:fillRect/>
                        </a:stretch>
                      </p:blipFill>
                      <p:spPr bwMode="auto">
                        <a:xfrm>
                          <a:off x="1416" y="2746"/>
                          <a:ext cx="2530" cy="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133153" name="Text Box 33"/>
            <p:cNvSpPr txBox="1">
              <a:spLocks noChangeArrowheads="1"/>
            </p:cNvSpPr>
            <p:nvPr/>
          </p:nvSpPr>
          <p:spPr bwMode="auto">
            <a:xfrm>
              <a:off x="384" y="2790"/>
              <a:ext cx="576" cy="288"/>
            </a:xfrm>
            <a:prstGeom prst="rect">
              <a:avLst/>
            </a:prstGeom>
            <a:noFill/>
            <a:ln w="12700" cap="sq">
              <a:noFill/>
              <a:miter lim="800000"/>
              <a:headEnd type="none" w="sm" len="sm"/>
              <a:tailEnd type="none" w="sm" len="sm"/>
            </a:ln>
            <a:effectLst/>
          </p:spPr>
          <p:txBody>
            <a:bodyPr>
              <a:spAutoFit/>
            </a:bodyPr>
            <a:lstStyle/>
            <a:p>
              <a:pPr>
                <a:spcBef>
                  <a:spcPct val="50000"/>
                </a:spcBef>
                <a:buClr>
                  <a:schemeClr val="folHlink"/>
                </a:buClr>
                <a:buSzPct val="115000"/>
                <a:buFont typeface="Wingdings" pitchFamily="2" charset="2"/>
                <a:buChar char="§"/>
              </a:pPr>
              <a:r>
                <a:rPr lang="es-ES_tradnl"/>
                <a:t> </a:t>
              </a:r>
              <a:r>
                <a:rPr lang="es-ES_tradnl" b="1"/>
                <a:t>Si</a:t>
              </a:r>
              <a:endParaRPr lang="es-ES" b="1"/>
            </a:p>
          </p:txBody>
        </p:sp>
      </p:grpSp>
      <p:pic>
        <p:nvPicPr>
          <p:cNvPr id="20" name="Picture 60" descr="MCj02991330000[1]"/>
          <p:cNvPicPr>
            <a:picLocks noChangeAspect="1" noChangeArrowheads="1"/>
          </p:cNvPicPr>
          <p:nvPr/>
        </p:nvPicPr>
        <p:blipFill>
          <a:blip r:embed="rId14" cstate="print"/>
          <a:srcRect/>
          <a:stretch>
            <a:fillRect/>
          </a:stretch>
        </p:blipFill>
        <p:spPr bwMode="auto">
          <a:xfrm>
            <a:off x="8604448" y="116632"/>
            <a:ext cx="432048" cy="6079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0-#ppt_w/2"/>
                                          </p:val>
                                        </p:tav>
                                        <p:tav tm="100000">
                                          <p:val>
                                            <p:strVal val="#ppt_x"/>
                                          </p:val>
                                        </p:tav>
                                      </p:tavLst>
                                    </p:anim>
                                    <p:anim calcmode="lin" valueType="num">
                                      <p:cBhvr additive="base">
                                        <p:cTn id="8" dur="2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2000"/>
                            </p:stCondLst>
                            <p:childTnLst>
                              <p:par>
                                <p:cTn id="10" presetID="18" presetClass="entr" presetSubtype="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2000"/>
                                        <p:tgtEl>
                                          <p:spTgt spid="2"/>
                                        </p:tgtEl>
                                      </p:cBhvr>
                                    </p:animEffect>
                                  </p:childTnLst>
                                </p:cTn>
                              </p:par>
                            </p:childTnLst>
                          </p:cTn>
                        </p:par>
                        <p:par>
                          <p:cTn id="13" fill="hold">
                            <p:stCondLst>
                              <p:cond delay="4000"/>
                            </p:stCondLst>
                            <p:childTnLst>
                              <p:par>
                                <p:cTn id="14" presetID="2" presetClass="entr" presetSubtype="9"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2000" fill="hold"/>
                                        <p:tgtEl>
                                          <p:spTgt spid="5"/>
                                        </p:tgtEl>
                                        <p:attrNameLst>
                                          <p:attrName>ppt_x</p:attrName>
                                        </p:attrNameLst>
                                      </p:cBhvr>
                                      <p:tavLst>
                                        <p:tav tm="0">
                                          <p:val>
                                            <p:strVal val="0-#ppt_w/2"/>
                                          </p:val>
                                        </p:tav>
                                        <p:tav tm="100000">
                                          <p:val>
                                            <p:strVal val="#ppt_x"/>
                                          </p:val>
                                        </p:tav>
                                      </p:tavLst>
                                    </p:anim>
                                    <p:anim calcmode="lin" valueType="num">
                                      <p:cBhvr additive="base">
                                        <p:cTn id="17" dur="2000" fill="hold"/>
                                        <p:tgtEl>
                                          <p:spTgt spid="5"/>
                                        </p:tgtEl>
                                        <p:attrNameLst>
                                          <p:attrName>ppt_y</p:attrName>
                                        </p:attrNameLst>
                                      </p:cBhvr>
                                      <p:tavLst>
                                        <p:tav tm="0">
                                          <p:val>
                                            <p:strVal val="0-#ppt_h/2"/>
                                          </p:val>
                                        </p:tav>
                                        <p:tav tm="100000">
                                          <p:val>
                                            <p:strVal val="#ppt_y"/>
                                          </p:val>
                                        </p:tav>
                                      </p:tavLst>
                                    </p:anim>
                                  </p:childTnLst>
                                </p:cTn>
                              </p:par>
                            </p:childTnLst>
                          </p:cTn>
                        </p:par>
                        <p:par>
                          <p:cTn id="18" fill="hold">
                            <p:stCondLst>
                              <p:cond delay="6000"/>
                            </p:stCondLst>
                            <p:childTnLst>
                              <p:par>
                                <p:cTn id="19" presetID="18" presetClass="entr" presetSubtype="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strips(downRight)">
                                      <p:cBhvr>
                                        <p:cTn id="21" dur="2000"/>
                                        <p:tgtEl>
                                          <p:spTgt spid="4"/>
                                        </p:tgtEl>
                                      </p:cBhvr>
                                    </p:animEffect>
                                  </p:childTnLst>
                                </p:cTn>
                              </p:par>
                            </p:childTnLst>
                          </p:cTn>
                        </p:par>
                        <p:par>
                          <p:cTn id="22" fill="hold">
                            <p:stCondLst>
                              <p:cond delay="8000"/>
                            </p:stCondLst>
                            <p:childTnLst>
                              <p:par>
                                <p:cTn id="23" presetID="22" presetClass="entr" presetSubtype="8" fill="hold" grpId="0" nodeType="afterEffect">
                                  <p:stCondLst>
                                    <p:cond delay="0"/>
                                  </p:stCondLst>
                                  <p:childTnLst>
                                    <p:set>
                                      <p:cBhvr>
                                        <p:cTn id="24" dur="1" fill="hold">
                                          <p:stCondLst>
                                            <p:cond delay="0"/>
                                          </p:stCondLst>
                                        </p:cTn>
                                        <p:tgtEl>
                                          <p:spTgt spid="351234"/>
                                        </p:tgtEl>
                                        <p:attrNameLst>
                                          <p:attrName>style.visibility</p:attrName>
                                        </p:attrNameLst>
                                      </p:cBhvr>
                                      <p:to>
                                        <p:strVal val="visible"/>
                                      </p:to>
                                    </p:set>
                                    <p:animEffect transition="in" filter="wipe(left)">
                                      <p:cBhvr>
                                        <p:cTn id="25" dur="1000"/>
                                        <p:tgtEl>
                                          <p:spTgt spid="351234"/>
                                        </p:tgtEl>
                                      </p:cBhvr>
                                    </p:animEffect>
                                  </p:childTnLst>
                                </p:cTn>
                              </p:par>
                            </p:childTnLst>
                          </p:cTn>
                        </p:par>
                        <p:par>
                          <p:cTn id="26" fill="hold">
                            <p:stCondLst>
                              <p:cond delay="9000"/>
                            </p:stCondLst>
                            <p:childTnLst>
                              <p:par>
                                <p:cTn id="27" presetID="51" presetClass="entr" presetSubtype="0"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770" decel="100000"/>
                                        <p:tgtEl>
                                          <p:spTgt spid="20"/>
                                        </p:tgtEl>
                                      </p:cBhvr>
                                    </p:animEffect>
                                    <p:animScale>
                                      <p:cBhvr>
                                        <p:cTn id="30" dur="770" decel="100000"/>
                                        <p:tgtEl>
                                          <p:spTgt spid="20"/>
                                        </p:tgtEl>
                                      </p:cBhvr>
                                      <p:from x="10000" y="10000"/>
                                      <p:to x="200000" y="450000"/>
                                    </p:animScale>
                                    <p:animScale>
                                      <p:cBhvr>
                                        <p:cTn id="31" dur="1230" accel="100000" fill="hold">
                                          <p:stCondLst>
                                            <p:cond delay="770"/>
                                          </p:stCondLst>
                                        </p:cTn>
                                        <p:tgtEl>
                                          <p:spTgt spid="20"/>
                                        </p:tgtEl>
                                      </p:cBhvr>
                                      <p:from x="200000" y="450000"/>
                                      <p:to x="100000" y="100000"/>
                                    </p:animScale>
                                    <p:set>
                                      <p:cBhvr>
                                        <p:cTn id="32" dur="770" fill="hold"/>
                                        <p:tgtEl>
                                          <p:spTgt spid="20"/>
                                        </p:tgtEl>
                                        <p:attrNameLst>
                                          <p:attrName>ppt_x</p:attrName>
                                        </p:attrNameLst>
                                      </p:cBhvr>
                                      <p:to>
                                        <p:strVal val="(0.5)"/>
                                      </p:to>
                                    </p:set>
                                    <p:anim from="(0.5)" to="(#ppt_x)" calcmode="lin" valueType="num">
                                      <p:cBhvr>
                                        <p:cTn id="33" dur="1230" accel="100000" fill="hold">
                                          <p:stCondLst>
                                            <p:cond delay="770"/>
                                          </p:stCondLst>
                                        </p:cTn>
                                        <p:tgtEl>
                                          <p:spTgt spid="20"/>
                                        </p:tgtEl>
                                        <p:attrNameLst>
                                          <p:attrName>ppt_x</p:attrName>
                                        </p:attrNameLst>
                                      </p:cBhvr>
                                    </p:anim>
                                    <p:set>
                                      <p:cBhvr>
                                        <p:cTn id="34" dur="770" fill="hold"/>
                                        <p:tgtEl>
                                          <p:spTgt spid="20"/>
                                        </p:tgtEl>
                                        <p:attrNameLst>
                                          <p:attrName>ppt_y</p:attrName>
                                        </p:attrNameLst>
                                      </p:cBhvr>
                                      <p:to>
                                        <p:strVal val="(#ppt_y+0.4)"/>
                                      </p:to>
                                    </p:set>
                                    <p:anim from="(#ppt_y+0.4)" to="(#ppt_y)" calcmode="lin" valueType="num">
                                      <p:cBhvr>
                                        <p:cTn id="35" dur="1230" accel="100000" fill="hold">
                                          <p:stCondLst>
                                            <p:cond delay="770"/>
                                          </p:stCondLst>
                                        </p:cTn>
                                        <p:tgtEl>
                                          <p:spTgt spid="2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548680"/>
            <a:ext cx="8496944" cy="5976664"/>
          </a:xfrm>
        </p:spPr>
        <p:txBody>
          <a:bodyPr>
            <a:noAutofit/>
          </a:bodyPr>
          <a:lstStyle/>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1- Introducción</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2- Terminología</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3- ANOVA con un solo factor</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4- Descomposición de la suma de cuadrados. Cuadro Resumen y Test F</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5- Residuos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6- Comparación de medias. Intervalos LSD</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7- Estudio de efectos sobre varianzas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8- Ejemplo 2: ANOVA con dos factores. Interacciones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9- Factores cuantitativos. ANOVA con un solo factor cuantitativo</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t>10 – Efectos y Condiciones Operativas Óptimas. Media y Varianza previstas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t>Hipótesis del ANOVA</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Al terminar la UD5-3 debéis ser capaces de…</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Glosario</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Ejercicios</a:t>
            </a:r>
          </a:p>
        </p:txBody>
      </p:sp>
      <p:sp>
        <p:nvSpPr>
          <p:cNvPr id="3" name="Título 2"/>
          <p:cNvSpPr>
            <a:spLocks noGrp="1"/>
          </p:cNvSpPr>
          <p:nvPr>
            <p:ph type="title"/>
          </p:nvPr>
        </p:nvSpPr>
        <p:spPr/>
        <p:txBody>
          <a:bodyPr/>
          <a:lstStyle/>
          <a:p>
            <a:r>
              <a:rPr lang="es-ES_tradnl" dirty="0"/>
              <a:t>Contenido UD5 – 3 ANOVA</a:t>
            </a:r>
            <a:endParaRPr lang="es-ES" dirty="0"/>
          </a:p>
        </p:txBody>
      </p:sp>
    </p:spTree>
    <p:extLst>
      <p:ext uri="{BB962C8B-B14F-4D97-AF65-F5344CB8AC3E}">
        <p14:creationId xmlns:p14="http://schemas.microsoft.com/office/powerpoint/2010/main" val="1378490640"/>
      </p:ext>
    </p:extLst>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32" name="Rectangle 8"/>
          <p:cNvSpPr>
            <a:spLocks noGrp="1" noChangeArrowheads="1"/>
          </p:cNvSpPr>
          <p:nvPr>
            <p:ph type="title"/>
          </p:nvPr>
        </p:nvSpPr>
        <p:spPr>
          <a:xfrm>
            <a:off x="91587" y="203370"/>
            <a:ext cx="8960826" cy="507831"/>
          </a:xfr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r>
              <a:rPr lang="es-ES_tradnl" sz="3000" dirty="0"/>
              <a:t>Nota sobre las SC</a:t>
            </a:r>
          </a:p>
        </p:txBody>
      </p:sp>
      <p:sp>
        <p:nvSpPr>
          <p:cNvPr id="8" name="7 Rectángulo redondeado"/>
          <p:cNvSpPr/>
          <p:nvPr/>
        </p:nvSpPr>
        <p:spPr bwMode="auto">
          <a:xfrm>
            <a:off x="107951" y="980728"/>
            <a:ext cx="8712968" cy="2952328"/>
          </a:xfrm>
          <a:prstGeom prst="round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9" name="Text Box 5"/>
          <p:cNvSpPr txBox="1">
            <a:spLocks noChangeArrowheads="1"/>
          </p:cNvSpPr>
          <p:nvPr/>
        </p:nvSpPr>
        <p:spPr bwMode="auto">
          <a:xfrm>
            <a:off x="179512" y="1052736"/>
            <a:ext cx="7488832" cy="2677656"/>
          </a:xfrm>
          <a:prstGeom prst="rect">
            <a:avLst/>
          </a:prstGeom>
          <a:noFill/>
          <a:ln w="12700" cap="sq">
            <a:noFill/>
            <a:miter lim="800000"/>
            <a:headEnd type="none" w="sm" len="sm"/>
            <a:tailEnd type="none" w="sm" len="sm"/>
          </a:ln>
          <a:effectLst/>
        </p:spPr>
        <p:txBody>
          <a:bodyPr wrap="square">
            <a:spAutoFit/>
          </a:bodyPr>
          <a:lstStyle/>
          <a:p>
            <a:pPr>
              <a:spcBef>
                <a:spcPts val="0"/>
              </a:spcBef>
              <a:buClr>
                <a:schemeClr val="folHlink"/>
              </a:buClr>
              <a:buSzPct val="75000"/>
              <a:buFont typeface="Wingdings" pitchFamily="2" charset="2"/>
              <a:buNone/>
            </a:pPr>
            <a:r>
              <a:rPr lang="es-ES_tradnl" dirty="0"/>
              <a:t>El cálculo de las Sumas de cuadrados no se ven en esta asignatura por salirse del alcance de un primer curso de carácter general con el tiempo disponible, pero sí su utilidad, su significado e interpretación. </a:t>
            </a:r>
          </a:p>
          <a:p>
            <a:pPr>
              <a:spcBef>
                <a:spcPts val="0"/>
              </a:spcBef>
              <a:buClr>
                <a:schemeClr val="folHlink"/>
              </a:buClr>
              <a:buSzPct val="75000"/>
              <a:buFont typeface="Wingdings" pitchFamily="2" charset="2"/>
              <a:buNone/>
            </a:pPr>
            <a:r>
              <a:rPr lang="es-ES_tradnl" dirty="0"/>
              <a:t>También es necesario saber obtener el valor de una SC a partir de otras sumas de cuadrados.</a:t>
            </a:r>
            <a:endParaRPr lang="es-ES" dirty="0"/>
          </a:p>
        </p:txBody>
      </p:sp>
      <p:pic>
        <p:nvPicPr>
          <p:cNvPr id="10" name="Picture 1" descr="C:\Users\evazquez.UPVNET\AppData\Local\Microsoft\Windows\Temporary Internet Files\Content.IE5\ZQXL7VE8\MM900236199[1].gif"/>
          <p:cNvPicPr>
            <a:picLocks noChangeAspect="1" noChangeArrowheads="1" noCrop="1"/>
          </p:cNvPicPr>
          <p:nvPr/>
        </p:nvPicPr>
        <p:blipFill>
          <a:blip r:embed="rId3" cstate="print"/>
          <a:srcRect/>
          <a:stretch>
            <a:fillRect/>
          </a:stretch>
        </p:blipFill>
        <p:spPr bwMode="auto">
          <a:xfrm>
            <a:off x="7812360" y="1412776"/>
            <a:ext cx="576064" cy="593789"/>
          </a:xfrm>
          <a:prstGeom prst="rect">
            <a:avLst/>
          </a:prstGeom>
          <a:noFill/>
        </p:spPr>
      </p:pic>
      <p:pic>
        <p:nvPicPr>
          <p:cNvPr id="6" name="Picture 1030" descr="MCj02991330000[1]"/>
          <p:cNvPicPr>
            <a:picLocks noChangeAspect="1" noChangeArrowheads="1"/>
          </p:cNvPicPr>
          <p:nvPr/>
        </p:nvPicPr>
        <p:blipFill>
          <a:blip r:embed="rId4"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315036772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5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9"/>
                                        </p:tgtEl>
                                        <p:attrNameLst>
                                          <p:attrName>style.visibility</p:attrName>
                                        </p:attrNameLst>
                                      </p:cBhvr>
                                      <p:to>
                                        <p:strVal val="visible"/>
                                      </p:to>
                                    </p:set>
                                    <p:anim calcmode="discrete" valueType="clr">
                                      <p:cBhvr override="childStyle">
                                        <p:cTn id="14"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9"/>
                                        </p:tgtEl>
                                        <p:attrNameLst>
                                          <p:attrName>fillcolor</p:attrName>
                                        </p:attrNameLst>
                                      </p:cBhvr>
                                      <p:tavLst>
                                        <p:tav tm="0">
                                          <p:val>
                                            <p:clrVal>
                                              <a:schemeClr val="accent2"/>
                                            </p:clrVal>
                                          </p:val>
                                        </p:tav>
                                        <p:tav tm="50000">
                                          <p:val>
                                            <p:clrVal>
                                              <a:schemeClr val="hlink"/>
                                            </p:clrVal>
                                          </p:val>
                                        </p:tav>
                                      </p:tavLst>
                                    </p:anim>
                                    <p:set>
                                      <p:cBhvr>
                                        <p:cTn id="16" dur="80"/>
                                        <p:tgtEl>
                                          <p:spTgt spid="9"/>
                                        </p:tgtEl>
                                        <p:attrNameLst>
                                          <p:attrName>fill.type</p:attrName>
                                        </p:attrNameLst>
                                      </p:cBhvr>
                                      <p:to>
                                        <p:strVal val="solid"/>
                                      </p:to>
                                    </p:set>
                                  </p:childTnLst>
                                </p:cTn>
                              </p:par>
                            </p:childTnLst>
                          </p:cTn>
                        </p:par>
                        <p:par>
                          <p:cTn id="17" fill="hold">
                            <p:stCondLst>
                              <p:cond delay="10460"/>
                            </p:stCondLst>
                            <p:childTnLst>
                              <p:par>
                                <p:cTn id="18" presetID="5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70" decel="100000"/>
                                        <p:tgtEl>
                                          <p:spTgt spid="6"/>
                                        </p:tgtEl>
                                      </p:cBhvr>
                                    </p:animEffect>
                                    <p:animScale>
                                      <p:cBhvr>
                                        <p:cTn id="21" dur="770" decel="100000"/>
                                        <p:tgtEl>
                                          <p:spTgt spid="6"/>
                                        </p:tgtEl>
                                      </p:cBhvr>
                                      <p:from x="10000" y="10000"/>
                                      <p:to x="200000" y="450000"/>
                                    </p:animScale>
                                    <p:animScale>
                                      <p:cBhvr>
                                        <p:cTn id="22" dur="1230" accel="100000" fill="hold">
                                          <p:stCondLst>
                                            <p:cond delay="770"/>
                                          </p:stCondLst>
                                        </p:cTn>
                                        <p:tgtEl>
                                          <p:spTgt spid="6"/>
                                        </p:tgtEl>
                                      </p:cBhvr>
                                      <p:from x="200000" y="450000"/>
                                      <p:to x="100000" y="100000"/>
                                    </p:animScale>
                                    <p:set>
                                      <p:cBhvr>
                                        <p:cTn id="23" dur="770" fill="hold"/>
                                        <p:tgtEl>
                                          <p:spTgt spid="6"/>
                                        </p:tgtEl>
                                        <p:attrNameLst>
                                          <p:attrName>ppt_x</p:attrName>
                                        </p:attrNameLst>
                                      </p:cBhvr>
                                      <p:to>
                                        <p:strVal val="(0.5)"/>
                                      </p:to>
                                    </p:set>
                                    <p:anim from="(0.5)" to="(#ppt_x)" calcmode="lin" valueType="num">
                                      <p:cBhvr>
                                        <p:cTn id="24" dur="1230" accel="100000" fill="hold">
                                          <p:stCondLst>
                                            <p:cond delay="770"/>
                                          </p:stCondLst>
                                        </p:cTn>
                                        <p:tgtEl>
                                          <p:spTgt spid="6"/>
                                        </p:tgtEl>
                                        <p:attrNameLst>
                                          <p:attrName>ppt_x</p:attrName>
                                        </p:attrNameLst>
                                      </p:cBhvr>
                                    </p:anim>
                                    <p:set>
                                      <p:cBhvr>
                                        <p:cTn id="25" dur="770" fill="hold"/>
                                        <p:tgtEl>
                                          <p:spTgt spid="6"/>
                                        </p:tgtEl>
                                        <p:attrNameLst>
                                          <p:attrName>ppt_y</p:attrName>
                                        </p:attrNameLst>
                                      </p:cBhvr>
                                      <p:to>
                                        <p:strVal val="(#ppt_y+0.4)"/>
                                      </p:to>
                                    </p:set>
                                    <p:anim from="(#ppt_y+0.4)" to="(#ppt_y)" calcmode="lin" valueType="num">
                                      <p:cBhvr>
                                        <p:cTn id="26" dur="1230" accel="100000" fill="hold">
                                          <p:stCondLst>
                                            <p:cond delay="770"/>
                                          </p:stCondLst>
                                        </p:cTn>
                                        <p:tgtEl>
                                          <p:spTgt spid="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6834" name="Rectangle 2">
            <a:extLst>
              <a:ext uri="{FF2B5EF4-FFF2-40B4-BE49-F238E27FC236}">
                <a16:creationId xmlns:a16="http://schemas.microsoft.com/office/drawing/2014/main" id="{589572A8-871F-2146-ABA6-C9574E889044}"/>
              </a:ext>
            </a:extLst>
          </p:cNvPr>
          <p:cNvSpPr>
            <a:spLocks noGrp="1" noChangeArrowheads="1"/>
          </p:cNvSpPr>
          <p:nvPr>
            <p:ph type="title"/>
          </p:nvPr>
        </p:nvSpPr>
        <p:spPr>
          <a:xfrm>
            <a:off x="-22225" y="24141"/>
            <a:ext cx="8467725" cy="921057"/>
          </a:xfrm>
        </p:spPr>
        <p:txBody>
          <a:bodyPr>
            <a:normAutofit/>
          </a:bodyPr>
          <a:lstStyle/>
          <a:p>
            <a:r>
              <a:rPr lang="es-ES_tradnl" sz="3600" dirty="0"/>
              <a:t>Realización práctica de los cálculos</a:t>
            </a:r>
            <a:endParaRPr lang="es-ES_tradnl" altLang="es-ES" dirty="0">
              <a:solidFill>
                <a:schemeClr val="folHlink"/>
              </a:solidFill>
            </a:endParaRPr>
          </a:p>
        </p:txBody>
      </p:sp>
      <p:graphicFrame>
        <p:nvGraphicFramePr>
          <p:cNvPr id="379365" name="Group 1509">
            <a:extLst>
              <a:ext uri="{FF2B5EF4-FFF2-40B4-BE49-F238E27FC236}">
                <a16:creationId xmlns:a16="http://schemas.microsoft.com/office/drawing/2014/main" id="{309F7BE8-4260-5443-BDDD-E49FEF0E6003}"/>
              </a:ext>
            </a:extLst>
          </p:cNvPr>
          <p:cNvGraphicFramePr>
            <a:graphicFrameLocks noGrp="1"/>
          </p:cNvGraphicFramePr>
          <p:nvPr/>
        </p:nvGraphicFramePr>
        <p:xfrm>
          <a:off x="971550" y="765175"/>
          <a:ext cx="5448300" cy="4940301"/>
        </p:xfrm>
        <a:graphic>
          <a:graphicData uri="http://schemas.openxmlformats.org/drawingml/2006/table">
            <a:tbl>
              <a:tblPr/>
              <a:tblGrid>
                <a:gridCol w="762000">
                  <a:extLst>
                    <a:ext uri="{9D8B030D-6E8A-4147-A177-3AD203B41FA5}">
                      <a16:colId xmlns:a16="http://schemas.microsoft.com/office/drawing/2014/main" val="3838868276"/>
                    </a:ext>
                  </a:extLst>
                </a:gridCol>
                <a:gridCol w="1092200">
                  <a:extLst>
                    <a:ext uri="{9D8B030D-6E8A-4147-A177-3AD203B41FA5}">
                      <a16:colId xmlns:a16="http://schemas.microsoft.com/office/drawing/2014/main" val="942734254"/>
                    </a:ext>
                  </a:extLst>
                </a:gridCol>
                <a:gridCol w="762000">
                  <a:extLst>
                    <a:ext uri="{9D8B030D-6E8A-4147-A177-3AD203B41FA5}">
                      <a16:colId xmlns:a16="http://schemas.microsoft.com/office/drawing/2014/main" val="1343570224"/>
                    </a:ext>
                  </a:extLst>
                </a:gridCol>
                <a:gridCol w="1016000">
                  <a:extLst>
                    <a:ext uri="{9D8B030D-6E8A-4147-A177-3AD203B41FA5}">
                      <a16:colId xmlns:a16="http://schemas.microsoft.com/office/drawing/2014/main" val="2640372235"/>
                    </a:ext>
                  </a:extLst>
                </a:gridCol>
                <a:gridCol w="762000">
                  <a:extLst>
                    <a:ext uri="{9D8B030D-6E8A-4147-A177-3AD203B41FA5}">
                      <a16:colId xmlns:a16="http://schemas.microsoft.com/office/drawing/2014/main" val="2591143940"/>
                    </a:ext>
                  </a:extLst>
                </a:gridCol>
                <a:gridCol w="1054100">
                  <a:extLst>
                    <a:ext uri="{9D8B030D-6E8A-4147-A177-3AD203B41FA5}">
                      <a16:colId xmlns:a16="http://schemas.microsoft.com/office/drawing/2014/main" val="2030131533"/>
                    </a:ext>
                  </a:extLst>
                </a:gridCol>
              </a:tblGrid>
              <a:tr h="50323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b" latinLnBrk="0" hangingPunct="0">
                        <a:lnSpc>
                          <a:spcPct val="100000"/>
                        </a:lnSpc>
                        <a:spcBef>
                          <a:spcPct val="0"/>
                        </a:spcBef>
                        <a:spcAft>
                          <a:spcPct val="0"/>
                        </a:spcAft>
                        <a:buClrTx/>
                        <a:buSzTx/>
                        <a:buFontTx/>
                        <a:buNone/>
                        <a:tabLst/>
                      </a:pPr>
                      <a:r>
                        <a:rPr kumimoji="0" lang="es-ES_tradnl" altLang="es-ES" sz="1800" b="0" i="0" u="none" strike="noStrike" cap="none" normalizeH="0" baseline="0">
                          <a:ln>
                            <a:noFill/>
                          </a:ln>
                          <a:solidFill>
                            <a:schemeClr val="tx1"/>
                          </a:solidFill>
                          <a:effectLst/>
                          <a:latin typeface="Arial" panose="020B0604020202020204" pitchFamily="34" charset="0"/>
                          <a:cs typeface="Arial" panose="020B0604020202020204" pitchFamily="34" charset="0"/>
                        </a:rPr>
                        <a:t> </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anchor="b" horzOverflow="overflow">
                    <a:lnL w="28575" cap="flat" cmpd="sng" algn="ctr">
                      <a:solidFill>
                        <a:schemeClr val="tx1"/>
                      </a:solidFill>
                      <a:prstDash val="solid"/>
                      <a:miter lim="800000"/>
                      <a:headEnd type="none" w="sm" len="sm"/>
                      <a:tailEnd type="none" w="sm" len="sm"/>
                    </a:lnL>
                    <a:lnR>
                      <a:noFill/>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gridSpan="5">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s-ES_tradnl" altLang="es-ES" sz="2000" b="1" i="0" u="none" strike="noStrike" cap="none" normalizeH="0" baseline="0">
                          <a:ln>
                            <a:noFill/>
                          </a:ln>
                          <a:solidFill>
                            <a:schemeClr val="accent1"/>
                          </a:solidFill>
                          <a:effectLst/>
                          <a:latin typeface="Arial" panose="020B0604020202020204" pitchFamily="34" charset="0"/>
                          <a:cs typeface="Arial" panose="020B0604020202020204" pitchFamily="34" charset="0"/>
                        </a:rPr>
                        <a:t>EQUIDINA PROVEEDORES</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anchor="b" horzOverflow="overflow">
                    <a:lnL>
                      <a:noFill/>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hMerge="1">
                  <a:txBody>
                    <a:bodyPr/>
                    <a:lstStyle/>
                    <a:p>
                      <a:endParaRPr lang="es-ES"/>
                    </a:p>
                  </a:txBody>
                  <a:tcPr/>
                </a:tc>
                <a:tc hMerge="1">
                  <a:txBody>
                    <a:bodyPr/>
                    <a:lstStyle/>
                    <a:p>
                      <a:endParaRPr lang="es-ES"/>
                    </a:p>
                  </a:txBody>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3166110051"/>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cs typeface="Arial" panose="020B0604020202020204" pitchFamily="34" charset="0"/>
                        </a:rPr>
                        <a:t>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2500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cs typeface="Arial" panose="020B0604020202020204" pitchFamily="34" charset="0"/>
                        </a:rPr>
                        <a:t>2</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2500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2"/>
                          </a:solidFill>
                          <a:effectLst/>
                          <a:latin typeface="Verdana" panose="020B0604030504040204" pitchFamily="34" charset="0"/>
                          <a:cs typeface="Arial" panose="020B0604020202020204" pitchFamily="34" charset="0"/>
                        </a:rPr>
                        <a:t>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2500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extLst>
                  <a:ext uri="{0D108BD9-81ED-4DB2-BD59-A6C34878D82A}">
                    <a16:rowId xmlns:a16="http://schemas.microsoft.com/office/drawing/2014/main" val="43974498"/>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35</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773021923"/>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28</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36</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685135554"/>
                  </a:ext>
                </a:extLst>
              </a:tr>
              <a:tr h="46831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29</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4285371108"/>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27</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40</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345230148"/>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43</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529246636"/>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49</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52</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443501721"/>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37</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51</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52</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70921424"/>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28</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799566657"/>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32</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50</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851677196"/>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52</a:t>
                      </a: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1" fontAlgn="t" latinLnBrk="0" hangingPunct="1">
                        <a:lnSpc>
                          <a:spcPct val="100000"/>
                        </a:lnSpc>
                        <a:spcBef>
                          <a:spcPct val="2000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EB"/>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endParaRPr kumimoji="0" lang="es-ES"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986665339"/>
                  </a:ext>
                </a:extLst>
              </a:tr>
            </a:tbl>
          </a:graphicData>
        </a:graphic>
      </p:graphicFrame>
      <p:graphicFrame>
        <p:nvGraphicFramePr>
          <p:cNvPr id="379455" name="Group 1599">
            <a:extLst>
              <a:ext uri="{FF2B5EF4-FFF2-40B4-BE49-F238E27FC236}">
                <a16:creationId xmlns:a16="http://schemas.microsoft.com/office/drawing/2014/main" id="{A976749B-0C6F-5349-9A04-4863A2C7D673}"/>
              </a:ext>
            </a:extLst>
          </p:cNvPr>
          <p:cNvGraphicFramePr>
            <a:graphicFrameLocks noGrp="1"/>
          </p:cNvGraphicFramePr>
          <p:nvPr/>
        </p:nvGraphicFramePr>
        <p:xfrm>
          <a:off x="971550" y="5734050"/>
          <a:ext cx="5448300" cy="762635"/>
        </p:xfrm>
        <a:graphic>
          <a:graphicData uri="http://schemas.openxmlformats.org/drawingml/2006/table">
            <a:tbl>
              <a:tblPr/>
              <a:tblGrid>
                <a:gridCol w="762000">
                  <a:extLst>
                    <a:ext uri="{9D8B030D-6E8A-4147-A177-3AD203B41FA5}">
                      <a16:colId xmlns:a16="http://schemas.microsoft.com/office/drawing/2014/main" val="1108904278"/>
                    </a:ext>
                  </a:extLst>
                </a:gridCol>
                <a:gridCol w="1092200">
                  <a:extLst>
                    <a:ext uri="{9D8B030D-6E8A-4147-A177-3AD203B41FA5}">
                      <a16:colId xmlns:a16="http://schemas.microsoft.com/office/drawing/2014/main" val="2459707876"/>
                    </a:ext>
                  </a:extLst>
                </a:gridCol>
                <a:gridCol w="725488">
                  <a:extLst>
                    <a:ext uri="{9D8B030D-6E8A-4147-A177-3AD203B41FA5}">
                      <a16:colId xmlns:a16="http://schemas.microsoft.com/office/drawing/2014/main" val="3419519652"/>
                    </a:ext>
                  </a:extLst>
                </a:gridCol>
                <a:gridCol w="1081087">
                  <a:extLst>
                    <a:ext uri="{9D8B030D-6E8A-4147-A177-3AD203B41FA5}">
                      <a16:colId xmlns:a16="http://schemas.microsoft.com/office/drawing/2014/main" val="1451651696"/>
                    </a:ext>
                  </a:extLst>
                </a:gridCol>
                <a:gridCol w="719138">
                  <a:extLst>
                    <a:ext uri="{9D8B030D-6E8A-4147-A177-3AD203B41FA5}">
                      <a16:colId xmlns:a16="http://schemas.microsoft.com/office/drawing/2014/main" val="3379376612"/>
                    </a:ext>
                  </a:extLst>
                </a:gridCol>
                <a:gridCol w="1068387">
                  <a:extLst>
                    <a:ext uri="{9D8B030D-6E8A-4147-A177-3AD203B41FA5}">
                      <a16:colId xmlns:a16="http://schemas.microsoft.com/office/drawing/2014/main" val="3684095587"/>
                    </a:ext>
                  </a:extLst>
                </a:gridCol>
              </a:tblGrid>
              <a:tr h="28098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311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9978</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CEC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413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17801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CEC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433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19175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CECFF"/>
                    </a:solidFill>
                  </a:tcPr>
                </a:tc>
                <a:extLst>
                  <a:ext uri="{0D108BD9-81ED-4DB2-BD59-A6C34878D82A}">
                    <a16:rowId xmlns:a16="http://schemas.microsoft.com/office/drawing/2014/main" val="339412411"/>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T1</a:t>
                      </a:r>
                      <a:r>
                        <a:rPr kumimoji="0" lang="es-ES_tradnl" altLang="es-ES" sz="1800" b="1" i="0" u="none" strike="noStrike" cap="none" normalizeH="0" baseline="30000">
                          <a:ln>
                            <a:noFill/>
                          </a:ln>
                          <a:solidFill>
                            <a:schemeClr val="tx1"/>
                          </a:solidFill>
                          <a:effectLst/>
                          <a:latin typeface="Verdana" panose="020B0604030504040204" pitchFamily="34" charset="0"/>
                          <a:cs typeface="Arial" panose="020B0604020202020204" pitchFamily="34" charset="0"/>
                        </a:rPr>
                        <a:t>2</a:t>
                      </a:r>
                      <a:endParaRPr kumimoji="0" lang="es-ES_tradnl" altLang="es-ES" sz="1800" b="0" i="0" u="none" strike="noStrike" cap="none" normalizeH="0" baseline="3000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EC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T2 </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T2</a:t>
                      </a:r>
                      <a:r>
                        <a:rPr kumimoji="0" lang="es-ES_tradnl" altLang="es-ES" sz="1800" b="1" i="0" u="none" strike="noStrike" cap="none" normalizeH="0" baseline="30000">
                          <a:ln>
                            <a:noFill/>
                          </a:ln>
                          <a:solidFill>
                            <a:schemeClr val="tx1"/>
                          </a:solidFill>
                          <a:effectLst/>
                          <a:latin typeface="Verdana" panose="020B0604030504040204" pitchFamily="34" charset="0"/>
                          <a:cs typeface="Arial" panose="020B0604020202020204" pitchFamily="34" charset="0"/>
                        </a:rPr>
                        <a:t>2</a:t>
                      </a: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 </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ECFF"/>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T3</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T3</a:t>
                      </a:r>
                      <a:r>
                        <a:rPr kumimoji="0" lang="es-ES_tradnl" altLang="es-ES" sz="1800" b="1" i="0" u="none" strike="noStrike" cap="none" normalizeH="0" baseline="30000">
                          <a:ln>
                            <a:noFill/>
                          </a:ln>
                          <a:solidFill>
                            <a:schemeClr val="tx1"/>
                          </a:solidFill>
                          <a:effectLst/>
                          <a:latin typeface="Verdana" panose="020B0604030504040204" pitchFamily="34" charset="0"/>
                          <a:cs typeface="Arial" panose="020B0604020202020204" pitchFamily="34" charset="0"/>
                        </a:rPr>
                        <a:t>2</a:t>
                      </a:r>
                      <a:endParaRPr kumimoji="0" lang="es-ES_tradnl" altLang="es-ES" sz="1800" b="0" i="0" u="none" strike="noStrike" cap="none" normalizeH="0" baseline="3000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CCECFF"/>
                    </a:solidFill>
                  </a:tcPr>
                </a:tc>
                <a:extLst>
                  <a:ext uri="{0D108BD9-81ED-4DB2-BD59-A6C34878D82A}">
                    <a16:rowId xmlns:a16="http://schemas.microsoft.com/office/drawing/2014/main" val="1308318043"/>
                  </a:ext>
                </a:extLst>
              </a:tr>
            </a:tbl>
          </a:graphicData>
        </a:graphic>
      </p:graphicFrame>
      <p:graphicFrame>
        <p:nvGraphicFramePr>
          <p:cNvPr id="379397" name="Group 1541">
            <a:extLst>
              <a:ext uri="{FF2B5EF4-FFF2-40B4-BE49-F238E27FC236}">
                <a16:creationId xmlns:a16="http://schemas.microsoft.com/office/drawing/2014/main" id="{D1E55F58-E99D-F147-86E8-1E942726AA9B}"/>
              </a:ext>
            </a:extLst>
          </p:cNvPr>
          <p:cNvGraphicFramePr>
            <a:graphicFrameLocks noGrp="1"/>
          </p:cNvGraphicFramePr>
          <p:nvPr/>
        </p:nvGraphicFramePr>
        <p:xfrm>
          <a:off x="1739900" y="1268413"/>
          <a:ext cx="1092200" cy="4437063"/>
        </p:xfrm>
        <a:graphic>
          <a:graphicData uri="http://schemas.openxmlformats.org/drawingml/2006/table">
            <a:tbl>
              <a:tblPr/>
              <a:tblGrid>
                <a:gridCol w="1092200">
                  <a:extLst>
                    <a:ext uri="{9D8B030D-6E8A-4147-A177-3AD203B41FA5}">
                      <a16:colId xmlns:a16="http://schemas.microsoft.com/office/drawing/2014/main" val="3039282421"/>
                    </a:ext>
                  </a:extLst>
                </a:gridCol>
              </a:tblGrid>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rgbClr val="0000FF"/>
                          </a:solidFill>
                          <a:effectLst/>
                          <a:latin typeface="Verdana" panose="020B0604030504040204" pitchFamily="34" charset="0"/>
                          <a:cs typeface="Arial" panose="020B0604020202020204" pitchFamily="34" charset="0"/>
                        </a:rPr>
                        <a:t>X</a:t>
                      </a:r>
                      <a:r>
                        <a:rPr kumimoji="0" lang="es-ES_tradnl" altLang="es-ES" sz="1800" b="1" i="0" u="none" strike="noStrike" cap="none" normalizeH="0" baseline="-25000">
                          <a:ln>
                            <a:noFill/>
                          </a:ln>
                          <a:solidFill>
                            <a:srgbClr val="0000FF"/>
                          </a:solidFill>
                          <a:effectLst/>
                          <a:latin typeface="Verdana" panose="020B0604030504040204" pitchFamily="34" charset="0"/>
                          <a:cs typeface="Arial" panose="020B0604020202020204" pitchFamily="34" charset="0"/>
                        </a:rPr>
                        <a:t>1j</a:t>
                      </a:r>
                      <a:r>
                        <a:rPr kumimoji="0" lang="es-ES_tradnl" altLang="es-ES" sz="1800" b="1" i="0" u="none" strike="noStrike" cap="none" normalizeH="0" baseline="30000">
                          <a:ln>
                            <a:noFill/>
                          </a:ln>
                          <a:solidFill>
                            <a:srgbClr val="0000FF"/>
                          </a:solidFill>
                          <a:effectLst/>
                          <a:latin typeface="Verdana" panose="020B0604030504040204" pitchFamily="34" charset="0"/>
                          <a:cs typeface="Arial" panose="020B0604020202020204" pitchFamily="34" charset="0"/>
                        </a:rPr>
                        <a:t>2</a:t>
                      </a:r>
                      <a:endParaRPr kumimoji="0" lang="es-ES_tradnl" altLang="es-ES" sz="1800" b="0" i="0" u="none" strike="noStrike" cap="none" normalizeH="0" baseline="3000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extLst>
                  <a:ext uri="{0D108BD9-81ED-4DB2-BD59-A6C34878D82A}">
                    <a16:rowId xmlns:a16="http://schemas.microsoft.com/office/drawing/2014/main" val="1545698813"/>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529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593742173"/>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784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909129352"/>
                  </a:ext>
                </a:extLst>
              </a:tr>
              <a:tr h="46831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441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4250796379"/>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729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446403607"/>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9025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239106214"/>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1681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975997689"/>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1369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610851242"/>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900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984037864"/>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1024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988024521"/>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1296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61282477"/>
                  </a:ext>
                </a:extLst>
              </a:tr>
            </a:tbl>
          </a:graphicData>
        </a:graphic>
      </p:graphicFrame>
      <p:graphicFrame>
        <p:nvGraphicFramePr>
          <p:cNvPr id="379398" name="Group 1542">
            <a:extLst>
              <a:ext uri="{FF2B5EF4-FFF2-40B4-BE49-F238E27FC236}">
                <a16:creationId xmlns:a16="http://schemas.microsoft.com/office/drawing/2014/main" id="{FED61F4D-4406-A14A-BA23-63613AC7B2B0}"/>
              </a:ext>
            </a:extLst>
          </p:cNvPr>
          <p:cNvGraphicFramePr>
            <a:graphicFrameLocks noGrp="1"/>
          </p:cNvGraphicFramePr>
          <p:nvPr/>
        </p:nvGraphicFramePr>
        <p:xfrm>
          <a:off x="3551238" y="1268413"/>
          <a:ext cx="1089025" cy="4437063"/>
        </p:xfrm>
        <a:graphic>
          <a:graphicData uri="http://schemas.openxmlformats.org/drawingml/2006/table">
            <a:tbl>
              <a:tblPr/>
              <a:tblGrid>
                <a:gridCol w="1089025">
                  <a:extLst>
                    <a:ext uri="{9D8B030D-6E8A-4147-A177-3AD203B41FA5}">
                      <a16:colId xmlns:a16="http://schemas.microsoft.com/office/drawing/2014/main" val="239921046"/>
                    </a:ext>
                  </a:extLst>
                </a:gridCol>
              </a:tblGrid>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rgbClr val="0000FF"/>
                          </a:solidFill>
                          <a:effectLst/>
                          <a:latin typeface="Verdana" panose="020B0604030504040204" pitchFamily="34" charset="0"/>
                          <a:cs typeface="Arial" panose="020B0604020202020204" pitchFamily="34" charset="0"/>
                        </a:rPr>
                        <a:t>X</a:t>
                      </a:r>
                      <a:r>
                        <a:rPr kumimoji="0" lang="es-ES_tradnl" altLang="es-ES" sz="1800" b="1" i="0" u="none" strike="noStrike" cap="none" normalizeH="0" baseline="-25000">
                          <a:ln>
                            <a:noFill/>
                          </a:ln>
                          <a:solidFill>
                            <a:srgbClr val="0000FF"/>
                          </a:solidFill>
                          <a:effectLst/>
                          <a:latin typeface="Verdana" panose="020B0604030504040204" pitchFamily="34" charset="0"/>
                          <a:cs typeface="Arial" panose="020B0604020202020204" pitchFamily="34" charset="0"/>
                        </a:rPr>
                        <a:t>2j</a:t>
                      </a:r>
                      <a:r>
                        <a:rPr kumimoji="0" lang="es-ES_tradnl" altLang="es-ES" sz="1800" b="1" i="0" u="none" strike="noStrike" cap="none" normalizeH="0" baseline="30000">
                          <a:ln>
                            <a:noFill/>
                          </a:ln>
                          <a:solidFill>
                            <a:srgbClr val="0000FF"/>
                          </a:solidFill>
                          <a:effectLst/>
                          <a:latin typeface="Verdana" panose="020B0604030504040204" pitchFamily="34" charset="0"/>
                          <a:cs typeface="Arial" panose="020B0604020202020204" pitchFamily="34" charset="0"/>
                        </a:rPr>
                        <a:t>2</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extLst>
                  <a:ext uri="{0D108BD9-81ED-4DB2-BD59-A6C34878D82A}">
                    <a16:rowId xmlns:a16="http://schemas.microsoft.com/office/drawing/2014/main" val="250681570"/>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1225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894620255"/>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1296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667210856"/>
                  </a:ext>
                </a:extLst>
              </a:tr>
              <a:tr h="46831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841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862802370"/>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1600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906068917"/>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1849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4039780163"/>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2401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395136705"/>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2601</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759624755"/>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784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148105781"/>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2500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919471479"/>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2704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255054789"/>
                  </a:ext>
                </a:extLst>
              </a:tr>
            </a:tbl>
          </a:graphicData>
        </a:graphic>
      </p:graphicFrame>
      <p:graphicFrame>
        <p:nvGraphicFramePr>
          <p:cNvPr id="379424" name="Group 1568">
            <a:extLst>
              <a:ext uri="{FF2B5EF4-FFF2-40B4-BE49-F238E27FC236}">
                <a16:creationId xmlns:a16="http://schemas.microsoft.com/office/drawing/2014/main" id="{FA206FFA-9D44-0E4C-82F0-0D1A64375894}"/>
              </a:ext>
            </a:extLst>
          </p:cNvPr>
          <p:cNvGraphicFramePr>
            <a:graphicFrameLocks noGrp="1"/>
          </p:cNvGraphicFramePr>
          <p:nvPr/>
        </p:nvGraphicFramePr>
        <p:xfrm>
          <a:off x="5351463" y="1268413"/>
          <a:ext cx="1054100" cy="4437063"/>
        </p:xfrm>
        <a:graphic>
          <a:graphicData uri="http://schemas.openxmlformats.org/drawingml/2006/table">
            <a:tbl>
              <a:tblPr/>
              <a:tblGrid>
                <a:gridCol w="1054100">
                  <a:extLst>
                    <a:ext uri="{9D8B030D-6E8A-4147-A177-3AD203B41FA5}">
                      <a16:colId xmlns:a16="http://schemas.microsoft.com/office/drawing/2014/main" val="3368062770"/>
                    </a:ext>
                  </a:extLst>
                </a:gridCol>
              </a:tblGrid>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rgbClr val="0000FF"/>
                          </a:solidFill>
                          <a:effectLst/>
                          <a:latin typeface="Verdana" panose="020B0604030504040204" pitchFamily="34" charset="0"/>
                          <a:cs typeface="Arial" panose="020B0604020202020204" pitchFamily="34" charset="0"/>
                        </a:rPr>
                        <a:t>X</a:t>
                      </a:r>
                      <a:r>
                        <a:rPr kumimoji="0" lang="es-ES_tradnl" altLang="es-ES" sz="1800" b="1" i="0" u="none" strike="noStrike" cap="none" normalizeH="0" baseline="-25000">
                          <a:ln>
                            <a:noFill/>
                          </a:ln>
                          <a:solidFill>
                            <a:srgbClr val="0000FF"/>
                          </a:solidFill>
                          <a:effectLst/>
                          <a:latin typeface="Verdana" panose="020B0604030504040204" pitchFamily="34" charset="0"/>
                          <a:cs typeface="Arial" panose="020B0604020202020204" pitchFamily="34" charset="0"/>
                        </a:rPr>
                        <a:t>3j</a:t>
                      </a:r>
                      <a:r>
                        <a:rPr kumimoji="0" lang="es-ES_tradnl" altLang="es-ES" sz="1800" b="1" i="0" u="none" strike="noStrike" cap="none" normalizeH="0" baseline="30000">
                          <a:ln>
                            <a:noFill/>
                          </a:ln>
                          <a:solidFill>
                            <a:srgbClr val="0000FF"/>
                          </a:solidFill>
                          <a:effectLst/>
                          <a:latin typeface="Verdana" panose="020B0604030504040204" pitchFamily="34" charset="0"/>
                          <a:cs typeface="Arial" panose="020B0604020202020204" pitchFamily="34" charset="0"/>
                        </a:rPr>
                        <a:t>2</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C0C0C0"/>
                    </a:solidFill>
                  </a:tcPr>
                </a:tc>
                <a:extLst>
                  <a:ext uri="{0D108BD9-81ED-4DB2-BD59-A6C34878D82A}">
                    <a16:rowId xmlns:a16="http://schemas.microsoft.com/office/drawing/2014/main" val="4047004070"/>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2500</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578385627"/>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1849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514719384"/>
                  </a:ext>
                </a:extLst>
              </a:tr>
              <a:tr h="468313">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1296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4165478756"/>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1156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554020197"/>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2025</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660548522"/>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2704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2271527226"/>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2704</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390954535"/>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1849</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458274919"/>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1936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3720703798"/>
                  </a:ext>
                </a:extLst>
              </a:tr>
              <a:tr h="396875">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r" defTabSz="914400" rtl="0" eaLnBrk="0" fontAlgn="t" latinLnBrk="0" hangingPunct="0">
                        <a:lnSpc>
                          <a:spcPct val="100000"/>
                        </a:lnSpc>
                        <a:spcBef>
                          <a:spcPct val="0"/>
                        </a:spcBef>
                        <a:spcAft>
                          <a:spcPct val="0"/>
                        </a:spcAft>
                        <a:buClrTx/>
                        <a:buSzTx/>
                        <a:buFontTx/>
                        <a:buNone/>
                        <a:tabLst/>
                      </a:pPr>
                      <a:r>
                        <a:rPr kumimoji="0" lang="es-ES_tradnl" altLang="es-ES" sz="1800" b="1" i="0" u="none" strike="noStrike" cap="none" normalizeH="0" baseline="0">
                          <a:ln>
                            <a:noFill/>
                          </a:ln>
                          <a:solidFill>
                            <a:schemeClr val="tx1"/>
                          </a:solidFill>
                          <a:effectLst/>
                          <a:latin typeface="Verdana" panose="020B0604030504040204" pitchFamily="34" charset="0"/>
                          <a:cs typeface="Arial" panose="020B0604020202020204" pitchFamily="34" charset="0"/>
                        </a:rPr>
                        <a:t>1156</a:t>
                      </a:r>
                      <a:endParaRPr kumimoji="0" lang="es-ES_tradnl" altLang="es-ES" sz="1800" b="0" i="0" u="none" strike="noStrike" cap="none" normalizeH="0" baseline="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extLst>
                  <a:ext uri="{0D108BD9-81ED-4DB2-BD59-A6C34878D82A}">
                    <a16:rowId xmlns:a16="http://schemas.microsoft.com/office/drawing/2014/main" val="1183305310"/>
                  </a:ext>
                </a:extLst>
              </a:tr>
            </a:tbl>
          </a:graphicData>
        </a:graphic>
      </p:graphicFrame>
      <p:graphicFrame>
        <p:nvGraphicFramePr>
          <p:cNvPr id="379487" name="Group 1631">
            <a:extLst>
              <a:ext uri="{FF2B5EF4-FFF2-40B4-BE49-F238E27FC236}">
                <a16:creationId xmlns:a16="http://schemas.microsoft.com/office/drawing/2014/main" id="{EE182E40-CC23-154E-B55D-70DBB2422F22}"/>
              </a:ext>
            </a:extLst>
          </p:cNvPr>
          <p:cNvGraphicFramePr>
            <a:graphicFrameLocks noGrp="1"/>
          </p:cNvGraphicFramePr>
          <p:nvPr/>
        </p:nvGraphicFramePr>
        <p:xfrm>
          <a:off x="4211638" y="5734050"/>
          <a:ext cx="3200400" cy="431800"/>
        </p:xfrm>
        <a:graphic>
          <a:graphicData uri="http://schemas.openxmlformats.org/drawingml/2006/table">
            <a:tbl>
              <a:tblPr/>
              <a:tblGrid>
                <a:gridCol w="1096962">
                  <a:extLst>
                    <a:ext uri="{9D8B030D-6E8A-4147-A177-3AD203B41FA5}">
                      <a16:colId xmlns:a16="http://schemas.microsoft.com/office/drawing/2014/main" val="2247292885"/>
                    </a:ext>
                  </a:extLst>
                </a:gridCol>
                <a:gridCol w="1098550">
                  <a:extLst>
                    <a:ext uri="{9D8B030D-6E8A-4147-A177-3AD203B41FA5}">
                      <a16:colId xmlns:a16="http://schemas.microsoft.com/office/drawing/2014/main" val="2119762888"/>
                    </a:ext>
                  </a:extLst>
                </a:gridCol>
                <a:gridCol w="1004888">
                  <a:extLst>
                    <a:ext uri="{9D8B030D-6E8A-4147-A177-3AD203B41FA5}">
                      <a16:colId xmlns:a16="http://schemas.microsoft.com/office/drawing/2014/main" val="1440804151"/>
                    </a:ext>
                  </a:extLst>
                </a:gridCol>
              </a:tblGrid>
              <a:tr h="431800">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1156</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231059530"/>
                  </a:ext>
                </a:extLst>
              </a:tr>
            </a:tbl>
          </a:graphicData>
        </a:graphic>
      </p:graphicFrame>
      <p:graphicFrame>
        <p:nvGraphicFramePr>
          <p:cNvPr id="379485" name="Group 1629">
            <a:extLst>
              <a:ext uri="{FF2B5EF4-FFF2-40B4-BE49-F238E27FC236}">
                <a16:creationId xmlns:a16="http://schemas.microsoft.com/office/drawing/2014/main" id="{60683727-AEE0-DD42-A591-F106B339819F}"/>
              </a:ext>
            </a:extLst>
          </p:cNvPr>
          <p:cNvGraphicFramePr>
            <a:graphicFrameLocks noGrp="1"/>
          </p:cNvGraphicFramePr>
          <p:nvPr/>
        </p:nvGraphicFramePr>
        <p:xfrm>
          <a:off x="4211638" y="6092825"/>
          <a:ext cx="3200400" cy="396240"/>
        </p:xfrm>
        <a:graphic>
          <a:graphicData uri="http://schemas.openxmlformats.org/drawingml/2006/table">
            <a:tbl>
              <a:tblPr/>
              <a:tblGrid>
                <a:gridCol w="1096962">
                  <a:extLst>
                    <a:ext uri="{9D8B030D-6E8A-4147-A177-3AD203B41FA5}">
                      <a16:colId xmlns:a16="http://schemas.microsoft.com/office/drawing/2014/main" val="1174261926"/>
                    </a:ext>
                  </a:extLst>
                </a:gridCol>
                <a:gridCol w="1098550">
                  <a:extLst>
                    <a:ext uri="{9D8B030D-6E8A-4147-A177-3AD203B41FA5}">
                      <a16:colId xmlns:a16="http://schemas.microsoft.com/office/drawing/2014/main" val="2037337364"/>
                    </a:ext>
                  </a:extLst>
                </a:gridCol>
                <a:gridCol w="1004888">
                  <a:extLst>
                    <a:ext uri="{9D8B030D-6E8A-4147-A177-3AD203B41FA5}">
                      <a16:colId xmlns:a16="http://schemas.microsoft.com/office/drawing/2014/main" val="4102557352"/>
                    </a:ext>
                  </a:extLst>
                </a:gridCol>
              </a:tblGrid>
              <a:tr h="312738">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cap="flat">
                      <a:noFill/>
                    </a:lnL>
                    <a:lnR>
                      <a:noFill/>
                    </a:lnR>
                    <a:lnT cap="flat">
                      <a:noFill/>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1" i="0" u="none" strike="noStrike" cap="none" normalizeH="0" baseline="0">
                        <a:ln>
                          <a:noFill/>
                        </a:ln>
                        <a:solidFill>
                          <a:schemeClr val="tx1"/>
                        </a:solidFill>
                        <a:effectLst/>
                        <a:latin typeface="Verdana" panose="020B0604030504040204"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cap="flat">
                      <a:noFill/>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chemeClr val="tx1"/>
                          </a:solidFill>
                          <a:effectLst/>
                          <a:latin typeface="Verdana" panose="020B0604030504040204" pitchFamily="34" charset="0"/>
                        </a:rPr>
                        <a:t>TG</a:t>
                      </a: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2977898270"/>
                  </a:ext>
                </a:extLst>
              </a:tr>
            </a:tbl>
          </a:graphicData>
        </a:graphic>
      </p:graphicFrame>
    </p:spTree>
    <p:extLst>
      <p:ext uri="{BB962C8B-B14F-4D97-AF65-F5344CB8AC3E}">
        <p14:creationId xmlns:p14="http://schemas.microsoft.com/office/powerpoint/2010/main" val="336792189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79397"/>
                                        </p:tgtEl>
                                        <p:attrNameLst>
                                          <p:attrName>style.visibility</p:attrName>
                                        </p:attrNameLst>
                                      </p:cBhvr>
                                      <p:to>
                                        <p:strVal val="visible"/>
                                      </p:to>
                                    </p:set>
                                    <p:animEffect transition="in" filter="wipe(up)">
                                      <p:cBhvr>
                                        <p:cTn id="7" dur="2000"/>
                                        <p:tgtEl>
                                          <p:spTgt spid="3793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9398"/>
                                        </p:tgtEl>
                                        <p:attrNameLst>
                                          <p:attrName>style.visibility</p:attrName>
                                        </p:attrNameLst>
                                      </p:cBhvr>
                                      <p:to>
                                        <p:strVal val="visible"/>
                                      </p:to>
                                    </p:set>
                                    <p:animEffect transition="in" filter="wipe(up)">
                                      <p:cBhvr>
                                        <p:cTn id="12" dur="2000"/>
                                        <p:tgtEl>
                                          <p:spTgt spid="3793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79424"/>
                                        </p:tgtEl>
                                        <p:attrNameLst>
                                          <p:attrName>style.visibility</p:attrName>
                                        </p:attrNameLst>
                                      </p:cBhvr>
                                      <p:to>
                                        <p:strVal val="visible"/>
                                      </p:to>
                                    </p:set>
                                    <p:animEffect transition="in" filter="wipe(up)">
                                      <p:cBhvr>
                                        <p:cTn id="17" dur="2000"/>
                                        <p:tgtEl>
                                          <p:spTgt spid="3794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9455"/>
                                        </p:tgtEl>
                                        <p:attrNameLst>
                                          <p:attrName>style.visibility</p:attrName>
                                        </p:attrNameLst>
                                      </p:cBhvr>
                                      <p:to>
                                        <p:strVal val="visible"/>
                                      </p:to>
                                    </p:set>
                                    <p:animEffect transition="in" filter="wipe(left)">
                                      <p:cBhvr>
                                        <p:cTn id="22" dur="2000"/>
                                        <p:tgtEl>
                                          <p:spTgt spid="37945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79487"/>
                                        </p:tgtEl>
                                        <p:attrNameLst>
                                          <p:attrName>style.visibility</p:attrName>
                                        </p:attrNameLst>
                                      </p:cBhvr>
                                      <p:to>
                                        <p:strVal val="visible"/>
                                      </p:to>
                                    </p:set>
                                    <p:animEffect transition="in" filter="wipe(left)">
                                      <p:cBhvr>
                                        <p:cTn id="27" dur="2000"/>
                                        <p:tgtEl>
                                          <p:spTgt spid="379487"/>
                                        </p:tgtEl>
                                      </p:cBhvr>
                                    </p:animEffect>
                                  </p:childTnLst>
                                </p:cTn>
                              </p:par>
                            </p:childTnLst>
                          </p:cTn>
                        </p:par>
                        <p:par>
                          <p:cTn id="28" fill="hold" nodeType="afterGroup">
                            <p:stCondLst>
                              <p:cond delay="2000"/>
                            </p:stCondLst>
                            <p:childTnLst>
                              <p:par>
                                <p:cTn id="29" presetID="22" presetClass="entr" presetSubtype="8" fill="hold" nodeType="afterEffect">
                                  <p:stCondLst>
                                    <p:cond delay="0"/>
                                  </p:stCondLst>
                                  <p:childTnLst>
                                    <p:set>
                                      <p:cBhvr>
                                        <p:cTn id="30" dur="1" fill="hold">
                                          <p:stCondLst>
                                            <p:cond delay="0"/>
                                          </p:stCondLst>
                                        </p:cTn>
                                        <p:tgtEl>
                                          <p:spTgt spid="379485"/>
                                        </p:tgtEl>
                                        <p:attrNameLst>
                                          <p:attrName>style.visibility</p:attrName>
                                        </p:attrNameLst>
                                      </p:cBhvr>
                                      <p:to>
                                        <p:strVal val="visible"/>
                                      </p:to>
                                    </p:set>
                                    <p:animEffect transition="in" filter="wipe(left)">
                                      <p:cBhvr>
                                        <p:cTn id="31" dur="2000"/>
                                        <p:tgtEl>
                                          <p:spTgt spid="379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Marcador de pie de página 4">
            <a:extLst>
              <a:ext uri="{FF2B5EF4-FFF2-40B4-BE49-F238E27FC236}">
                <a16:creationId xmlns:a16="http://schemas.microsoft.com/office/drawing/2014/main" id="{5808EB2A-CE61-2245-B2AE-323836B1D308}"/>
              </a:ext>
            </a:extLst>
          </p:cNvPr>
          <p:cNvSpPr>
            <a:spLocks noGrp="1"/>
          </p:cNvSpPr>
          <p:nvPr>
            <p:ph type="ftr" sz="quarter" idx="4294967295"/>
          </p:nvPr>
        </p:nvSpPr>
        <p:spPr>
          <a:xfrm>
            <a:off x="152400" y="6629400"/>
            <a:ext cx="7543800" cy="228600"/>
          </a:xfrm>
        </p:spPr>
        <p:txBody>
          <a:bodyPr/>
          <a:lstStyle/>
          <a:p>
            <a:r>
              <a:rPr lang="es-ES_tradnl" altLang="es-ES" sz="1100" i="1" dirty="0">
                <a:solidFill>
                  <a:schemeClr val="tx1"/>
                </a:solidFill>
              </a:rPr>
              <a:t> </a:t>
            </a:r>
            <a:endParaRPr lang="es-ES" altLang="es-ES" sz="1100" i="1" dirty="0">
              <a:solidFill>
                <a:schemeClr val="tx1"/>
              </a:solidFill>
            </a:endParaRPr>
          </a:p>
        </p:txBody>
      </p:sp>
      <p:sp>
        <p:nvSpPr>
          <p:cNvPr id="305154" name="Rectangle 2">
            <a:extLst>
              <a:ext uri="{FF2B5EF4-FFF2-40B4-BE49-F238E27FC236}">
                <a16:creationId xmlns:a16="http://schemas.microsoft.com/office/drawing/2014/main" id="{4B28231A-9D8F-A043-BA68-5B35066EC10D}"/>
              </a:ext>
            </a:extLst>
          </p:cNvPr>
          <p:cNvSpPr>
            <a:spLocks noGrp="1" noChangeArrowheads="1"/>
          </p:cNvSpPr>
          <p:nvPr>
            <p:ph type="title"/>
          </p:nvPr>
        </p:nvSpPr>
        <p:spPr>
          <a:xfrm>
            <a:off x="34925" y="101600"/>
            <a:ext cx="8467725" cy="703262"/>
          </a:xfrm>
        </p:spPr>
        <p:txBody>
          <a:bodyPr/>
          <a:lstStyle/>
          <a:p>
            <a:r>
              <a:rPr lang="es-ES_tradnl" sz="2800" dirty="0"/>
              <a:t>Realización práctica de los cálculos</a:t>
            </a:r>
            <a:endParaRPr lang="es-ES_tradnl" altLang="es-ES" sz="2800" dirty="0">
              <a:solidFill>
                <a:schemeClr val="folHlink"/>
              </a:solidFill>
            </a:endParaRPr>
          </a:p>
        </p:txBody>
      </p:sp>
      <p:sp>
        <p:nvSpPr>
          <p:cNvPr id="305155" name="Rectangle 3">
            <a:extLst>
              <a:ext uri="{FF2B5EF4-FFF2-40B4-BE49-F238E27FC236}">
                <a16:creationId xmlns:a16="http://schemas.microsoft.com/office/drawing/2014/main" id="{D1D53A7A-B95A-F144-BA41-E3E7C0DD79B3}"/>
              </a:ext>
            </a:extLst>
          </p:cNvPr>
          <p:cNvSpPr>
            <a:spLocks noGrp="1" noChangeArrowheads="1"/>
          </p:cNvSpPr>
          <p:nvPr>
            <p:ph type="body" sz="half" idx="1"/>
          </p:nvPr>
        </p:nvSpPr>
        <p:spPr>
          <a:xfrm>
            <a:off x="381000" y="765175"/>
            <a:ext cx="8367713" cy="504825"/>
          </a:xfrm>
        </p:spPr>
        <p:txBody>
          <a:bodyPr/>
          <a:lstStyle/>
          <a:p>
            <a:r>
              <a:rPr lang="es-ES_tradnl" altLang="es-ES" sz="2000" b="1"/>
              <a:t>Total General</a:t>
            </a:r>
            <a:r>
              <a:rPr lang="es-ES_tradnl" altLang="es-ES" sz="2000"/>
              <a:t>:</a:t>
            </a:r>
          </a:p>
        </p:txBody>
      </p:sp>
      <p:graphicFrame>
        <p:nvGraphicFramePr>
          <p:cNvPr id="305156" name="Object 4">
            <a:extLst>
              <a:ext uri="{FF2B5EF4-FFF2-40B4-BE49-F238E27FC236}">
                <a16:creationId xmlns:a16="http://schemas.microsoft.com/office/drawing/2014/main" id="{6C8CC871-0539-D146-94BD-7CAD399901AB}"/>
              </a:ext>
            </a:extLst>
          </p:cNvPr>
          <p:cNvGraphicFramePr>
            <a:graphicFrameLocks noChangeAspect="1"/>
          </p:cNvGraphicFramePr>
          <p:nvPr/>
        </p:nvGraphicFramePr>
        <p:xfrm>
          <a:off x="993775" y="4451350"/>
          <a:ext cx="6999288" cy="1339850"/>
        </p:xfrm>
        <a:graphic>
          <a:graphicData uri="http://schemas.openxmlformats.org/presentationml/2006/ole">
            <mc:AlternateContent xmlns:mc="http://schemas.openxmlformats.org/markup-compatibility/2006">
              <mc:Choice xmlns:v="urn:schemas-microsoft-com:vml" Requires="v">
                <p:oleObj spid="_x0000_s1200396" name="Equation" r:id="rId4" imgW="81915000" imgH="13169900" progId="Equation.DSMT4">
                  <p:embed/>
                </p:oleObj>
              </mc:Choice>
              <mc:Fallback>
                <p:oleObj name="Equation" r:id="rId4" imgW="81915000" imgH="13169900" progId="Equation.DSMT4">
                  <p:embed/>
                  <p:pic>
                    <p:nvPicPr>
                      <p:cNvPr id="305156" name="Object 4">
                        <a:extLst>
                          <a:ext uri="{FF2B5EF4-FFF2-40B4-BE49-F238E27FC236}">
                            <a16:creationId xmlns:a16="http://schemas.microsoft.com/office/drawing/2014/main" id="{6C8CC871-0539-D146-94BD-7CAD399901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149" t="-8591" r="-3149" b="-8591"/>
                      <a:stretch>
                        <a:fillRect/>
                      </a:stretch>
                    </p:blipFill>
                    <p:spPr bwMode="auto">
                      <a:xfrm>
                        <a:off x="993775" y="4451350"/>
                        <a:ext cx="6999288"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7" name="Object 5">
            <a:extLst>
              <a:ext uri="{FF2B5EF4-FFF2-40B4-BE49-F238E27FC236}">
                <a16:creationId xmlns:a16="http://schemas.microsoft.com/office/drawing/2014/main" id="{A9ED7238-1844-0844-BDA1-740182A7F560}"/>
              </a:ext>
            </a:extLst>
          </p:cNvPr>
          <p:cNvGraphicFramePr>
            <a:graphicFrameLocks noChangeAspect="1"/>
          </p:cNvGraphicFramePr>
          <p:nvPr/>
        </p:nvGraphicFramePr>
        <p:xfrm>
          <a:off x="1939925" y="2662238"/>
          <a:ext cx="4846638" cy="984250"/>
        </p:xfrm>
        <a:graphic>
          <a:graphicData uri="http://schemas.openxmlformats.org/presentationml/2006/ole">
            <mc:AlternateContent xmlns:mc="http://schemas.openxmlformats.org/markup-compatibility/2006">
              <mc:Choice xmlns:v="urn:schemas-microsoft-com:vml" Requires="v">
                <p:oleObj spid="_x0000_s1200397" name="Equation" r:id="rId6" imgW="56756300" imgH="9652000" progId="Equation.DSMT4">
                  <p:embed/>
                </p:oleObj>
              </mc:Choice>
              <mc:Fallback>
                <p:oleObj name="Equation" r:id="rId6" imgW="56756300" imgH="9652000" progId="Equation.DSMT4">
                  <p:embed/>
                  <p:pic>
                    <p:nvPicPr>
                      <p:cNvPr id="305157" name="Object 5">
                        <a:extLst>
                          <a:ext uri="{FF2B5EF4-FFF2-40B4-BE49-F238E27FC236}">
                            <a16:creationId xmlns:a16="http://schemas.microsoft.com/office/drawing/2014/main" id="{A9ED7238-1844-0844-BDA1-740182A7F5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49" t="-8591" r="-3149" b="-8591"/>
                      <a:stretch>
                        <a:fillRect/>
                      </a:stretch>
                    </p:blipFill>
                    <p:spPr bwMode="auto">
                      <a:xfrm>
                        <a:off x="1939925" y="2662238"/>
                        <a:ext cx="4846638" cy="984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5158" name="Object 6">
            <a:extLst>
              <a:ext uri="{FF2B5EF4-FFF2-40B4-BE49-F238E27FC236}">
                <a16:creationId xmlns:a16="http://schemas.microsoft.com/office/drawing/2014/main" id="{E0CC4197-9843-A147-A24F-6CA14C45A688}"/>
              </a:ext>
            </a:extLst>
          </p:cNvPr>
          <p:cNvGraphicFramePr>
            <a:graphicFrameLocks noChangeAspect="1"/>
          </p:cNvGraphicFramePr>
          <p:nvPr/>
        </p:nvGraphicFramePr>
        <p:xfrm>
          <a:off x="1452563" y="1054100"/>
          <a:ext cx="5473700" cy="1012825"/>
        </p:xfrm>
        <a:graphic>
          <a:graphicData uri="http://schemas.openxmlformats.org/presentationml/2006/ole">
            <mc:AlternateContent xmlns:mc="http://schemas.openxmlformats.org/markup-compatibility/2006">
              <mc:Choice xmlns:v="urn:schemas-microsoft-com:vml" Requires="v">
                <p:oleObj spid="_x0000_s1200398" name="Equation" r:id="rId8" imgW="64071500" imgH="9944100" progId="Equation.DSMT4">
                  <p:embed/>
                </p:oleObj>
              </mc:Choice>
              <mc:Fallback>
                <p:oleObj name="Equation" r:id="rId8" imgW="64071500" imgH="9944100" progId="Equation.DSMT4">
                  <p:embed/>
                  <p:pic>
                    <p:nvPicPr>
                      <p:cNvPr id="305158" name="Object 6">
                        <a:extLst>
                          <a:ext uri="{FF2B5EF4-FFF2-40B4-BE49-F238E27FC236}">
                            <a16:creationId xmlns:a16="http://schemas.microsoft.com/office/drawing/2014/main" id="{E0CC4197-9843-A147-A24F-6CA14C45A6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149" t="-8591" r="-3149" b="-8591"/>
                      <a:stretch>
                        <a:fillRect/>
                      </a:stretch>
                    </p:blipFill>
                    <p:spPr bwMode="auto">
                      <a:xfrm>
                        <a:off x="1452563" y="1054100"/>
                        <a:ext cx="547370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5160" name="Oval 8">
            <a:extLst>
              <a:ext uri="{FF2B5EF4-FFF2-40B4-BE49-F238E27FC236}">
                <a16:creationId xmlns:a16="http://schemas.microsoft.com/office/drawing/2014/main" id="{8BE73736-C52A-2847-B471-81F829FF0EAA}"/>
              </a:ext>
            </a:extLst>
          </p:cNvPr>
          <p:cNvSpPr>
            <a:spLocks noChangeArrowheads="1"/>
          </p:cNvSpPr>
          <p:nvPr/>
        </p:nvSpPr>
        <p:spPr bwMode="auto">
          <a:xfrm>
            <a:off x="5940425" y="1270000"/>
            <a:ext cx="890588" cy="544513"/>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05161" name="Oval 9">
            <a:extLst>
              <a:ext uri="{FF2B5EF4-FFF2-40B4-BE49-F238E27FC236}">
                <a16:creationId xmlns:a16="http://schemas.microsoft.com/office/drawing/2014/main" id="{808F51EA-D1B4-9C44-B171-6E71F807E373}"/>
              </a:ext>
            </a:extLst>
          </p:cNvPr>
          <p:cNvSpPr>
            <a:spLocks noChangeArrowheads="1"/>
          </p:cNvSpPr>
          <p:nvPr/>
        </p:nvSpPr>
        <p:spPr bwMode="auto">
          <a:xfrm>
            <a:off x="3995738" y="2636838"/>
            <a:ext cx="1008062" cy="5445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05162" name="Line 10">
            <a:extLst>
              <a:ext uri="{FF2B5EF4-FFF2-40B4-BE49-F238E27FC236}">
                <a16:creationId xmlns:a16="http://schemas.microsoft.com/office/drawing/2014/main" id="{BF002C2A-9236-7849-8963-4B11C7D6F4B8}"/>
              </a:ext>
            </a:extLst>
          </p:cNvPr>
          <p:cNvSpPr>
            <a:spLocks noChangeShapeType="1"/>
          </p:cNvSpPr>
          <p:nvPr/>
        </p:nvSpPr>
        <p:spPr bwMode="auto">
          <a:xfrm flipH="1">
            <a:off x="4859338" y="1773238"/>
            <a:ext cx="1800225" cy="935037"/>
          </a:xfrm>
          <a:prstGeom prst="line">
            <a:avLst/>
          </a:prstGeom>
          <a:noFill/>
          <a:ln w="28575" cap="sq">
            <a:solidFill>
              <a:srgbClr val="CC33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nvGrpSpPr>
          <p:cNvPr id="305163" name="Group 11">
            <a:extLst>
              <a:ext uri="{FF2B5EF4-FFF2-40B4-BE49-F238E27FC236}">
                <a16:creationId xmlns:a16="http://schemas.microsoft.com/office/drawing/2014/main" id="{D0AC01C7-E0BF-1F4E-AEAB-FB78809E4445}"/>
              </a:ext>
            </a:extLst>
          </p:cNvPr>
          <p:cNvGrpSpPr>
            <a:grpSpLocks/>
          </p:cNvGrpSpPr>
          <p:nvPr/>
        </p:nvGrpSpPr>
        <p:grpSpPr bwMode="auto">
          <a:xfrm>
            <a:off x="4714875" y="2781300"/>
            <a:ext cx="2017713" cy="3024188"/>
            <a:chOff x="2970" y="1933"/>
            <a:chExt cx="1271" cy="1996"/>
          </a:xfrm>
        </p:grpSpPr>
        <p:sp>
          <p:nvSpPr>
            <p:cNvPr id="305164" name="Oval 12">
              <a:extLst>
                <a:ext uri="{FF2B5EF4-FFF2-40B4-BE49-F238E27FC236}">
                  <a16:creationId xmlns:a16="http://schemas.microsoft.com/office/drawing/2014/main" id="{F0F4248A-EA06-894C-8A5E-FD43DD8C7980}"/>
                </a:ext>
              </a:extLst>
            </p:cNvPr>
            <p:cNvSpPr>
              <a:spLocks noChangeArrowheads="1"/>
            </p:cNvSpPr>
            <p:nvPr/>
          </p:nvSpPr>
          <p:spPr bwMode="auto">
            <a:xfrm>
              <a:off x="3152" y="1933"/>
              <a:ext cx="1089" cy="454"/>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305165" name="Line 13">
              <a:extLst>
                <a:ext uri="{FF2B5EF4-FFF2-40B4-BE49-F238E27FC236}">
                  <a16:creationId xmlns:a16="http://schemas.microsoft.com/office/drawing/2014/main" id="{79E22AB3-20E0-2648-973F-B8426188943D}"/>
                </a:ext>
              </a:extLst>
            </p:cNvPr>
            <p:cNvSpPr>
              <a:spLocks noChangeShapeType="1"/>
            </p:cNvSpPr>
            <p:nvPr/>
          </p:nvSpPr>
          <p:spPr bwMode="auto">
            <a:xfrm flipH="1">
              <a:off x="3379" y="2341"/>
              <a:ext cx="0" cy="1180"/>
            </a:xfrm>
            <a:prstGeom prst="line">
              <a:avLst/>
            </a:prstGeom>
            <a:noFill/>
            <a:ln w="28575" cap="sq">
              <a:solidFill>
                <a:srgbClr val="CC33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305166" name="Oval 14">
              <a:extLst>
                <a:ext uri="{FF2B5EF4-FFF2-40B4-BE49-F238E27FC236}">
                  <a16:creationId xmlns:a16="http://schemas.microsoft.com/office/drawing/2014/main" id="{577AA725-4BD9-8A4B-9936-B31037094A4B}"/>
                </a:ext>
              </a:extLst>
            </p:cNvPr>
            <p:cNvSpPr>
              <a:spLocks noChangeArrowheads="1"/>
            </p:cNvSpPr>
            <p:nvPr/>
          </p:nvSpPr>
          <p:spPr bwMode="auto">
            <a:xfrm>
              <a:off x="2970" y="3520"/>
              <a:ext cx="1089" cy="409"/>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305167" name="Rectangle 15">
            <a:extLst>
              <a:ext uri="{FF2B5EF4-FFF2-40B4-BE49-F238E27FC236}">
                <a16:creationId xmlns:a16="http://schemas.microsoft.com/office/drawing/2014/main" id="{CB15B70B-4EEE-CC43-AC6E-179AEE0D3ECB}"/>
              </a:ext>
            </a:extLst>
          </p:cNvPr>
          <p:cNvSpPr>
            <a:spLocks noChangeArrowheads="1"/>
          </p:cNvSpPr>
          <p:nvPr/>
        </p:nvSpPr>
        <p:spPr bwMode="auto">
          <a:xfrm>
            <a:off x="381000" y="1989138"/>
            <a:ext cx="8367713"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itchFamily="2" charset="2"/>
              <a:buChar char="n"/>
              <a:defRPr sz="2000">
                <a:solidFill>
                  <a:schemeClr val="tx1"/>
                </a:solidFill>
                <a:latin typeface="Verdana" panose="020B0604030504040204" pitchFamily="34" charset="0"/>
              </a:defRPr>
            </a:lvl1pPr>
            <a:lvl2pPr marL="742950" indent="-285750">
              <a:spcBef>
                <a:spcPct val="20000"/>
              </a:spcBef>
              <a:buClr>
                <a:srgbClr val="0000BA"/>
              </a:buClr>
              <a:buSzPct val="70000"/>
              <a:buFont typeface="Wingdings" pitchFamily="2" charset="2"/>
              <a:buChar char="n"/>
              <a:defRPr>
                <a:solidFill>
                  <a:schemeClr val="tx1"/>
                </a:solidFill>
                <a:latin typeface="Verdana" panose="020B0604030504040204" pitchFamily="34" charset="0"/>
              </a:defRPr>
            </a:lvl2pPr>
            <a:lvl3pPr marL="1143000" indent="-228600">
              <a:spcBef>
                <a:spcPct val="20000"/>
              </a:spcBef>
              <a:buClr>
                <a:schemeClr val="accent1"/>
              </a:buClr>
              <a:buChar char="•"/>
              <a:defRPr sz="1600">
                <a:solidFill>
                  <a:schemeClr val="tx1"/>
                </a:solidFill>
                <a:latin typeface="Verdana" panose="020B0604030504040204" pitchFamily="34" charset="0"/>
              </a:defRPr>
            </a:lvl3pPr>
            <a:lvl4pPr marL="1600200" indent="-228600">
              <a:spcBef>
                <a:spcPct val="20000"/>
              </a:spcBef>
              <a:buClr>
                <a:schemeClr val="hlink"/>
              </a:buClr>
              <a:buChar char="•"/>
              <a:defRPr sz="1600">
                <a:solidFill>
                  <a:schemeClr val="tx1"/>
                </a:solidFill>
                <a:latin typeface="Verdana" panose="020B0604030504040204" pitchFamily="34" charset="0"/>
              </a:defRPr>
            </a:lvl4pPr>
            <a:lvl5pPr marL="2057400" indent="-228600">
              <a:spcBef>
                <a:spcPct val="20000"/>
              </a:spcBef>
              <a:buClr>
                <a:schemeClr val="tx1"/>
              </a:buClr>
              <a:buSzPct val="85000"/>
              <a:buChar char="•"/>
              <a:defRPr sz="1600">
                <a:solidFill>
                  <a:schemeClr val="tx1"/>
                </a:solidFill>
                <a:latin typeface="Verdana" panose="020B0604030504040204" pitchFamily="34" charset="0"/>
              </a:defRPr>
            </a:lvl5pPr>
            <a:lvl6pPr marL="25146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6pPr>
            <a:lvl7pPr marL="29718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7pPr>
            <a:lvl8pPr marL="34290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8pPr>
            <a:lvl9pPr marL="38862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9pPr>
          </a:lstStyle>
          <a:p>
            <a:pPr>
              <a:buFont typeface="Wingdings" pitchFamily="2" charset="2"/>
              <a:buNone/>
            </a:pPr>
            <a:endParaRPr lang="es-ES_tradnl" altLang="es-ES"/>
          </a:p>
          <a:p>
            <a:r>
              <a:rPr lang="es-ES_tradnl" altLang="es-ES" b="1">
                <a:solidFill>
                  <a:srgbClr val="FF6600"/>
                </a:solidFill>
              </a:rPr>
              <a:t>Sustraendo General</a:t>
            </a:r>
            <a:r>
              <a:rPr lang="es-ES_tradnl" altLang="es-ES">
                <a:solidFill>
                  <a:srgbClr val="FF6600"/>
                </a:solidFill>
              </a:rPr>
              <a:t>:</a:t>
            </a:r>
            <a:endParaRPr lang="es-ES_tradnl" altLang="es-ES"/>
          </a:p>
        </p:txBody>
      </p:sp>
      <p:sp>
        <p:nvSpPr>
          <p:cNvPr id="305168" name="Rectangle 16">
            <a:extLst>
              <a:ext uri="{FF2B5EF4-FFF2-40B4-BE49-F238E27FC236}">
                <a16:creationId xmlns:a16="http://schemas.microsoft.com/office/drawing/2014/main" id="{31CAAC87-A5E1-8D47-B48A-64F39C0EAA69}"/>
              </a:ext>
            </a:extLst>
          </p:cNvPr>
          <p:cNvSpPr>
            <a:spLocks noChangeArrowheads="1"/>
          </p:cNvSpPr>
          <p:nvPr/>
        </p:nvSpPr>
        <p:spPr bwMode="auto">
          <a:xfrm>
            <a:off x="395288" y="4078288"/>
            <a:ext cx="83677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itchFamily="2" charset="2"/>
              <a:buChar char="n"/>
              <a:defRPr sz="2000">
                <a:solidFill>
                  <a:schemeClr val="tx1"/>
                </a:solidFill>
                <a:latin typeface="Verdana" panose="020B0604030504040204" pitchFamily="34" charset="0"/>
              </a:defRPr>
            </a:lvl1pPr>
            <a:lvl2pPr marL="742950" indent="-285750">
              <a:spcBef>
                <a:spcPct val="20000"/>
              </a:spcBef>
              <a:buClr>
                <a:srgbClr val="0000BA"/>
              </a:buClr>
              <a:buSzPct val="70000"/>
              <a:buFont typeface="Wingdings" pitchFamily="2" charset="2"/>
              <a:buChar char="n"/>
              <a:defRPr>
                <a:solidFill>
                  <a:schemeClr val="tx1"/>
                </a:solidFill>
                <a:latin typeface="Verdana" panose="020B0604030504040204" pitchFamily="34" charset="0"/>
              </a:defRPr>
            </a:lvl2pPr>
            <a:lvl3pPr marL="1143000" indent="-228600">
              <a:spcBef>
                <a:spcPct val="20000"/>
              </a:spcBef>
              <a:buClr>
                <a:schemeClr val="accent1"/>
              </a:buClr>
              <a:buChar char="•"/>
              <a:defRPr sz="1600">
                <a:solidFill>
                  <a:schemeClr val="tx1"/>
                </a:solidFill>
                <a:latin typeface="Verdana" panose="020B0604030504040204" pitchFamily="34" charset="0"/>
              </a:defRPr>
            </a:lvl3pPr>
            <a:lvl4pPr marL="1600200" indent="-228600">
              <a:spcBef>
                <a:spcPct val="20000"/>
              </a:spcBef>
              <a:buClr>
                <a:schemeClr val="hlink"/>
              </a:buClr>
              <a:buChar char="•"/>
              <a:defRPr sz="1600">
                <a:solidFill>
                  <a:schemeClr val="tx1"/>
                </a:solidFill>
                <a:latin typeface="Verdana" panose="020B0604030504040204" pitchFamily="34" charset="0"/>
              </a:defRPr>
            </a:lvl4pPr>
            <a:lvl5pPr marL="2057400" indent="-228600">
              <a:spcBef>
                <a:spcPct val="20000"/>
              </a:spcBef>
              <a:buClr>
                <a:schemeClr val="tx1"/>
              </a:buClr>
              <a:buSzPct val="85000"/>
              <a:buChar char="•"/>
              <a:defRPr sz="1600">
                <a:solidFill>
                  <a:schemeClr val="tx1"/>
                </a:solidFill>
                <a:latin typeface="Verdana" panose="020B0604030504040204" pitchFamily="34" charset="0"/>
              </a:defRPr>
            </a:lvl5pPr>
            <a:lvl6pPr marL="25146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6pPr>
            <a:lvl7pPr marL="29718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7pPr>
            <a:lvl8pPr marL="34290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8pPr>
            <a:lvl9pPr marL="3886200" indent="-228600" fontAlgn="base">
              <a:spcBef>
                <a:spcPct val="20000"/>
              </a:spcBef>
              <a:spcAft>
                <a:spcPct val="0"/>
              </a:spcAft>
              <a:buClr>
                <a:schemeClr val="tx1"/>
              </a:buClr>
              <a:buSzPct val="85000"/>
              <a:buChar char="•"/>
              <a:defRPr sz="1600">
                <a:solidFill>
                  <a:schemeClr val="tx1"/>
                </a:solidFill>
                <a:latin typeface="Verdana" panose="020B0604030504040204" pitchFamily="34" charset="0"/>
              </a:defRPr>
            </a:lvl9pPr>
          </a:lstStyle>
          <a:p>
            <a:r>
              <a:rPr lang="es-ES_tradnl" altLang="es-ES" b="1">
                <a:solidFill>
                  <a:schemeClr val="tx2"/>
                </a:solidFill>
              </a:rPr>
              <a:t>Suma de Cuadrados Total</a:t>
            </a:r>
            <a:r>
              <a:rPr lang="es-ES_tradnl" altLang="es-ES"/>
              <a:t>:</a:t>
            </a:r>
          </a:p>
        </p:txBody>
      </p:sp>
      <p:sp>
        <p:nvSpPr>
          <p:cNvPr id="305170" name="Text Box 18">
            <a:extLst>
              <a:ext uri="{FF2B5EF4-FFF2-40B4-BE49-F238E27FC236}">
                <a16:creationId xmlns:a16="http://schemas.microsoft.com/office/drawing/2014/main" id="{A25A0C6A-0B32-6143-9700-A15D2CE1C8CF}"/>
              </a:ext>
            </a:extLst>
          </p:cNvPr>
          <p:cNvSpPr txBox="1">
            <a:spLocks noChangeArrowheads="1"/>
          </p:cNvSpPr>
          <p:nvPr/>
        </p:nvSpPr>
        <p:spPr bwMode="auto">
          <a:xfrm>
            <a:off x="5867400" y="5805488"/>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b="1" dirty="0">
                <a:solidFill>
                  <a:srgbClr val="00B050"/>
                </a:solidFill>
              </a:rPr>
              <a:t>N-1  </a:t>
            </a:r>
            <a:r>
              <a:rPr lang="es-ES" altLang="es-ES" b="1" dirty="0" err="1">
                <a:solidFill>
                  <a:srgbClr val="00B050"/>
                </a:solidFill>
              </a:rPr>
              <a:t>g.l</a:t>
            </a:r>
            <a:r>
              <a:rPr lang="es-ES" altLang="es-ES" b="1" dirty="0">
                <a:solidFill>
                  <a:srgbClr val="00B050"/>
                </a:solidFill>
              </a:rPr>
              <a:t>.</a:t>
            </a:r>
          </a:p>
        </p:txBody>
      </p:sp>
    </p:spTree>
    <p:extLst>
      <p:ext uri="{BB962C8B-B14F-4D97-AF65-F5344CB8AC3E}">
        <p14:creationId xmlns:p14="http://schemas.microsoft.com/office/powerpoint/2010/main" val="241588421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500"/>
                                  </p:stCondLst>
                                  <p:childTnLst>
                                    <p:set>
                                      <p:cBhvr>
                                        <p:cTn id="6" dur="1" fill="hold">
                                          <p:stCondLst>
                                            <p:cond delay="0"/>
                                          </p:stCondLst>
                                        </p:cTn>
                                        <p:tgtEl>
                                          <p:spTgt spid="305158"/>
                                        </p:tgtEl>
                                        <p:attrNameLst>
                                          <p:attrName>style.visibility</p:attrName>
                                        </p:attrNameLst>
                                      </p:cBhvr>
                                      <p:to>
                                        <p:strVal val="visible"/>
                                      </p:to>
                                    </p:set>
                                    <p:animEffect transition="in" filter="wipe(left)">
                                      <p:cBhvr>
                                        <p:cTn id="7" dur="500"/>
                                        <p:tgtEl>
                                          <p:spTgt spid="3051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5167"/>
                                        </p:tgtEl>
                                        <p:attrNameLst>
                                          <p:attrName>style.visibility</p:attrName>
                                        </p:attrNameLst>
                                      </p:cBhvr>
                                      <p:to>
                                        <p:strVal val="visible"/>
                                      </p:to>
                                    </p:set>
                                    <p:animEffect transition="in" filter="wipe(left)">
                                      <p:cBhvr>
                                        <p:cTn id="12" dur="500"/>
                                        <p:tgtEl>
                                          <p:spTgt spid="305167"/>
                                        </p:tgtEl>
                                      </p:cBhvr>
                                    </p:animEffect>
                                  </p:childTnLst>
                                </p:cTn>
                              </p:par>
                            </p:childTnLst>
                          </p:cTn>
                        </p:par>
                        <p:par>
                          <p:cTn id="13" fill="hold" nodeType="afterGroup">
                            <p:stCondLst>
                              <p:cond delay="500"/>
                            </p:stCondLst>
                            <p:childTnLst>
                              <p:par>
                                <p:cTn id="14" presetID="22" presetClass="entr" presetSubtype="8" fill="hold" nodeType="afterEffect">
                                  <p:stCondLst>
                                    <p:cond delay="1000"/>
                                  </p:stCondLst>
                                  <p:childTnLst>
                                    <p:set>
                                      <p:cBhvr>
                                        <p:cTn id="15" dur="1" fill="hold">
                                          <p:stCondLst>
                                            <p:cond delay="0"/>
                                          </p:stCondLst>
                                        </p:cTn>
                                        <p:tgtEl>
                                          <p:spTgt spid="305157"/>
                                        </p:tgtEl>
                                        <p:attrNameLst>
                                          <p:attrName>style.visibility</p:attrName>
                                        </p:attrNameLst>
                                      </p:cBhvr>
                                      <p:to>
                                        <p:strVal val="visible"/>
                                      </p:to>
                                    </p:set>
                                    <p:animEffect transition="in" filter="wipe(left)">
                                      <p:cBhvr>
                                        <p:cTn id="16" dur="500"/>
                                        <p:tgtEl>
                                          <p:spTgt spid="305157"/>
                                        </p:tgtEl>
                                      </p:cBhvr>
                                    </p:animEffect>
                                  </p:childTnLst>
                                </p:cTn>
                              </p:par>
                            </p:childTnLst>
                          </p:cTn>
                        </p:par>
                        <p:par>
                          <p:cTn id="17" fill="hold" nodeType="afterGroup">
                            <p:stCondLst>
                              <p:cond delay="2000"/>
                            </p:stCondLst>
                            <p:childTnLst>
                              <p:par>
                                <p:cTn id="18" presetID="22" presetClass="entr" presetSubtype="1" fill="hold" nodeType="afterEffect">
                                  <p:stCondLst>
                                    <p:cond delay="0"/>
                                  </p:stCondLst>
                                  <p:childTnLst>
                                    <p:set>
                                      <p:cBhvr>
                                        <p:cTn id="19" dur="1" fill="hold">
                                          <p:stCondLst>
                                            <p:cond delay="0"/>
                                          </p:stCondLst>
                                        </p:cTn>
                                        <p:tgtEl>
                                          <p:spTgt spid="305160"/>
                                        </p:tgtEl>
                                        <p:attrNameLst>
                                          <p:attrName>style.visibility</p:attrName>
                                        </p:attrNameLst>
                                      </p:cBhvr>
                                      <p:to>
                                        <p:strVal val="visible"/>
                                      </p:to>
                                    </p:set>
                                    <p:animEffect transition="in" filter="wipe(up)">
                                      <p:cBhvr>
                                        <p:cTn id="20" dur="500"/>
                                        <p:tgtEl>
                                          <p:spTgt spid="305160"/>
                                        </p:tgtEl>
                                      </p:cBhvr>
                                    </p:animEffect>
                                  </p:childTnLst>
                                </p:cTn>
                              </p:par>
                            </p:childTnLst>
                          </p:cTn>
                        </p:par>
                        <p:par>
                          <p:cTn id="21" fill="hold" nodeType="afterGroup">
                            <p:stCondLst>
                              <p:cond delay="2500"/>
                            </p:stCondLst>
                            <p:childTnLst>
                              <p:par>
                                <p:cTn id="22" presetID="22" presetClass="entr" presetSubtype="1" fill="hold" nodeType="afterEffect">
                                  <p:stCondLst>
                                    <p:cond delay="0"/>
                                  </p:stCondLst>
                                  <p:childTnLst>
                                    <p:set>
                                      <p:cBhvr>
                                        <p:cTn id="23" dur="1" fill="hold">
                                          <p:stCondLst>
                                            <p:cond delay="0"/>
                                          </p:stCondLst>
                                        </p:cTn>
                                        <p:tgtEl>
                                          <p:spTgt spid="305162"/>
                                        </p:tgtEl>
                                        <p:attrNameLst>
                                          <p:attrName>style.visibility</p:attrName>
                                        </p:attrNameLst>
                                      </p:cBhvr>
                                      <p:to>
                                        <p:strVal val="visible"/>
                                      </p:to>
                                    </p:set>
                                    <p:animEffect transition="in" filter="wipe(up)">
                                      <p:cBhvr>
                                        <p:cTn id="24" dur="500"/>
                                        <p:tgtEl>
                                          <p:spTgt spid="305162"/>
                                        </p:tgtEl>
                                      </p:cBhvr>
                                    </p:animEffect>
                                  </p:childTnLst>
                                </p:cTn>
                              </p:par>
                            </p:childTnLst>
                          </p:cTn>
                        </p:par>
                        <p:par>
                          <p:cTn id="25" fill="hold" nodeType="afterGroup">
                            <p:stCondLst>
                              <p:cond delay="3000"/>
                            </p:stCondLst>
                            <p:childTnLst>
                              <p:par>
                                <p:cTn id="26" presetID="22" presetClass="entr" presetSubtype="1" fill="hold" nodeType="afterEffect">
                                  <p:stCondLst>
                                    <p:cond delay="0"/>
                                  </p:stCondLst>
                                  <p:childTnLst>
                                    <p:set>
                                      <p:cBhvr>
                                        <p:cTn id="27" dur="1" fill="hold">
                                          <p:stCondLst>
                                            <p:cond delay="0"/>
                                          </p:stCondLst>
                                        </p:cTn>
                                        <p:tgtEl>
                                          <p:spTgt spid="305161"/>
                                        </p:tgtEl>
                                        <p:attrNameLst>
                                          <p:attrName>style.visibility</p:attrName>
                                        </p:attrNameLst>
                                      </p:cBhvr>
                                      <p:to>
                                        <p:strVal val="visible"/>
                                      </p:to>
                                    </p:set>
                                    <p:animEffect transition="in" filter="wipe(up)">
                                      <p:cBhvr>
                                        <p:cTn id="28" dur="500"/>
                                        <p:tgtEl>
                                          <p:spTgt spid="30516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05168"/>
                                        </p:tgtEl>
                                        <p:attrNameLst>
                                          <p:attrName>style.visibility</p:attrName>
                                        </p:attrNameLst>
                                      </p:cBhvr>
                                      <p:to>
                                        <p:strVal val="visible"/>
                                      </p:to>
                                    </p:set>
                                    <p:animEffect transition="in" filter="wipe(left)">
                                      <p:cBhvr>
                                        <p:cTn id="33" dur="500"/>
                                        <p:tgtEl>
                                          <p:spTgt spid="305168"/>
                                        </p:tgtEl>
                                      </p:cBhvr>
                                    </p:animEffect>
                                  </p:childTnLst>
                                </p:cTn>
                              </p:par>
                            </p:childTnLst>
                          </p:cTn>
                        </p:par>
                        <p:par>
                          <p:cTn id="34" fill="hold" nodeType="afterGroup">
                            <p:stCondLst>
                              <p:cond delay="500"/>
                            </p:stCondLst>
                            <p:childTnLst>
                              <p:par>
                                <p:cTn id="35" presetID="22" presetClass="entr" presetSubtype="4" fill="hold" nodeType="afterEffect">
                                  <p:stCondLst>
                                    <p:cond delay="500"/>
                                  </p:stCondLst>
                                  <p:childTnLst>
                                    <p:set>
                                      <p:cBhvr>
                                        <p:cTn id="36" dur="1" fill="hold">
                                          <p:stCondLst>
                                            <p:cond delay="0"/>
                                          </p:stCondLst>
                                        </p:cTn>
                                        <p:tgtEl>
                                          <p:spTgt spid="305156"/>
                                        </p:tgtEl>
                                        <p:attrNameLst>
                                          <p:attrName>style.visibility</p:attrName>
                                        </p:attrNameLst>
                                      </p:cBhvr>
                                      <p:to>
                                        <p:strVal val="visible"/>
                                      </p:to>
                                    </p:set>
                                    <p:animEffect transition="in" filter="wipe(down)">
                                      <p:cBhvr>
                                        <p:cTn id="37" dur="500"/>
                                        <p:tgtEl>
                                          <p:spTgt spid="305156"/>
                                        </p:tgtEl>
                                      </p:cBhvr>
                                    </p:animEffect>
                                  </p:childTnLst>
                                </p:cTn>
                              </p:par>
                            </p:childTnLst>
                          </p:cTn>
                        </p:par>
                        <p:par>
                          <p:cTn id="38" fill="hold" nodeType="afterGroup">
                            <p:stCondLst>
                              <p:cond delay="1500"/>
                            </p:stCondLst>
                            <p:childTnLst>
                              <p:par>
                                <p:cTn id="39" presetID="22" presetClass="entr" presetSubtype="1" fill="hold" nodeType="afterEffect">
                                  <p:stCondLst>
                                    <p:cond delay="1000"/>
                                  </p:stCondLst>
                                  <p:childTnLst>
                                    <p:set>
                                      <p:cBhvr>
                                        <p:cTn id="40" dur="1" fill="hold">
                                          <p:stCondLst>
                                            <p:cond delay="0"/>
                                          </p:stCondLst>
                                        </p:cTn>
                                        <p:tgtEl>
                                          <p:spTgt spid="305163"/>
                                        </p:tgtEl>
                                        <p:attrNameLst>
                                          <p:attrName>style.visibility</p:attrName>
                                        </p:attrNameLst>
                                      </p:cBhvr>
                                      <p:to>
                                        <p:strVal val="visible"/>
                                      </p:to>
                                    </p:set>
                                    <p:animEffect transition="in" filter="wipe(up)">
                                      <p:cBhvr>
                                        <p:cTn id="41" dur="500"/>
                                        <p:tgtEl>
                                          <p:spTgt spid="305163"/>
                                        </p:tgtEl>
                                      </p:cBhvr>
                                    </p:animEffect>
                                  </p:childTnLst>
                                </p:cTn>
                              </p:par>
                            </p:childTnLst>
                          </p:cTn>
                        </p:par>
                        <p:par>
                          <p:cTn id="42" fill="hold" nodeType="afterGroup">
                            <p:stCondLst>
                              <p:cond delay="3000"/>
                            </p:stCondLst>
                            <p:childTnLst>
                              <p:par>
                                <p:cTn id="43" presetID="26" presetClass="entr" presetSubtype="0" fill="hold" grpId="0" nodeType="afterEffect">
                                  <p:stCondLst>
                                    <p:cond delay="0"/>
                                  </p:stCondLst>
                                  <p:childTnLst>
                                    <p:set>
                                      <p:cBhvr>
                                        <p:cTn id="44" dur="1" fill="hold">
                                          <p:stCondLst>
                                            <p:cond delay="0"/>
                                          </p:stCondLst>
                                        </p:cTn>
                                        <p:tgtEl>
                                          <p:spTgt spid="305170"/>
                                        </p:tgtEl>
                                        <p:attrNameLst>
                                          <p:attrName>style.visibility</p:attrName>
                                        </p:attrNameLst>
                                      </p:cBhvr>
                                      <p:to>
                                        <p:strVal val="visible"/>
                                      </p:to>
                                    </p:set>
                                    <p:animEffect transition="in" filter="wipe(down)">
                                      <p:cBhvr>
                                        <p:cTn id="45" dur="580">
                                          <p:stCondLst>
                                            <p:cond delay="0"/>
                                          </p:stCondLst>
                                        </p:cTn>
                                        <p:tgtEl>
                                          <p:spTgt spid="305170"/>
                                        </p:tgtEl>
                                      </p:cBhvr>
                                    </p:animEffect>
                                    <p:anim calcmode="lin" valueType="num">
                                      <p:cBhvr>
                                        <p:cTn id="46" dur="1822" tmFilter="0,0; 0.14,0.36; 0.43,0.73; 0.71,0.91; 1.0,1.0">
                                          <p:stCondLst>
                                            <p:cond delay="0"/>
                                          </p:stCondLst>
                                        </p:cTn>
                                        <p:tgtEl>
                                          <p:spTgt spid="305170"/>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305170"/>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305170"/>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305170"/>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305170"/>
                                        </p:tgtEl>
                                        <p:attrNameLst>
                                          <p:attrName>ppt_y</p:attrName>
                                        </p:attrNameLst>
                                      </p:cBhvr>
                                      <p:tavLst>
                                        <p:tav tm="0" fmla="#ppt_y-sin(pi*$)/81">
                                          <p:val>
                                            <p:fltVal val="0"/>
                                          </p:val>
                                        </p:tav>
                                        <p:tav tm="100000">
                                          <p:val>
                                            <p:fltVal val="1"/>
                                          </p:val>
                                        </p:tav>
                                      </p:tavLst>
                                    </p:anim>
                                    <p:animScale>
                                      <p:cBhvr>
                                        <p:cTn id="51" dur="26">
                                          <p:stCondLst>
                                            <p:cond delay="650"/>
                                          </p:stCondLst>
                                        </p:cTn>
                                        <p:tgtEl>
                                          <p:spTgt spid="305170"/>
                                        </p:tgtEl>
                                      </p:cBhvr>
                                      <p:to x="100000" y="60000"/>
                                    </p:animScale>
                                    <p:animScale>
                                      <p:cBhvr>
                                        <p:cTn id="52" dur="166" decel="50000">
                                          <p:stCondLst>
                                            <p:cond delay="676"/>
                                          </p:stCondLst>
                                        </p:cTn>
                                        <p:tgtEl>
                                          <p:spTgt spid="305170"/>
                                        </p:tgtEl>
                                      </p:cBhvr>
                                      <p:to x="100000" y="100000"/>
                                    </p:animScale>
                                    <p:animScale>
                                      <p:cBhvr>
                                        <p:cTn id="53" dur="26">
                                          <p:stCondLst>
                                            <p:cond delay="1312"/>
                                          </p:stCondLst>
                                        </p:cTn>
                                        <p:tgtEl>
                                          <p:spTgt spid="305170"/>
                                        </p:tgtEl>
                                      </p:cBhvr>
                                      <p:to x="100000" y="80000"/>
                                    </p:animScale>
                                    <p:animScale>
                                      <p:cBhvr>
                                        <p:cTn id="54" dur="166" decel="50000">
                                          <p:stCondLst>
                                            <p:cond delay="1338"/>
                                          </p:stCondLst>
                                        </p:cTn>
                                        <p:tgtEl>
                                          <p:spTgt spid="305170"/>
                                        </p:tgtEl>
                                      </p:cBhvr>
                                      <p:to x="100000" y="100000"/>
                                    </p:animScale>
                                    <p:animScale>
                                      <p:cBhvr>
                                        <p:cTn id="55" dur="26">
                                          <p:stCondLst>
                                            <p:cond delay="1642"/>
                                          </p:stCondLst>
                                        </p:cTn>
                                        <p:tgtEl>
                                          <p:spTgt spid="305170"/>
                                        </p:tgtEl>
                                      </p:cBhvr>
                                      <p:to x="100000" y="90000"/>
                                    </p:animScale>
                                    <p:animScale>
                                      <p:cBhvr>
                                        <p:cTn id="56" dur="166" decel="50000">
                                          <p:stCondLst>
                                            <p:cond delay="1668"/>
                                          </p:stCondLst>
                                        </p:cTn>
                                        <p:tgtEl>
                                          <p:spTgt spid="305170"/>
                                        </p:tgtEl>
                                      </p:cBhvr>
                                      <p:to x="100000" y="100000"/>
                                    </p:animScale>
                                    <p:animScale>
                                      <p:cBhvr>
                                        <p:cTn id="57" dur="26">
                                          <p:stCondLst>
                                            <p:cond delay="1808"/>
                                          </p:stCondLst>
                                        </p:cTn>
                                        <p:tgtEl>
                                          <p:spTgt spid="305170"/>
                                        </p:tgtEl>
                                      </p:cBhvr>
                                      <p:to x="100000" y="95000"/>
                                    </p:animScale>
                                    <p:animScale>
                                      <p:cBhvr>
                                        <p:cTn id="58" dur="166" decel="50000">
                                          <p:stCondLst>
                                            <p:cond delay="1834"/>
                                          </p:stCondLst>
                                        </p:cTn>
                                        <p:tgtEl>
                                          <p:spTgt spid="30517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7" grpId="0"/>
      <p:bldP spid="305168" grpId="0"/>
      <p:bldP spid="305170"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03" name="Rectangle 3">
            <a:extLst>
              <a:ext uri="{FF2B5EF4-FFF2-40B4-BE49-F238E27FC236}">
                <a16:creationId xmlns:a16="http://schemas.microsoft.com/office/drawing/2014/main" id="{87867A39-F2F1-034E-8DA0-93D6F547C9FF}"/>
              </a:ext>
            </a:extLst>
          </p:cNvPr>
          <p:cNvSpPr>
            <a:spLocks noGrp="1" noChangeArrowheads="1"/>
          </p:cNvSpPr>
          <p:nvPr>
            <p:ph type="body" idx="1"/>
          </p:nvPr>
        </p:nvSpPr>
        <p:spPr>
          <a:xfrm>
            <a:off x="381000" y="1125538"/>
            <a:ext cx="8491538" cy="574675"/>
          </a:xfrm>
        </p:spPr>
        <p:txBody>
          <a:bodyPr/>
          <a:lstStyle/>
          <a:p>
            <a:r>
              <a:rPr lang="es-ES_tradnl" altLang="es-ES" sz="2200"/>
              <a:t>La </a:t>
            </a:r>
            <a:r>
              <a:rPr lang="es-ES_tradnl" altLang="es-ES" sz="2200" b="1">
                <a:solidFill>
                  <a:srgbClr val="008000"/>
                </a:solidFill>
              </a:rPr>
              <a:t>Suma de Cuadrados de Tratamientos</a:t>
            </a:r>
            <a:r>
              <a:rPr lang="es-ES_tradnl" altLang="es-ES" sz="2200"/>
              <a:t>:</a:t>
            </a:r>
          </a:p>
        </p:txBody>
      </p:sp>
      <p:graphicFrame>
        <p:nvGraphicFramePr>
          <p:cNvPr id="307204" name="Object 4">
            <a:extLst>
              <a:ext uri="{FF2B5EF4-FFF2-40B4-BE49-F238E27FC236}">
                <a16:creationId xmlns:a16="http://schemas.microsoft.com/office/drawing/2014/main" id="{4446E166-1804-804C-B48C-81F822CFB272}"/>
              </a:ext>
            </a:extLst>
          </p:cNvPr>
          <p:cNvGraphicFramePr>
            <a:graphicFrameLocks noChangeAspect="1"/>
          </p:cNvGraphicFramePr>
          <p:nvPr/>
        </p:nvGraphicFramePr>
        <p:xfrm>
          <a:off x="765175" y="1652588"/>
          <a:ext cx="7620000" cy="2093912"/>
        </p:xfrm>
        <a:graphic>
          <a:graphicData uri="http://schemas.openxmlformats.org/presentationml/2006/ole">
            <mc:AlternateContent xmlns:mc="http://schemas.openxmlformats.org/markup-compatibility/2006">
              <mc:Choice xmlns:v="urn:schemas-microsoft-com:vml" Requires="v">
                <p:oleObj spid="_x0000_s1202355" name="Equation" r:id="rId4" imgW="91579700" imgH="20485100" progId="Equation.DSMT4">
                  <p:embed/>
                </p:oleObj>
              </mc:Choice>
              <mc:Fallback>
                <p:oleObj name="Equation" r:id="rId4" imgW="91579700" imgH="20485100" progId="Equation.DSMT4">
                  <p:embed/>
                  <p:pic>
                    <p:nvPicPr>
                      <p:cNvPr id="307204" name="Object 4">
                        <a:extLst>
                          <a:ext uri="{FF2B5EF4-FFF2-40B4-BE49-F238E27FC236}">
                            <a16:creationId xmlns:a16="http://schemas.microsoft.com/office/drawing/2014/main" id="{4446E166-1804-804C-B48C-81F822CFB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15" t="-9149" r="-2115" b="-9149"/>
                      <a:stretch>
                        <a:fillRect/>
                      </a:stretch>
                    </p:blipFill>
                    <p:spPr bwMode="auto">
                      <a:xfrm>
                        <a:off x="765175" y="1652588"/>
                        <a:ext cx="7620000" cy="2093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05" name="Object 5">
            <a:extLst>
              <a:ext uri="{FF2B5EF4-FFF2-40B4-BE49-F238E27FC236}">
                <a16:creationId xmlns:a16="http://schemas.microsoft.com/office/drawing/2014/main" id="{EB2FB7AD-60DE-AD49-A227-B559A969D105}"/>
              </a:ext>
            </a:extLst>
          </p:cNvPr>
          <p:cNvGraphicFramePr>
            <a:graphicFrameLocks noChangeAspect="1"/>
          </p:cNvGraphicFramePr>
          <p:nvPr/>
        </p:nvGraphicFramePr>
        <p:xfrm>
          <a:off x="854075" y="5127625"/>
          <a:ext cx="6775450" cy="477838"/>
        </p:xfrm>
        <a:graphic>
          <a:graphicData uri="http://schemas.openxmlformats.org/presentationml/2006/ole">
            <mc:AlternateContent xmlns:mc="http://schemas.openxmlformats.org/markup-compatibility/2006">
              <mc:Choice xmlns:v="urn:schemas-microsoft-com:vml" Requires="v">
                <p:oleObj spid="_x0000_s1202356" name="Equation" r:id="rId6" imgW="79286100" imgH="4686300" progId="Equation.DSMT4">
                  <p:embed/>
                </p:oleObj>
              </mc:Choice>
              <mc:Fallback>
                <p:oleObj name="Equation" r:id="rId6" imgW="79286100" imgH="4686300" progId="Equation.DSMT4">
                  <p:embed/>
                  <p:pic>
                    <p:nvPicPr>
                      <p:cNvPr id="307205" name="Object 5">
                        <a:extLst>
                          <a:ext uri="{FF2B5EF4-FFF2-40B4-BE49-F238E27FC236}">
                            <a16:creationId xmlns:a16="http://schemas.microsoft.com/office/drawing/2014/main" id="{EB2FB7AD-60DE-AD49-A227-B559A969D1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149" t="-8591" r="-3149" b="-8591"/>
                      <a:stretch>
                        <a:fillRect/>
                      </a:stretch>
                    </p:blipFill>
                    <p:spPr bwMode="auto">
                      <a:xfrm>
                        <a:off x="854075" y="5127625"/>
                        <a:ext cx="677545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206" name="Rectangle 6">
            <a:extLst>
              <a:ext uri="{FF2B5EF4-FFF2-40B4-BE49-F238E27FC236}">
                <a16:creationId xmlns:a16="http://schemas.microsoft.com/office/drawing/2014/main" id="{DB43F6BE-73C5-8742-A426-903A003EAFB0}"/>
              </a:ext>
            </a:extLst>
          </p:cNvPr>
          <p:cNvSpPr>
            <a:spLocks noChangeArrowheads="1"/>
          </p:cNvSpPr>
          <p:nvPr/>
        </p:nvSpPr>
        <p:spPr bwMode="auto">
          <a:xfrm>
            <a:off x="401638" y="4367213"/>
            <a:ext cx="8491537"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75000"/>
              <a:buFont typeface="Wingdings" pitchFamily="2" charset="2"/>
              <a:buChar char="n"/>
              <a:defRPr sz="2400">
                <a:solidFill>
                  <a:schemeClr val="tx1"/>
                </a:solidFill>
                <a:latin typeface="Verdana" panose="020B0604030504040204" pitchFamily="34" charset="0"/>
              </a:defRPr>
            </a:lvl1pPr>
            <a:lvl2pPr marL="742950" indent="-285750">
              <a:spcBef>
                <a:spcPct val="20000"/>
              </a:spcBef>
              <a:buClr>
                <a:srgbClr val="0000BA"/>
              </a:buClr>
              <a:buSzPct val="70000"/>
              <a:buFont typeface="Wingdings" pitchFamily="2" charset="2"/>
              <a:buChar char="n"/>
              <a:defRPr sz="2000">
                <a:solidFill>
                  <a:schemeClr val="tx1"/>
                </a:solidFill>
                <a:latin typeface="Verdana" panose="020B0604030504040204" pitchFamily="34" charset="0"/>
              </a:defRPr>
            </a:lvl2pPr>
            <a:lvl3pPr marL="1143000" indent="-228600">
              <a:spcBef>
                <a:spcPct val="20000"/>
              </a:spcBef>
              <a:buClr>
                <a:schemeClr val="accent1"/>
              </a:buClr>
              <a:buChar char="•"/>
              <a:defRPr>
                <a:solidFill>
                  <a:schemeClr val="tx1"/>
                </a:solidFill>
                <a:latin typeface="Verdana" panose="020B0604030504040204" pitchFamily="34" charset="0"/>
              </a:defRPr>
            </a:lvl3pPr>
            <a:lvl4pPr marL="1600200" indent="-228600">
              <a:spcBef>
                <a:spcPct val="20000"/>
              </a:spcBef>
              <a:buClr>
                <a:schemeClr val="hlink"/>
              </a:buClr>
              <a:buChar char="•"/>
              <a:defRPr>
                <a:solidFill>
                  <a:schemeClr val="tx1"/>
                </a:solidFill>
                <a:latin typeface="Verdana" panose="020B0604030504040204" pitchFamily="34" charset="0"/>
              </a:defRPr>
            </a:lvl4pPr>
            <a:lvl5pPr marL="2057400" indent="-228600">
              <a:spcBef>
                <a:spcPct val="20000"/>
              </a:spcBef>
              <a:buClr>
                <a:schemeClr val="tx1"/>
              </a:buClr>
              <a:buSzPct val="85000"/>
              <a:buChar char="•"/>
              <a:defRPr>
                <a:solidFill>
                  <a:schemeClr val="tx1"/>
                </a:solidFill>
                <a:latin typeface="Verdana" panose="020B0604030504040204" pitchFamily="34" charset="0"/>
              </a:defRPr>
            </a:lvl5pPr>
            <a:lvl6pPr marL="2514600" indent="-228600" fontAlgn="base">
              <a:spcBef>
                <a:spcPct val="20000"/>
              </a:spcBef>
              <a:spcAft>
                <a:spcPct val="0"/>
              </a:spcAft>
              <a:buClr>
                <a:schemeClr val="tx1"/>
              </a:buClr>
              <a:buSzPct val="85000"/>
              <a:buChar char="•"/>
              <a:defRPr>
                <a:solidFill>
                  <a:schemeClr val="tx1"/>
                </a:solidFill>
                <a:latin typeface="Verdana" panose="020B0604030504040204" pitchFamily="34" charset="0"/>
              </a:defRPr>
            </a:lvl6pPr>
            <a:lvl7pPr marL="2971800" indent="-228600" fontAlgn="base">
              <a:spcBef>
                <a:spcPct val="20000"/>
              </a:spcBef>
              <a:spcAft>
                <a:spcPct val="0"/>
              </a:spcAft>
              <a:buClr>
                <a:schemeClr val="tx1"/>
              </a:buClr>
              <a:buSzPct val="85000"/>
              <a:buChar char="•"/>
              <a:defRPr>
                <a:solidFill>
                  <a:schemeClr val="tx1"/>
                </a:solidFill>
                <a:latin typeface="Verdana" panose="020B0604030504040204" pitchFamily="34" charset="0"/>
              </a:defRPr>
            </a:lvl7pPr>
            <a:lvl8pPr marL="3429000" indent="-228600" fontAlgn="base">
              <a:spcBef>
                <a:spcPct val="20000"/>
              </a:spcBef>
              <a:spcAft>
                <a:spcPct val="0"/>
              </a:spcAft>
              <a:buClr>
                <a:schemeClr val="tx1"/>
              </a:buClr>
              <a:buSzPct val="85000"/>
              <a:buChar char="•"/>
              <a:defRPr>
                <a:solidFill>
                  <a:schemeClr val="tx1"/>
                </a:solidFill>
                <a:latin typeface="Verdana" panose="020B0604030504040204" pitchFamily="34" charset="0"/>
              </a:defRPr>
            </a:lvl8pPr>
            <a:lvl9pPr marL="3886200" indent="-228600" fontAlgn="base">
              <a:spcBef>
                <a:spcPct val="20000"/>
              </a:spcBef>
              <a:spcAft>
                <a:spcPct val="0"/>
              </a:spcAft>
              <a:buClr>
                <a:schemeClr val="tx1"/>
              </a:buClr>
              <a:buSzPct val="85000"/>
              <a:buChar char="•"/>
              <a:defRPr>
                <a:solidFill>
                  <a:schemeClr val="tx1"/>
                </a:solidFill>
                <a:latin typeface="Verdana" panose="020B0604030504040204" pitchFamily="34" charset="0"/>
              </a:defRPr>
            </a:lvl9pPr>
          </a:lstStyle>
          <a:p>
            <a:r>
              <a:rPr lang="es-ES_tradnl" altLang="es-ES" sz="2200"/>
              <a:t>La </a:t>
            </a:r>
            <a:r>
              <a:rPr lang="es-ES_tradnl" altLang="es-ES" sz="2200" b="1">
                <a:solidFill>
                  <a:srgbClr val="CC3300"/>
                </a:solidFill>
              </a:rPr>
              <a:t>Suma de Cuadrados Residual</a:t>
            </a:r>
            <a:r>
              <a:rPr lang="es-ES_tradnl" altLang="es-ES" sz="2200"/>
              <a:t>:</a:t>
            </a:r>
          </a:p>
          <a:p>
            <a:endParaRPr lang="es-ES_tradnl" altLang="es-ES" sz="2200"/>
          </a:p>
        </p:txBody>
      </p:sp>
      <p:sp>
        <p:nvSpPr>
          <p:cNvPr id="307207" name="AutoShape 7">
            <a:hlinkClick r:id="rId8" action="ppaction://hlinksldjump" highlightClick="1"/>
            <a:extLst>
              <a:ext uri="{FF2B5EF4-FFF2-40B4-BE49-F238E27FC236}">
                <a16:creationId xmlns:a16="http://schemas.microsoft.com/office/drawing/2014/main" id="{41D9CE26-80BE-C348-AE36-214EBC67978B}"/>
              </a:ext>
            </a:extLst>
          </p:cNvPr>
          <p:cNvSpPr>
            <a:spLocks noChangeArrowheads="1"/>
          </p:cNvSpPr>
          <p:nvPr/>
        </p:nvSpPr>
        <p:spPr bwMode="auto">
          <a:xfrm>
            <a:off x="8388350" y="6597650"/>
            <a:ext cx="287338" cy="260350"/>
          </a:xfrm>
          <a:prstGeom prst="actionButtonInformation">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p>
        </p:txBody>
      </p:sp>
      <p:sp>
        <p:nvSpPr>
          <p:cNvPr id="307210" name="Rectangle 10">
            <a:extLst>
              <a:ext uri="{FF2B5EF4-FFF2-40B4-BE49-F238E27FC236}">
                <a16:creationId xmlns:a16="http://schemas.microsoft.com/office/drawing/2014/main" id="{85DB4357-537F-DB44-A0CB-F2C86278D7C2}"/>
              </a:ext>
            </a:extLst>
          </p:cNvPr>
          <p:cNvSpPr>
            <a:spLocks noGrp="1" noChangeArrowheads="1"/>
          </p:cNvSpPr>
          <p:nvPr>
            <p:ph type="title"/>
          </p:nvPr>
        </p:nvSpPr>
        <p:spPr>
          <a:xfrm>
            <a:off x="41275" y="83345"/>
            <a:ext cx="8467725" cy="519112"/>
          </a:xfrm>
          <a:noFill/>
          <a:ln/>
        </p:spPr>
        <p:txBody>
          <a:bodyPr/>
          <a:lstStyle/>
          <a:p>
            <a:r>
              <a:rPr lang="es-ES_tradnl" sz="2800" dirty="0"/>
              <a:t>Realización práctica de los cálculos</a:t>
            </a:r>
            <a:endParaRPr lang="es-ES_tradnl" altLang="es-ES" sz="2800" dirty="0">
              <a:solidFill>
                <a:schemeClr val="folHlink"/>
              </a:solidFill>
            </a:endParaRPr>
          </a:p>
        </p:txBody>
      </p:sp>
      <p:sp>
        <p:nvSpPr>
          <p:cNvPr id="307211" name="Text Box 11">
            <a:extLst>
              <a:ext uri="{FF2B5EF4-FFF2-40B4-BE49-F238E27FC236}">
                <a16:creationId xmlns:a16="http://schemas.microsoft.com/office/drawing/2014/main" id="{09F45006-71F1-E94A-924A-472E094A1593}"/>
              </a:ext>
            </a:extLst>
          </p:cNvPr>
          <p:cNvSpPr txBox="1">
            <a:spLocks noChangeArrowheads="1"/>
          </p:cNvSpPr>
          <p:nvPr/>
        </p:nvSpPr>
        <p:spPr bwMode="auto">
          <a:xfrm>
            <a:off x="5940425" y="3500438"/>
            <a:ext cx="223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b="1">
                <a:solidFill>
                  <a:srgbClr val="008000"/>
                </a:solidFill>
              </a:rPr>
              <a:t>I-1  g.l.</a:t>
            </a:r>
          </a:p>
        </p:txBody>
      </p:sp>
      <p:sp>
        <p:nvSpPr>
          <p:cNvPr id="307212" name="Text Box 12">
            <a:extLst>
              <a:ext uri="{FF2B5EF4-FFF2-40B4-BE49-F238E27FC236}">
                <a16:creationId xmlns:a16="http://schemas.microsoft.com/office/drawing/2014/main" id="{06D6EE0E-E234-7E48-B96A-B4D420E43751}"/>
              </a:ext>
            </a:extLst>
          </p:cNvPr>
          <p:cNvSpPr txBox="1">
            <a:spLocks noChangeArrowheads="1"/>
          </p:cNvSpPr>
          <p:nvPr/>
        </p:nvSpPr>
        <p:spPr bwMode="auto">
          <a:xfrm>
            <a:off x="2124075" y="5851525"/>
            <a:ext cx="6192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 altLang="es-ES" b="1">
                <a:solidFill>
                  <a:srgbClr val="008000"/>
                </a:solidFill>
              </a:rPr>
              <a:t>g.l Total - g.l Factor = I(J-1)  g.l.</a:t>
            </a:r>
          </a:p>
        </p:txBody>
      </p:sp>
    </p:spTree>
    <p:extLst>
      <p:ext uri="{BB962C8B-B14F-4D97-AF65-F5344CB8AC3E}">
        <p14:creationId xmlns:p14="http://schemas.microsoft.com/office/powerpoint/2010/main" val="27854476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1000"/>
                                  </p:stCondLst>
                                  <p:childTnLst>
                                    <p:set>
                                      <p:cBhvr>
                                        <p:cTn id="6" dur="1" fill="hold">
                                          <p:stCondLst>
                                            <p:cond delay="0"/>
                                          </p:stCondLst>
                                        </p:cTn>
                                        <p:tgtEl>
                                          <p:spTgt spid="307204"/>
                                        </p:tgtEl>
                                        <p:attrNameLst>
                                          <p:attrName>style.visibility</p:attrName>
                                        </p:attrNameLst>
                                      </p:cBhvr>
                                      <p:to>
                                        <p:strVal val="visible"/>
                                      </p:to>
                                    </p:set>
                                    <p:animEffect transition="in" filter="wipe(left)">
                                      <p:cBhvr>
                                        <p:cTn id="7" dur="500"/>
                                        <p:tgtEl>
                                          <p:spTgt spid="307204"/>
                                        </p:tgtEl>
                                      </p:cBhvr>
                                    </p:animEffect>
                                  </p:childTnLst>
                                </p:cTn>
                              </p:par>
                            </p:childTnLst>
                          </p:cTn>
                        </p:par>
                        <p:par>
                          <p:cTn id="8" fill="hold" nodeType="afterGroup">
                            <p:stCondLst>
                              <p:cond delay="1500"/>
                            </p:stCondLst>
                            <p:childTnLst>
                              <p:par>
                                <p:cTn id="9" presetID="26" presetClass="entr" presetSubtype="0" fill="hold" grpId="0" nodeType="afterEffect">
                                  <p:stCondLst>
                                    <p:cond delay="0"/>
                                  </p:stCondLst>
                                  <p:childTnLst>
                                    <p:set>
                                      <p:cBhvr>
                                        <p:cTn id="10" dur="1" fill="hold">
                                          <p:stCondLst>
                                            <p:cond delay="0"/>
                                          </p:stCondLst>
                                        </p:cTn>
                                        <p:tgtEl>
                                          <p:spTgt spid="307211"/>
                                        </p:tgtEl>
                                        <p:attrNameLst>
                                          <p:attrName>style.visibility</p:attrName>
                                        </p:attrNameLst>
                                      </p:cBhvr>
                                      <p:to>
                                        <p:strVal val="visible"/>
                                      </p:to>
                                    </p:set>
                                    <p:animEffect transition="in" filter="wipe(down)">
                                      <p:cBhvr>
                                        <p:cTn id="11" dur="580">
                                          <p:stCondLst>
                                            <p:cond delay="0"/>
                                          </p:stCondLst>
                                        </p:cTn>
                                        <p:tgtEl>
                                          <p:spTgt spid="307211"/>
                                        </p:tgtEl>
                                      </p:cBhvr>
                                    </p:animEffect>
                                    <p:anim calcmode="lin" valueType="num">
                                      <p:cBhvr>
                                        <p:cTn id="12" dur="1822" tmFilter="0,0; 0.14,0.36; 0.43,0.73; 0.71,0.91; 1.0,1.0">
                                          <p:stCondLst>
                                            <p:cond delay="0"/>
                                          </p:stCondLst>
                                        </p:cTn>
                                        <p:tgtEl>
                                          <p:spTgt spid="307211"/>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07211"/>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07211"/>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07211"/>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07211"/>
                                        </p:tgtEl>
                                        <p:attrNameLst>
                                          <p:attrName>ppt_y</p:attrName>
                                        </p:attrNameLst>
                                      </p:cBhvr>
                                      <p:tavLst>
                                        <p:tav tm="0" fmla="#ppt_y-sin(pi*$)/81">
                                          <p:val>
                                            <p:fltVal val="0"/>
                                          </p:val>
                                        </p:tav>
                                        <p:tav tm="100000">
                                          <p:val>
                                            <p:fltVal val="1"/>
                                          </p:val>
                                        </p:tav>
                                      </p:tavLst>
                                    </p:anim>
                                    <p:animScale>
                                      <p:cBhvr>
                                        <p:cTn id="17" dur="26">
                                          <p:stCondLst>
                                            <p:cond delay="650"/>
                                          </p:stCondLst>
                                        </p:cTn>
                                        <p:tgtEl>
                                          <p:spTgt spid="307211"/>
                                        </p:tgtEl>
                                      </p:cBhvr>
                                      <p:to x="100000" y="60000"/>
                                    </p:animScale>
                                    <p:animScale>
                                      <p:cBhvr>
                                        <p:cTn id="18" dur="166" decel="50000">
                                          <p:stCondLst>
                                            <p:cond delay="676"/>
                                          </p:stCondLst>
                                        </p:cTn>
                                        <p:tgtEl>
                                          <p:spTgt spid="307211"/>
                                        </p:tgtEl>
                                      </p:cBhvr>
                                      <p:to x="100000" y="100000"/>
                                    </p:animScale>
                                    <p:animScale>
                                      <p:cBhvr>
                                        <p:cTn id="19" dur="26">
                                          <p:stCondLst>
                                            <p:cond delay="1312"/>
                                          </p:stCondLst>
                                        </p:cTn>
                                        <p:tgtEl>
                                          <p:spTgt spid="307211"/>
                                        </p:tgtEl>
                                      </p:cBhvr>
                                      <p:to x="100000" y="80000"/>
                                    </p:animScale>
                                    <p:animScale>
                                      <p:cBhvr>
                                        <p:cTn id="20" dur="166" decel="50000">
                                          <p:stCondLst>
                                            <p:cond delay="1338"/>
                                          </p:stCondLst>
                                        </p:cTn>
                                        <p:tgtEl>
                                          <p:spTgt spid="307211"/>
                                        </p:tgtEl>
                                      </p:cBhvr>
                                      <p:to x="100000" y="100000"/>
                                    </p:animScale>
                                    <p:animScale>
                                      <p:cBhvr>
                                        <p:cTn id="21" dur="26">
                                          <p:stCondLst>
                                            <p:cond delay="1642"/>
                                          </p:stCondLst>
                                        </p:cTn>
                                        <p:tgtEl>
                                          <p:spTgt spid="307211"/>
                                        </p:tgtEl>
                                      </p:cBhvr>
                                      <p:to x="100000" y="90000"/>
                                    </p:animScale>
                                    <p:animScale>
                                      <p:cBhvr>
                                        <p:cTn id="22" dur="166" decel="50000">
                                          <p:stCondLst>
                                            <p:cond delay="1668"/>
                                          </p:stCondLst>
                                        </p:cTn>
                                        <p:tgtEl>
                                          <p:spTgt spid="307211"/>
                                        </p:tgtEl>
                                      </p:cBhvr>
                                      <p:to x="100000" y="100000"/>
                                    </p:animScale>
                                    <p:animScale>
                                      <p:cBhvr>
                                        <p:cTn id="23" dur="26">
                                          <p:stCondLst>
                                            <p:cond delay="1808"/>
                                          </p:stCondLst>
                                        </p:cTn>
                                        <p:tgtEl>
                                          <p:spTgt spid="307211"/>
                                        </p:tgtEl>
                                      </p:cBhvr>
                                      <p:to x="100000" y="95000"/>
                                    </p:animScale>
                                    <p:animScale>
                                      <p:cBhvr>
                                        <p:cTn id="24" dur="166" decel="50000">
                                          <p:stCondLst>
                                            <p:cond delay="1834"/>
                                          </p:stCondLst>
                                        </p:cTn>
                                        <p:tgtEl>
                                          <p:spTgt spid="307211"/>
                                        </p:tgtEl>
                                      </p:cBhvr>
                                      <p:to x="100000" y="100000"/>
                                    </p:animScale>
                                  </p:childTnLst>
                                </p:cTn>
                              </p:par>
                            </p:childTnLst>
                          </p:cTn>
                        </p:par>
                      </p:childTnLst>
                    </p:cTn>
                  </p:par>
                  <p:par>
                    <p:cTn id="25" fill="hold" nodeType="clickPar">
                      <p:stCondLst>
                        <p:cond delay="indefinite"/>
                      </p:stCondLst>
                      <p:childTnLst>
                        <p:par>
                          <p:cTn id="26" fill="hold" nodeType="withGroup">
                            <p:stCondLst>
                              <p:cond delay="0"/>
                            </p:stCondLst>
                            <p:childTnLst>
                              <p:par>
                                <p:cTn id="27" presetID="7" presetClass="entr" presetSubtype="8" fill="hold" grpId="0" nodeType="clickEffect">
                                  <p:stCondLst>
                                    <p:cond delay="0"/>
                                  </p:stCondLst>
                                  <p:childTnLst>
                                    <p:set>
                                      <p:cBhvr>
                                        <p:cTn id="28" dur="1" fill="hold">
                                          <p:stCondLst>
                                            <p:cond delay="0"/>
                                          </p:stCondLst>
                                        </p:cTn>
                                        <p:tgtEl>
                                          <p:spTgt spid="307206"/>
                                        </p:tgtEl>
                                        <p:attrNameLst>
                                          <p:attrName>style.visibility</p:attrName>
                                        </p:attrNameLst>
                                      </p:cBhvr>
                                      <p:to>
                                        <p:strVal val="visible"/>
                                      </p:to>
                                    </p:set>
                                    <p:anim calcmode="lin" valueType="num">
                                      <p:cBhvr additive="base">
                                        <p:cTn id="29" dur="2000" fill="hold"/>
                                        <p:tgtEl>
                                          <p:spTgt spid="307206"/>
                                        </p:tgtEl>
                                        <p:attrNameLst>
                                          <p:attrName>ppt_x</p:attrName>
                                        </p:attrNameLst>
                                      </p:cBhvr>
                                      <p:tavLst>
                                        <p:tav tm="0">
                                          <p:val>
                                            <p:strVal val="0-#ppt_w/2"/>
                                          </p:val>
                                        </p:tav>
                                        <p:tav tm="100000">
                                          <p:val>
                                            <p:strVal val="#ppt_x"/>
                                          </p:val>
                                        </p:tav>
                                      </p:tavLst>
                                    </p:anim>
                                    <p:anim calcmode="lin" valueType="num">
                                      <p:cBhvr additive="base">
                                        <p:cTn id="30" dur="2000" fill="hold"/>
                                        <p:tgtEl>
                                          <p:spTgt spid="307206"/>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2000"/>
                            </p:stCondLst>
                            <p:childTnLst>
                              <p:par>
                                <p:cTn id="32" presetID="22" presetClass="entr" presetSubtype="8" fill="hold" nodeType="afterEffect">
                                  <p:stCondLst>
                                    <p:cond delay="1000"/>
                                  </p:stCondLst>
                                  <p:childTnLst>
                                    <p:set>
                                      <p:cBhvr>
                                        <p:cTn id="33" dur="1" fill="hold">
                                          <p:stCondLst>
                                            <p:cond delay="0"/>
                                          </p:stCondLst>
                                        </p:cTn>
                                        <p:tgtEl>
                                          <p:spTgt spid="307205"/>
                                        </p:tgtEl>
                                        <p:attrNameLst>
                                          <p:attrName>style.visibility</p:attrName>
                                        </p:attrNameLst>
                                      </p:cBhvr>
                                      <p:to>
                                        <p:strVal val="visible"/>
                                      </p:to>
                                    </p:set>
                                    <p:animEffect transition="in" filter="wipe(left)">
                                      <p:cBhvr>
                                        <p:cTn id="34" dur="500"/>
                                        <p:tgtEl>
                                          <p:spTgt spid="307205"/>
                                        </p:tgtEl>
                                      </p:cBhvr>
                                    </p:animEffect>
                                  </p:childTnLst>
                                </p:cTn>
                              </p:par>
                            </p:childTnLst>
                          </p:cTn>
                        </p:par>
                        <p:par>
                          <p:cTn id="35" fill="hold" nodeType="afterGroup">
                            <p:stCondLst>
                              <p:cond delay="3500"/>
                            </p:stCondLst>
                            <p:childTnLst>
                              <p:par>
                                <p:cTn id="36" presetID="26" presetClass="entr" presetSubtype="0" fill="hold" grpId="0" nodeType="afterEffect">
                                  <p:stCondLst>
                                    <p:cond delay="0"/>
                                  </p:stCondLst>
                                  <p:childTnLst>
                                    <p:set>
                                      <p:cBhvr>
                                        <p:cTn id="37" dur="1" fill="hold">
                                          <p:stCondLst>
                                            <p:cond delay="0"/>
                                          </p:stCondLst>
                                        </p:cTn>
                                        <p:tgtEl>
                                          <p:spTgt spid="307212"/>
                                        </p:tgtEl>
                                        <p:attrNameLst>
                                          <p:attrName>style.visibility</p:attrName>
                                        </p:attrNameLst>
                                      </p:cBhvr>
                                      <p:to>
                                        <p:strVal val="visible"/>
                                      </p:to>
                                    </p:set>
                                    <p:animEffect transition="in" filter="wipe(down)">
                                      <p:cBhvr>
                                        <p:cTn id="38" dur="580">
                                          <p:stCondLst>
                                            <p:cond delay="0"/>
                                          </p:stCondLst>
                                        </p:cTn>
                                        <p:tgtEl>
                                          <p:spTgt spid="307212"/>
                                        </p:tgtEl>
                                      </p:cBhvr>
                                    </p:animEffect>
                                    <p:anim calcmode="lin" valueType="num">
                                      <p:cBhvr>
                                        <p:cTn id="39" dur="1822" tmFilter="0,0; 0.14,0.36; 0.43,0.73; 0.71,0.91; 1.0,1.0">
                                          <p:stCondLst>
                                            <p:cond delay="0"/>
                                          </p:stCondLst>
                                        </p:cTn>
                                        <p:tgtEl>
                                          <p:spTgt spid="307212"/>
                                        </p:tgtEl>
                                        <p:attrNameLst>
                                          <p:attrName>ppt_x</p:attrName>
                                        </p:attrNameLst>
                                      </p:cBhvr>
                                      <p:tavLst>
                                        <p:tav tm="0">
                                          <p:val>
                                            <p:strVal val="#ppt_x-0.25"/>
                                          </p:val>
                                        </p:tav>
                                        <p:tav tm="100000">
                                          <p:val>
                                            <p:strVal val="#ppt_x"/>
                                          </p:val>
                                        </p:tav>
                                      </p:tavLst>
                                    </p:anim>
                                    <p:anim calcmode="lin" valueType="num">
                                      <p:cBhvr>
                                        <p:cTn id="40" dur="664" tmFilter="0.0,0.0; 0.25,0.07; 0.50,0.2; 0.75,0.467; 1.0,1.0">
                                          <p:stCondLst>
                                            <p:cond delay="0"/>
                                          </p:stCondLst>
                                        </p:cTn>
                                        <p:tgtEl>
                                          <p:spTgt spid="307212"/>
                                        </p:tgtEl>
                                        <p:attrNameLst>
                                          <p:attrName>ppt_y</p:attrName>
                                        </p:attrNameLst>
                                      </p:cBhvr>
                                      <p:tavLst>
                                        <p:tav tm="0" fmla="#ppt_y-sin(pi*$)/3">
                                          <p:val>
                                            <p:fltVal val="0.5"/>
                                          </p:val>
                                        </p:tav>
                                        <p:tav tm="100000">
                                          <p:val>
                                            <p:fltVal val="1"/>
                                          </p:val>
                                        </p:tav>
                                      </p:tavLst>
                                    </p:anim>
                                    <p:anim calcmode="lin" valueType="num">
                                      <p:cBhvr>
                                        <p:cTn id="41" dur="664" tmFilter="0, 0; 0.125,0.2665; 0.25,0.4; 0.375,0.465; 0.5,0.5;  0.625,0.535; 0.75,0.6; 0.875,0.7335; 1,1">
                                          <p:stCondLst>
                                            <p:cond delay="664"/>
                                          </p:stCondLst>
                                        </p:cTn>
                                        <p:tgtEl>
                                          <p:spTgt spid="307212"/>
                                        </p:tgtEl>
                                        <p:attrNameLst>
                                          <p:attrName>ppt_y</p:attrName>
                                        </p:attrNameLst>
                                      </p:cBhvr>
                                      <p:tavLst>
                                        <p:tav tm="0" fmla="#ppt_y-sin(pi*$)/9">
                                          <p:val>
                                            <p:fltVal val="0"/>
                                          </p:val>
                                        </p:tav>
                                        <p:tav tm="100000">
                                          <p:val>
                                            <p:fltVal val="1"/>
                                          </p:val>
                                        </p:tav>
                                      </p:tavLst>
                                    </p:anim>
                                    <p:anim calcmode="lin" valueType="num">
                                      <p:cBhvr>
                                        <p:cTn id="42" dur="332" tmFilter="0, 0; 0.125,0.2665; 0.25,0.4; 0.375,0.465; 0.5,0.5;  0.625,0.535; 0.75,0.6; 0.875,0.7335; 1,1">
                                          <p:stCondLst>
                                            <p:cond delay="1324"/>
                                          </p:stCondLst>
                                        </p:cTn>
                                        <p:tgtEl>
                                          <p:spTgt spid="307212"/>
                                        </p:tgtEl>
                                        <p:attrNameLst>
                                          <p:attrName>ppt_y</p:attrName>
                                        </p:attrNameLst>
                                      </p:cBhvr>
                                      <p:tavLst>
                                        <p:tav tm="0" fmla="#ppt_y-sin(pi*$)/27">
                                          <p:val>
                                            <p:fltVal val="0"/>
                                          </p:val>
                                        </p:tav>
                                        <p:tav tm="100000">
                                          <p:val>
                                            <p:fltVal val="1"/>
                                          </p:val>
                                        </p:tav>
                                      </p:tavLst>
                                    </p:anim>
                                    <p:anim calcmode="lin" valueType="num">
                                      <p:cBhvr>
                                        <p:cTn id="43" dur="164" tmFilter="0, 0; 0.125,0.2665; 0.25,0.4; 0.375,0.465; 0.5,0.5;  0.625,0.535; 0.75,0.6; 0.875,0.7335; 1,1">
                                          <p:stCondLst>
                                            <p:cond delay="1656"/>
                                          </p:stCondLst>
                                        </p:cTn>
                                        <p:tgtEl>
                                          <p:spTgt spid="307212"/>
                                        </p:tgtEl>
                                        <p:attrNameLst>
                                          <p:attrName>ppt_y</p:attrName>
                                        </p:attrNameLst>
                                      </p:cBhvr>
                                      <p:tavLst>
                                        <p:tav tm="0" fmla="#ppt_y-sin(pi*$)/81">
                                          <p:val>
                                            <p:fltVal val="0"/>
                                          </p:val>
                                        </p:tav>
                                        <p:tav tm="100000">
                                          <p:val>
                                            <p:fltVal val="1"/>
                                          </p:val>
                                        </p:tav>
                                      </p:tavLst>
                                    </p:anim>
                                    <p:animScale>
                                      <p:cBhvr>
                                        <p:cTn id="44" dur="26">
                                          <p:stCondLst>
                                            <p:cond delay="650"/>
                                          </p:stCondLst>
                                        </p:cTn>
                                        <p:tgtEl>
                                          <p:spTgt spid="307212"/>
                                        </p:tgtEl>
                                      </p:cBhvr>
                                      <p:to x="100000" y="60000"/>
                                    </p:animScale>
                                    <p:animScale>
                                      <p:cBhvr>
                                        <p:cTn id="45" dur="166" decel="50000">
                                          <p:stCondLst>
                                            <p:cond delay="676"/>
                                          </p:stCondLst>
                                        </p:cTn>
                                        <p:tgtEl>
                                          <p:spTgt spid="307212"/>
                                        </p:tgtEl>
                                      </p:cBhvr>
                                      <p:to x="100000" y="100000"/>
                                    </p:animScale>
                                    <p:animScale>
                                      <p:cBhvr>
                                        <p:cTn id="46" dur="26">
                                          <p:stCondLst>
                                            <p:cond delay="1312"/>
                                          </p:stCondLst>
                                        </p:cTn>
                                        <p:tgtEl>
                                          <p:spTgt spid="307212"/>
                                        </p:tgtEl>
                                      </p:cBhvr>
                                      <p:to x="100000" y="80000"/>
                                    </p:animScale>
                                    <p:animScale>
                                      <p:cBhvr>
                                        <p:cTn id="47" dur="166" decel="50000">
                                          <p:stCondLst>
                                            <p:cond delay="1338"/>
                                          </p:stCondLst>
                                        </p:cTn>
                                        <p:tgtEl>
                                          <p:spTgt spid="307212"/>
                                        </p:tgtEl>
                                      </p:cBhvr>
                                      <p:to x="100000" y="100000"/>
                                    </p:animScale>
                                    <p:animScale>
                                      <p:cBhvr>
                                        <p:cTn id="48" dur="26">
                                          <p:stCondLst>
                                            <p:cond delay="1642"/>
                                          </p:stCondLst>
                                        </p:cTn>
                                        <p:tgtEl>
                                          <p:spTgt spid="307212"/>
                                        </p:tgtEl>
                                      </p:cBhvr>
                                      <p:to x="100000" y="90000"/>
                                    </p:animScale>
                                    <p:animScale>
                                      <p:cBhvr>
                                        <p:cTn id="49" dur="166" decel="50000">
                                          <p:stCondLst>
                                            <p:cond delay="1668"/>
                                          </p:stCondLst>
                                        </p:cTn>
                                        <p:tgtEl>
                                          <p:spTgt spid="307212"/>
                                        </p:tgtEl>
                                      </p:cBhvr>
                                      <p:to x="100000" y="100000"/>
                                    </p:animScale>
                                    <p:animScale>
                                      <p:cBhvr>
                                        <p:cTn id="50" dur="26">
                                          <p:stCondLst>
                                            <p:cond delay="1808"/>
                                          </p:stCondLst>
                                        </p:cTn>
                                        <p:tgtEl>
                                          <p:spTgt spid="307212"/>
                                        </p:tgtEl>
                                      </p:cBhvr>
                                      <p:to x="100000" y="95000"/>
                                    </p:animScale>
                                    <p:animScale>
                                      <p:cBhvr>
                                        <p:cTn id="51" dur="166" decel="50000">
                                          <p:stCondLst>
                                            <p:cond delay="1834"/>
                                          </p:stCondLst>
                                        </p:cTn>
                                        <p:tgtEl>
                                          <p:spTgt spid="3072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6" grpId="0"/>
      <p:bldP spid="307211" grpId="0"/>
      <p:bldP spid="3072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ca-ES" sz="2900" dirty="0" err="1"/>
              <a:t>Construcción</a:t>
            </a:r>
            <a:r>
              <a:rPr lang="ca-ES" sz="2900" dirty="0"/>
              <a:t> </a:t>
            </a:r>
            <a:r>
              <a:rPr lang="es-ES_tradnl" sz="2900" dirty="0"/>
              <a:t>Tabla</a:t>
            </a:r>
            <a:r>
              <a:rPr lang="ca-ES" sz="2900" dirty="0"/>
              <a:t> resumen del ANOVA</a:t>
            </a:r>
            <a:endParaRPr lang="es-ES_tradnl" sz="2900" dirty="0"/>
          </a:p>
        </p:txBody>
      </p:sp>
      <p:graphicFrame>
        <p:nvGraphicFramePr>
          <p:cNvPr id="75851" name="Group 75"/>
          <p:cNvGraphicFramePr>
            <a:graphicFrameLocks noGrp="1"/>
          </p:cNvGraphicFramePr>
          <p:nvPr>
            <p:extLst>
              <p:ext uri="{D42A27DB-BD31-4B8C-83A1-F6EECF244321}">
                <p14:modId xmlns:p14="http://schemas.microsoft.com/office/powerpoint/2010/main" val="62491298"/>
              </p:ext>
            </p:extLst>
          </p:nvPr>
        </p:nvGraphicFramePr>
        <p:xfrm>
          <a:off x="251520" y="980728"/>
          <a:ext cx="8640961" cy="2082800"/>
        </p:xfrm>
        <a:graphic>
          <a:graphicData uri="http://schemas.openxmlformats.org/drawingml/2006/table">
            <a:tbl>
              <a:tblPr/>
              <a:tblGrid>
                <a:gridCol w="1584177">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gridCol w="1656184">
                  <a:extLst>
                    <a:ext uri="{9D8B030D-6E8A-4147-A177-3AD203B41FA5}">
                      <a16:colId xmlns:a16="http://schemas.microsoft.com/office/drawing/2014/main" val="20004"/>
                    </a:ext>
                  </a:extLst>
                </a:gridCol>
              </a:tblGrid>
              <a:tr h="711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7030A0"/>
                          </a:solidFill>
                          <a:effectLst/>
                          <a:latin typeface="Verdana" pitchFamily="34" charset="0"/>
                        </a:rPr>
                        <a:t>SCT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err="1">
                          <a:ln>
                            <a:noFill/>
                          </a:ln>
                          <a:solidFill>
                            <a:srgbClr val="008000"/>
                          </a:solidFill>
                          <a:effectLst/>
                          <a:latin typeface="Verdana" pitchFamily="34" charset="0"/>
                        </a:rPr>
                        <a:t>gl</a:t>
                      </a:r>
                      <a:r>
                        <a:rPr kumimoji="0" lang="es-ES_tradnl" sz="2000" b="1" i="0" u="none" strike="noStrike" cap="none" normalizeH="0" baseline="-25000" dirty="0" err="1">
                          <a:ln>
                            <a:noFill/>
                          </a:ln>
                          <a:solidFill>
                            <a:srgbClr val="008000"/>
                          </a:solidFill>
                          <a:effectLst/>
                          <a:latin typeface="Verdana" pitchFamily="34" charset="0"/>
                        </a:rPr>
                        <a:t>T</a:t>
                      </a:r>
                      <a:endParaRPr kumimoji="0" lang="es-ES_tradnl" sz="2000" b="1" i="0" u="none" strike="noStrike" cap="none" normalizeH="0" baseline="-2500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7030A0"/>
                          </a:solidFill>
                          <a:effectLst/>
                          <a:latin typeface="Verdana" pitchFamily="34" charset="0"/>
                        </a:rPr>
                        <a:t>SCF</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err="1">
                          <a:ln>
                            <a:noFill/>
                          </a:ln>
                          <a:solidFill>
                            <a:srgbClr val="008000"/>
                          </a:solidFill>
                          <a:effectLst/>
                          <a:latin typeface="Verdana" pitchFamily="34" charset="0"/>
                        </a:rPr>
                        <a:t>gl</a:t>
                      </a:r>
                      <a:r>
                        <a:rPr kumimoji="0" lang="es-ES_tradnl" sz="2000" b="1" i="0" u="none" strike="noStrike" cap="none" normalizeH="0" baseline="-25000" dirty="0" err="1">
                          <a:ln>
                            <a:noFill/>
                          </a:ln>
                          <a:solidFill>
                            <a:srgbClr val="008000"/>
                          </a:solidFill>
                          <a:effectLst/>
                          <a:latin typeface="Verdana" pitchFamily="34" charset="0"/>
                        </a:rPr>
                        <a:t>F</a:t>
                      </a:r>
                      <a:endParaRPr kumimoji="0" lang="es-ES_tradnl" sz="20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kern="1200" cap="none" normalizeH="0" baseline="0" dirty="0">
                          <a:ln>
                            <a:noFill/>
                          </a:ln>
                          <a:solidFill>
                            <a:srgbClr val="0070C0"/>
                          </a:solidFill>
                          <a:effectLst/>
                          <a:latin typeface="Verdana" pitchFamily="34" charset="0"/>
                          <a:ea typeface="+mn-ea"/>
                          <a:cs typeface="+mn-cs"/>
                        </a:rPr>
                        <a:t>CMF</a:t>
                      </a:r>
                      <a:r>
                        <a:rPr kumimoji="0" lang="es-ES_tradnl" sz="2000" b="1" i="0" u="none" strike="noStrike" cap="none" normalizeH="0" baseline="0" dirty="0">
                          <a:ln>
                            <a:noFill/>
                          </a:ln>
                          <a:solidFill>
                            <a:schemeClr val="tx1"/>
                          </a:solidFill>
                          <a:effectLst/>
                          <a:latin typeface="Verdana" pitchFamily="34" charset="0"/>
                        </a:rPr>
                        <a:t>=</a:t>
                      </a:r>
                      <a:r>
                        <a:rPr kumimoji="0" lang="es-ES_tradnl" sz="2000" b="1" i="0" u="none" strike="noStrike" kern="1200" cap="none" normalizeH="0" baseline="0" dirty="0">
                          <a:ln>
                            <a:noFill/>
                          </a:ln>
                          <a:solidFill>
                            <a:srgbClr val="7030A0"/>
                          </a:solidFill>
                          <a:effectLst/>
                          <a:latin typeface="Verdana" pitchFamily="34" charset="0"/>
                          <a:ea typeface="+mn-ea"/>
                          <a:cs typeface="+mn-cs"/>
                        </a:rPr>
                        <a:t>SCF</a:t>
                      </a:r>
                      <a:r>
                        <a:rPr kumimoji="0" lang="es-ES_tradnl" sz="2000" b="1" i="0" u="none" strike="noStrike" cap="none" normalizeH="0" baseline="0" dirty="0">
                          <a:ln>
                            <a:noFill/>
                          </a:ln>
                          <a:solidFill>
                            <a:schemeClr val="tx1"/>
                          </a:solidFill>
                          <a:effectLst/>
                          <a:latin typeface="Verdana" pitchFamily="34" charset="0"/>
                        </a:rPr>
                        <a:t>/</a:t>
                      </a:r>
                      <a:r>
                        <a:rPr kumimoji="0" lang="es-ES_tradnl" sz="2000" b="1" i="0" u="none" strike="noStrike" cap="none" normalizeH="0" baseline="0" dirty="0" err="1">
                          <a:ln>
                            <a:noFill/>
                          </a:ln>
                          <a:solidFill>
                            <a:srgbClr val="008000"/>
                          </a:solidFill>
                          <a:effectLst/>
                          <a:latin typeface="Verdana" pitchFamily="34" charset="0"/>
                        </a:rPr>
                        <a:t>gl</a:t>
                      </a:r>
                      <a:r>
                        <a:rPr kumimoji="0" lang="es-ES_tradnl" sz="2000" b="1" i="0" u="none" strike="noStrike" cap="none" normalizeH="0" baseline="-25000" dirty="0" err="1">
                          <a:ln>
                            <a:noFill/>
                          </a:ln>
                          <a:solidFill>
                            <a:srgbClr val="008000"/>
                          </a:solidFill>
                          <a:effectLst/>
                          <a:latin typeface="Verdana" pitchFamily="34" charset="0"/>
                        </a:rPr>
                        <a:t>F</a:t>
                      </a:r>
                      <a:endParaRPr kumimoji="0" lang="es-ES_tradnl" sz="20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kern="1200" cap="none" normalizeH="0" baseline="0" dirty="0">
                          <a:ln>
                            <a:noFill/>
                          </a:ln>
                          <a:solidFill>
                            <a:srgbClr val="0070C0"/>
                          </a:solidFill>
                          <a:effectLst/>
                          <a:latin typeface="Verdana" pitchFamily="34" charset="0"/>
                          <a:ea typeface="+mn-ea"/>
                          <a:cs typeface="+mn-cs"/>
                        </a:rPr>
                        <a:t>CMF</a:t>
                      </a:r>
                      <a:r>
                        <a:rPr kumimoji="0" lang="es-ES_tradnl" sz="2000" b="1" i="0" u="none" strike="noStrike" cap="none" normalizeH="0" baseline="0" dirty="0">
                          <a:ln>
                            <a:noFill/>
                          </a:ln>
                          <a:solidFill>
                            <a:schemeClr val="tx1"/>
                          </a:solidFill>
                          <a:effectLst/>
                          <a:latin typeface="Verdana" pitchFamily="34" charset="0"/>
                        </a:rPr>
                        <a:t>/</a:t>
                      </a:r>
                      <a:r>
                        <a:rPr kumimoji="0" lang="es-ES_tradnl" sz="2000" b="1" i="0" u="none" strike="noStrike" kern="1200" cap="none" normalizeH="0" baseline="0" dirty="0">
                          <a:ln>
                            <a:noFill/>
                          </a:ln>
                          <a:solidFill>
                            <a:srgbClr val="0070C0"/>
                          </a:solidFill>
                          <a:effectLst/>
                          <a:latin typeface="Verdana" pitchFamily="34" charset="0"/>
                          <a:ea typeface="+mn-ea"/>
                          <a:cs typeface="+mn-cs"/>
                        </a:rPr>
                        <a:t>CMR</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7030A0"/>
                          </a:solidFill>
                          <a:effectLst/>
                          <a:latin typeface="Verdana" pitchFamily="34" charset="0"/>
                        </a:rPr>
                        <a:t>SCR</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err="1">
                          <a:ln>
                            <a:noFill/>
                          </a:ln>
                          <a:solidFill>
                            <a:srgbClr val="008000"/>
                          </a:solidFill>
                          <a:effectLst/>
                          <a:latin typeface="Verdana" pitchFamily="34" charset="0"/>
                        </a:rPr>
                        <a:t>gl</a:t>
                      </a:r>
                      <a:r>
                        <a:rPr kumimoji="0" lang="es-ES_tradnl" sz="2000" b="1" i="0" u="none" strike="noStrike" cap="none" normalizeH="0" baseline="-25000" dirty="0" err="1">
                          <a:ln>
                            <a:noFill/>
                          </a:ln>
                          <a:solidFill>
                            <a:srgbClr val="008000"/>
                          </a:solidFill>
                          <a:effectLst/>
                          <a:latin typeface="Verdana" pitchFamily="34" charset="0"/>
                        </a:rPr>
                        <a:t>R</a:t>
                      </a:r>
                      <a:endParaRPr kumimoji="0" lang="es-ES_tradnl" sz="20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kern="1200" cap="none" normalizeH="0" baseline="0" dirty="0">
                          <a:ln>
                            <a:noFill/>
                          </a:ln>
                          <a:solidFill>
                            <a:srgbClr val="0070C0"/>
                          </a:solidFill>
                          <a:effectLst/>
                          <a:latin typeface="Verdana" pitchFamily="34" charset="0"/>
                          <a:ea typeface="+mn-ea"/>
                          <a:cs typeface="+mn-cs"/>
                        </a:rPr>
                        <a:t>CMR</a:t>
                      </a:r>
                      <a:r>
                        <a:rPr kumimoji="0" lang="es-ES_tradnl" sz="2000" b="1" i="0" u="none" strike="noStrike" cap="none" normalizeH="0" baseline="0" dirty="0">
                          <a:ln>
                            <a:noFill/>
                          </a:ln>
                          <a:solidFill>
                            <a:schemeClr val="tx1"/>
                          </a:solidFill>
                          <a:effectLst/>
                          <a:latin typeface="Verdana" pitchFamily="34" charset="0"/>
                        </a:rPr>
                        <a:t>=</a:t>
                      </a:r>
                      <a:r>
                        <a:rPr kumimoji="0" lang="es-ES_tradnl" sz="2000" b="1" i="0" u="none" strike="noStrike" cap="none" normalizeH="0" baseline="0" dirty="0">
                          <a:ln>
                            <a:noFill/>
                          </a:ln>
                          <a:solidFill>
                            <a:srgbClr val="7030A0"/>
                          </a:solidFill>
                          <a:effectLst/>
                          <a:latin typeface="Verdana" pitchFamily="34" charset="0"/>
                        </a:rPr>
                        <a:t>SCR</a:t>
                      </a:r>
                      <a:r>
                        <a:rPr kumimoji="0" lang="es-ES_tradnl" sz="2000" b="1" i="0" u="none" strike="noStrike" cap="none" normalizeH="0" baseline="0" dirty="0">
                          <a:ln>
                            <a:noFill/>
                          </a:ln>
                          <a:solidFill>
                            <a:schemeClr val="tx1"/>
                          </a:solidFill>
                          <a:effectLst/>
                          <a:latin typeface="Verdana" pitchFamily="34" charset="0"/>
                        </a:rPr>
                        <a:t>/</a:t>
                      </a:r>
                      <a:r>
                        <a:rPr kumimoji="0" lang="es-ES_tradnl" sz="2000" b="1" i="0" u="none" strike="noStrike" cap="none" normalizeH="0" baseline="0" dirty="0" err="1">
                          <a:ln>
                            <a:noFill/>
                          </a:ln>
                          <a:solidFill>
                            <a:srgbClr val="008000"/>
                          </a:solidFill>
                          <a:effectLst/>
                          <a:latin typeface="Verdana" pitchFamily="34" charset="0"/>
                        </a:rPr>
                        <a:t>gl</a:t>
                      </a:r>
                      <a:r>
                        <a:rPr kumimoji="0" lang="es-ES_tradnl" sz="2000" b="1" i="0" u="none" strike="noStrike" cap="none" normalizeH="0" baseline="-25000" dirty="0" err="1">
                          <a:ln>
                            <a:noFill/>
                          </a:ln>
                          <a:solidFill>
                            <a:srgbClr val="008000"/>
                          </a:solidFill>
                          <a:effectLst/>
                          <a:latin typeface="Verdana" pitchFamily="34" charset="0"/>
                        </a:rPr>
                        <a:t>R</a:t>
                      </a:r>
                      <a:endParaRPr kumimoji="0" lang="es-ES_tradnl" sz="20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75852" name="Text Box 76"/>
          <p:cNvSpPr txBox="1">
            <a:spLocks noChangeArrowheads="1"/>
          </p:cNvSpPr>
          <p:nvPr/>
        </p:nvSpPr>
        <p:spPr bwMode="auto">
          <a:xfrm>
            <a:off x="323529" y="3952073"/>
            <a:ext cx="8568952" cy="2285241"/>
          </a:xfrm>
          <a:prstGeom prst="rect">
            <a:avLst/>
          </a:prstGeom>
          <a:noFill/>
          <a:ln w="12700" cap="sq">
            <a:noFill/>
            <a:miter lim="800000"/>
            <a:headEnd type="none" w="sm" len="sm"/>
            <a:tailEnd type="none" w="sm" len="sm"/>
          </a:ln>
          <a:effectLst/>
        </p:spPr>
        <p:txBody>
          <a:bodyPr wrap="square">
            <a:spAutoFit/>
          </a:bodyPr>
          <a:lstStyle/>
          <a:p>
            <a:pPr>
              <a:spcBef>
                <a:spcPts val="900"/>
              </a:spcBef>
            </a:pPr>
            <a:r>
              <a:rPr lang="es-ES_tradnl" b="1" dirty="0"/>
              <a:t>1) </a:t>
            </a:r>
            <a:r>
              <a:rPr lang="es-ES_tradnl" dirty="0"/>
              <a:t>Establecer</a:t>
            </a:r>
            <a:r>
              <a:rPr lang="es-ES_tradnl" dirty="0">
                <a:solidFill>
                  <a:srgbClr val="FF0000"/>
                </a:solidFill>
              </a:rPr>
              <a:t> </a:t>
            </a:r>
            <a:r>
              <a:rPr lang="es-ES_tradnl" b="1" dirty="0">
                <a:solidFill>
                  <a:srgbClr val="FF0000"/>
                </a:solidFill>
                <a:sym typeface="Symbol" pitchFamily="18" charset="2"/>
              </a:rPr>
              <a:t>Riesgo de 1ª especie</a:t>
            </a:r>
            <a:r>
              <a:rPr lang="es-ES_tradnl" dirty="0"/>
              <a:t>: </a:t>
            </a:r>
            <a:r>
              <a:rPr lang="es-ES_tradnl" b="1" dirty="0">
                <a:solidFill>
                  <a:srgbClr val="FF0000"/>
                </a:solidFill>
                <a:sym typeface="Symbol" pitchFamily="18" charset="2"/>
              </a:rPr>
              <a:t></a:t>
            </a:r>
            <a:endParaRPr lang="es-ES_tradnl" dirty="0">
              <a:solidFill>
                <a:srgbClr val="FF0000"/>
              </a:solidFill>
              <a:sym typeface="Symbol" pitchFamily="18" charset="2"/>
            </a:endParaRPr>
          </a:p>
          <a:p>
            <a:pPr>
              <a:spcBef>
                <a:spcPts val="900"/>
              </a:spcBef>
            </a:pPr>
            <a:r>
              <a:rPr lang="es-ES_tradnl" b="1" dirty="0"/>
              <a:t>2) </a:t>
            </a:r>
            <a:r>
              <a:rPr lang="es-ES_tradnl" dirty="0">
                <a:sym typeface="Symbol" pitchFamily="18" charset="2"/>
              </a:rPr>
              <a:t>Buscar valor </a:t>
            </a:r>
            <a:r>
              <a:rPr lang="es-ES_tradnl" b="1" dirty="0">
                <a:sym typeface="Symbol" pitchFamily="18" charset="2"/>
              </a:rPr>
              <a:t>f</a:t>
            </a:r>
            <a:r>
              <a:rPr lang="es-ES_tradnl" dirty="0">
                <a:sym typeface="Symbol" pitchFamily="18" charset="2"/>
              </a:rPr>
              <a:t> en </a:t>
            </a:r>
            <a:r>
              <a:rPr lang="es-ES_tradnl" b="1" dirty="0">
                <a:sym typeface="Symbol" pitchFamily="18" charset="2"/>
              </a:rPr>
              <a:t>Tabla</a:t>
            </a:r>
            <a:r>
              <a:rPr lang="es-ES_tradnl" dirty="0">
                <a:sym typeface="Symbol" pitchFamily="18" charset="2"/>
              </a:rPr>
              <a:t>:</a:t>
            </a:r>
            <a:endParaRPr lang="es-ES_tradnl" b="1" dirty="0">
              <a:sym typeface="Symbol" pitchFamily="18" charset="2"/>
            </a:endParaRPr>
          </a:p>
          <a:p>
            <a:pPr>
              <a:spcBef>
                <a:spcPts val="900"/>
              </a:spcBef>
            </a:pPr>
            <a:r>
              <a:rPr lang="es-ES_tradnl" b="1" dirty="0"/>
              <a:t>3) </a:t>
            </a:r>
            <a:r>
              <a:rPr lang="es-ES_tradnl" dirty="0">
                <a:sym typeface="Symbol" pitchFamily="18" charset="2"/>
              </a:rPr>
              <a:t>Comparar </a:t>
            </a:r>
            <a:r>
              <a:rPr lang="es-ES_tradnl" b="1" dirty="0">
                <a:sym typeface="Symbol" pitchFamily="18" charset="2"/>
              </a:rPr>
              <a:t>f </a:t>
            </a:r>
            <a:r>
              <a:rPr lang="es-ES_tradnl" dirty="0">
                <a:sym typeface="Symbol" pitchFamily="18" charset="2"/>
              </a:rPr>
              <a:t>con el </a:t>
            </a:r>
            <a:r>
              <a:rPr lang="es-ES_tradnl" b="1" dirty="0">
                <a:solidFill>
                  <a:srgbClr val="0070C0"/>
                </a:solidFill>
              </a:rPr>
              <a:t>F ratio</a:t>
            </a:r>
          </a:p>
          <a:p>
            <a:pPr>
              <a:spcBef>
                <a:spcPts val="900"/>
              </a:spcBef>
            </a:pPr>
            <a:r>
              <a:rPr lang="es-ES_tradnl" b="1" dirty="0"/>
              <a:t>4) </a:t>
            </a:r>
            <a:r>
              <a:rPr lang="es-ES_tradnl" b="1" dirty="0">
                <a:solidFill>
                  <a:srgbClr val="7030A0"/>
                </a:solidFill>
              </a:rPr>
              <a:t>Aceptar o Rechazar H</a:t>
            </a:r>
            <a:r>
              <a:rPr lang="es-ES_tradnl" b="1" baseline="-25000" dirty="0">
                <a:solidFill>
                  <a:srgbClr val="7030A0"/>
                </a:solidFill>
              </a:rPr>
              <a:t>0 </a:t>
            </a:r>
            <a:r>
              <a:rPr lang="es-ES_tradnl" dirty="0">
                <a:sym typeface="Wingdings" pitchFamily="2" charset="2"/>
              </a:rPr>
              <a:t> NO hay/SI hay diferencias significativas entre los tratamientos</a:t>
            </a:r>
            <a:endParaRPr lang="es-ES_tradnl" dirty="0"/>
          </a:p>
        </p:txBody>
      </p:sp>
      <p:graphicFrame>
        <p:nvGraphicFramePr>
          <p:cNvPr id="915457" name="Object 1"/>
          <p:cNvGraphicFramePr>
            <a:graphicFrameLocks noChangeAspect="1"/>
          </p:cNvGraphicFramePr>
          <p:nvPr/>
        </p:nvGraphicFramePr>
        <p:xfrm>
          <a:off x="4644010" y="4410832"/>
          <a:ext cx="3240359" cy="674352"/>
        </p:xfrm>
        <a:graphic>
          <a:graphicData uri="http://schemas.openxmlformats.org/presentationml/2006/ole">
            <mc:AlternateContent xmlns:mc="http://schemas.openxmlformats.org/markup-compatibility/2006">
              <mc:Choice xmlns:v="urn:schemas-microsoft-com:vml" Requires="v">
                <p:oleObj spid="_x0000_s915653" name="Equation" r:id="rId4" imgW="1180800" imgH="266400" progId="Equation.DSMT4">
                  <p:embed/>
                </p:oleObj>
              </mc:Choice>
              <mc:Fallback>
                <p:oleObj name="Equation" r:id="rId4" imgW="1180800" imgH="266400" progId="Equation.DSMT4">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10" y="4410832"/>
                        <a:ext cx="3240359" cy="674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2"/>
          <p:cNvSpPr txBox="1">
            <a:spLocks noChangeArrowheads="1"/>
          </p:cNvSpPr>
          <p:nvPr/>
        </p:nvSpPr>
        <p:spPr bwMode="auto">
          <a:xfrm>
            <a:off x="179513" y="3399656"/>
            <a:ext cx="8467725" cy="533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900" b="1" i="0" u="none" strike="noStrike" kern="0" cap="none" spc="0" normalizeH="0" baseline="0" dirty="0">
                <a:ln>
                  <a:noFill/>
                </a:ln>
                <a:effectLst/>
                <a:uLnTx/>
                <a:uFillTx/>
                <a:latin typeface="+mn-lt"/>
                <a:ea typeface="+mj-ea"/>
                <a:cs typeface="+mj-cs"/>
              </a:rPr>
              <a:t>Resolución</a:t>
            </a:r>
            <a:r>
              <a:rPr kumimoji="0" lang="es-ES" sz="2900" b="1" i="0" u="none" strike="noStrike" kern="0" cap="none" spc="0" normalizeH="0" baseline="0" noProof="0" dirty="0">
                <a:ln>
                  <a:noFill/>
                </a:ln>
                <a:effectLst/>
                <a:uLnTx/>
                <a:uFillTx/>
                <a:latin typeface="+mn-lt"/>
                <a:ea typeface="+mj-ea"/>
                <a:cs typeface="+mj-cs"/>
              </a:rPr>
              <a:t> del Test o contraste</a:t>
            </a:r>
          </a:p>
        </p:txBody>
      </p:sp>
      <p:sp>
        <p:nvSpPr>
          <p:cNvPr id="8" name="7 Botón de acción: Documento">
            <a:hlinkClick r:id="rId6" action="ppaction://hlinksldjump" highlightClick="1"/>
          </p:cNvPr>
          <p:cNvSpPr/>
          <p:nvPr/>
        </p:nvSpPr>
        <p:spPr bwMode="auto">
          <a:xfrm>
            <a:off x="8388425" y="6525344"/>
            <a:ext cx="360040" cy="288000"/>
          </a:xfrm>
          <a:prstGeom prst="actionButtonDocument">
            <a:avLst/>
          </a:prstGeom>
          <a:solidFill>
            <a:schemeClr val="accent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9" name="8 Llamada con línea 2"/>
          <p:cNvSpPr/>
          <p:nvPr/>
        </p:nvSpPr>
        <p:spPr bwMode="auto">
          <a:xfrm>
            <a:off x="7092280" y="3212976"/>
            <a:ext cx="1728192" cy="1224136"/>
          </a:xfrm>
          <a:prstGeom prst="borderCallout2">
            <a:avLst>
              <a:gd name="adj1" fmla="val 100870"/>
              <a:gd name="adj2" fmla="val 51302"/>
              <a:gd name="adj3" fmla="val 117390"/>
              <a:gd name="adj4" fmla="val 55423"/>
              <a:gd name="adj5" fmla="val 123872"/>
              <a:gd name="adj6" fmla="val 42179"/>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2400" b="0" i="0" u="none" strike="noStrike" cap="none" normalizeH="0" baseline="0" dirty="0">
                <a:ln>
                  <a:noFill/>
                </a:ln>
                <a:solidFill>
                  <a:srgbClr val="FF0000"/>
                </a:solidFill>
                <a:effectLst/>
                <a:latin typeface="Verdana" pitchFamily="34" charset="0"/>
              </a:rPr>
              <a:t>¡OJO!</a:t>
            </a:r>
          </a:p>
          <a:p>
            <a:pPr marL="0" marR="0" indent="0" algn="ctr" defTabSz="914400" rtl="0" eaLnBrk="1" fontAlgn="base" latinLnBrk="0" hangingPunct="1">
              <a:lnSpc>
                <a:spcPct val="100000"/>
              </a:lnSpc>
              <a:spcBef>
                <a:spcPct val="0"/>
              </a:spcBef>
              <a:spcAft>
                <a:spcPct val="0"/>
              </a:spcAft>
              <a:buClrTx/>
              <a:buSzTx/>
              <a:buFontTx/>
              <a:buNone/>
              <a:tabLst/>
            </a:pPr>
            <a:r>
              <a:rPr lang="el-GR" dirty="0">
                <a:solidFill>
                  <a:srgbClr val="FF0000"/>
                </a:solidFill>
                <a:latin typeface="Arial" pitchFamily="34" charset="0"/>
                <a:cs typeface="Arial" pitchFamily="34" charset="0"/>
              </a:rPr>
              <a:t>α</a:t>
            </a:r>
            <a:r>
              <a:rPr lang="es-ES" dirty="0">
                <a:latin typeface="Arial" pitchFamily="34" charset="0"/>
                <a:cs typeface="Arial" pitchFamily="34" charset="0"/>
              </a:rPr>
              <a:t> </a:t>
            </a:r>
            <a:r>
              <a:rPr lang="es-ES" dirty="0">
                <a:solidFill>
                  <a:schemeClr val="tx2">
                    <a:lumMod val="50000"/>
                  </a:schemeClr>
                </a:solidFill>
                <a:latin typeface="Arial" pitchFamily="34" charset="0"/>
                <a:cs typeface="Arial" pitchFamily="34" charset="0"/>
              </a:rPr>
              <a:t>NO se </a:t>
            </a:r>
          </a:p>
          <a:p>
            <a:pPr marL="0" marR="0" indent="0" algn="ctr" defTabSz="914400" rtl="0" eaLnBrk="1" fontAlgn="base" latinLnBrk="0" hangingPunct="1">
              <a:lnSpc>
                <a:spcPct val="100000"/>
              </a:lnSpc>
              <a:spcBef>
                <a:spcPct val="0"/>
              </a:spcBef>
              <a:spcAft>
                <a:spcPct val="0"/>
              </a:spcAft>
              <a:buClrTx/>
              <a:buSzTx/>
              <a:buFontTx/>
              <a:buNone/>
              <a:tabLst/>
            </a:pPr>
            <a:r>
              <a:rPr lang="es-ES" dirty="0">
                <a:solidFill>
                  <a:schemeClr val="tx2">
                    <a:lumMod val="50000"/>
                  </a:schemeClr>
                </a:solidFill>
                <a:latin typeface="Arial" pitchFamily="34" charset="0"/>
                <a:cs typeface="Arial" pitchFamily="34" charset="0"/>
              </a:rPr>
              <a:t>divide por 2</a:t>
            </a:r>
            <a:endParaRPr kumimoji="0" lang="es-ES" sz="2400" b="0" i="0" u="none" strike="noStrike" cap="none" normalizeH="0" baseline="0" dirty="0">
              <a:ln>
                <a:noFill/>
              </a:ln>
              <a:solidFill>
                <a:schemeClr val="tx2">
                  <a:lumMod val="50000"/>
                </a:schemeClr>
              </a:solidFill>
              <a:effectLst/>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dirty="0">
              <a:ln>
                <a:noFill/>
              </a:ln>
              <a:solidFill>
                <a:schemeClr val="tx1"/>
              </a:solidFill>
              <a:effectLst/>
              <a:latin typeface="Verdana" pitchFamily="34" charset="0"/>
            </a:endParaRPr>
          </a:p>
        </p:txBody>
      </p:sp>
      <p:pic>
        <p:nvPicPr>
          <p:cNvPr id="10" name="Picture 60" descr="MCj02991330000[1]"/>
          <p:cNvPicPr>
            <a:picLocks noChangeAspect="1" noChangeArrowheads="1"/>
          </p:cNvPicPr>
          <p:nvPr/>
        </p:nvPicPr>
        <p:blipFill>
          <a:blip r:embed="rId7" cstate="print"/>
          <a:srcRect/>
          <a:stretch>
            <a:fillRect/>
          </a:stretch>
        </p:blipFill>
        <p:spPr bwMode="auto">
          <a:xfrm>
            <a:off x="8604448" y="116632"/>
            <a:ext cx="432048" cy="6079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75852"/>
                                        </p:tgtEl>
                                        <p:attrNameLst>
                                          <p:attrName>style.visibility</p:attrName>
                                        </p:attrNameLst>
                                      </p:cBhvr>
                                      <p:to>
                                        <p:strVal val="visible"/>
                                      </p:to>
                                    </p:set>
                                    <p:animEffect transition="in" filter="wipe(up)">
                                      <p:cBhvr>
                                        <p:cTn id="24" dur="2000"/>
                                        <p:tgtEl>
                                          <p:spTgt spid="75852"/>
                                        </p:tgtEl>
                                      </p:cBhvr>
                                    </p:animEffect>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915457"/>
                                        </p:tgtEl>
                                        <p:attrNameLst>
                                          <p:attrName>style.visibility</p:attrName>
                                        </p:attrNameLst>
                                      </p:cBhvr>
                                      <p:to>
                                        <p:strVal val="visible"/>
                                      </p:to>
                                    </p:set>
                                    <p:animEffect transition="in" filter="wipe(up)">
                                      <p:cBhvr>
                                        <p:cTn id="28" dur="2000"/>
                                        <p:tgtEl>
                                          <p:spTgt spid="915457"/>
                                        </p:tgtEl>
                                      </p:cBhvr>
                                    </p:animEffect>
                                  </p:childTnLst>
                                </p:cTn>
                              </p:par>
                            </p:childTnLst>
                          </p:cTn>
                        </p:par>
                        <p:par>
                          <p:cTn id="29" fill="hold">
                            <p:stCondLst>
                              <p:cond delay="6000"/>
                            </p:stCondLst>
                            <p:childTnLst>
                              <p:par>
                                <p:cTn id="30" presetID="22" presetClass="entr" presetSubtype="4" fill="hold" grpId="0" nodeType="afterEffect">
                                  <p:stCondLst>
                                    <p:cond delay="200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par>
                          <p:cTn id="33" fill="hold">
                            <p:stCondLst>
                              <p:cond delay="9000"/>
                            </p:stCondLst>
                            <p:childTnLst>
                              <p:par>
                                <p:cTn id="34" presetID="5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770" decel="100000"/>
                                        <p:tgtEl>
                                          <p:spTgt spid="10"/>
                                        </p:tgtEl>
                                      </p:cBhvr>
                                    </p:animEffect>
                                    <p:animScale>
                                      <p:cBhvr>
                                        <p:cTn id="37" dur="770" decel="100000"/>
                                        <p:tgtEl>
                                          <p:spTgt spid="10"/>
                                        </p:tgtEl>
                                      </p:cBhvr>
                                      <p:from x="10000" y="10000"/>
                                      <p:to x="200000" y="450000"/>
                                    </p:animScale>
                                    <p:animScale>
                                      <p:cBhvr>
                                        <p:cTn id="38" dur="1230" accel="100000" fill="hold">
                                          <p:stCondLst>
                                            <p:cond delay="770"/>
                                          </p:stCondLst>
                                        </p:cTn>
                                        <p:tgtEl>
                                          <p:spTgt spid="10"/>
                                        </p:tgtEl>
                                      </p:cBhvr>
                                      <p:from x="200000" y="450000"/>
                                      <p:to x="100000" y="100000"/>
                                    </p:animScale>
                                    <p:set>
                                      <p:cBhvr>
                                        <p:cTn id="39" dur="770" fill="hold"/>
                                        <p:tgtEl>
                                          <p:spTgt spid="10"/>
                                        </p:tgtEl>
                                        <p:attrNameLst>
                                          <p:attrName>ppt_x</p:attrName>
                                        </p:attrNameLst>
                                      </p:cBhvr>
                                      <p:to>
                                        <p:strVal val="(0.5)"/>
                                      </p:to>
                                    </p:set>
                                    <p:anim from="(0.5)" to="(#ppt_x)" calcmode="lin" valueType="num">
                                      <p:cBhvr>
                                        <p:cTn id="40" dur="1230" accel="100000" fill="hold">
                                          <p:stCondLst>
                                            <p:cond delay="770"/>
                                          </p:stCondLst>
                                        </p:cTn>
                                        <p:tgtEl>
                                          <p:spTgt spid="10"/>
                                        </p:tgtEl>
                                        <p:attrNameLst>
                                          <p:attrName>ppt_x</p:attrName>
                                        </p:attrNameLst>
                                      </p:cBhvr>
                                    </p:anim>
                                    <p:set>
                                      <p:cBhvr>
                                        <p:cTn id="41" dur="770" fill="hold"/>
                                        <p:tgtEl>
                                          <p:spTgt spid="10"/>
                                        </p:tgtEl>
                                        <p:attrNameLst>
                                          <p:attrName>ppt_y</p:attrName>
                                        </p:attrNameLst>
                                      </p:cBhvr>
                                      <p:to>
                                        <p:strVal val="(#ppt_y+0.4)"/>
                                      </p:to>
                                    </p:set>
                                    <p:anim from="(#ppt_y+0.4)" to="(#ppt_y)" calcmode="lin" valueType="num">
                                      <p:cBhvr>
                                        <p:cTn id="42" dur="1230" accel="100000" fill="hold">
                                          <p:stCondLst>
                                            <p:cond delay="770"/>
                                          </p:stCondLst>
                                        </p:cTn>
                                        <p:tgtEl>
                                          <p:spTgt spid="1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2" grpId="0"/>
      <p:bldP spid="13" grpId="0"/>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ca-ES" sz="2900" dirty="0" err="1"/>
              <a:t>Ejemplo</a:t>
            </a:r>
            <a:r>
              <a:rPr lang="ca-ES" sz="2900" dirty="0"/>
              <a:t>: </a:t>
            </a:r>
            <a:r>
              <a:rPr lang="ca-ES" sz="2900" dirty="0" err="1"/>
              <a:t>Tabla</a:t>
            </a:r>
            <a:r>
              <a:rPr lang="ca-ES" sz="2900" dirty="0"/>
              <a:t> resumen del ANOVA</a:t>
            </a:r>
            <a:endParaRPr lang="es-ES_tradnl" sz="2900" dirty="0"/>
          </a:p>
        </p:txBody>
      </p:sp>
      <p:graphicFrame>
        <p:nvGraphicFramePr>
          <p:cNvPr id="75851" name="Group 75"/>
          <p:cNvGraphicFramePr>
            <a:graphicFrameLocks noGrp="1"/>
          </p:cNvGraphicFramePr>
          <p:nvPr>
            <p:extLst>
              <p:ext uri="{D42A27DB-BD31-4B8C-83A1-F6EECF244321}">
                <p14:modId xmlns:p14="http://schemas.microsoft.com/office/powerpoint/2010/main" val="3459617023"/>
              </p:ext>
            </p:extLst>
          </p:nvPr>
        </p:nvGraphicFramePr>
        <p:xfrm>
          <a:off x="495300" y="866682"/>
          <a:ext cx="8153400" cy="2044824"/>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711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5465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207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rgbClr val="0070C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1922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ca-ES" sz="2900" dirty="0" err="1"/>
              <a:t>Ejemplo</a:t>
            </a:r>
            <a:r>
              <a:rPr lang="ca-ES" sz="2900" dirty="0"/>
              <a:t>: </a:t>
            </a:r>
            <a:r>
              <a:rPr lang="ca-ES" sz="2900" dirty="0" err="1"/>
              <a:t>Tabla</a:t>
            </a:r>
            <a:r>
              <a:rPr lang="ca-ES" sz="2900" dirty="0"/>
              <a:t> resumen del ANOVA</a:t>
            </a:r>
            <a:endParaRPr lang="es-ES_tradnl" sz="2900" dirty="0"/>
          </a:p>
        </p:txBody>
      </p:sp>
      <p:graphicFrame>
        <p:nvGraphicFramePr>
          <p:cNvPr id="75851" name="Group 75"/>
          <p:cNvGraphicFramePr>
            <a:graphicFrameLocks noGrp="1"/>
          </p:cNvGraphicFramePr>
          <p:nvPr>
            <p:extLst/>
          </p:nvPr>
        </p:nvGraphicFramePr>
        <p:xfrm>
          <a:off x="495300" y="866682"/>
          <a:ext cx="8153400" cy="2044824"/>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711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5465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207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103’5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0070C0"/>
                          </a:solidFill>
                          <a:effectLst/>
                          <a:latin typeface="Verdana" pitchFamily="34" charset="0"/>
                        </a:rPr>
                        <a:t>0’532</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1922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5258</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194’7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2" name="Group 81"/>
          <p:cNvGrpSpPr>
            <a:grpSpLocks/>
          </p:cNvGrpSpPr>
          <p:nvPr/>
        </p:nvGrpSpPr>
        <p:grpSpPr bwMode="auto">
          <a:xfrm>
            <a:off x="518822" y="3212976"/>
            <a:ext cx="5907088" cy="1143000"/>
            <a:chOff x="480" y="2352"/>
            <a:chExt cx="3456" cy="720"/>
          </a:xfrm>
        </p:grpSpPr>
        <p:sp>
          <p:nvSpPr>
            <p:cNvPr id="75852" name="Text Box 76"/>
            <p:cNvSpPr txBox="1">
              <a:spLocks noChangeArrowheads="1"/>
            </p:cNvSpPr>
            <p:nvPr/>
          </p:nvSpPr>
          <p:spPr bwMode="auto">
            <a:xfrm>
              <a:off x="480" y="2391"/>
              <a:ext cx="3408" cy="64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Riesgo de 1ª especie: </a:t>
              </a:r>
              <a:r>
                <a:rPr lang="es-ES_tradnl" b="1" dirty="0">
                  <a:solidFill>
                    <a:srgbClr val="CC3300"/>
                  </a:solidFill>
                  <a:sym typeface="Symbol" pitchFamily="18" charset="2"/>
                </a:rPr>
                <a:t></a:t>
              </a:r>
              <a:r>
                <a:rPr lang="es-ES_tradnl" dirty="0">
                  <a:solidFill>
                    <a:srgbClr val="CC3300"/>
                  </a:solidFill>
                  <a:sym typeface="Symbol" pitchFamily="18" charset="2"/>
                </a:rPr>
                <a:t>=0’05</a:t>
              </a:r>
            </a:p>
            <a:p>
              <a:pPr>
                <a:spcBef>
                  <a:spcPct val="50000"/>
                </a:spcBef>
              </a:pPr>
              <a:r>
                <a:rPr lang="es-ES_tradnl" dirty="0">
                  <a:sym typeface="Symbol" pitchFamily="18" charset="2"/>
                </a:rPr>
                <a:t>Tabla: F</a:t>
              </a:r>
              <a:r>
                <a:rPr lang="es-ES_tradnl" baseline="-25000" dirty="0">
                  <a:sym typeface="Symbol" pitchFamily="18" charset="2"/>
                </a:rPr>
                <a:t>2,27</a:t>
              </a:r>
              <a:r>
                <a:rPr lang="es-ES_tradnl" dirty="0">
                  <a:sym typeface="Symbol" pitchFamily="18" charset="2"/>
                </a:rPr>
                <a:t>(5%) = </a:t>
              </a:r>
              <a:r>
                <a:rPr lang="es-ES_tradnl" b="1" dirty="0">
                  <a:solidFill>
                    <a:srgbClr val="CC3300"/>
                  </a:solidFill>
                  <a:sym typeface="Symbol" pitchFamily="18" charset="2"/>
                </a:rPr>
                <a:t>3’35</a:t>
              </a:r>
              <a:r>
                <a:rPr lang="es-ES_tradnl" dirty="0">
                  <a:sym typeface="Symbol" pitchFamily="18" charset="2"/>
                </a:rPr>
                <a:t> &gt;&gt;</a:t>
              </a:r>
              <a:r>
                <a:rPr lang="es-ES_tradnl" dirty="0">
                  <a:solidFill>
                    <a:schemeClr val="folHlink"/>
                  </a:solidFill>
                  <a:sym typeface="Symbol" pitchFamily="18" charset="2"/>
                </a:rPr>
                <a:t> </a:t>
              </a:r>
              <a:r>
                <a:rPr lang="es-ES_tradnl" b="1" dirty="0">
                  <a:solidFill>
                    <a:srgbClr val="0070C0"/>
                  </a:solidFill>
                </a:rPr>
                <a:t>0’532</a:t>
              </a:r>
              <a:r>
                <a:rPr lang="es-ES_tradnl" dirty="0">
                  <a:solidFill>
                    <a:schemeClr val="folHlink"/>
                  </a:solidFill>
                  <a:sym typeface="Symbol" pitchFamily="18" charset="2"/>
                </a:rPr>
                <a:t> </a:t>
              </a:r>
            </a:p>
          </p:txBody>
        </p:sp>
        <p:sp>
          <p:nvSpPr>
            <p:cNvPr id="75853" name="AutoShape 77"/>
            <p:cNvSpPr>
              <a:spLocks/>
            </p:cNvSpPr>
            <p:nvPr/>
          </p:nvSpPr>
          <p:spPr bwMode="auto">
            <a:xfrm>
              <a:off x="3744" y="2352"/>
              <a:ext cx="192" cy="720"/>
            </a:xfrm>
            <a:prstGeom prst="rightBrace">
              <a:avLst>
                <a:gd name="adj1" fmla="val 31250"/>
                <a:gd name="adj2" fmla="val 51486"/>
              </a:avLst>
            </a:prstGeom>
            <a:noFill/>
            <a:ln w="12700" cap="sq">
              <a:solidFill>
                <a:schemeClr val="tx1"/>
              </a:solidFill>
              <a:miter lim="800000"/>
              <a:headEnd type="none" w="sm" len="sm"/>
              <a:tailEnd type="none" w="sm" len="sm"/>
            </a:ln>
            <a:effectLst/>
          </p:spPr>
          <p:txBody>
            <a:bodyPr wrap="none" anchor="ctr"/>
            <a:lstStyle/>
            <a:p>
              <a:endParaRPr lang="es-ES"/>
            </a:p>
          </p:txBody>
        </p:sp>
      </p:grpSp>
      <p:sp>
        <p:nvSpPr>
          <p:cNvPr id="75854" name="Text Box 78"/>
          <p:cNvSpPr txBox="1">
            <a:spLocks noChangeArrowheads="1"/>
          </p:cNvSpPr>
          <p:nvPr/>
        </p:nvSpPr>
        <p:spPr bwMode="auto">
          <a:xfrm>
            <a:off x="6435435" y="3517776"/>
            <a:ext cx="24384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a:t>Aceptamos H</a:t>
            </a:r>
            <a:r>
              <a:rPr lang="es-ES_tradnl" baseline="-25000"/>
              <a:t>0</a:t>
            </a:r>
            <a:endParaRPr lang="es-ES_tradnl"/>
          </a:p>
        </p:txBody>
      </p:sp>
      <p:grpSp>
        <p:nvGrpSpPr>
          <p:cNvPr id="3" name="Group 82"/>
          <p:cNvGrpSpPr>
            <a:grpSpLocks/>
          </p:cNvGrpSpPr>
          <p:nvPr/>
        </p:nvGrpSpPr>
        <p:grpSpPr bwMode="auto">
          <a:xfrm>
            <a:off x="808814" y="4492354"/>
            <a:ext cx="7162800" cy="1211263"/>
            <a:chOff x="576" y="3120"/>
            <a:chExt cx="4512" cy="763"/>
          </a:xfrm>
        </p:grpSpPr>
        <p:sp>
          <p:nvSpPr>
            <p:cNvPr id="75855" name="AutoShape 79"/>
            <p:cNvSpPr>
              <a:spLocks noChangeArrowheads="1"/>
            </p:cNvSpPr>
            <p:nvPr/>
          </p:nvSpPr>
          <p:spPr bwMode="auto">
            <a:xfrm>
              <a:off x="2736" y="3120"/>
              <a:ext cx="336"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75856" name="Text Box 80"/>
            <p:cNvSpPr txBox="1">
              <a:spLocks noChangeArrowheads="1"/>
            </p:cNvSpPr>
            <p:nvPr/>
          </p:nvSpPr>
          <p:spPr bwMode="auto">
            <a:xfrm>
              <a:off x="576" y="3360"/>
              <a:ext cx="4512" cy="52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FF0000"/>
                  </a:solidFill>
                </a:rPr>
                <a:t>¡NO HAY DIFERENCIAS SIGNIFICATIVAS ENTRE PROVEEDORES!</a:t>
              </a:r>
            </a:p>
          </p:txBody>
        </p:sp>
      </p:grpSp>
      <p:pic>
        <p:nvPicPr>
          <p:cNvPr id="12" name="Picture 60" descr="MCj02991330000[1]"/>
          <p:cNvPicPr>
            <a:picLocks noChangeAspect="1" noChangeArrowheads="1"/>
          </p:cNvPicPr>
          <p:nvPr/>
        </p:nvPicPr>
        <p:blipFill>
          <a:blip r:embed="rId3" cstate="print"/>
          <a:srcRect/>
          <a:stretch>
            <a:fillRect/>
          </a:stretch>
        </p:blipFill>
        <p:spPr bwMode="auto">
          <a:xfrm>
            <a:off x="8604448" y="116632"/>
            <a:ext cx="432048" cy="607972"/>
          </a:xfrm>
          <a:prstGeom prst="rect">
            <a:avLst/>
          </a:prstGeom>
          <a:noFill/>
        </p:spPr>
      </p:pic>
    </p:spTree>
    <p:extLst>
      <p:ext uri="{BB962C8B-B14F-4D97-AF65-F5344CB8AC3E}">
        <p14:creationId xmlns:p14="http://schemas.microsoft.com/office/powerpoint/2010/main" val="2858387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854"/>
                                        </p:tgtEl>
                                        <p:attrNameLst>
                                          <p:attrName>style.visibility</p:attrName>
                                        </p:attrNameLst>
                                      </p:cBhvr>
                                      <p:to>
                                        <p:strVal val="visible"/>
                                      </p:to>
                                    </p:set>
                                    <p:anim calcmode="lin" valueType="num">
                                      <p:cBhvr>
                                        <p:cTn id="11" dur="2000" fill="hold"/>
                                        <p:tgtEl>
                                          <p:spTgt spid="75854"/>
                                        </p:tgtEl>
                                        <p:attrNameLst>
                                          <p:attrName>ppt_w</p:attrName>
                                        </p:attrNameLst>
                                      </p:cBhvr>
                                      <p:tavLst>
                                        <p:tav tm="0">
                                          <p:val>
                                            <p:fltVal val="0"/>
                                          </p:val>
                                        </p:tav>
                                        <p:tav tm="100000">
                                          <p:val>
                                            <p:strVal val="#ppt_w"/>
                                          </p:val>
                                        </p:tav>
                                      </p:tavLst>
                                    </p:anim>
                                    <p:anim calcmode="lin" valueType="num">
                                      <p:cBhvr>
                                        <p:cTn id="12" dur="2000" fill="hold"/>
                                        <p:tgtEl>
                                          <p:spTgt spid="75854"/>
                                        </p:tgtEl>
                                        <p:attrNameLst>
                                          <p:attrName>ppt_h</p:attrName>
                                        </p:attrNameLst>
                                      </p:cBhvr>
                                      <p:tavLst>
                                        <p:tav tm="0">
                                          <p:val>
                                            <p:fltVal val="0"/>
                                          </p:val>
                                        </p:tav>
                                        <p:tav tm="100000">
                                          <p:val>
                                            <p:strVal val="#ppt_h"/>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childTnLst>
                          </p:cTn>
                        </p:par>
                        <p:par>
                          <p:cTn id="17" fill="hold">
                            <p:stCondLst>
                              <p:cond delay="4500"/>
                            </p:stCondLst>
                            <p:childTnLst>
                              <p:par>
                                <p:cTn id="18" presetID="51"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770" decel="100000"/>
                                        <p:tgtEl>
                                          <p:spTgt spid="12"/>
                                        </p:tgtEl>
                                      </p:cBhvr>
                                    </p:animEffect>
                                    <p:animScale>
                                      <p:cBhvr>
                                        <p:cTn id="21" dur="770" decel="100000"/>
                                        <p:tgtEl>
                                          <p:spTgt spid="12"/>
                                        </p:tgtEl>
                                      </p:cBhvr>
                                      <p:from x="10000" y="10000"/>
                                      <p:to x="200000" y="450000"/>
                                    </p:animScale>
                                    <p:animScale>
                                      <p:cBhvr>
                                        <p:cTn id="22" dur="1230" accel="100000" fill="hold">
                                          <p:stCondLst>
                                            <p:cond delay="770"/>
                                          </p:stCondLst>
                                        </p:cTn>
                                        <p:tgtEl>
                                          <p:spTgt spid="12"/>
                                        </p:tgtEl>
                                      </p:cBhvr>
                                      <p:from x="200000" y="450000"/>
                                      <p:to x="100000" y="100000"/>
                                    </p:animScale>
                                    <p:set>
                                      <p:cBhvr>
                                        <p:cTn id="23" dur="770" fill="hold"/>
                                        <p:tgtEl>
                                          <p:spTgt spid="12"/>
                                        </p:tgtEl>
                                        <p:attrNameLst>
                                          <p:attrName>ppt_x</p:attrName>
                                        </p:attrNameLst>
                                      </p:cBhvr>
                                      <p:to>
                                        <p:strVal val="(0.5)"/>
                                      </p:to>
                                    </p:set>
                                    <p:anim from="(0.5)" to="(#ppt_x)" calcmode="lin" valueType="num">
                                      <p:cBhvr>
                                        <p:cTn id="24" dur="1230" accel="100000" fill="hold">
                                          <p:stCondLst>
                                            <p:cond delay="770"/>
                                          </p:stCondLst>
                                        </p:cTn>
                                        <p:tgtEl>
                                          <p:spTgt spid="12"/>
                                        </p:tgtEl>
                                        <p:attrNameLst>
                                          <p:attrName>ppt_x</p:attrName>
                                        </p:attrNameLst>
                                      </p:cBhvr>
                                    </p:anim>
                                    <p:set>
                                      <p:cBhvr>
                                        <p:cTn id="25" dur="770" fill="hold"/>
                                        <p:tgtEl>
                                          <p:spTgt spid="12"/>
                                        </p:tgtEl>
                                        <p:attrNameLst>
                                          <p:attrName>ppt_y</p:attrName>
                                        </p:attrNameLst>
                                      </p:cBhvr>
                                      <p:to>
                                        <p:strVal val="(#ppt_y+0.4)"/>
                                      </p:to>
                                    </p:set>
                                    <p:anim from="(#ppt_y+0.4)" to="(#ppt_y)" calcmode="lin" valueType="num">
                                      <p:cBhvr>
                                        <p:cTn id="26" dur="1230" accel="100000" fill="hold">
                                          <p:stCondLst>
                                            <p:cond delay="770"/>
                                          </p:stCondLst>
                                        </p:cTn>
                                        <p:tgtEl>
                                          <p:spTgt spid="1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ChangeArrowheads="1"/>
          </p:cNvSpPr>
          <p:nvPr>
            <p:ph type="title"/>
          </p:nvPr>
        </p:nvSpPr>
        <p:spPr/>
        <p:txBody>
          <a:bodyPr/>
          <a:lstStyle/>
          <a:p>
            <a:r>
              <a:rPr lang="ca-ES" sz="2900" dirty="0"/>
              <a:t>Test F (</a:t>
            </a:r>
            <a:r>
              <a:rPr lang="ca-ES" sz="2900" dirty="0" err="1"/>
              <a:t>p-value</a:t>
            </a:r>
            <a:r>
              <a:rPr lang="ca-ES" sz="2900" dirty="0"/>
              <a:t>)</a:t>
            </a:r>
            <a:endParaRPr lang="es-ES_tradnl" sz="2900" dirty="0"/>
          </a:p>
        </p:txBody>
      </p:sp>
      <p:graphicFrame>
        <p:nvGraphicFramePr>
          <p:cNvPr id="166915" name="Object 3"/>
          <p:cNvGraphicFramePr>
            <a:graphicFrameLocks noChangeAspect="1"/>
          </p:cNvGraphicFramePr>
          <p:nvPr>
            <p:extLst>
              <p:ext uri="{D42A27DB-BD31-4B8C-83A1-F6EECF244321}">
                <p14:modId xmlns:p14="http://schemas.microsoft.com/office/powerpoint/2010/main" val="3383954587"/>
              </p:ext>
            </p:extLst>
          </p:nvPr>
        </p:nvGraphicFramePr>
        <p:xfrm>
          <a:off x="619942" y="819276"/>
          <a:ext cx="7620000" cy="4233862"/>
        </p:xfrm>
        <a:graphic>
          <a:graphicData uri="http://schemas.openxmlformats.org/presentationml/2006/ole">
            <mc:AlternateContent xmlns:mc="http://schemas.openxmlformats.org/markup-compatibility/2006">
              <mc:Choice xmlns:v="urn:schemas-microsoft-com:vml" Requires="v">
                <p:oleObj spid="_x0000_s167538" name="Imagen" r:id="rId4" imgW="5143320" imgH="2857320" progId="StaticMetafile">
                  <p:embed/>
                </p:oleObj>
              </mc:Choice>
              <mc:Fallback>
                <p:oleObj name="Imagen" r:id="rId4" imgW="5143320" imgH="2857320" progId="StaticMetafile">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942" y="819276"/>
                        <a:ext cx="7620000" cy="4233862"/>
                      </a:xfrm>
                      <a:prstGeom prst="rect">
                        <a:avLst/>
                      </a:prstGeom>
                      <a:solidFill>
                        <a:schemeClr val="accent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6916" name="Group 4"/>
          <p:cNvGrpSpPr>
            <a:grpSpLocks/>
          </p:cNvGrpSpPr>
          <p:nvPr/>
        </p:nvGrpSpPr>
        <p:grpSpPr bwMode="auto">
          <a:xfrm>
            <a:off x="4714107" y="4016609"/>
            <a:ext cx="1011238" cy="795339"/>
            <a:chOff x="3107" y="2717"/>
            <a:chExt cx="637" cy="501"/>
          </a:xfrm>
        </p:grpSpPr>
        <p:sp>
          <p:nvSpPr>
            <p:cNvPr id="166917" name="Line 5"/>
            <p:cNvSpPr>
              <a:spLocks noChangeShapeType="1"/>
            </p:cNvSpPr>
            <p:nvPr/>
          </p:nvSpPr>
          <p:spPr bwMode="auto">
            <a:xfrm>
              <a:off x="3360" y="2717"/>
              <a:ext cx="0" cy="340"/>
            </a:xfrm>
            <a:prstGeom prst="line">
              <a:avLst/>
            </a:prstGeom>
            <a:noFill/>
            <a:ln w="12700" cap="sq">
              <a:solidFill>
                <a:srgbClr val="FF3300"/>
              </a:solidFill>
              <a:miter lim="800000"/>
              <a:headEnd type="none" w="sm" len="sm"/>
              <a:tailEnd type="none" w="sm" len="sm"/>
            </a:ln>
            <a:effectLst/>
          </p:spPr>
          <p:txBody>
            <a:bodyPr wrap="none"/>
            <a:lstStyle/>
            <a:p>
              <a:endParaRPr lang="es-ES"/>
            </a:p>
          </p:txBody>
        </p:sp>
        <p:sp>
          <p:nvSpPr>
            <p:cNvPr id="166918" name="Text Box 6"/>
            <p:cNvSpPr txBox="1">
              <a:spLocks noChangeArrowheads="1"/>
            </p:cNvSpPr>
            <p:nvPr/>
          </p:nvSpPr>
          <p:spPr bwMode="auto">
            <a:xfrm>
              <a:off x="3107" y="3024"/>
              <a:ext cx="637" cy="194"/>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1400" b="1" dirty="0">
                  <a:solidFill>
                    <a:srgbClr val="FF3300"/>
                  </a:solidFill>
                </a:rPr>
                <a:t>f=3,35</a:t>
              </a:r>
            </a:p>
          </p:txBody>
        </p:sp>
      </p:grpSp>
      <p:grpSp>
        <p:nvGrpSpPr>
          <p:cNvPr id="166930" name="Group 18"/>
          <p:cNvGrpSpPr>
            <a:grpSpLocks/>
          </p:cNvGrpSpPr>
          <p:nvPr/>
        </p:nvGrpSpPr>
        <p:grpSpPr bwMode="auto">
          <a:xfrm>
            <a:off x="1473223" y="2989392"/>
            <a:ext cx="1550193" cy="2352675"/>
            <a:chOff x="1196" y="2976"/>
            <a:chExt cx="868" cy="607"/>
          </a:xfrm>
        </p:grpSpPr>
        <p:sp>
          <p:nvSpPr>
            <p:cNvPr id="166931" name="Line 19"/>
            <p:cNvSpPr>
              <a:spLocks noChangeShapeType="1"/>
            </p:cNvSpPr>
            <p:nvPr/>
          </p:nvSpPr>
          <p:spPr bwMode="auto">
            <a:xfrm>
              <a:off x="1872" y="2976"/>
              <a:ext cx="0" cy="528"/>
            </a:xfrm>
            <a:prstGeom prst="line">
              <a:avLst/>
            </a:prstGeom>
            <a:noFill/>
            <a:ln w="12700" cap="sq">
              <a:solidFill>
                <a:schemeClr val="tx2"/>
              </a:solidFill>
              <a:miter lim="800000"/>
              <a:headEnd type="none" w="sm" len="sm"/>
              <a:tailEnd type="arrow" w="med" len="med"/>
            </a:ln>
            <a:effectLst/>
          </p:spPr>
          <p:txBody>
            <a:bodyPr wrap="none"/>
            <a:lstStyle/>
            <a:p>
              <a:endParaRPr lang="es-ES"/>
            </a:p>
          </p:txBody>
        </p:sp>
        <p:sp>
          <p:nvSpPr>
            <p:cNvPr id="166932" name="Text Box 20"/>
            <p:cNvSpPr txBox="1">
              <a:spLocks noChangeArrowheads="1"/>
            </p:cNvSpPr>
            <p:nvPr/>
          </p:nvSpPr>
          <p:spPr bwMode="auto">
            <a:xfrm>
              <a:off x="1196" y="3504"/>
              <a:ext cx="868" cy="79"/>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1400" b="1" dirty="0">
                  <a:solidFill>
                    <a:srgbClr val="0070C0"/>
                  </a:solidFill>
                </a:rPr>
                <a:t>F-ratio=0,53</a:t>
              </a:r>
            </a:p>
          </p:txBody>
        </p:sp>
      </p:grpSp>
      <p:sp>
        <p:nvSpPr>
          <p:cNvPr id="166933" name="Text Box 21"/>
          <p:cNvSpPr txBox="1">
            <a:spLocks noChangeArrowheads="1"/>
          </p:cNvSpPr>
          <p:nvPr/>
        </p:nvSpPr>
        <p:spPr bwMode="auto">
          <a:xfrm>
            <a:off x="1274579" y="5518466"/>
            <a:ext cx="7200800"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t>(</a:t>
            </a:r>
            <a:r>
              <a:rPr lang="es-ES_tradnl" dirty="0" err="1">
                <a:solidFill>
                  <a:srgbClr val="0070C0"/>
                </a:solidFill>
              </a:rPr>
              <a:t>P_value</a:t>
            </a:r>
            <a:r>
              <a:rPr lang="es-ES_tradnl" dirty="0"/>
              <a:t>=</a:t>
            </a:r>
            <a:r>
              <a:rPr lang="es-ES_tradnl" dirty="0">
                <a:solidFill>
                  <a:srgbClr val="0070C0"/>
                </a:solidFill>
              </a:rPr>
              <a:t>0,59</a:t>
            </a:r>
            <a:r>
              <a:rPr lang="es-ES_tradnl" dirty="0"/>
              <a:t>)</a:t>
            </a:r>
            <a:r>
              <a:rPr lang="es-ES_tradnl" dirty="0">
                <a:solidFill>
                  <a:schemeClr val="tx2"/>
                </a:solidFill>
              </a:rPr>
              <a:t> </a:t>
            </a:r>
            <a:r>
              <a:rPr lang="es-ES_tradnl" b="1" dirty="0"/>
              <a:t>&gt;</a:t>
            </a:r>
            <a:r>
              <a:rPr lang="es-ES_tradnl" dirty="0"/>
              <a:t> (</a:t>
            </a:r>
            <a:r>
              <a:rPr lang="es-ES_tradnl" b="1" dirty="0">
                <a:solidFill>
                  <a:srgbClr val="CC3300"/>
                </a:solidFill>
                <a:sym typeface="Symbol" pitchFamily="18" charset="2"/>
              </a:rPr>
              <a:t></a:t>
            </a:r>
            <a:r>
              <a:rPr lang="es-ES_tradnl" dirty="0"/>
              <a:t>=</a:t>
            </a:r>
            <a:r>
              <a:rPr lang="es-ES_tradnl" dirty="0">
                <a:solidFill>
                  <a:srgbClr val="CC3300"/>
                </a:solidFill>
                <a:sym typeface="Symbol" pitchFamily="18" charset="2"/>
              </a:rPr>
              <a:t>0,05</a:t>
            </a:r>
            <a:r>
              <a:rPr lang="es-ES_tradnl" dirty="0"/>
              <a:t>)</a:t>
            </a:r>
            <a:r>
              <a:rPr lang="es-ES_tradnl" dirty="0">
                <a:solidFill>
                  <a:schemeClr val="tx2"/>
                </a:solidFill>
              </a:rPr>
              <a:t> </a:t>
            </a:r>
            <a:r>
              <a:rPr lang="es-ES_tradnl" dirty="0">
                <a:sym typeface="Wingdings" pitchFamily="2" charset="2"/>
              </a:rPr>
              <a:t> </a:t>
            </a:r>
            <a:r>
              <a:rPr lang="es-ES_tradnl" dirty="0"/>
              <a:t>Aceptamos H</a:t>
            </a:r>
            <a:r>
              <a:rPr lang="es-ES_tradnl" baseline="-25000" dirty="0"/>
              <a:t>0</a:t>
            </a:r>
          </a:p>
        </p:txBody>
      </p:sp>
      <p:sp>
        <p:nvSpPr>
          <p:cNvPr id="166949" name="Freeform 37" descr="Diagonal hacia abajo ancha"/>
          <p:cNvSpPr>
            <a:spLocks/>
          </p:cNvSpPr>
          <p:nvPr/>
        </p:nvSpPr>
        <p:spPr bwMode="auto">
          <a:xfrm>
            <a:off x="2697982" y="2863980"/>
            <a:ext cx="3887787" cy="1296987"/>
          </a:xfrm>
          <a:custGeom>
            <a:avLst/>
            <a:gdLst/>
            <a:ahLst/>
            <a:cxnLst>
              <a:cxn ang="0">
                <a:pos x="0" y="771"/>
              </a:cxn>
              <a:cxn ang="0">
                <a:pos x="0" y="0"/>
              </a:cxn>
              <a:cxn ang="0">
                <a:pos x="181" y="227"/>
              </a:cxn>
              <a:cxn ang="0">
                <a:pos x="408" y="408"/>
              </a:cxn>
              <a:cxn ang="0">
                <a:pos x="680" y="544"/>
              </a:cxn>
              <a:cxn ang="0">
                <a:pos x="998" y="635"/>
              </a:cxn>
              <a:cxn ang="0">
                <a:pos x="1361" y="680"/>
              </a:cxn>
              <a:cxn ang="0">
                <a:pos x="1633" y="680"/>
              </a:cxn>
              <a:cxn ang="0">
                <a:pos x="2041" y="725"/>
              </a:cxn>
              <a:cxn ang="0">
                <a:pos x="2449" y="725"/>
              </a:cxn>
              <a:cxn ang="0">
                <a:pos x="2449" y="771"/>
              </a:cxn>
              <a:cxn ang="0">
                <a:pos x="0" y="771"/>
              </a:cxn>
            </a:cxnLst>
            <a:rect l="0" t="0" r="r" b="b"/>
            <a:pathLst>
              <a:path w="2449" h="771">
                <a:moveTo>
                  <a:pt x="0" y="771"/>
                </a:moveTo>
                <a:lnTo>
                  <a:pt x="0" y="0"/>
                </a:lnTo>
                <a:lnTo>
                  <a:pt x="181" y="227"/>
                </a:lnTo>
                <a:lnTo>
                  <a:pt x="408" y="408"/>
                </a:lnTo>
                <a:lnTo>
                  <a:pt x="680" y="544"/>
                </a:lnTo>
                <a:lnTo>
                  <a:pt x="998" y="635"/>
                </a:lnTo>
                <a:lnTo>
                  <a:pt x="1361" y="680"/>
                </a:lnTo>
                <a:lnTo>
                  <a:pt x="1633" y="680"/>
                </a:lnTo>
                <a:lnTo>
                  <a:pt x="2041" y="725"/>
                </a:lnTo>
                <a:lnTo>
                  <a:pt x="2449" y="725"/>
                </a:lnTo>
                <a:lnTo>
                  <a:pt x="2449" y="771"/>
                </a:lnTo>
                <a:lnTo>
                  <a:pt x="0" y="771"/>
                </a:lnTo>
                <a:close/>
              </a:path>
            </a:pathLst>
          </a:custGeom>
          <a:pattFill prst="wdDnDiag">
            <a:fgClr>
              <a:schemeClr val="tx2"/>
            </a:fgClr>
            <a:bgClr>
              <a:schemeClr val="bg1"/>
            </a:bgClr>
          </a:pattFill>
          <a:ln w="12700" cap="sq" cmpd="sng">
            <a:solidFill>
              <a:schemeClr val="tx1"/>
            </a:solidFill>
            <a:prstDash val="solid"/>
            <a:miter lim="800000"/>
            <a:headEnd type="none" w="sm" len="sm"/>
            <a:tailEnd type="none" w="sm" len="sm"/>
          </a:ln>
          <a:effectLst/>
        </p:spPr>
        <p:txBody>
          <a:bodyPr wrap="none"/>
          <a:lstStyle/>
          <a:p>
            <a:endParaRPr lang="es-ES"/>
          </a:p>
        </p:txBody>
      </p:sp>
      <p:sp>
        <p:nvSpPr>
          <p:cNvPr id="166934" name="Text Box 22"/>
          <p:cNvSpPr txBox="1">
            <a:spLocks noChangeArrowheads="1"/>
          </p:cNvSpPr>
          <p:nvPr/>
        </p:nvSpPr>
        <p:spPr bwMode="auto">
          <a:xfrm>
            <a:off x="398486" y="570013"/>
            <a:ext cx="8062913" cy="457200"/>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b="1" dirty="0">
                <a:solidFill>
                  <a:srgbClr val="008000"/>
                </a:solidFill>
              </a:rPr>
              <a:t>TEST F  </a:t>
            </a:r>
            <a:r>
              <a:rPr lang="es-ES_tradnl" sz="2000" b="1" dirty="0"/>
              <a:t>Comparando la </a:t>
            </a:r>
            <a:r>
              <a:rPr lang="es-ES_tradnl" sz="2000" b="1" dirty="0" err="1">
                <a:solidFill>
                  <a:srgbClr val="0070C0"/>
                </a:solidFill>
              </a:rPr>
              <a:t>P_value</a:t>
            </a:r>
            <a:r>
              <a:rPr lang="es-ES_tradnl" sz="2000" b="1" dirty="0"/>
              <a:t> con </a:t>
            </a:r>
            <a:r>
              <a:rPr lang="es-ES_tradnl" b="1" dirty="0">
                <a:solidFill>
                  <a:srgbClr val="CC3300"/>
                </a:solidFill>
                <a:sym typeface="Symbol" pitchFamily="18" charset="2"/>
              </a:rPr>
              <a:t></a:t>
            </a:r>
            <a:r>
              <a:rPr lang="es-ES_tradnl" sz="2000" b="1" dirty="0">
                <a:solidFill>
                  <a:srgbClr val="008000"/>
                </a:solidFill>
              </a:rPr>
              <a:t> </a:t>
            </a:r>
            <a:r>
              <a:rPr lang="es-ES_tradnl" sz="2000" b="1" dirty="0"/>
              <a:t>Gráficamente</a:t>
            </a:r>
          </a:p>
        </p:txBody>
      </p:sp>
      <p:grpSp>
        <p:nvGrpSpPr>
          <p:cNvPr id="166919" name="Group 7"/>
          <p:cNvGrpSpPr>
            <a:grpSpLocks/>
          </p:cNvGrpSpPr>
          <p:nvPr/>
        </p:nvGrpSpPr>
        <p:grpSpPr bwMode="auto">
          <a:xfrm>
            <a:off x="5115742" y="3167188"/>
            <a:ext cx="1600200" cy="990600"/>
            <a:chOff x="3360" y="2352"/>
            <a:chExt cx="1008" cy="624"/>
          </a:xfrm>
        </p:grpSpPr>
        <p:sp>
          <p:nvSpPr>
            <p:cNvPr id="166920" name="AutoShape 8" descr="Diagonal hacia arriba ancha"/>
            <p:cNvSpPr>
              <a:spLocks noChangeArrowheads="1"/>
            </p:cNvSpPr>
            <p:nvPr/>
          </p:nvSpPr>
          <p:spPr bwMode="auto">
            <a:xfrm>
              <a:off x="3360" y="2880"/>
              <a:ext cx="1008" cy="96"/>
            </a:xfrm>
            <a:prstGeom prst="rtTriangle">
              <a:avLst/>
            </a:prstGeom>
            <a:pattFill prst="wdUpDiag">
              <a:fgClr>
                <a:srgbClr val="FF3300"/>
              </a:fgClr>
              <a:bgClr>
                <a:srgbClr val="C0C0C0"/>
              </a:bgClr>
            </a:pattFill>
            <a:ln w="12700" cap="sq">
              <a:solidFill>
                <a:srgbClr val="FF3300"/>
              </a:solidFill>
              <a:miter lim="800000"/>
              <a:headEnd type="none" w="sm" len="sm"/>
              <a:tailEnd type="none" w="sm" len="sm"/>
            </a:ln>
            <a:effectLst/>
          </p:spPr>
          <p:txBody>
            <a:bodyPr wrap="none" anchor="ctr"/>
            <a:lstStyle/>
            <a:p>
              <a:endParaRPr lang="es-ES"/>
            </a:p>
          </p:txBody>
        </p:sp>
        <p:grpSp>
          <p:nvGrpSpPr>
            <p:cNvPr id="166921" name="Group 9"/>
            <p:cNvGrpSpPr>
              <a:grpSpLocks/>
            </p:cNvGrpSpPr>
            <p:nvPr/>
          </p:nvGrpSpPr>
          <p:grpSpPr bwMode="auto">
            <a:xfrm>
              <a:off x="3552" y="2352"/>
              <a:ext cx="528" cy="576"/>
              <a:chOff x="3552" y="2352"/>
              <a:chExt cx="528" cy="576"/>
            </a:xfrm>
          </p:grpSpPr>
          <p:sp>
            <p:nvSpPr>
              <p:cNvPr id="166922" name="Line 10"/>
              <p:cNvSpPr>
                <a:spLocks noChangeShapeType="1"/>
              </p:cNvSpPr>
              <p:nvPr/>
            </p:nvSpPr>
            <p:spPr bwMode="auto">
              <a:xfrm flipV="1">
                <a:off x="3552" y="2496"/>
                <a:ext cx="144" cy="432"/>
              </a:xfrm>
              <a:prstGeom prst="line">
                <a:avLst/>
              </a:prstGeom>
              <a:noFill/>
              <a:ln w="12700" cap="sq">
                <a:solidFill>
                  <a:srgbClr val="FF0000"/>
                </a:solidFill>
                <a:miter lim="800000"/>
                <a:headEnd type="none" w="sm" len="sm"/>
                <a:tailEnd type="arrow" w="med" len="med"/>
              </a:ln>
              <a:effectLst/>
            </p:spPr>
            <p:txBody>
              <a:bodyPr wrap="none"/>
              <a:lstStyle/>
              <a:p>
                <a:endParaRPr lang="es-ES"/>
              </a:p>
            </p:txBody>
          </p:sp>
          <p:sp>
            <p:nvSpPr>
              <p:cNvPr id="166923" name="Text Box 11"/>
              <p:cNvSpPr txBox="1">
                <a:spLocks noChangeArrowheads="1"/>
              </p:cNvSpPr>
              <p:nvPr/>
            </p:nvSpPr>
            <p:spPr bwMode="auto">
              <a:xfrm>
                <a:off x="3552" y="2352"/>
                <a:ext cx="528" cy="192"/>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400" b="1">
                    <a:solidFill>
                      <a:srgbClr val="CC3300"/>
                    </a:solidFill>
                    <a:sym typeface="Symbol" pitchFamily="18" charset="2"/>
                  </a:rPr>
                  <a:t></a:t>
                </a:r>
                <a:r>
                  <a:rPr lang="es-ES_tradnl" sz="1400">
                    <a:solidFill>
                      <a:srgbClr val="CC3300"/>
                    </a:solidFill>
                    <a:sym typeface="Symbol" pitchFamily="18" charset="2"/>
                  </a:rPr>
                  <a:t>=0’05</a:t>
                </a:r>
                <a:endParaRPr lang="es-ES_tradnl" sz="1400">
                  <a:solidFill>
                    <a:srgbClr val="CC3300"/>
                  </a:solidFill>
                </a:endParaRPr>
              </a:p>
            </p:txBody>
          </p:sp>
        </p:grpSp>
      </p:grpSp>
      <p:grpSp>
        <p:nvGrpSpPr>
          <p:cNvPr id="166952" name="Group 40"/>
          <p:cNvGrpSpPr>
            <a:grpSpLocks/>
          </p:cNvGrpSpPr>
          <p:nvPr/>
        </p:nvGrpSpPr>
        <p:grpSpPr bwMode="auto">
          <a:xfrm>
            <a:off x="2297932" y="1784479"/>
            <a:ext cx="4143375" cy="1944686"/>
            <a:chOff x="1585" y="1525"/>
            <a:chExt cx="2610" cy="1225"/>
          </a:xfrm>
        </p:grpSpPr>
        <p:sp>
          <p:nvSpPr>
            <p:cNvPr id="166950" name="Line 38"/>
            <p:cNvSpPr>
              <a:spLocks noChangeShapeType="1"/>
            </p:cNvSpPr>
            <p:nvPr/>
          </p:nvSpPr>
          <p:spPr bwMode="auto">
            <a:xfrm flipV="1">
              <a:off x="2154" y="2024"/>
              <a:ext cx="272" cy="726"/>
            </a:xfrm>
            <a:prstGeom prst="line">
              <a:avLst/>
            </a:prstGeom>
            <a:noFill/>
            <a:ln w="38100" cap="sq">
              <a:solidFill>
                <a:srgbClr val="0070C0"/>
              </a:solidFill>
              <a:miter lim="800000"/>
              <a:headEnd type="none" w="sm" len="sm"/>
              <a:tailEnd type="triangle" w="sm" len="sm"/>
            </a:ln>
            <a:effectLst/>
          </p:spPr>
          <p:txBody>
            <a:bodyPr wrap="none"/>
            <a:lstStyle/>
            <a:p>
              <a:endParaRPr lang="es-ES"/>
            </a:p>
          </p:txBody>
        </p:sp>
        <p:graphicFrame>
          <p:nvGraphicFramePr>
            <p:cNvPr id="166951" name="Object 39"/>
            <p:cNvGraphicFramePr>
              <a:graphicFrameLocks noChangeAspect="1"/>
            </p:cNvGraphicFramePr>
            <p:nvPr/>
          </p:nvGraphicFramePr>
          <p:xfrm>
            <a:off x="1585" y="1525"/>
            <a:ext cx="2610" cy="549"/>
          </p:xfrm>
          <a:graphic>
            <a:graphicData uri="http://schemas.openxmlformats.org/presentationml/2006/ole">
              <mc:AlternateContent xmlns:mc="http://schemas.openxmlformats.org/markup-compatibility/2006">
                <mc:Choice xmlns:v="urn:schemas-microsoft-com:vml" Requires="v">
                  <p:oleObj spid="_x0000_s167539" name="Equation" r:id="rId6" imgW="2298600" imgH="482400" progId="Equation.DSMT4">
                    <p:embed/>
                  </p:oleObj>
                </mc:Choice>
                <mc:Fallback>
                  <p:oleObj name="Equation" r:id="rId6" imgW="2298600" imgH="482400" progId="Equation.DSMT4">
                    <p:embed/>
                    <p:pic>
                      <p:nvPicPr>
                        <p:cNvPr id="0"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5" y="1525"/>
                          <a:ext cx="2610" cy="5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2" name="Object 40"/>
          <p:cNvGraphicFramePr>
            <a:graphicFrameLocks noChangeAspect="1"/>
          </p:cNvGraphicFramePr>
          <p:nvPr>
            <p:extLst>
              <p:ext uri="{D42A27DB-BD31-4B8C-83A1-F6EECF244321}">
                <p14:modId xmlns:p14="http://schemas.microsoft.com/office/powerpoint/2010/main" val="2711236793"/>
              </p:ext>
            </p:extLst>
          </p:nvPr>
        </p:nvGraphicFramePr>
        <p:xfrm>
          <a:off x="5515792" y="4440363"/>
          <a:ext cx="2362200" cy="414338"/>
        </p:xfrm>
        <a:graphic>
          <a:graphicData uri="http://schemas.openxmlformats.org/presentationml/2006/ole">
            <mc:AlternateContent xmlns:mc="http://schemas.openxmlformats.org/markup-compatibility/2006">
              <mc:Choice xmlns:v="urn:schemas-microsoft-com:vml" Requires="v">
                <p:oleObj spid="_x0000_s167540" name="Equation" r:id="rId8" imgW="1333440" imgH="253800" progId="Equation.DSMT4">
                  <p:embed/>
                </p:oleObj>
              </mc:Choice>
              <mc:Fallback>
                <p:oleObj name="Equation" r:id="rId8" imgW="1333440" imgH="253800" progId="Equation.DSMT4">
                  <p:embed/>
                  <p:pic>
                    <p:nvPicPr>
                      <p:cNvPr id="0" name="Picture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15792" y="4440363"/>
                        <a:ext cx="2362200"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 name="Picture 60" descr="MCj02991330000[1]"/>
          <p:cNvPicPr>
            <a:picLocks noChangeAspect="1" noChangeArrowheads="1"/>
          </p:cNvPicPr>
          <p:nvPr/>
        </p:nvPicPr>
        <p:blipFill>
          <a:blip r:embed="rId10" cstate="print"/>
          <a:srcRect/>
          <a:stretch>
            <a:fillRect/>
          </a:stretch>
        </p:blipFill>
        <p:spPr bwMode="auto">
          <a:xfrm>
            <a:off x="8574190" y="97864"/>
            <a:ext cx="365431" cy="51422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6930"/>
                                        </p:tgtEl>
                                        <p:attrNameLst>
                                          <p:attrName>style.visibility</p:attrName>
                                        </p:attrNameLst>
                                      </p:cBhvr>
                                      <p:to>
                                        <p:strVal val="visible"/>
                                      </p:to>
                                    </p:set>
                                    <p:animEffect transition="in" filter="wipe(up)">
                                      <p:cBhvr>
                                        <p:cTn id="7" dur="2000"/>
                                        <p:tgtEl>
                                          <p:spTgt spid="166930"/>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166949"/>
                                        </p:tgtEl>
                                        <p:attrNameLst>
                                          <p:attrName>style.visibility</p:attrName>
                                        </p:attrNameLst>
                                      </p:cBhvr>
                                      <p:to>
                                        <p:strVal val="visible"/>
                                      </p:to>
                                    </p:set>
                                    <p:animEffect transition="in" filter="wipe(left)">
                                      <p:cBhvr>
                                        <p:cTn id="11" dur="2000"/>
                                        <p:tgtEl>
                                          <p:spTgt spid="166949"/>
                                        </p:tgtEl>
                                      </p:cBhvr>
                                    </p:animEffect>
                                  </p:childTnLst>
                                </p:cTn>
                              </p:par>
                            </p:childTnLst>
                          </p:cTn>
                        </p:par>
                        <p:par>
                          <p:cTn id="12" fill="hold">
                            <p:stCondLst>
                              <p:cond delay="4000"/>
                            </p:stCondLst>
                            <p:childTnLst>
                              <p:par>
                                <p:cTn id="13" presetID="26" presetClass="entr" presetSubtype="0" fill="hold" nodeType="afterEffect">
                                  <p:stCondLst>
                                    <p:cond delay="0"/>
                                  </p:stCondLst>
                                  <p:childTnLst>
                                    <p:set>
                                      <p:cBhvr>
                                        <p:cTn id="14" dur="1" fill="hold">
                                          <p:stCondLst>
                                            <p:cond delay="0"/>
                                          </p:stCondLst>
                                        </p:cTn>
                                        <p:tgtEl>
                                          <p:spTgt spid="166952"/>
                                        </p:tgtEl>
                                        <p:attrNameLst>
                                          <p:attrName>style.visibility</p:attrName>
                                        </p:attrNameLst>
                                      </p:cBhvr>
                                      <p:to>
                                        <p:strVal val="visible"/>
                                      </p:to>
                                    </p:set>
                                    <p:animEffect transition="in" filter="wipe(down)">
                                      <p:cBhvr>
                                        <p:cTn id="15" dur="580">
                                          <p:stCondLst>
                                            <p:cond delay="0"/>
                                          </p:stCondLst>
                                        </p:cTn>
                                        <p:tgtEl>
                                          <p:spTgt spid="166952"/>
                                        </p:tgtEl>
                                      </p:cBhvr>
                                    </p:animEffect>
                                    <p:anim calcmode="lin" valueType="num">
                                      <p:cBhvr>
                                        <p:cTn id="16" dur="1822" tmFilter="0,0; 0.14,0.36; 0.43,0.73; 0.71,0.91; 1.0,1.0">
                                          <p:stCondLst>
                                            <p:cond delay="0"/>
                                          </p:stCondLst>
                                        </p:cTn>
                                        <p:tgtEl>
                                          <p:spTgt spid="16695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6695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6695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6695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66952"/>
                                        </p:tgtEl>
                                        <p:attrNameLst>
                                          <p:attrName>ppt_y</p:attrName>
                                        </p:attrNameLst>
                                      </p:cBhvr>
                                      <p:tavLst>
                                        <p:tav tm="0" fmla="#ppt_y-sin(pi*$)/81">
                                          <p:val>
                                            <p:fltVal val="0"/>
                                          </p:val>
                                        </p:tav>
                                        <p:tav tm="100000">
                                          <p:val>
                                            <p:fltVal val="1"/>
                                          </p:val>
                                        </p:tav>
                                      </p:tavLst>
                                    </p:anim>
                                    <p:animScale>
                                      <p:cBhvr>
                                        <p:cTn id="21" dur="26">
                                          <p:stCondLst>
                                            <p:cond delay="650"/>
                                          </p:stCondLst>
                                        </p:cTn>
                                        <p:tgtEl>
                                          <p:spTgt spid="166952"/>
                                        </p:tgtEl>
                                      </p:cBhvr>
                                      <p:to x="100000" y="60000"/>
                                    </p:animScale>
                                    <p:animScale>
                                      <p:cBhvr>
                                        <p:cTn id="22" dur="166" decel="50000">
                                          <p:stCondLst>
                                            <p:cond delay="676"/>
                                          </p:stCondLst>
                                        </p:cTn>
                                        <p:tgtEl>
                                          <p:spTgt spid="166952"/>
                                        </p:tgtEl>
                                      </p:cBhvr>
                                      <p:to x="100000" y="100000"/>
                                    </p:animScale>
                                    <p:animScale>
                                      <p:cBhvr>
                                        <p:cTn id="23" dur="26">
                                          <p:stCondLst>
                                            <p:cond delay="1312"/>
                                          </p:stCondLst>
                                        </p:cTn>
                                        <p:tgtEl>
                                          <p:spTgt spid="166952"/>
                                        </p:tgtEl>
                                      </p:cBhvr>
                                      <p:to x="100000" y="80000"/>
                                    </p:animScale>
                                    <p:animScale>
                                      <p:cBhvr>
                                        <p:cTn id="24" dur="166" decel="50000">
                                          <p:stCondLst>
                                            <p:cond delay="1338"/>
                                          </p:stCondLst>
                                        </p:cTn>
                                        <p:tgtEl>
                                          <p:spTgt spid="166952"/>
                                        </p:tgtEl>
                                      </p:cBhvr>
                                      <p:to x="100000" y="100000"/>
                                    </p:animScale>
                                    <p:animScale>
                                      <p:cBhvr>
                                        <p:cTn id="25" dur="26">
                                          <p:stCondLst>
                                            <p:cond delay="1642"/>
                                          </p:stCondLst>
                                        </p:cTn>
                                        <p:tgtEl>
                                          <p:spTgt spid="166952"/>
                                        </p:tgtEl>
                                      </p:cBhvr>
                                      <p:to x="100000" y="90000"/>
                                    </p:animScale>
                                    <p:animScale>
                                      <p:cBhvr>
                                        <p:cTn id="26" dur="166" decel="50000">
                                          <p:stCondLst>
                                            <p:cond delay="1668"/>
                                          </p:stCondLst>
                                        </p:cTn>
                                        <p:tgtEl>
                                          <p:spTgt spid="166952"/>
                                        </p:tgtEl>
                                      </p:cBhvr>
                                      <p:to x="100000" y="100000"/>
                                    </p:animScale>
                                    <p:animScale>
                                      <p:cBhvr>
                                        <p:cTn id="27" dur="26">
                                          <p:stCondLst>
                                            <p:cond delay="1808"/>
                                          </p:stCondLst>
                                        </p:cTn>
                                        <p:tgtEl>
                                          <p:spTgt spid="166952"/>
                                        </p:tgtEl>
                                      </p:cBhvr>
                                      <p:to x="100000" y="95000"/>
                                    </p:animScale>
                                    <p:animScale>
                                      <p:cBhvr>
                                        <p:cTn id="28" dur="166" decel="50000">
                                          <p:stCondLst>
                                            <p:cond delay="1834"/>
                                          </p:stCondLst>
                                        </p:cTn>
                                        <p:tgtEl>
                                          <p:spTgt spid="166952"/>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166916"/>
                                        </p:tgtEl>
                                        <p:attrNameLst>
                                          <p:attrName>style.visibility</p:attrName>
                                        </p:attrNameLst>
                                      </p:cBhvr>
                                      <p:to>
                                        <p:strVal val="visible"/>
                                      </p:to>
                                    </p:set>
                                    <p:anim calcmode="lin" valueType="num">
                                      <p:cBhvr additive="base">
                                        <p:cTn id="33" dur="2000" fill="hold"/>
                                        <p:tgtEl>
                                          <p:spTgt spid="166916"/>
                                        </p:tgtEl>
                                        <p:attrNameLst>
                                          <p:attrName>ppt_x</p:attrName>
                                        </p:attrNameLst>
                                      </p:cBhvr>
                                      <p:tavLst>
                                        <p:tav tm="0">
                                          <p:val>
                                            <p:strVal val="0-#ppt_w/2"/>
                                          </p:val>
                                        </p:tav>
                                        <p:tav tm="100000">
                                          <p:val>
                                            <p:strVal val="#ppt_x"/>
                                          </p:val>
                                        </p:tav>
                                      </p:tavLst>
                                    </p:anim>
                                    <p:anim calcmode="lin" valueType="num">
                                      <p:cBhvr additive="base">
                                        <p:cTn id="34" dur="2000" fill="hold"/>
                                        <p:tgtEl>
                                          <p:spTgt spid="166916"/>
                                        </p:tgtEl>
                                        <p:attrNameLst>
                                          <p:attrName>ppt_y</p:attrName>
                                        </p:attrNameLst>
                                      </p:cBhvr>
                                      <p:tavLst>
                                        <p:tav tm="0">
                                          <p:val>
                                            <p:strVal val="#ppt_y"/>
                                          </p:val>
                                        </p:tav>
                                        <p:tav tm="100000">
                                          <p:val>
                                            <p:strVal val="#ppt_y"/>
                                          </p:val>
                                        </p:tav>
                                      </p:tavLst>
                                    </p:anim>
                                  </p:childTnLst>
                                </p:cTn>
                              </p:par>
                            </p:childTnLst>
                          </p:cTn>
                        </p:par>
                        <p:par>
                          <p:cTn id="35" fill="hold">
                            <p:stCondLst>
                              <p:cond delay="2000"/>
                            </p:stCondLst>
                            <p:childTnLst>
                              <p:par>
                                <p:cTn id="36" presetID="23" presetClass="entr" presetSubtype="16" fill="hold" nodeType="afterEffect">
                                  <p:stCondLst>
                                    <p:cond delay="0"/>
                                  </p:stCondLst>
                                  <p:childTnLst>
                                    <p:set>
                                      <p:cBhvr>
                                        <p:cTn id="37" dur="1" fill="hold">
                                          <p:stCondLst>
                                            <p:cond delay="0"/>
                                          </p:stCondLst>
                                        </p:cTn>
                                        <p:tgtEl>
                                          <p:spTgt spid="166919"/>
                                        </p:tgtEl>
                                        <p:attrNameLst>
                                          <p:attrName>style.visibility</p:attrName>
                                        </p:attrNameLst>
                                      </p:cBhvr>
                                      <p:to>
                                        <p:strVal val="visible"/>
                                      </p:to>
                                    </p:set>
                                    <p:anim calcmode="lin" valueType="num">
                                      <p:cBhvr>
                                        <p:cTn id="38" dur="2000" fill="hold"/>
                                        <p:tgtEl>
                                          <p:spTgt spid="166919"/>
                                        </p:tgtEl>
                                        <p:attrNameLst>
                                          <p:attrName>ppt_w</p:attrName>
                                        </p:attrNameLst>
                                      </p:cBhvr>
                                      <p:tavLst>
                                        <p:tav tm="0">
                                          <p:val>
                                            <p:fltVal val="0"/>
                                          </p:val>
                                        </p:tav>
                                        <p:tav tm="100000">
                                          <p:val>
                                            <p:strVal val="#ppt_w"/>
                                          </p:val>
                                        </p:tav>
                                      </p:tavLst>
                                    </p:anim>
                                    <p:anim calcmode="lin" valueType="num">
                                      <p:cBhvr>
                                        <p:cTn id="39" dur="2000" fill="hold"/>
                                        <p:tgtEl>
                                          <p:spTgt spid="166919"/>
                                        </p:tgtEl>
                                        <p:attrNameLst>
                                          <p:attrName>ppt_h</p:attrName>
                                        </p:attrNameLst>
                                      </p:cBhvr>
                                      <p:tavLst>
                                        <p:tav tm="0">
                                          <p:val>
                                            <p:fltVal val="0"/>
                                          </p:val>
                                        </p:tav>
                                        <p:tav tm="100000">
                                          <p:val>
                                            <p:strVal val="#ppt_h"/>
                                          </p:val>
                                        </p:tav>
                                      </p:tavLst>
                                    </p:anim>
                                  </p:childTnLst>
                                </p:cTn>
                              </p:par>
                            </p:childTnLst>
                          </p:cTn>
                        </p:par>
                        <p:par>
                          <p:cTn id="40" fill="hold">
                            <p:stCondLst>
                              <p:cond delay="4000"/>
                            </p:stCondLst>
                            <p:childTnLst>
                              <p:par>
                                <p:cTn id="41" presetID="22" presetClass="entr" presetSubtype="1"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20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16" fill="hold" grpId="0" nodeType="clickEffect">
                                  <p:stCondLst>
                                    <p:cond delay="0"/>
                                  </p:stCondLst>
                                  <p:childTnLst>
                                    <p:set>
                                      <p:cBhvr>
                                        <p:cTn id="47" dur="1" fill="hold">
                                          <p:stCondLst>
                                            <p:cond delay="0"/>
                                          </p:stCondLst>
                                        </p:cTn>
                                        <p:tgtEl>
                                          <p:spTgt spid="166933"/>
                                        </p:tgtEl>
                                        <p:attrNameLst>
                                          <p:attrName>style.visibility</p:attrName>
                                        </p:attrNameLst>
                                      </p:cBhvr>
                                      <p:to>
                                        <p:strVal val="visible"/>
                                      </p:to>
                                    </p:set>
                                    <p:anim calcmode="lin" valueType="num">
                                      <p:cBhvr>
                                        <p:cTn id="48" dur="500" fill="hold"/>
                                        <p:tgtEl>
                                          <p:spTgt spid="166933"/>
                                        </p:tgtEl>
                                        <p:attrNameLst>
                                          <p:attrName>ppt_w</p:attrName>
                                        </p:attrNameLst>
                                      </p:cBhvr>
                                      <p:tavLst>
                                        <p:tav tm="0">
                                          <p:val>
                                            <p:fltVal val="0"/>
                                          </p:val>
                                        </p:tav>
                                        <p:tav tm="100000">
                                          <p:val>
                                            <p:strVal val="#ppt_w"/>
                                          </p:val>
                                        </p:tav>
                                      </p:tavLst>
                                    </p:anim>
                                    <p:anim calcmode="lin" valueType="num">
                                      <p:cBhvr>
                                        <p:cTn id="49" dur="500" fill="hold"/>
                                        <p:tgtEl>
                                          <p:spTgt spid="166933"/>
                                        </p:tgtEl>
                                        <p:attrNameLst>
                                          <p:attrName>ppt_h</p:attrName>
                                        </p:attrNameLst>
                                      </p:cBhvr>
                                      <p:tavLst>
                                        <p:tav tm="0">
                                          <p:val>
                                            <p:fltVal val="0"/>
                                          </p:val>
                                        </p:tav>
                                        <p:tav tm="100000">
                                          <p:val>
                                            <p:strVal val="#ppt_h"/>
                                          </p:val>
                                        </p:tav>
                                      </p:tavLst>
                                    </p:anim>
                                  </p:childTnLst>
                                </p:cTn>
                              </p:par>
                            </p:childTnLst>
                          </p:cTn>
                        </p:par>
                        <p:par>
                          <p:cTn id="50" fill="hold">
                            <p:stCondLst>
                              <p:cond delay="500"/>
                            </p:stCondLst>
                            <p:childTnLst>
                              <p:par>
                                <p:cTn id="51" presetID="51" presetClass="entr" presetSubtype="0" fill="hold" nodeType="after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770" decel="100000"/>
                                        <p:tgtEl>
                                          <p:spTgt spid="23"/>
                                        </p:tgtEl>
                                      </p:cBhvr>
                                    </p:animEffect>
                                    <p:animScale>
                                      <p:cBhvr>
                                        <p:cTn id="54" dur="770" decel="100000"/>
                                        <p:tgtEl>
                                          <p:spTgt spid="23"/>
                                        </p:tgtEl>
                                      </p:cBhvr>
                                      <p:from x="10000" y="10000"/>
                                      <p:to x="200000" y="450000"/>
                                    </p:animScale>
                                    <p:animScale>
                                      <p:cBhvr>
                                        <p:cTn id="55" dur="1230" accel="100000" fill="hold">
                                          <p:stCondLst>
                                            <p:cond delay="770"/>
                                          </p:stCondLst>
                                        </p:cTn>
                                        <p:tgtEl>
                                          <p:spTgt spid="23"/>
                                        </p:tgtEl>
                                      </p:cBhvr>
                                      <p:from x="200000" y="450000"/>
                                      <p:to x="100000" y="100000"/>
                                    </p:animScale>
                                    <p:set>
                                      <p:cBhvr>
                                        <p:cTn id="56" dur="770" fill="hold"/>
                                        <p:tgtEl>
                                          <p:spTgt spid="23"/>
                                        </p:tgtEl>
                                        <p:attrNameLst>
                                          <p:attrName>ppt_x</p:attrName>
                                        </p:attrNameLst>
                                      </p:cBhvr>
                                      <p:to>
                                        <p:strVal val="(0.5)"/>
                                      </p:to>
                                    </p:set>
                                    <p:anim from="(0.5)" to="(#ppt_x)" calcmode="lin" valueType="num">
                                      <p:cBhvr>
                                        <p:cTn id="57" dur="1230" accel="100000" fill="hold">
                                          <p:stCondLst>
                                            <p:cond delay="770"/>
                                          </p:stCondLst>
                                        </p:cTn>
                                        <p:tgtEl>
                                          <p:spTgt spid="23"/>
                                        </p:tgtEl>
                                        <p:attrNameLst>
                                          <p:attrName>ppt_x</p:attrName>
                                        </p:attrNameLst>
                                      </p:cBhvr>
                                    </p:anim>
                                    <p:set>
                                      <p:cBhvr>
                                        <p:cTn id="58" dur="770" fill="hold"/>
                                        <p:tgtEl>
                                          <p:spTgt spid="23"/>
                                        </p:tgtEl>
                                        <p:attrNameLst>
                                          <p:attrName>ppt_y</p:attrName>
                                        </p:attrNameLst>
                                      </p:cBhvr>
                                      <p:to>
                                        <p:strVal val="(#ppt_y+0.4)"/>
                                      </p:to>
                                    </p:set>
                                    <p:anim from="(#ppt_y+0.4)" to="(#ppt_y)" calcmode="lin" valueType="num">
                                      <p:cBhvr>
                                        <p:cTn id="59" dur="1230" accel="100000" fill="hold">
                                          <p:stCondLst>
                                            <p:cond delay="770"/>
                                          </p:stCondLst>
                                        </p:cTn>
                                        <p:tgtEl>
                                          <p:spTgt spid="2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33" grpId="0" autoUpdateAnimBg="0"/>
      <p:bldP spid="16694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ChangeArrowheads="1"/>
          </p:cNvSpPr>
          <p:nvPr/>
        </p:nvSpPr>
        <p:spPr bwMode="auto">
          <a:xfrm>
            <a:off x="107952" y="1557338"/>
            <a:ext cx="8856663" cy="4824412"/>
          </a:xfrm>
          <a:prstGeom prst="roundRect">
            <a:avLst/>
          </a:prstGeom>
          <a:noFill/>
          <a:ln w="28575" cap="flat" cmpd="sng" algn="ctr">
            <a:solidFill>
              <a:schemeClr val="accent5"/>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spcBef>
                <a:spcPct val="50000"/>
              </a:spcBef>
            </a:pPr>
            <a:endParaRPr lang="es-ES">
              <a:solidFill>
                <a:srgbClr val="FFFF00"/>
              </a:solidFill>
              <a:latin typeface="+mn-lt"/>
            </a:endParaRPr>
          </a:p>
        </p:txBody>
      </p:sp>
      <p:sp>
        <p:nvSpPr>
          <p:cNvPr id="133122" name="Rectangle 2"/>
          <p:cNvSpPr>
            <a:spLocks noGrp="1" noChangeArrowheads="1"/>
          </p:cNvSpPr>
          <p:nvPr>
            <p:ph type="title"/>
          </p:nvPr>
        </p:nvSpPr>
        <p:spPr/>
        <p:txBody>
          <a:bodyPr/>
          <a:lstStyle/>
          <a:p>
            <a:r>
              <a:rPr lang="ca-ES" sz="2900" dirty="0"/>
              <a:t>Test F (</a:t>
            </a:r>
            <a:r>
              <a:rPr lang="ca-ES" sz="2900" dirty="0" err="1"/>
              <a:t>P-value</a:t>
            </a:r>
            <a:r>
              <a:rPr lang="ca-ES" sz="2900" dirty="0"/>
              <a:t>)</a:t>
            </a:r>
            <a:endParaRPr lang="es-ES_tradnl" sz="2900" dirty="0"/>
          </a:p>
        </p:txBody>
      </p:sp>
      <p:grpSp>
        <p:nvGrpSpPr>
          <p:cNvPr id="2" name="Group 35"/>
          <p:cNvGrpSpPr>
            <a:grpSpLocks/>
          </p:cNvGrpSpPr>
          <p:nvPr/>
        </p:nvGrpSpPr>
        <p:grpSpPr bwMode="auto">
          <a:xfrm>
            <a:off x="228600" y="1916117"/>
            <a:ext cx="8686800" cy="1693863"/>
            <a:chOff x="144" y="1429"/>
            <a:chExt cx="5472" cy="1067"/>
          </a:xfrm>
        </p:grpSpPr>
        <p:graphicFrame>
          <p:nvGraphicFramePr>
            <p:cNvPr id="351240" name="Object 8"/>
            <p:cNvGraphicFramePr>
              <a:graphicFrameLocks noChangeAspect="1"/>
            </p:cNvGraphicFramePr>
            <p:nvPr/>
          </p:nvGraphicFramePr>
          <p:xfrm>
            <a:off x="1020" y="1821"/>
            <a:ext cx="3319" cy="289"/>
          </p:xfrm>
          <a:graphic>
            <a:graphicData uri="http://schemas.openxmlformats.org/presentationml/2006/ole">
              <mc:AlternateContent xmlns:mc="http://schemas.openxmlformats.org/markup-compatibility/2006">
                <mc:Choice xmlns:v="urn:schemas-microsoft-com:vml" Requires="v">
                  <p:oleObj spid="_x0000_s616016" name="Equation" r:id="rId4" imgW="2628720" imgH="228600" progId="Equation.DSMT4">
                    <p:embed/>
                  </p:oleObj>
                </mc:Choice>
                <mc:Fallback>
                  <p:oleObj name="Equation" r:id="rId4" imgW="2628720" imgH="2286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 y="1821"/>
                          <a:ext cx="3319"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31" name="AutoShape 11"/>
            <p:cNvSpPr>
              <a:spLocks noChangeArrowheads="1"/>
            </p:cNvSpPr>
            <p:nvPr/>
          </p:nvSpPr>
          <p:spPr bwMode="auto">
            <a:xfrm rot="16200000">
              <a:off x="2290" y="1429"/>
              <a:ext cx="288" cy="28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133132" name="Text Box 12"/>
            <p:cNvSpPr txBox="1">
              <a:spLocks noChangeArrowheads="1"/>
            </p:cNvSpPr>
            <p:nvPr/>
          </p:nvSpPr>
          <p:spPr bwMode="auto">
            <a:xfrm>
              <a:off x="144" y="2208"/>
              <a:ext cx="54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dirty="0"/>
                <a:t>No</a:t>
              </a:r>
              <a:r>
                <a:rPr lang="es-ES_tradnl" dirty="0"/>
                <a:t> hay </a:t>
              </a:r>
              <a:r>
                <a:rPr lang="es-ES_tradnl" u="sng" dirty="0"/>
                <a:t>diferencias</a:t>
              </a:r>
              <a:r>
                <a:rPr lang="es-ES_tradnl" dirty="0"/>
                <a:t> significativas </a:t>
              </a:r>
              <a:r>
                <a:rPr lang="es-ES_tradnl" u="sng" dirty="0"/>
                <a:t>entre</a:t>
              </a:r>
              <a:r>
                <a:rPr lang="es-ES_tradnl" dirty="0"/>
                <a:t> los </a:t>
              </a:r>
              <a:r>
                <a:rPr lang="es-ES_tradnl" u="sng" dirty="0"/>
                <a:t>tratamientos</a:t>
              </a:r>
              <a:endParaRPr lang="es-ES" u="sng" dirty="0"/>
            </a:p>
          </p:txBody>
        </p:sp>
      </p:grpSp>
      <p:graphicFrame>
        <p:nvGraphicFramePr>
          <p:cNvPr id="351236" name="Object 4"/>
          <p:cNvGraphicFramePr>
            <a:graphicFrameLocks noChangeAspect="1"/>
          </p:cNvGraphicFramePr>
          <p:nvPr/>
        </p:nvGraphicFramePr>
        <p:xfrm>
          <a:off x="3413127" y="620713"/>
          <a:ext cx="4111625" cy="914400"/>
        </p:xfrm>
        <a:graphic>
          <a:graphicData uri="http://schemas.openxmlformats.org/presentationml/2006/ole">
            <mc:AlternateContent xmlns:mc="http://schemas.openxmlformats.org/markup-compatibility/2006">
              <mc:Choice xmlns:v="urn:schemas-microsoft-com:vml" Requires="v">
                <p:oleObj spid="_x0000_s616017" name="Equation" r:id="rId6" imgW="1828800" imgH="406080" progId="Equation.DSMT4">
                  <p:embed/>
                </p:oleObj>
              </mc:Choice>
              <mc:Fallback>
                <p:oleObj name="Equation" r:id="rId6" imgW="1828800" imgH="406080" progId="Equation.DSMT4">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3127" y="620713"/>
                        <a:ext cx="411162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38" name="Text Box 18"/>
          <p:cNvSpPr txBox="1">
            <a:spLocks noChangeArrowheads="1"/>
          </p:cNvSpPr>
          <p:nvPr/>
        </p:nvSpPr>
        <p:spPr bwMode="auto">
          <a:xfrm>
            <a:off x="609600" y="1866904"/>
            <a:ext cx="3098304" cy="461665"/>
          </a:xfrm>
          <a:prstGeom prst="rect">
            <a:avLst/>
          </a:prstGeom>
          <a:noFill/>
          <a:ln w="12700" cap="sq">
            <a:noFill/>
            <a:miter lim="800000"/>
            <a:headEnd type="none" w="sm" len="sm"/>
            <a:tailEnd type="none" w="sm" len="sm"/>
          </a:ln>
          <a:effectLst/>
        </p:spPr>
        <p:txBody>
          <a:bodyPr wrap="square">
            <a:spAutoFit/>
          </a:bodyPr>
          <a:lstStyle/>
          <a:p>
            <a:pPr>
              <a:spcBef>
                <a:spcPct val="50000"/>
              </a:spcBef>
              <a:buClr>
                <a:schemeClr val="folHlink"/>
              </a:buClr>
              <a:buSzPct val="115000"/>
              <a:buFont typeface="Wingdings" pitchFamily="2" charset="2"/>
              <a:buChar char="§"/>
            </a:pPr>
            <a:r>
              <a:rPr lang="es-ES_tradnl" dirty="0"/>
              <a:t> </a:t>
            </a:r>
            <a:r>
              <a:rPr lang="es-ES_tradnl" b="1" dirty="0"/>
              <a:t>Si p-</a:t>
            </a:r>
            <a:r>
              <a:rPr lang="es-ES_tradnl" b="1" dirty="0" err="1"/>
              <a:t>value</a:t>
            </a:r>
            <a:r>
              <a:rPr lang="es-ES_tradnl" b="1" dirty="0"/>
              <a:t> ≥ </a:t>
            </a:r>
            <a:r>
              <a:rPr lang="el-GR" b="1" dirty="0">
                <a:solidFill>
                  <a:srgbClr val="FF0000"/>
                </a:solidFill>
              </a:rPr>
              <a:t>α</a:t>
            </a:r>
            <a:endParaRPr lang="es-ES" b="1" dirty="0">
              <a:solidFill>
                <a:srgbClr val="FF0000"/>
              </a:solidFill>
            </a:endParaRPr>
          </a:p>
        </p:txBody>
      </p:sp>
      <p:grpSp>
        <p:nvGrpSpPr>
          <p:cNvPr id="4" name="Group 37"/>
          <p:cNvGrpSpPr>
            <a:grpSpLocks/>
          </p:cNvGrpSpPr>
          <p:nvPr/>
        </p:nvGrpSpPr>
        <p:grpSpPr bwMode="auto">
          <a:xfrm>
            <a:off x="228600" y="4292604"/>
            <a:ext cx="8686800" cy="1728788"/>
            <a:chOff x="144" y="2799"/>
            <a:chExt cx="5472" cy="1089"/>
          </a:xfrm>
        </p:grpSpPr>
        <p:graphicFrame>
          <p:nvGraphicFramePr>
            <p:cNvPr id="351238" name="Object 6"/>
            <p:cNvGraphicFramePr>
              <a:graphicFrameLocks noChangeAspect="1"/>
            </p:cNvGraphicFramePr>
            <p:nvPr/>
          </p:nvGraphicFramePr>
          <p:xfrm>
            <a:off x="978" y="3264"/>
            <a:ext cx="3479" cy="289"/>
          </p:xfrm>
          <a:graphic>
            <a:graphicData uri="http://schemas.openxmlformats.org/presentationml/2006/ole">
              <mc:AlternateContent xmlns:mc="http://schemas.openxmlformats.org/markup-compatibility/2006">
                <mc:Choice xmlns:v="urn:schemas-microsoft-com:vml" Requires="v">
                  <p:oleObj spid="_x0000_s616018" name="Equation" r:id="rId8" imgW="2755800" imgH="228600" progId="Equation.DSMT4">
                    <p:embed/>
                  </p:oleObj>
                </mc:Choice>
                <mc:Fallback>
                  <p:oleObj name="Equation" r:id="rId8" imgW="2755800" imgH="228600" progId="Equation.DSMT4">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 y="3264"/>
                          <a:ext cx="3479"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150" name="AutoShape 30"/>
            <p:cNvSpPr>
              <a:spLocks noChangeArrowheads="1"/>
            </p:cNvSpPr>
            <p:nvPr/>
          </p:nvSpPr>
          <p:spPr bwMode="auto">
            <a:xfrm rot="16200000">
              <a:off x="2336" y="2799"/>
              <a:ext cx="288" cy="288"/>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133151" name="Text Box 31"/>
            <p:cNvSpPr txBox="1">
              <a:spLocks noChangeArrowheads="1"/>
            </p:cNvSpPr>
            <p:nvPr/>
          </p:nvSpPr>
          <p:spPr bwMode="auto">
            <a:xfrm>
              <a:off x="144" y="3600"/>
              <a:ext cx="54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a:t>Si</a:t>
              </a:r>
              <a:r>
                <a:rPr lang="es-ES_tradnl"/>
                <a:t> hay </a:t>
              </a:r>
              <a:r>
                <a:rPr lang="es-ES_tradnl" u="sng"/>
                <a:t>diferencias</a:t>
              </a:r>
              <a:r>
                <a:rPr lang="es-ES_tradnl"/>
                <a:t> significativas entre los </a:t>
              </a:r>
              <a:r>
                <a:rPr lang="es-ES_tradnl" u="sng"/>
                <a:t>tratamientos</a:t>
              </a:r>
              <a:endParaRPr lang="es-ES" u="sng"/>
            </a:p>
          </p:txBody>
        </p:sp>
      </p:grpSp>
      <p:sp>
        <p:nvSpPr>
          <p:cNvPr id="133153" name="Text Box 33"/>
          <p:cNvSpPr txBox="1">
            <a:spLocks noChangeArrowheads="1"/>
          </p:cNvSpPr>
          <p:nvPr/>
        </p:nvSpPr>
        <p:spPr bwMode="auto">
          <a:xfrm>
            <a:off x="609600" y="4278315"/>
            <a:ext cx="5618584" cy="457200"/>
          </a:xfrm>
          <a:prstGeom prst="rect">
            <a:avLst/>
          </a:prstGeom>
          <a:noFill/>
          <a:ln w="12700" cap="sq">
            <a:noFill/>
            <a:miter lim="800000"/>
            <a:headEnd type="none" w="sm" len="sm"/>
            <a:tailEnd type="none" w="sm" len="sm"/>
          </a:ln>
          <a:effectLst/>
        </p:spPr>
        <p:txBody>
          <a:bodyPr wrap="square">
            <a:spAutoFit/>
          </a:bodyPr>
          <a:lstStyle/>
          <a:p>
            <a:pPr>
              <a:spcBef>
                <a:spcPct val="50000"/>
              </a:spcBef>
              <a:buClr>
                <a:schemeClr val="folHlink"/>
              </a:buClr>
              <a:buSzPct val="115000"/>
              <a:buFont typeface="Wingdings" pitchFamily="2" charset="2"/>
              <a:buChar char="§"/>
            </a:pPr>
            <a:r>
              <a:rPr lang="es-ES_tradnl" dirty="0"/>
              <a:t> </a:t>
            </a:r>
            <a:r>
              <a:rPr lang="es-ES_tradnl" b="1" dirty="0"/>
              <a:t>Si p-</a:t>
            </a:r>
            <a:r>
              <a:rPr lang="es-ES_tradnl" b="1" dirty="0" err="1"/>
              <a:t>value</a:t>
            </a:r>
            <a:r>
              <a:rPr lang="es-ES_tradnl" b="1" dirty="0"/>
              <a:t> &lt; </a:t>
            </a:r>
            <a:r>
              <a:rPr lang="el-GR" b="1" dirty="0">
                <a:solidFill>
                  <a:srgbClr val="FF0000"/>
                </a:solidFill>
              </a:rPr>
              <a:t>α</a:t>
            </a:r>
            <a:endParaRPr lang="es-ES" b="1" dirty="0">
              <a:solidFill>
                <a:srgbClr val="FF0000"/>
              </a:solidFill>
            </a:endParaRPr>
          </a:p>
        </p:txBody>
      </p:sp>
      <p:pic>
        <p:nvPicPr>
          <p:cNvPr id="16" name="Picture 60" descr="MCj02991330000[1]"/>
          <p:cNvPicPr>
            <a:picLocks noChangeAspect="1" noChangeArrowheads="1"/>
          </p:cNvPicPr>
          <p:nvPr/>
        </p:nvPicPr>
        <p:blipFill>
          <a:blip r:embed="rId10" cstate="print"/>
          <a:srcRect/>
          <a:stretch>
            <a:fillRect/>
          </a:stretch>
        </p:blipFill>
        <p:spPr bwMode="auto">
          <a:xfrm>
            <a:off x="8604448" y="116632"/>
            <a:ext cx="432048" cy="6079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Right)">
                                      <p:cBhvr>
                                        <p:cTn id="7" dur="2000"/>
                                        <p:tgtEl>
                                          <p:spTgt spid="2"/>
                                        </p:tgtEl>
                                      </p:cBhvr>
                                    </p:animEffect>
                                  </p:childTnLst>
                                </p:cTn>
                              </p:par>
                            </p:childTnLst>
                          </p:cTn>
                        </p:par>
                        <p:par>
                          <p:cTn id="8" fill="hold">
                            <p:stCondLst>
                              <p:cond delay="2000"/>
                            </p:stCondLst>
                            <p:childTnLst>
                              <p:par>
                                <p:cTn id="9" presetID="18" presetClass="entr" presetSubtype="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strips(downRight)">
                                      <p:cBhvr>
                                        <p:cTn id="11" dur="2000"/>
                                        <p:tgtEl>
                                          <p:spTgt spid="4"/>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351234"/>
                                        </p:tgtEl>
                                        <p:attrNameLst>
                                          <p:attrName>style.visibility</p:attrName>
                                        </p:attrNameLst>
                                      </p:cBhvr>
                                      <p:to>
                                        <p:strVal val="visible"/>
                                      </p:to>
                                    </p:set>
                                    <p:animEffect transition="in" filter="wipe(left)">
                                      <p:cBhvr>
                                        <p:cTn id="15" dur="1000"/>
                                        <p:tgtEl>
                                          <p:spTgt spid="351234"/>
                                        </p:tgtEl>
                                      </p:cBhvr>
                                    </p:animEffect>
                                  </p:childTnLst>
                                </p:cTn>
                              </p:par>
                            </p:childTnLst>
                          </p:cTn>
                        </p:par>
                        <p:par>
                          <p:cTn id="16" fill="hold">
                            <p:stCondLst>
                              <p:cond delay="5000"/>
                            </p:stCondLst>
                            <p:childTnLst>
                              <p:par>
                                <p:cTn id="17" presetID="51"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770" decel="100000"/>
                                        <p:tgtEl>
                                          <p:spTgt spid="16"/>
                                        </p:tgtEl>
                                      </p:cBhvr>
                                    </p:animEffect>
                                    <p:animScale>
                                      <p:cBhvr>
                                        <p:cTn id="20" dur="770" decel="100000"/>
                                        <p:tgtEl>
                                          <p:spTgt spid="16"/>
                                        </p:tgtEl>
                                      </p:cBhvr>
                                      <p:from x="10000" y="10000"/>
                                      <p:to x="200000" y="450000"/>
                                    </p:animScale>
                                    <p:animScale>
                                      <p:cBhvr>
                                        <p:cTn id="21" dur="1230" accel="100000" fill="hold">
                                          <p:stCondLst>
                                            <p:cond delay="770"/>
                                          </p:stCondLst>
                                        </p:cTn>
                                        <p:tgtEl>
                                          <p:spTgt spid="16"/>
                                        </p:tgtEl>
                                      </p:cBhvr>
                                      <p:from x="200000" y="450000"/>
                                      <p:to x="100000" y="100000"/>
                                    </p:animScale>
                                    <p:set>
                                      <p:cBhvr>
                                        <p:cTn id="22" dur="770" fill="hold"/>
                                        <p:tgtEl>
                                          <p:spTgt spid="16"/>
                                        </p:tgtEl>
                                        <p:attrNameLst>
                                          <p:attrName>ppt_x</p:attrName>
                                        </p:attrNameLst>
                                      </p:cBhvr>
                                      <p:to>
                                        <p:strVal val="(0.5)"/>
                                      </p:to>
                                    </p:set>
                                    <p:anim from="(0.5)" to="(#ppt_x)" calcmode="lin" valueType="num">
                                      <p:cBhvr>
                                        <p:cTn id="23" dur="1230" accel="100000" fill="hold">
                                          <p:stCondLst>
                                            <p:cond delay="770"/>
                                          </p:stCondLst>
                                        </p:cTn>
                                        <p:tgtEl>
                                          <p:spTgt spid="16"/>
                                        </p:tgtEl>
                                        <p:attrNameLst>
                                          <p:attrName>ppt_x</p:attrName>
                                        </p:attrNameLst>
                                      </p:cBhvr>
                                    </p:anim>
                                    <p:set>
                                      <p:cBhvr>
                                        <p:cTn id="24" dur="770" fill="hold"/>
                                        <p:tgtEl>
                                          <p:spTgt spid="16"/>
                                        </p:tgtEl>
                                        <p:attrNameLst>
                                          <p:attrName>ppt_y</p:attrName>
                                        </p:attrNameLst>
                                      </p:cBhvr>
                                      <p:to>
                                        <p:strVal val="(#ppt_y+0.4)"/>
                                      </p:to>
                                    </p:set>
                                    <p:anim from="(#ppt_y+0.4)" to="(#ppt_y)" calcmode="lin" valueType="num">
                                      <p:cBhvr>
                                        <p:cTn id="25" dur="1230" accel="100000" fill="hold">
                                          <p:stCondLst>
                                            <p:cond delay="770"/>
                                          </p:stCondLst>
                                        </p:cTn>
                                        <p:tgtEl>
                                          <p:spTgt spid="1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8172400" y="44624"/>
            <a:ext cx="879685" cy="879685"/>
          </a:xfrm>
          <a:prstGeom prst="rect">
            <a:avLst/>
          </a:prstGeom>
        </p:spPr>
      </p:pic>
      <p:sp>
        <p:nvSpPr>
          <p:cNvPr id="75778" name="Rectangle 2"/>
          <p:cNvSpPr>
            <a:spLocks noGrp="1" noChangeArrowheads="1"/>
          </p:cNvSpPr>
          <p:nvPr>
            <p:ph type="title"/>
          </p:nvPr>
        </p:nvSpPr>
        <p:spPr/>
        <p:txBody>
          <a:bodyPr/>
          <a:lstStyle/>
          <a:p>
            <a:r>
              <a:rPr lang="ca-ES" sz="2900" dirty="0" err="1"/>
              <a:t>Ejemplo</a:t>
            </a:r>
            <a:r>
              <a:rPr lang="ca-ES" sz="2900" dirty="0"/>
              <a:t>: </a:t>
            </a:r>
            <a:r>
              <a:rPr lang="ca-ES" sz="2900" dirty="0" err="1"/>
              <a:t>Tabla</a:t>
            </a:r>
            <a:r>
              <a:rPr lang="ca-ES" sz="2900" dirty="0"/>
              <a:t> resumen del ANOVA</a:t>
            </a:r>
            <a:endParaRPr lang="es-ES_tradnl" sz="2900" dirty="0"/>
          </a:p>
        </p:txBody>
      </p:sp>
      <p:pic>
        <p:nvPicPr>
          <p:cNvPr id="7" name="Imagen 6"/>
          <p:cNvPicPr>
            <a:picLocks noChangeAspect="1"/>
          </p:cNvPicPr>
          <p:nvPr/>
        </p:nvPicPr>
        <p:blipFill rotWithShape="1">
          <a:blip r:embed="rId4"/>
          <a:srcRect l="13209" t="16829" r="44025" b="51680"/>
          <a:stretch/>
        </p:blipFill>
        <p:spPr>
          <a:xfrm>
            <a:off x="683568" y="692696"/>
            <a:ext cx="7385584" cy="30591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Imagen 7"/>
          <p:cNvPicPr>
            <a:picLocks noChangeAspect="1"/>
          </p:cNvPicPr>
          <p:nvPr/>
        </p:nvPicPr>
        <p:blipFill>
          <a:blip r:embed="rId5"/>
          <a:stretch>
            <a:fillRect/>
          </a:stretch>
        </p:blipFill>
        <p:spPr>
          <a:xfrm>
            <a:off x="2051720" y="3899770"/>
            <a:ext cx="4018955" cy="24815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983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5536" y="548680"/>
            <a:ext cx="8496944" cy="5976664"/>
          </a:xfrm>
        </p:spPr>
        <p:txBody>
          <a:bodyPr>
            <a:noAutofit/>
          </a:bodyPr>
          <a:lstStyle/>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1- Introducción</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2- Terminología</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3- ANOVA con un solo factor</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4- Descomposición de la suma de cuadrados. Cuadro Resumen y Test F</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5- Residuos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6- Comparación de medias. Intervalos LSD</a:t>
            </a:r>
          </a:p>
          <a:p>
            <a:pPr marL="316531" indent="-316531" defTabSz="844083" eaLnBrk="0" fontAlgn="base" hangingPunct="0">
              <a:lnSpc>
                <a:spcPct val="100000"/>
              </a:lnSpc>
              <a:spcBef>
                <a:spcPts val="1108"/>
              </a:spcBef>
              <a:spcAft>
                <a:spcPct val="0"/>
              </a:spcAft>
              <a:buClr>
                <a:srgbClr val="00007D"/>
              </a:buClr>
              <a:buSzPct val="75000"/>
              <a:buNone/>
            </a:pPr>
            <a:r>
              <a:rPr lang="es-ES" sz="1900" b="1" strike="sngStrike" kern="0" dirty="0">
                <a:solidFill>
                  <a:schemeClr val="bg1">
                    <a:lumMod val="50000"/>
                  </a:schemeClr>
                </a:solidFill>
              </a:rPr>
              <a:t>7- Estudio de efectos sobre varianzas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8- Ejemplo 2: ANOVA con dos factores. Interacciones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9- Factores cuantitativos. ANOVA con un solo factor cuantitativo</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t>10 – Efectos y Condiciones Operativas Óptimas. </a:t>
            </a:r>
            <a:r>
              <a:rPr lang="es-ES" sz="1900" b="1" strike="sngStrike" kern="0" dirty="0">
                <a:solidFill>
                  <a:schemeClr val="bg1">
                    <a:lumMod val="50000"/>
                  </a:schemeClr>
                </a:solidFill>
              </a:rPr>
              <a:t>Media y Varianza previstas</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t>Hipótesis del ANOVA</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Al terminar la UD5-3 debéis ser capaces de…</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Glosario</a:t>
            </a:r>
          </a:p>
          <a:p>
            <a:pPr marL="316531" indent="-316531" defTabSz="844083" eaLnBrk="0" fontAlgn="base" hangingPunct="0">
              <a:lnSpc>
                <a:spcPct val="100000"/>
              </a:lnSpc>
              <a:spcBef>
                <a:spcPts val="1108"/>
              </a:spcBef>
              <a:spcAft>
                <a:spcPct val="0"/>
              </a:spcAft>
              <a:buClr>
                <a:srgbClr val="00007D"/>
              </a:buClr>
              <a:buSzPct val="75000"/>
              <a:buNone/>
            </a:pPr>
            <a:r>
              <a:rPr lang="es-ES" sz="1900" b="1" kern="0" dirty="0">
                <a:solidFill>
                  <a:srgbClr val="000000"/>
                </a:solidFill>
              </a:rPr>
              <a:t>Ejercicios</a:t>
            </a:r>
          </a:p>
        </p:txBody>
      </p:sp>
      <p:sp>
        <p:nvSpPr>
          <p:cNvPr id="3" name="Título 2"/>
          <p:cNvSpPr>
            <a:spLocks noGrp="1"/>
          </p:cNvSpPr>
          <p:nvPr>
            <p:ph type="title"/>
          </p:nvPr>
        </p:nvSpPr>
        <p:spPr/>
        <p:txBody>
          <a:bodyPr/>
          <a:lstStyle/>
          <a:p>
            <a:r>
              <a:rPr lang="es-ES_tradnl" dirty="0"/>
              <a:t>Contenido UD5 – 3 ANOVA</a:t>
            </a:r>
            <a:endParaRPr lang="es-ES" dirty="0"/>
          </a:p>
        </p:txBody>
      </p:sp>
    </p:spTree>
    <p:extLst>
      <p:ext uri="{BB962C8B-B14F-4D97-AF65-F5344CB8AC3E}">
        <p14:creationId xmlns:p14="http://schemas.microsoft.com/office/powerpoint/2010/main" val="2054955426"/>
      </p:ext>
    </p:extLst>
  </p:cSld>
  <p:clrMapOvr>
    <a:masterClrMapping/>
  </p:clrMapOvr>
  <p:transition>
    <p:zo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8172400" y="45721"/>
            <a:ext cx="879685" cy="879685"/>
          </a:xfrm>
          <a:prstGeom prst="rect">
            <a:avLst/>
          </a:prstGeom>
        </p:spPr>
      </p:pic>
      <p:sp>
        <p:nvSpPr>
          <p:cNvPr id="75778" name="Rectangle 2"/>
          <p:cNvSpPr>
            <a:spLocks noGrp="1" noChangeArrowheads="1"/>
          </p:cNvSpPr>
          <p:nvPr>
            <p:ph type="title"/>
          </p:nvPr>
        </p:nvSpPr>
        <p:spPr/>
        <p:txBody>
          <a:bodyPr/>
          <a:lstStyle/>
          <a:p>
            <a:r>
              <a:rPr lang="ca-ES" sz="2900" dirty="0" err="1"/>
              <a:t>Ejemplo</a:t>
            </a:r>
            <a:r>
              <a:rPr lang="ca-ES" sz="2900" dirty="0"/>
              <a:t>: </a:t>
            </a:r>
            <a:r>
              <a:rPr lang="ca-ES" sz="2900" dirty="0" err="1"/>
              <a:t>Tabla</a:t>
            </a:r>
            <a:r>
              <a:rPr lang="ca-ES" sz="2900" dirty="0"/>
              <a:t> resumen del ANOVA</a:t>
            </a:r>
            <a:endParaRPr lang="es-ES_tradnl" sz="2900" dirty="0"/>
          </a:p>
        </p:txBody>
      </p:sp>
      <p:grpSp>
        <p:nvGrpSpPr>
          <p:cNvPr id="2" name="Group 81"/>
          <p:cNvGrpSpPr>
            <a:grpSpLocks/>
          </p:cNvGrpSpPr>
          <p:nvPr/>
        </p:nvGrpSpPr>
        <p:grpSpPr bwMode="auto">
          <a:xfrm>
            <a:off x="113283" y="3407180"/>
            <a:ext cx="5907088" cy="1143000"/>
            <a:chOff x="480" y="2352"/>
            <a:chExt cx="3456" cy="720"/>
          </a:xfrm>
        </p:grpSpPr>
        <p:sp>
          <p:nvSpPr>
            <p:cNvPr id="75852" name="Text Box 76"/>
            <p:cNvSpPr txBox="1">
              <a:spLocks noChangeArrowheads="1"/>
            </p:cNvSpPr>
            <p:nvPr/>
          </p:nvSpPr>
          <p:spPr bwMode="auto">
            <a:xfrm>
              <a:off x="480" y="2391"/>
              <a:ext cx="3408" cy="64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dirty="0"/>
                <a:t>a)</a:t>
              </a:r>
              <a:r>
                <a:rPr lang="es-ES_tradnl" dirty="0"/>
                <a:t> Riesgo de 1ª especie: </a:t>
              </a:r>
              <a:r>
                <a:rPr lang="es-ES_tradnl" b="1" dirty="0">
                  <a:solidFill>
                    <a:srgbClr val="CC3300"/>
                  </a:solidFill>
                  <a:sym typeface="Symbol" pitchFamily="18" charset="2"/>
                </a:rPr>
                <a:t></a:t>
              </a:r>
              <a:r>
                <a:rPr lang="es-ES_tradnl" dirty="0">
                  <a:solidFill>
                    <a:srgbClr val="CC3300"/>
                  </a:solidFill>
                  <a:sym typeface="Symbol" pitchFamily="18" charset="2"/>
                </a:rPr>
                <a:t>=0’05</a:t>
              </a:r>
            </a:p>
            <a:p>
              <a:pPr>
                <a:spcBef>
                  <a:spcPct val="50000"/>
                </a:spcBef>
              </a:pPr>
              <a:r>
                <a:rPr lang="es-ES_tradnl" dirty="0">
                  <a:sym typeface="Symbol" pitchFamily="18" charset="2"/>
                </a:rPr>
                <a:t>Tabla: F</a:t>
              </a:r>
              <a:r>
                <a:rPr lang="es-ES_tradnl" baseline="-25000" dirty="0">
                  <a:sym typeface="Symbol" pitchFamily="18" charset="2"/>
                </a:rPr>
                <a:t>2,27</a:t>
              </a:r>
              <a:r>
                <a:rPr lang="es-ES_tradnl" dirty="0">
                  <a:sym typeface="Symbol" pitchFamily="18" charset="2"/>
                </a:rPr>
                <a:t>(5%) = </a:t>
              </a:r>
              <a:r>
                <a:rPr lang="es-ES_tradnl" b="1" dirty="0">
                  <a:solidFill>
                    <a:srgbClr val="CC3300"/>
                  </a:solidFill>
                  <a:sym typeface="Symbol" pitchFamily="18" charset="2"/>
                </a:rPr>
                <a:t>3’35</a:t>
              </a:r>
              <a:r>
                <a:rPr lang="es-ES_tradnl" dirty="0">
                  <a:sym typeface="Symbol" pitchFamily="18" charset="2"/>
                </a:rPr>
                <a:t> &gt;&gt;</a:t>
              </a:r>
              <a:r>
                <a:rPr lang="es-ES_tradnl" dirty="0">
                  <a:solidFill>
                    <a:schemeClr val="folHlink"/>
                  </a:solidFill>
                  <a:sym typeface="Symbol" pitchFamily="18" charset="2"/>
                </a:rPr>
                <a:t> </a:t>
              </a:r>
              <a:r>
                <a:rPr lang="es-ES_tradnl" b="1" dirty="0">
                  <a:solidFill>
                    <a:srgbClr val="0070C0"/>
                  </a:solidFill>
                </a:rPr>
                <a:t>0’532</a:t>
              </a:r>
              <a:r>
                <a:rPr lang="es-ES_tradnl" dirty="0">
                  <a:solidFill>
                    <a:schemeClr val="folHlink"/>
                  </a:solidFill>
                  <a:sym typeface="Symbol" pitchFamily="18" charset="2"/>
                </a:rPr>
                <a:t> </a:t>
              </a:r>
            </a:p>
          </p:txBody>
        </p:sp>
        <p:sp>
          <p:nvSpPr>
            <p:cNvPr id="75853" name="AutoShape 77"/>
            <p:cNvSpPr>
              <a:spLocks/>
            </p:cNvSpPr>
            <p:nvPr/>
          </p:nvSpPr>
          <p:spPr bwMode="auto">
            <a:xfrm>
              <a:off x="3744" y="2352"/>
              <a:ext cx="192" cy="720"/>
            </a:xfrm>
            <a:prstGeom prst="rightBrace">
              <a:avLst>
                <a:gd name="adj1" fmla="val 31250"/>
                <a:gd name="adj2" fmla="val 51486"/>
              </a:avLst>
            </a:prstGeom>
            <a:noFill/>
            <a:ln w="12700" cap="sq">
              <a:solidFill>
                <a:schemeClr val="tx1"/>
              </a:solidFill>
              <a:miter lim="800000"/>
              <a:headEnd type="none" w="sm" len="sm"/>
              <a:tailEnd type="none" w="sm" len="sm"/>
            </a:ln>
            <a:effectLst/>
          </p:spPr>
          <p:txBody>
            <a:bodyPr wrap="none" anchor="ctr"/>
            <a:lstStyle/>
            <a:p>
              <a:endParaRPr lang="es-ES"/>
            </a:p>
          </p:txBody>
        </p:sp>
      </p:grpSp>
      <p:sp>
        <p:nvSpPr>
          <p:cNvPr id="75854" name="Text Box 78"/>
          <p:cNvSpPr txBox="1">
            <a:spLocks noChangeArrowheads="1"/>
          </p:cNvSpPr>
          <p:nvPr/>
        </p:nvSpPr>
        <p:spPr bwMode="auto">
          <a:xfrm>
            <a:off x="6020371" y="4361847"/>
            <a:ext cx="2790229" cy="1052596"/>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solidFill>
                  <a:srgbClr val="0070C0"/>
                </a:solidFill>
              </a:rPr>
              <a:t>Aceptamos H</a:t>
            </a:r>
            <a:r>
              <a:rPr lang="es-ES_tradnl" baseline="-25000" dirty="0">
                <a:solidFill>
                  <a:srgbClr val="0070C0"/>
                </a:solidFill>
              </a:rPr>
              <a:t>0</a:t>
            </a:r>
          </a:p>
          <a:p>
            <a:pPr lvl="0" algn="just">
              <a:lnSpc>
                <a:spcPct val="110000"/>
              </a:lnSpc>
              <a:spcBef>
                <a:spcPct val="50000"/>
              </a:spcBef>
            </a:pPr>
            <a:r>
              <a:rPr lang="es-ES" altLang="es-ES" b="1" dirty="0">
                <a:solidFill>
                  <a:srgbClr val="0070C0"/>
                </a:solidFill>
                <a:sym typeface="Wingdings 3" panose="05040102010807070707" pitchFamily="18" charset="2"/>
              </a:rPr>
              <a:t>m</a:t>
            </a:r>
            <a:r>
              <a:rPr lang="es-ES" altLang="es-ES" b="1" baseline="-25000" dirty="0">
                <a:solidFill>
                  <a:srgbClr val="0070C0"/>
                </a:solidFill>
                <a:sym typeface="Wingdings 3" panose="05040102010807070707" pitchFamily="18" charset="2"/>
              </a:rPr>
              <a:t>1</a:t>
            </a:r>
            <a:r>
              <a:rPr lang="es-ES" altLang="es-ES" b="1" dirty="0">
                <a:solidFill>
                  <a:srgbClr val="0070C0"/>
                </a:solidFill>
                <a:sym typeface="Wingdings 3" panose="05040102010807070707" pitchFamily="18" charset="2"/>
              </a:rPr>
              <a:t> = m</a:t>
            </a:r>
            <a:r>
              <a:rPr lang="es-ES" altLang="es-ES" b="1" baseline="-25000" dirty="0">
                <a:solidFill>
                  <a:srgbClr val="0070C0"/>
                </a:solidFill>
                <a:sym typeface="Wingdings 3" panose="05040102010807070707" pitchFamily="18" charset="2"/>
              </a:rPr>
              <a:t>2</a:t>
            </a:r>
            <a:r>
              <a:rPr lang="es-ES" altLang="es-ES" b="1" dirty="0">
                <a:solidFill>
                  <a:srgbClr val="0070C0"/>
                </a:solidFill>
                <a:sym typeface="Wingdings 3" panose="05040102010807070707" pitchFamily="18" charset="2"/>
              </a:rPr>
              <a:t> = m</a:t>
            </a:r>
            <a:r>
              <a:rPr lang="es-ES" altLang="es-ES" b="1" baseline="-25000" dirty="0">
                <a:solidFill>
                  <a:srgbClr val="0070C0"/>
                </a:solidFill>
                <a:sym typeface="Wingdings 3" panose="05040102010807070707" pitchFamily="18" charset="2"/>
              </a:rPr>
              <a:t>3</a:t>
            </a:r>
            <a:r>
              <a:rPr lang="es-ES" altLang="es-ES" b="1" dirty="0">
                <a:solidFill>
                  <a:srgbClr val="0070C0"/>
                </a:solidFill>
                <a:sym typeface="Wingdings 3" panose="05040102010807070707" pitchFamily="18" charset="2"/>
              </a:rPr>
              <a:t> </a:t>
            </a:r>
            <a:endParaRPr lang="es-ES" altLang="es-ES" b="1" dirty="0">
              <a:solidFill>
                <a:srgbClr val="0070C0"/>
              </a:solidFill>
            </a:endParaRPr>
          </a:p>
        </p:txBody>
      </p:sp>
      <p:grpSp>
        <p:nvGrpSpPr>
          <p:cNvPr id="3" name="Group 82"/>
          <p:cNvGrpSpPr>
            <a:grpSpLocks/>
          </p:cNvGrpSpPr>
          <p:nvPr/>
        </p:nvGrpSpPr>
        <p:grpSpPr bwMode="auto">
          <a:xfrm>
            <a:off x="755576" y="5229200"/>
            <a:ext cx="7162800" cy="1211263"/>
            <a:chOff x="576" y="3120"/>
            <a:chExt cx="4512" cy="763"/>
          </a:xfrm>
        </p:grpSpPr>
        <p:sp>
          <p:nvSpPr>
            <p:cNvPr id="75855" name="AutoShape 79"/>
            <p:cNvSpPr>
              <a:spLocks noChangeArrowheads="1"/>
            </p:cNvSpPr>
            <p:nvPr/>
          </p:nvSpPr>
          <p:spPr bwMode="auto">
            <a:xfrm>
              <a:off x="2736" y="3120"/>
              <a:ext cx="336"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75856" name="Text Box 80"/>
            <p:cNvSpPr txBox="1">
              <a:spLocks noChangeArrowheads="1"/>
            </p:cNvSpPr>
            <p:nvPr/>
          </p:nvSpPr>
          <p:spPr bwMode="auto">
            <a:xfrm>
              <a:off x="576" y="3360"/>
              <a:ext cx="4512" cy="52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FF0000"/>
                  </a:solidFill>
                </a:rPr>
                <a:t>¡NO HAY DIFERENCIAS SIGNIFICATIVAS ENTRE PROVEEDORES!</a:t>
              </a:r>
            </a:p>
          </p:txBody>
        </p:sp>
      </p:grpSp>
      <p:graphicFrame>
        <p:nvGraphicFramePr>
          <p:cNvPr id="14" name="Tabla 13"/>
          <p:cNvGraphicFramePr>
            <a:graphicFrameLocks noGrp="1"/>
          </p:cNvGraphicFramePr>
          <p:nvPr>
            <p:extLst/>
          </p:nvPr>
        </p:nvGraphicFramePr>
        <p:xfrm>
          <a:off x="246173" y="1064722"/>
          <a:ext cx="8425058" cy="2159708"/>
        </p:xfrm>
        <a:graphic>
          <a:graphicData uri="http://schemas.openxmlformats.org/drawingml/2006/table">
            <a:tbl>
              <a:tblPr/>
              <a:tblGrid>
                <a:gridCol w="1612015">
                  <a:extLst>
                    <a:ext uri="{9D8B030D-6E8A-4147-A177-3AD203B41FA5}">
                      <a16:colId xmlns:a16="http://schemas.microsoft.com/office/drawing/2014/main" val="20000"/>
                    </a:ext>
                  </a:extLst>
                </a:gridCol>
                <a:gridCol w="2197576">
                  <a:extLst>
                    <a:ext uri="{9D8B030D-6E8A-4147-A177-3AD203B41FA5}">
                      <a16:colId xmlns:a16="http://schemas.microsoft.com/office/drawing/2014/main" val="20001"/>
                    </a:ext>
                  </a:extLst>
                </a:gridCol>
                <a:gridCol w="739680">
                  <a:extLst>
                    <a:ext uri="{9D8B030D-6E8A-4147-A177-3AD203B41FA5}">
                      <a16:colId xmlns:a16="http://schemas.microsoft.com/office/drawing/2014/main" val="20002"/>
                    </a:ext>
                  </a:extLst>
                </a:gridCol>
                <a:gridCol w="1824469">
                  <a:extLst>
                    <a:ext uri="{9D8B030D-6E8A-4147-A177-3AD203B41FA5}">
                      <a16:colId xmlns:a16="http://schemas.microsoft.com/office/drawing/2014/main" val="20003"/>
                    </a:ext>
                  </a:extLst>
                </a:gridCol>
                <a:gridCol w="1025659">
                  <a:extLst>
                    <a:ext uri="{9D8B030D-6E8A-4147-A177-3AD203B41FA5}">
                      <a16:colId xmlns:a16="http://schemas.microsoft.com/office/drawing/2014/main" val="20004"/>
                    </a:ext>
                  </a:extLst>
                </a:gridCol>
                <a:gridCol w="1025659">
                  <a:extLst>
                    <a:ext uri="{9D8B030D-6E8A-4147-A177-3AD203B41FA5}">
                      <a16:colId xmlns:a16="http://schemas.microsoft.com/office/drawing/2014/main" val="20005"/>
                    </a:ext>
                  </a:extLst>
                </a:gridCol>
              </a:tblGrid>
              <a:tr h="420062">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Fuente</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Suma de Cuadrados</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err="1">
                          <a:effectLst/>
                          <a:latin typeface="Times New Roman" panose="02020603050405020304" pitchFamily="18" charset="0"/>
                          <a:ea typeface="Calibri" panose="020F0502020204030204" pitchFamily="34" charset="0"/>
                          <a:cs typeface="Times New Roman" panose="02020603050405020304" pitchFamily="18" charset="0"/>
                        </a:rPr>
                        <a:t>Gl</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Cuadrado Medio</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Razón-F</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Valor-P</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5437">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Entre grupos</a:t>
                      </a:r>
                    </a:p>
                    <a:p>
                      <a:pPr algn="l">
                        <a:lnSpc>
                          <a:spcPct val="107000"/>
                        </a:lnSpc>
                        <a:spcBef>
                          <a:spcPts val="600"/>
                        </a:spcBef>
                        <a:spcAft>
                          <a:spcPts val="0"/>
                        </a:spcAft>
                      </a:pPr>
                      <a:r>
                        <a:rPr lang="es-ES" sz="2000" b="1" dirty="0">
                          <a:solidFill>
                            <a:srgbClr val="0070C0"/>
                          </a:solidFill>
                          <a:effectLst/>
                          <a:latin typeface="+mn-lt"/>
                          <a:ea typeface="Times New Roman" panose="02020603050405020304" pitchFamily="18" charset="0"/>
                          <a:cs typeface="Times New Roman" panose="02020603050405020304" pitchFamily="18" charset="0"/>
                        </a:rPr>
                        <a:t>      factor</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207,267</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2</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103,633</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kern="1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0,53</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kern="12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0,5934</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5437">
                <a:tc>
                  <a:txBody>
                    <a:bodyPr/>
                    <a:lstStyle/>
                    <a:p>
                      <a:pPr algn="l">
                        <a:lnSpc>
                          <a:spcPct val="107000"/>
                        </a:lnSpc>
                        <a:spcBef>
                          <a:spcPts val="600"/>
                        </a:spcBef>
                        <a:spcAft>
                          <a:spcPts val="0"/>
                        </a:spcAft>
                      </a:pPr>
                      <a:r>
                        <a:rPr lang="es-ES" sz="2000" dirty="0" err="1">
                          <a:effectLst/>
                          <a:latin typeface="Times New Roman" panose="02020603050405020304" pitchFamily="18" charset="0"/>
                          <a:ea typeface="Calibri" panose="020F0502020204030204" pitchFamily="34" charset="0"/>
                          <a:cs typeface="Times New Roman" panose="02020603050405020304" pitchFamily="18" charset="0"/>
                        </a:rPr>
                        <a:t>Intra</a:t>
                      </a: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 grupos</a:t>
                      </a:r>
                    </a:p>
                    <a:p>
                      <a:pPr algn="l">
                        <a:lnSpc>
                          <a:spcPct val="107000"/>
                        </a:lnSpc>
                        <a:spcBef>
                          <a:spcPts val="600"/>
                        </a:spcBef>
                        <a:spcAft>
                          <a:spcPts val="0"/>
                        </a:spcAft>
                      </a:pPr>
                      <a:r>
                        <a:rPr lang="es-ES" sz="2000" b="1" dirty="0">
                          <a:solidFill>
                            <a:srgbClr val="0070C0"/>
                          </a:solidFill>
                          <a:effectLst/>
                          <a:latin typeface="+mn-lt"/>
                          <a:ea typeface="Times New Roman" panose="02020603050405020304" pitchFamily="18" charset="0"/>
                          <a:cs typeface="Times New Roman" panose="02020603050405020304" pitchFamily="18" charset="0"/>
                        </a:rPr>
                        <a:t>     residuo</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5258,2</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27</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a:effectLst/>
                          <a:latin typeface="Times New Roman" panose="02020603050405020304" pitchFamily="18" charset="0"/>
                          <a:ea typeface="Calibri" panose="020F0502020204030204" pitchFamily="34" charset="0"/>
                          <a:cs typeface="Times New Roman" panose="02020603050405020304" pitchFamily="18" charset="0"/>
                        </a:rPr>
                        <a:t>194,748</a:t>
                      </a:r>
                      <a:endParaRPr lang="es-ES" sz="200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7891">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Total (</a:t>
                      </a:r>
                      <a:r>
                        <a:rPr lang="es-ES" sz="2000" dirty="0" err="1">
                          <a:effectLst/>
                          <a:latin typeface="Times New Roman" panose="02020603050405020304" pitchFamily="18" charset="0"/>
                          <a:ea typeface="Calibri" panose="020F0502020204030204" pitchFamily="34" charset="0"/>
                          <a:cs typeface="Times New Roman" panose="02020603050405020304" pitchFamily="18" charset="0"/>
                        </a:rPr>
                        <a:t>Corr</a:t>
                      </a: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5465,47</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29</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 name="Rectangle 2"/>
          <p:cNvSpPr>
            <a:spLocks noChangeArrowheads="1"/>
          </p:cNvSpPr>
          <p:nvPr/>
        </p:nvSpPr>
        <p:spPr bwMode="auto">
          <a:xfrm>
            <a:off x="96923" y="656860"/>
            <a:ext cx="6135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Tabla ANOVA para EQUIDINA por PROV</a:t>
            </a:r>
            <a:endParaRPr kumimoji="0" lang="es-ES" altLang="es-E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Text Box 21"/>
          <p:cNvSpPr txBox="1">
            <a:spLocks noChangeArrowheads="1"/>
          </p:cNvSpPr>
          <p:nvPr/>
        </p:nvSpPr>
        <p:spPr bwMode="auto">
          <a:xfrm>
            <a:off x="113282" y="4729435"/>
            <a:ext cx="5394821"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b="1" dirty="0"/>
              <a:t>b)</a:t>
            </a:r>
            <a:r>
              <a:rPr lang="es-ES_tradnl" dirty="0"/>
              <a:t> (</a:t>
            </a:r>
            <a:r>
              <a:rPr lang="es-ES_tradnl" dirty="0" err="1">
                <a:solidFill>
                  <a:srgbClr val="0070C0"/>
                </a:solidFill>
              </a:rPr>
              <a:t>P_value</a:t>
            </a:r>
            <a:r>
              <a:rPr lang="es-ES_tradnl" dirty="0"/>
              <a:t>=</a:t>
            </a:r>
            <a:r>
              <a:rPr lang="es-ES_tradnl" dirty="0">
                <a:solidFill>
                  <a:srgbClr val="0070C0"/>
                </a:solidFill>
              </a:rPr>
              <a:t>0,5934</a:t>
            </a:r>
            <a:r>
              <a:rPr lang="es-ES_tradnl" dirty="0"/>
              <a:t>)</a:t>
            </a:r>
            <a:r>
              <a:rPr lang="es-ES_tradnl" dirty="0">
                <a:solidFill>
                  <a:schemeClr val="tx2"/>
                </a:solidFill>
              </a:rPr>
              <a:t> </a:t>
            </a:r>
            <a:r>
              <a:rPr lang="es-ES_tradnl" b="1" dirty="0"/>
              <a:t>&gt;</a:t>
            </a:r>
            <a:r>
              <a:rPr lang="es-ES_tradnl" dirty="0"/>
              <a:t> (</a:t>
            </a:r>
            <a:r>
              <a:rPr lang="es-ES_tradnl" b="1" dirty="0">
                <a:solidFill>
                  <a:srgbClr val="CC3300"/>
                </a:solidFill>
                <a:sym typeface="Symbol" pitchFamily="18" charset="2"/>
              </a:rPr>
              <a:t></a:t>
            </a:r>
            <a:r>
              <a:rPr lang="es-ES_tradnl" dirty="0"/>
              <a:t>=</a:t>
            </a:r>
            <a:r>
              <a:rPr lang="es-ES_tradnl" dirty="0">
                <a:solidFill>
                  <a:srgbClr val="CC3300"/>
                </a:solidFill>
                <a:sym typeface="Symbol" pitchFamily="18" charset="2"/>
              </a:rPr>
              <a:t>0,05</a:t>
            </a:r>
            <a:r>
              <a:rPr lang="es-ES_tradnl" dirty="0"/>
              <a:t>)</a:t>
            </a:r>
            <a:endParaRPr lang="es-ES_tradnl" baseline="-25000" dirty="0"/>
          </a:p>
        </p:txBody>
      </p:sp>
    </p:spTree>
    <p:extLst>
      <p:ext uri="{BB962C8B-B14F-4D97-AF65-F5344CB8AC3E}">
        <p14:creationId xmlns:p14="http://schemas.microsoft.com/office/powerpoint/2010/main" val="284546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854"/>
                                        </p:tgtEl>
                                        <p:attrNameLst>
                                          <p:attrName>style.visibility</p:attrName>
                                        </p:attrNameLst>
                                      </p:cBhvr>
                                      <p:to>
                                        <p:strVal val="visible"/>
                                      </p:to>
                                    </p:set>
                                    <p:anim calcmode="lin" valueType="num">
                                      <p:cBhvr>
                                        <p:cTn id="11" dur="2000" fill="hold"/>
                                        <p:tgtEl>
                                          <p:spTgt spid="75854"/>
                                        </p:tgtEl>
                                        <p:attrNameLst>
                                          <p:attrName>ppt_w</p:attrName>
                                        </p:attrNameLst>
                                      </p:cBhvr>
                                      <p:tavLst>
                                        <p:tav tm="0">
                                          <p:val>
                                            <p:fltVal val="0"/>
                                          </p:val>
                                        </p:tav>
                                        <p:tav tm="100000">
                                          <p:val>
                                            <p:strVal val="#ppt_w"/>
                                          </p:val>
                                        </p:tav>
                                      </p:tavLst>
                                    </p:anim>
                                    <p:anim calcmode="lin" valueType="num">
                                      <p:cBhvr>
                                        <p:cTn id="12" dur="2000" fill="hold"/>
                                        <p:tgtEl>
                                          <p:spTgt spid="75854"/>
                                        </p:tgtEl>
                                        <p:attrNameLst>
                                          <p:attrName>ppt_h</p:attrName>
                                        </p:attrNameLst>
                                      </p:cBhvr>
                                      <p:tavLst>
                                        <p:tav tm="0">
                                          <p:val>
                                            <p:fltVal val="0"/>
                                          </p:val>
                                        </p:tav>
                                        <p:tav tm="100000">
                                          <p:val>
                                            <p:strVal val="#ppt_h"/>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4" grpId="0" autoUpdateAnimBg="0"/>
      <p:bldP spid="22"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s-ES_tradnl" dirty="0">
                <a:solidFill>
                  <a:schemeClr val="accent5"/>
                </a:solidFill>
              </a:rPr>
              <a:t>5- Análisis de residuos</a:t>
            </a:r>
          </a:p>
        </p:txBody>
      </p:sp>
      <mc:AlternateContent xmlns:mc="http://schemas.openxmlformats.org/markup-compatibility/2006" xmlns:a14="http://schemas.microsoft.com/office/drawing/2010/main">
        <mc:Choice Requires="a14">
          <p:sp>
            <p:nvSpPr>
              <p:cNvPr id="4" name="Rectángulo redondeado 3">
                <a:extLst>
                  <a:ext uri="{FF2B5EF4-FFF2-40B4-BE49-F238E27FC236}">
                    <a16:creationId xmlns:a16="http://schemas.microsoft.com/office/drawing/2014/main" id="{B674F41E-0B43-F84B-BAC2-C37FE59BD3F2}"/>
                  </a:ext>
                </a:extLst>
              </p:cNvPr>
              <p:cNvSpPr/>
              <p:nvPr/>
            </p:nvSpPr>
            <p:spPr>
              <a:xfrm>
                <a:off x="292200" y="683613"/>
                <a:ext cx="8600279" cy="1782474"/>
              </a:xfrm>
              <a:prstGeom prst="roundRect">
                <a:avLst/>
              </a:prstGeom>
              <a:solidFill>
                <a:schemeClr val="bg2"/>
              </a:solidFill>
              <a:ln w="2857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wrap="square">
                <a:spAutoFit/>
              </a:bodyPr>
              <a:lstStyle/>
              <a:p>
                <a:pPr marL="0" indent="0">
                  <a:buNone/>
                </a:pPr>
                <a:r>
                  <a:rPr lang="es-ES_tradnl" b="1" dirty="0">
                    <a:latin typeface="+mn-lt"/>
                  </a:rPr>
                  <a:t>Residuo</a:t>
                </a:r>
                <a:r>
                  <a:rPr lang="es-ES_tradnl" dirty="0">
                    <a:solidFill>
                      <a:schemeClr val="tx1"/>
                    </a:solidFill>
                    <a:latin typeface="+mn-lt"/>
                  </a:rPr>
                  <a:t>: diferencia entre cada dato y la media de su tratamiento</a:t>
                </a:r>
              </a:p>
              <a:p>
                <a:pPr marL="0" indent="0">
                  <a:buNone/>
                </a:pPr>
                <a14:m>
                  <m:oMathPara xmlns:m="http://schemas.openxmlformats.org/officeDocument/2006/math">
                    <m:oMathParaPr>
                      <m:jc m:val="centerGroup"/>
                    </m:oMathParaPr>
                    <m:oMath xmlns:m="http://schemas.openxmlformats.org/officeDocument/2006/math">
                      <m:sSub>
                        <m:sSubPr>
                          <m:ctrlPr>
                            <a:rPr lang="es-ES" b="1" i="1" smtClean="0">
                              <a:solidFill>
                                <a:srgbClr val="000000"/>
                              </a:solidFill>
                              <a:latin typeface="Cambria Math" panose="02040503050406030204" pitchFamily="18" charset="0"/>
                              <a:cs typeface="Calibri"/>
                            </a:rPr>
                          </m:ctrlPr>
                        </m:sSubPr>
                        <m:e>
                          <m:r>
                            <a:rPr lang="es-ES" b="1" i="0" smtClean="0">
                              <a:solidFill>
                                <a:srgbClr val="000000"/>
                              </a:solidFill>
                              <a:latin typeface="Cambria Math" panose="02040503050406030204" pitchFamily="18" charset="0"/>
                              <a:cs typeface="Calibri"/>
                            </a:rPr>
                            <m:t>𝐞</m:t>
                          </m:r>
                        </m:e>
                        <m:sub>
                          <m:r>
                            <a:rPr lang="es-ES" b="1" i="0" smtClean="0">
                              <a:solidFill>
                                <a:srgbClr val="000000"/>
                              </a:solidFill>
                              <a:latin typeface="Cambria Math" panose="02040503050406030204" pitchFamily="18" charset="0"/>
                              <a:cs typeface="Calibri"/>
                            </a:rPr>
                            <m:t>𝐢𝐣</m:t>
                          </m:r>
                        </m:sub>
                      </m:sSub>
                      <m:r>
                        <a:rPr lang="es-ES" b="1" i="0" smtClean="0">
                          <a:solidFill>
                            <a:srgbClr val="000000"/>
                          </a:solidFill>
                          <a:latin typeface="Cambria Math" panose="02040503050406030204" pitchFamily="18" charset="0"/>
                          <a:cs typeface="Calibri"/>
                        </a:rPr>
                        <m:t>=</m:t>
                      </m:r>
                      <m:sSub>
                        <m:sSubPr>
                          <m:ctrlPr>
                            <a:rPr lang="es-ES" b="1" i="1" smtClean="0">
                              <a:solidFill>
                                <a:srgbClr val="000000"/>
                              </a:solidFill>
                              <a:latin typeface="Cambria Math" panose="02040503050406030204" pitchFamily="18" charset="0"/>
                              <a:cs typeface="Calibri"/>
                            </a:rPr>
                          </m:ctrlPr>
                        </m:sSubPr>
                        <m:e>
                          <m:r>
                            <a:rPr lang="es-ES" b="1" i="0" smtClean="0">
                              <a:solidFill>
                                <a:srgbClr val="000000"/>
                              </a:solidFill>
                              <a:latin typeface="Cambria Math" panose="02040503050406030204" pitchFamily="18" charset="0"/>
                              <a:cs typeface="Calibri"/>
                            </a:rPr>
                            <m:t>𝐗</m:t>
                          </m:r>
                        </m:e>
                        <m:sub>
                          <m:r>
                            <a:rPr lang="es-ES" b="1" i="0" smtClean="0">
                              <a:solidFill>
                                <a:srgbClr val="000000"/>
                              </a:solidFill>
                              <a:latin typeface="Cambria Math" panose="02040503050406030204" pitchFamily="18" charset="0"/>
                              <a:cs typeface="Calibri"/>
                            </a:rPr>
                            <m:t>𝐢𝐣</m:t>
                          </m:r>
                        </m:sub>
                      </m:sSub>
                      <m:r>
                        <a:rPr lang="es-ES" b="1" i="0" smtClean="0">
                          <a:solidFill>
                            <a:srgbClr val="000000"/>
                          </a:solidFill>
                          <a:latin typeface="Cambria Math" panose="02040503050406030204" pitchFamily="18" charset="0"/>
                          <a:cs typeface="Calibri"/>
                        </a:rPr>
                        <m:t>−</m:t>
                      </m:r>
                      <m:sSub>
                        <m:sSubPr>
                          <m:ctrlPr>
                            <a:rPr lang="es-ES" b="1" i="1" smtClean="0">
                              <a:solidFill>
                                <a:srgbClr val="000000"/>
                              </a:solidFill>
                              <a:latin typeface="Cambria Math" panose="02040503050406030204" pitchFamily="18" charset="0"/>
                              <a:cs typeface="Calibri"/>
                            </a:rPr>
                          </m:ctrlPr>
                        </m:sSubPr>
                        <m:e>
                          <m:acc>
                            <m:accPr>
                              <m:chr m:val="̅"/>
                              <m:ctrlPr>
                                <a:rPr lang="es-ES" b="1" i="1" smtClean="0">
                                  <a:solidFill>
                                    <a:srgbClr val="000000"/>
                                  </a:solidFill>
                                  <a:latin typeface="Cambria Math" panose="02040503050406030204" pitchFamily="18" charset="0"/>
                                  <a:cs typeface="Calibri"/>
                                </a:rPr>
                              </m:ctrlPr>
                            </m:accPr>
                            <m:e>
                              <m:r>
                                <a:rPr lang="es-ES" b="1" i="0" smtClean="0">
                                  <a:solidFill>
                                    <a:srgbClr val="000000"/>
                                  </a:solidFill>
                                  <a:latin typeface="Cambria Math" panose="02040503050406030204" pitchFamily="18" charset="0"/>
                                  <a:cs typeface="Calibri"/>
                                </a:rPr>
                                <m:t>𝐗</m:t>
                              </m:r>
                            </m:e>
                          </m:acc>
                        </m:e>
                        <m:sub>
                          <m:r>
                            <a:rPr lang="es-ES" b="1" i="0" smtClean="0">
                              <a:solidFill>
                                <a:srgbClr val="000000"/>
                              </a:solidFill>
                              <a:latin typeface="Cambria Math" panose="02040503050406030204" pitchFamily="18" charset="0"/>
                              <a:cs typeface="Calibri"/>
                            </a:rPr>
                            <m:t>𝐢</m:t>
                          </m:r>
                        </m:sub>
                      </m:sSub>
                    </m:oMath>
                  </m:oMathPara>
                </a14:m>
                <a:endParaRPr lang="es-ES" b="1" dirty="0">
                  <a:solidFill>
                    <a:srgbClr val="000000"/>
                  </a:solidFill>
                  <a:latin typeface="+mn-lt"/>
                  <a:cs typeface="Calibri"/>
                </a:endParaRPr>
              </a:p>
              <a:p>
                <a:r>
                  <a:rPr lang="es-ES_tradnl" dirty="0">
                    <a:solidFill>
                      <a:srgbClr val="000000"/>
                    </a:solidFill>
                    <a:cs typeface="Calibri"/>
                  </a:rPr>
                  <a:t>Refleja el </a:t>
                </a:r>
                <a:r>
                  <a:rPr lang="es-ES_tradnl" b="1" dirty="0">
                    <a:solidFill>
                      <a:srgbClr val="000000"/>
                    </a:solidFill>
                    <a:cs typeface="Calibri"/>
                  </a:rPr>
                  <a:t>efecto de todos los factores no controlados que pueden haber afectado a este resultado</a:t>
                </a:r>
              </a:p>
            </p:txBody>
          </p:sp>
        </mc:Choice>
        <mc:Fallback xmlns="">
          <p:sp>
            <p:nvSpPr>
              <p:cNvPr id="4" name="Rectángulo redondeado 3">
                <a:extLst>
                  <a:ext uri="{FF2B5EF4-FFF2-40B4-BE49-F238E27FC236}">
                    <a16:creationId xmlns:a16="http://schemas.microsoft.com/office/drawing/2014/main" id="{B674F41E-0B43-F84B-BAC2-C37FE59BD3F2}"/>
                  </a:ext>
                </a:extLst>
              </p:cNvPr>
              <p:cNvSpPr>
                <a:spLocks noRot="1" noChangeAspect="1" noMove="1" noResize="1" noEditPoints="1" noAdjustHandles="1" noChangeArrowheads="1" noChangeShapeType="1" noTextEdit="1"/>
              </p:cNvSpPr>
              <p:nvPr/>
            </p:nvSpPr>
            <p:spPr>
              <a:xfrm>
                <a:off x="292200" y="683613"/>
                <a:ext cx="8600279" cy="1782474"/>
              </a:xfrm>
              <a:prstGeom prst="roundRect">
                <a:avLst/>
              </a:prstGeom>
              <a:blipFill>
                <a:blip r:embed="rId4"/>
                <a:stretch>
                  <a:fillRect r="-441" b="-699"/>
                </a:stretch>
              </a:blipFill>
              <a:ln w="28575" cap="flat" cmpd="sng" algn="ctr">
                <a:solidFill>
                  <a:schemeClr val="accent5"/>
                </a:solidFill>
                <a:prstDash val="solid"/>
                <a:round/>
                <a:headEnd type="none" w="med" len="med"/>
                <a:tailEnd type="none" w="med" len="med"/>
              </a:ln>
            </p:spPr>
            <p:txBody>
              <a:bodyPr/>
              <a:lstStyle/>
              <a:p>
                <a:r>
                  <a:rPr lang="es-ES">
                    <a:noFill/>
                  </a:rPr>
                  <a:t> </a:t>
                </a:r>
              </a:p>
            </p:txBody>
          </p:sp>
        </mc:Fallback>
      </mc:AlternateContent>
      <p:sp>
        <p:nvSpPr>
          <p:cNvPr id="7" name="Rectangle 3">
            <a:extLst>
              <a:ext uri="{FF2B5EF4-FFF2-40B4-BE49-F238E27FC236}">
                <a16:creationId xmlns:a16="http://schemas.microsoft.com/office/drawing/2014/main" id="{6B20E7CD-FB48-7143-80EA-CC6CF4CD1679}"/>
              </a:ext>
            </a:extLst>
          </p:cNvPr>
          <p:cNvSpPr>
            <a:spLocks noGrp="1" noChangeArrowheads="1"/>
          </p:cNvSpPr>
          <p:nvPr>
            <p:ph idx="1"/>
          </p:nvPr>
        </p:nvSpPr>
        <p:spPr>
          <a:xfrm>
            <a:off x="324248" y="2642058"/>
            <a:ext cx="1586182" cy="328074"/>
          </a:xfrm>
        </p:spPr>
        <p:txBody>
          <a:bodyPr>
            <a:noAutofit/>
          </a:bodyPr>
          <a:lstStyle/>
          <a:p>
            <a:pPr marL="0" indent="0">
              <a:buNone/>
            </a:pPr>
            <a:r>
              <a:rPr lang="es-ES_tradnl" sz="2400" b="1" dirty="0"/>
              <a:t>Ejemplo</a:t>
            </a:r>
            <a:r>
              <a:rPr lang="es-ES_tradnl" sz="2400" dirty="0"/>
              <a:t>:</a:t>
            </a:r>
          </a:p>
        </p:txBody>
      </p:sp>
      <p:graphicFrame>
        <p:nvGraphicFramePr>
          <p:cNvPr id="8" name="Object 4">
            <a:extLst>
              <a:ext uri="{FF2B5EF4-FFF2-40B4-BE49-F238E27FC236}">
                <a16:creationId xmlns:a16="http://schemas.microsoft.com/office/drawing/2014/main" id="{445CF172-AAA0-7A48-9037-99183A9D0008}"/>
              </a:ext>
            </a:extLst>
          </p:cNvPr>
          <p:cNvGraphicFramePr>
            <a:graphicFrameLocks noChangeAspect="1"/>
          </p:cNvGraphicFramePr>
          <p:nvPr>
            <p:extLst>
              <p:ext uri="{D42A27DB-BD31-4B8C-83A1-F6EECF244321}">
                <p14:modId xmlns:p14="http://schemas.microsoft.com/office/powerpoint/2010/main" val="2164857450"/>
              </p:ext>
            </p:extLst>
          </p:nvPr>
        </p:nvGraphicFramePr>
        <p:xfrm>
          <a:off x="3287068" y="3117131"/>
          <a:ext cx="2197806" cy="477660"/>
        </p:xfrm>
        <a:graphic>
          <a:graphicData uri="http://schemas.openxmlformats.org/presentationml/2006/ole">
            <mc:AlternateContent xmlns:mc="http://schemas.openxmlformats.org/markup-compatibility/2006">
              <mc:Choice xmlns:v="urn:schemas-microsoft-com:vml" Requires="v">
                <p:oleObj spid="_x0000_s1325107" name="Equation" r:id="rId5" imgW="863280" imgH="177480" progId="Equation.DSMT4">
                  <p:embed/>
                </p:oleObj>
              </mc:Choice>
              <mc:Fallback>
                <p:oleObj name="Equation" r:id="rId5" imgW="863280" imgH="177480" progId="Equation.DSMT4">
                  <p:embed/>
                  <p:pic>
                    <p:nvPicPr>
                      <p:cNvPr id="28058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068" y="3117131"/>
                        <a:ext cx="2197806" cy="477660"/>
                      </a:xfrm>
                      <a:prstGeom prst="rect">
                        <a:avLst/>
                      </a:prstGeom>
                      <a:noFill/>
                      <a:extLst/>
                    </p:spPr>
                  </p:pic>
                </p:oleObj>
              </mc:Fallback>
            </mc:AlternateContent>
          </a:graphicData>
        </a:graphic>
      </p:graphicFrame>
      <p:graphicFrame>
        <p:nvGraphicFramePr>
          <p:cNvPr id="9" name="Object 5">
            <a:extLst>
              <a:ext uri="{FF2B5EF4-FFF2-40B4-BE49-F238E27FC236}">
                <a16:creationId xmlns:a16="http://schemas.microsoft.com/office/drawing/2014/main" id="{6860845F-3119-1B4A-9FEA-76A672A23648}"/>
              </a:ext>
            </a:extLst>
          </p:cNvPr>
          <p:cNvGraphicFramePr>
            <a:graphicFrameLocks noChangeAspect="1"/>
          </p:cNvGraphicFramePr>
          <p:nvPr>
            <p:extLst>
              <p:ext uri="{D42A27DB-BD31-4B8C-83A1-F6EECF244321}">
                <p14:modId xmlns:p14="http://schemas.microsoft.com/office/powerpoint/2010/main" val="3989023774"/>
              </p:ext>
            </p:extLst>
          </p:nvPr>
        </p:nvGraphicFramePr>
        <p:xfrm>
          <a:off x="3237855" y="3955331"/>
          <a:ext cx="2423841" cy="477660"/>
        </p:xfrm>
        <a:graphic>
          <a:graphicData uri="http://schemas.openxmlformats.org/presentationml/2006/ole">
            <mc:AlternateContent xmlns:mc="http://schemas.openxmlformats.org/markup-compatibility/2006">
              <mc:Choice xmlns:v="urn:schemas-microsoft-com:vml" Requires="v">
                <p:oleObj spid="_x0000_s1325108" name="Equation" r:id="rId7" imgW="952200" imgH="177480" progId="Equation.DSMT4">
                  <p:embed/>
                </p:oleObj>
              </mc:Choice>
              <mc:Fallback>
                <p:oleObj name="Equation" r:id="rId7" imgW="952200" imgH="177480" progId="Equation.DSMT4">
                  <p:embed/>
                  <p:pic>
                    <p:nvPicPr>
                      <p:cNvPr id="28058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7855" y="3955331"/>
                        <a:ext cx="2423841" cy="477660"/>
                      </a:xfrm>
                      <a:prstGeom prst="rect">
                        <a:avLst/>
                      </a:prstGeom>
                      <a:noFill/>
                      <a:extLst/>
                    </p:spPr>
                  </p:pic>
                </p:oleObj>
              </mc:Fallback>
            </mc:AlternateContent>
          </a:graphicData>
        </a:graphic>
      </p:graphicFrame>
      <p:sp>
        <p:nvSpPr>
          <p:cNvPr id="10" name="AutoShape 6">
            <a:extLst>
              <a:ext uri="{FF2B5EF4-FFF2-40B4-BE49-F238E27FC236}">
                <a16:creationId xmlns:a16="http://schemas.microsoft.com/office/drawing/2014/main" id="{D5A8815F-873A-B14C-AED5-45FBD23ABD24}"/>
              </a:ext>
            </a:extLst>
          </p:cNvPr>
          <p:cNvSpPr>
            <a:spLocks/>
          </p:cNvSpPr>
          <p:nvPr/>
        </p:nvSpPr>
        <p:spPr bwMode="auto">
          <a:xfrm>
            <a:off x="713655" y="5051661"/>
            <a:ext cx="2400176" cy="1247390"/>
          </a:xfrm>
          <a:prstGeom prst="borderCallout2">
            <a:avLst>
              <a:gd name="adj1" fmla="val 937"/>
              <a:gd name="adj2" fmla="val 55711"/>
              <a:gd name="adj3" fmla="val -31643"/>
              <a:gd name="adj4" fmla="val 85002"/>
              <a:gd name="adj5" fmla="val -119662"/>
              <a:gd name="adj6" fmla="val 110866"/>
            </a:avLst>
          </a:prstGeom>
          <a:noFill/>
          <a:ln w="19050" cap="sq">
            <a:solidFill>
              <a:srgbClr val="FF3300"/>
            </a:solidFill>
            <a:miter lim="800000"/>
            <a:headEnd type="none" w="sm" len="sm"/>
            <a:tailEnd type="none" w="sm" len="sm"/>
          </a:ln>
          <a:effectLst/>
        </p:spPr>
        <p:txBody>
          <a:bodyPr/>
          <a:lstStyle/>
          <a:p>
            <a:pPr algn="ctr"/>
            <a:r>
              <a:rPr lang="es-ES_tradnl" sz="2000" dirty="0">
                <a:latin typeface="+mn-lt"/>
              </a:rPr>
              <a:t>1er valor observado del equilibrado dinámico del </a:t>
            </a:r>
            <a:r>
              <a:rPr lang="es-ES_tradnl" sz="2000" b="1" dirty="0">
                <a:latin typeface="+mn-lt"/>
              </a:rPr>
              <a:t>prov. 1</a:t>
            </a:r>
          </a:p>
        </p:txBody>
      </p:sp>
      <p:sp>
        <p:nvSpPr>
          <p:cNvPr id="11" name="AutoShape 7">
            <a:extLst>
              <a:ext uri="{FF2B5EF4-FFF2-40B4-BE49-F238E27FC236}">
                <a16:creationId xmlns:a16="http://schemas.microsoft.com/office/drawing/2014/main" id="{4A7D996F-DA79-9A42-996D-BA1708F130DB}"/>
              </a:ext>
            </a:extLst>
          </p:cNvPr>
          <p:cNvSpPr>
            <a:spLocks/>
          </p:cNvSpPr>
          <p:nvPr/>
        </p:nvSpPr>
        <p:spPr bwMode="auto">
          <a:xfrm>
            <a:off x="555853" y="3482842"/>
            <a:ext cx="2233612" cy="1422637"/>
          </a:xfrm>
          <a:prstGeom prst="borderCallout2">
            <a:avLst>
              <a:gd name="adj1" fmla="val 337"/>
              <a:gd name="adj2" fmla="val 68477"/>
              <a:gd name="adj3" fmla="val -25551"/>
              <a:gd name="adj4" fmla="val 103404"/>
              <a:gd name="adj5" fmla="val -18973"/>
              <a:gd name="adj6" fmla="val 160143"/>
            </a:avLst>
          </a:prstGeom>
          <a:noFill/>
          <a:ln w="19050" cap="sq">
            <a:solidFill>
              <a:srgbClr val="FF3300"/>
            </a:solidFill>
            <a:miter lim="800000"/>
            <a:headEnd type="none" w="sm" len="sm"/>
            <a:tailEnd type="none" w="sm" len="sm"/>
          </a:ln>
          <a:effectLst/>
        </p:spPr>
        <p:txBody>
          <a:bodyPr/>
          <a:lstStyle/>
          <a:p>
            <a:pPr algn="ctr"/>
            <a:r>
              <a:rPr lang="es-ES_tradnl" sz="2000" dirty="0">
                <a:latin typeface="+mn-lt"/>
              </a:rPr>
              <a:t>Media del equilibrado dinámico de la muestra del prov. 1</a:t>
            </a:r>
          </a:p>
        </p:txBody>
      </p:sp>
      <p:sp>
        <p:nvSpPr>
          <p:cNvPr id="12" name="AutoShape 8">
            <a:extLst>
              <a:ext uri="{FF2B5EF4-FFF2-40B4-BE49-F238E27FC236}">
                <a16:creationId xmlns:a16="http://schemas.microsoft.com/office/drawing/2014/main" id="{96ABA9E0-DDEF-0E4C-B871-A4A47C17C681}"/>
              </a:ext>
            </a:extLst>
          </p:cNvPr>
          <p:cNvSpPr>
            <a:spLocks/>
          </p:cNvSpPr>
          <p:nvPr/>
        </p:nvSpPr>
        <p:spPr bwMode="auto">
          <a:xfrm>
            <a:off x="6357698" y="3499016"/>
            <a:ext cx="2047116" cy="351515"/>
          </a:xfrm>
          <a:prstGeom prst="borderCallout2">
            <a:avLst>
              <a:gd name="adj1" fmla="val 25000"/>
              <a:gd name="adj2" fmla="val -3333"/>
              <a:gd name="adj3" fmla="val 25000"/>
              <a:gd name="adj4" fmla="val -3542"/>
              <a:gd name="adj5" fmla="val -20861"/>
              <a:gd name="adj6" fmla="val -43185"/>
            </a:avLst>
          </a:prstGeom>
          <a:noFill/>
          <a:ln w="19050" cap="sq">
            <a:solidFill>
              <a:srgbClr val="FF3300"/>
            </a:solidFill>
            <a:miter lim="800000"/>
            <a:headEnd type="none" w="sm" len="sm"/>
            <a:tailEnd type="none" w="sm" len="sm"/>
          </a:ln>
          <a:effectLst/>
        </p:spPr>
        <p:txBody>
          <a:bodyPr/>
          <a:lstStyle/>
          <a:p>
            <a:pPr algn="ctr"/>
            <a:r>
              <a:rPr lang="es-ES_tradnl" sz="2000" b="1">
                <a:latin typeface="+mn-lt"/>
              </a:rPr>
              <a:t>Residuo 1</a:t>
            </a:r>
          </a:p>
        </p:txBody>
      </p:sp>
      <p:sp>
        <p:nvSpPr>
          <p:cNvPr id="13" name="AutoShape 9">
            <a:extLst>
              <a:ext uri="{FF2B5EF4-FFF2-40B4-BE49-F238E27FC236}">
                <a16:creationId xmlns:a16="http://schemas.microsoft.com/office/drawing/2014/main" id="{7DCB7337-7943-9543-B33E-0BEA7617EC91}"/>
              </a:ext>
            </a:extLst>
          </p:cNvPr>
          <p:cNvSpPr>
            <a:spLocks/>
          </p:cNvSpPr>
          <p:nvPr/>
        </p:nvSpPr>
        <p:spPr bwMode="auto">
          <a:xfrm>
            <a:off x="3582339" y="5054092"/>
            <a:ext cx="2419227" cy="1326789"/>
          </a:xfrm>
          <a:prstGeom prst="borderCallout2">
            <a:avLst>
              <a:gd name="adj1" fmla="val 7046"/>
              <a:gd name="adj2" fmla="val -3333"/>
              <a:gd name="adj3" fmla="val 7046"/>
              <a:gd name="adj4" fmla="val -11944"/>
              <a:gd name="adj5" fmla="val -49457"/>
              <a:gd name="adj6" fmla="val -7111"/>
            </a:avLst>
          </a:prstGeom>
          <a:noFill/>
          <a:ln w="19050" cap="sq">
            <a:solidFill>
              <a:srgbClr val="FF3300"/>
            </a:solidFill>
            <a:miter lim="800000"/>
            <a:headEnd type="none" w="sm" len="sm"/>
            <a:tailEnd type="none" w="sm" len="sm"/>
          </a:ln>
          <a:effectLst/>
        </p:spPr>
        <p:txBody>
          <a:bodyPr/>
          <a:lstStyle/>
          <a:p>
            <a:pPr algn="ctr"/>
            <a:r>
              <a:rPr lang="es-ES_tradnl" sz="2000" dirty="0">
                <a:latin typeface="+mn-lt"/>
              </a:rPr>
              <a:t>Séptimo valor observado del equilibrado dinámico del </a:t>
            </a:r>
            <a:r>
              <a:rPr lang="es-ES_tradnl" sz="2000" b="1" dirty="0">
                <a:latin typeface="+mn-lt"/>
              </a:rPr>
              <a:t>prov. 2</a:t>
            </a:r>
          </a:p>
        </p:txBody>
      </p:sp>
      <p:sp>
        <p:nvSpPr>
          <p:cNvPr id="14" name="AutoShape 10">
            <a:extLst>
              <a:ext uri="{FF2B5EF4-FFF2-40B4-BE49-F238E27FC236}">
                <a16:creationId xmlns:a16="http://schemas.microsoft.com/office/drawing/2014/main" id="{FBAC85E3-D659-6D47-BB04-E9FDF8E81A66}"/>
              </a:ext>
            </a:extLst>
          </p:cNvPr>
          <p:cNvSpPr>
            <a:spLocks/>
          </p:cNvSpPr>
          <p:nvPr/>
        </p:nvSpPr>
        <p:spPr bwMode="auto">
          <a:xfrm>
            <a:off x="6203305" y="5218634"/>
            <a:ext cx="2678582" cy="1162247"/>
          </a:xfrm>
          <a:prstGeom prst="borderCallout2">
            <a:avLst>
              <a:gd name="adj1" fmla="val 10157"/>
              <a:gd name="adj2" fmla="val -2597"/>
              <a:gd name="adj3" fmla="val -33551"/>
              <a:gd name="adj4" fmla="val -9239"/>
              <a:gd name="adj5" fmla="val -71784"/>
              <a:gd name="adj6" fmla="val -63425"/>
            </a:avLst>
          </a:prstGeom>
          <a:noFill/>
          <a:ln w="19050" cap="sq">
            <a:solidFill>
              <a:srgbClr val="FF3300"/>
            </a:solidFill>
            <a:miter lim="800000"/>
            <a:headEnd type="none" w="sm" len="sm"/>
            <a:tailEnd type="none" w="sm" len="sm"/>
          </a:ln>
          <a:effectLst/>
        </p:spPr>
        <p:txBody>
          <a:bodyPr/>
          <a:lstStyle/>
          <a:p>
            <a:pPr algn="ctr"/>
            <a:r>
              <a:rPr lang="es-ES_tradnl" sz="2000" dirty="0">
                <a:latin typeface="+mn-lt"/>
              </a:rPr>
              <a:t>Media del equilibrado dinámico de la muestra del </a:t>
            </a:r>
            <a:r>
              <a:rPr lang="es-ES_tradnl" sz="2000" b="1" dirty="0">
                <a:latin typeface="+mn-lt"/>
              </a:rPr>
              <a:t>prov. 2</a:t>
            </a:r>
          </a:p>
        </p:txBody>
      </p:sp>
      <p:sp>
        <p:nvSpPr>
          <p:cNvPr id="15" name="AutoShape 11">
            <a:extLst>
              <a:ext uri="{FF2B5EF4-FFF2-40B4-BE49-F238E27FC236}">
                <a16:creationId xmlns:a16="http://schemas.microsoft.com/office/drawing/2014/main" id="{BD2E1C47-9F4A-F94F-A299-62BCA3E2878C}"/>
              </a:ext>
            </a:extLst>
          </p:cNvPr>
          <p:cNvSpPr>
            <a:spLocks/>
          </p:cNvSpPr>
          <p:nvPr/>
        </p:nvSpPr>
        <p:spPr bwMode="auto">
          <a:xfrm>
            <a:off x="6519038" y="4257233"/>
            <a:ext cx="2047116" cy="351515"/>
          </a:xfrm>
          <a:prstGeom prst="borderCallout2">
            <a:avLst>
              <a:gd name="adj1" fmla="val 25000"/>
              <a:gd name="adj2" fmla="val -3333"/>
              <a:gd name="adj3" fmla="val 25000"/>
              <a:gd name="adj4" fmla="val -3542"/>
              <a:gd name="adj5" fmla="val 179"/>
              <a:gd name="adj6" fmla="val -43806"/>
            </a:avLst>
          </a:prstGeom>
          <a:noFill/>
          <a:ln w="19050" cap="sq">
            <a:solidFill>
              <a:srgbClr val="FF3300"/>
            </a:solidFill>
            <a:miter lim="800000"/>
            <a:headEnd type="none" w="sm" len="sm"/>
            <a:tailEnd type="none" w="sm" len="sm"/>
          </a:ln>
          <a:effectLst/>
        </p:spPr>
        <p:txBody>
          <a:bodyPr/>
          <a:lstStyle/>
          <a:p>
            <a:pPr algn="ctr"/>
            <a:r>
              <a:rPr lang="es-ES_tradnl" sz="2000" b="1">
                <a:latin typeface="+mn-lt"/>
              </a:rPr>
              <a:t>Residuo 17</a:t>
            </a:r>
          </a:p>
        </p:txBody>
      </p:sp>
      <p:sp>
        <p:nvSpPr>
          <p:cNvPr id="16" name="14 Botón de acción: Documento">
            <a:hlinkClick r:id="rId9" action="ppaction://hlinksldjump" highlightClick="1"/>
            <a:extLst>
              <a:ext uri="{FF2B5EF4-FFF2-40B4-BE49-F238E27FC236}">
                <a16:creationId xmlns:a16="http://schemas.microsoft.com/office/drawing/2014/main" id="{AC710B6B-75BE-5F41-AA75-A960417D2D5F}"/>
              </a:ext>
            </a:extLst>
          </p:cNvPr>
          <p:cNvSpPr/>
          <p:nvPr/>
        </p:nvSpPr>
        <p:spPr bwMode="auto">
          <a:xfrm>
            <a:off x="8357097" y="7380584"/>
            <a:ext cx="360040" cy="288000"/>
          </a:xfrm>
          <a:prstGeom prst="actionButtonDocument">
            <a:avLst/>
          </a:prstGeom>
          <a:solidFill>
            <a:schemeClr val="accent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272357655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0-#ppt_w/2"/>
                                          </p:val>
                                        </p:tav>
                                        <p:tav tm="100000">
                                          <p:val>
                                            <p:strVal val="#ppt_x"/>
                                          </p:val>
                                        </p:tav>
                                      </p:tavLst>
                                    </p:anim>
                                    <p:anim calcmode="lin" valueType="num">
                                      <p:cBhvr additive="base">
                                        <p:cTn id="11" dur="500" fill="hold"/>
                                        <p:tgtEl>
                                          <p:spTgt spid="8"/>
                                        </p:tgtEl>
                                        <p:attrNameLst>
                                          <p:attrName>ppt_y</p:attrName>
                                        </p:attrNameLst>
                                      </p:cBhvr>
                                      <p:tavLst>
                                        <p:tav tm="0">
                                          <p:val>
                                            <p:strVal val="#ppt_y"/>
                                          </p:val>
                                        </p:tav>
                                        <p:tav tm="100000">
                                          <p:val>
                                            <p:strVal val="#ppt_y"/>
                                          </p:val>
                                        </p:tav>
                                      </p:tavLst>
                                    </p:anim>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2000"/>
                                        <p:tgtEl>
                                          <p:spTgt spid="10"/>
                                        </p:tgtEl>
                                      </p:cBhvr>
                                    </p:animEffect>
                                  </p:childTnLst>
                                </p:cTn>
                              </p:par>
                            </p:childTnLst>
                          </p:cTn>
                        </p:par>
                        <p:par>
                          <p:cTn id="16" fill="hold">
                            <p:stCondLst>
                              <p:cond delay="2500"/>
                            </p:stCondLst>
                            <p:childTnLst>
                              <p:par>
                                <p:cTn id="17" presetID="2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2000"/>
                                        <p:tgtEl>
                                          <p:spTgt spid="11"/>
                                        </p:tgtEl>
                                      </p:cBhvr>
                                    </p:animEffect>
                                  </p:childTnLst>
                                </p:cTn>
                              </p:par>
                            </p:childTnLst>
                          </p:cTn>
                        </p:par>
                        <p:par>
                          <p:cTn id="20" fill="hold">
                            <p:stCondLst>
                              <p:cond delay="4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20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9"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0-#ppt_w/2"/>
                                          </p:val>
                                        </p:tav>
                                        <p:tav tm="100000">
                                          <p:val>
                                            <p:strVal val="#ppt_x"/>
                                          </p:val>
                                        </p:tav>
                                      </p:tavLst>
                                    </p:anim>
                                    <p:anim calcmode="lin" valueType="num">
                                      <p:cBhvr additive="base">
                                        <p:cTn id="29" dur="500" fill="hold"/>
                                        <p:tgtEl>
                                          <p:spTgt spid="9"/>
                                        </p:tgtEl>
                                        <p:attrNameLst>
                                          <p:attrName>ppt_y</p:attrName>
                                        </p:attrNameLst>
                                      </p:cBhvr>
                                      <p:tavLst>
                                        <p:tav tm="0">
                                          <p:val>
                                            <p:strVal val="0-#ppt_h/2"/>
                                          </p:val>
                                        </p:tav>
                                        <p:tav tm="100000">
                                          <p:val>
                                            <p:strVal val="#ppt_y"/>
                                          </p:val>
                                        </p:tav>
                                      </p:tavLst>
                                    </p:anim>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up)">
                                      <p:cBhvr>
                                        <p:cTn id="33" dur="2000"/>
                                        <p:tgtEl>
                                          <p:spTgt spid="1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2000"/>
                                        <p:tgtEl>
                                          <p:spTgt spid="14"/>
                                        </p:tgtEl>
                                      </p:cBhvr>
                                    </p:animEffect>
                                  </p:childTnLst>
                                </p:cTn>
                              </p:par>
                            </p:childTnLst>
                          </p:cTn>
                        </p:par>
                        <p:par>
                          <p:cTn id="38" fill="hold">
                            <p:stCondLst>
                              <p:cond delay="4500"/>
                            </p:stCondLst>
                            <p:childTnLst>
                              <p:par>
                                <p:cTn id="39" presetID="22" presetClass="entr" presetSubtype="8"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autoUpdateAnimBg="0"/>
      <p:bldP spid="11" grpId="0" animBg="1" autoUpdateAnimBg="0"/>
      <p:bldP spid="12" grpId="0" animBg="1" autoUpdateAnimBg="0"/>
      <p:bldP spid="13" grpId="0" animBg="1" autoUpdateAnimBg="0"/>
      <p:bldP spid="14" grpId="0" animBg="1" autoUpdateAnimBg="0"/>
      <p:bldP spid="15" grpId="0"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r>
              <a:rPr lang="es-ES_tradnl" dirty="0">
                <a:solidFill>
                  <a:schemeClr val="accent5"/>
                </a:solidFill>
              </a:rPr>
              <a:t>5- Análisis de residuos</a:t>
            </a:r>
          </a:p>
        </p:txBody>
      </p:sp>
      <p:sp>
        <p:nvSpPr>
          <p:cNvPr id="3" name="Marcador de contenido 2">
            <a:extLst>
              <a:ext uri="{FF2B5EF4-FFF2-40B4-BE49-F238E27FC236}">
                <a16:creationId xmlns:a16="http://schemas.microsoft.com/office/drawing/2014/main" id="{42EBBC91-519D-9F40-B229-F5357C287B74}"/>
              </a:ext>
            </a:extLst>
          </p:cNvPr>
          <p:cNvSpPr>
            <a:spLocks noGrp="1"/>
          </p:cNvSpPr>
          <p:nvPr>
            <p:ph idx="1"/>
          </p:nvPr>
        </p:nvSpPr>
        <p:spPr>
          <a:xfrm>
            <a:off x="204910" y="980728"/>
            <a:ext cx="8543554" cy="4320480"/>
          </a:xfrm>
        </p:spPr>
        <p:txBody>
          <a:bodyPr>
            <a:normAutofit/>
          </a:bodyPr>
          <a:lstStyle/>
          <a:p>
            <a:r>
              <a:rPr lang="es-ES_tradnl" altLang="es-ES" sz="2400" dirty="0">
                <a:solidFill>
                  <a:srgbClr val="000000"/>
                </a:solidFill>
                <a:latin typeface="Calibri" panose="020F0502020204030204" pitchFamily="34" charset="0"/>
              </a:rPr>
              <a:t>El estudio de los residuos es de </a:t>
            </a:r>
            <a:r>
              <a:rPr lang="es-ES_tradnl" sz="2400" b="1" dirty="0">
                <a:solidFill>
                  <a:srgbClr val="000000"/>
                </a:solidFill>
                <a:latin typeface="Calibri" panose="020F0502020204030204" pitchFamily="34" charset="0"/>
              </a:rPr>
              <a:t>gran importancia prác</a:t>
            </a:r>
            <a:r>
              <a:rPr lang="es-ES_tradnl" sz="2400" dirty="0">
                <a:solidFill>
                  <a:srgbClr val="000000"/>
                </a:solidFill>
                <a:latin typeface="Calibri" panose="020F0502020204030204" pitchFamily="34" charset="0"/>
              </a:rPr>
              <a:t>tica para </a:t>
            </a:r>
            <a:r>
              <a:rPr lang="es-ES_tradnl" altLang="es-ES" sz="2400" dirty="0">
                <a:solidFill>
                  <a:srgbClr val="000000"/>
                </a:solidFill>
                <a:latin typeface="Calibri" panose="020F0502020204030204" pitchFamily="34" charset="0"/>
              </a:rPr>
              <a:t>completar cualquier análisis de datos reales. </a:t>
            </a:r>
          </a:p>
          <a:p>
            <a:endParaRPr lang="es-ES_tradnl" altLang="es-ES" sz="2400" dirty="0">
              <a:solidFill>
                <a:srgbClr val="000000"/>
              </a:solidFill>
              <a:latin typeface="Calibri" panose="020F0502020204030204" pitchFamily="34" charset="0"/>
            </a:endParaRPr>
          </a:p>
          <a:p>
            <a:r>
              <a:rPr lang="es-ES_tradnl" altLang="es-ES" sz="2400" dirty="0">
                <a:solidFill>
                  <a:srgbClr val="000000"/>
                </a:solidFill>
                <a:latin typeface="Calibri" panose="020F0502020204030204" pitchFamily="34" charset="0"/>
              </a:rPr>
              <a:t>Los </a:t>
            </a:r>
            <a:r>
              <a:rPr lang="es-ES_tradnl" altLang="es-ES" sz="2400" b="1" dirty="0">
                <a:solidFill>
                  <a:srgbClr val="000000"/>
                </a:solidFill>
                <a:latin typeface="Calibri" panose="020F0502020204030204" pitchFamily="34" charset="0"/>
              </a:rPr>
              <a:t>gráficos de residuos </a:t>
            </a:r>
            <a:r>
              <a:rPr lang="es-ES_tradnl" altLang="es-ES" sz="2400" dirty="0">
                <a:solidFill>
                  <a:srgbClr val="000000"/>
                </a:solidFill>
                <a:latin typeface="Calibri" panose="020F0502020204030204" pitchFamily="34" charset="0"/>
              </a:rPr>
              <a:t>permiten:</a:t>
            </a:r>
            <a:endParaRPr lang="es-ES" altLang="es-ES" sz="2400" dirty="0">
              <a:solidFill>
                <a:srgbClr val="000000"/>
              </a:solidFill>
              <a:latin typeface="Calibri" panose="020F0502020204030204" pitchFamily="34" charset="0"/>
            </a:endParaRPr>
          </a:p>
          <a:p>
            <a:pPr lvl="1">
              <a:buFont typeface="Courier New" panose="02070309020205020404" pitchFamily="49" charset="0"/>
              <a:buChar char="o"/>
            </a:pPr>
            <a:r>
              <a:rPr lang="es-ES" altLang="es-ES" sz="2400" b="1" dirty="0">
                <a:solidFill>
                  <a:srgbClr val="000000"/>
                </a:solidFill>
                <a:latin typeface="Calibri" panose="020F0502020204030204" pitchFamily="34" charset="0"/>
              </a:rPr>
              <a:t> Detectar la existencia de datos anómalos </a:t>
            </a:r>
            <a:r>
              <a:rPr lang="es-ES" altLang="es-ES" sz="2400" dirty="0">
                <a:solidFill>
                  <a:srgbClr val="000000"/>
                </a:solidFill>
                <a:latin typeface="Calibri" panose="020F0502020204030204" pitchFamily="34" charset="0"/>
              </a:rPr>
              <a:t>que pueden haber influido decisivamente en las conclusiones (erróneas) de un estudio</a:t>
            </a:r>
          </a:p>
          <a:p>
            <a:pPr lvl="1">
              <a:buFont typeface="Courier New" panose="02070309020205020404" pitchFamily="49" charset="0"/>
              <a:buChar char="o"/>
            </a:pPr>
            <a:r>
              <a:rPr lang="es-ES" altLang="es-ES" sz="2400" dirty="0">
                <a:solidFill>
                  <a:srgbClr val="000000"/>
                </a:solidFill>
                <a:latin typeface="Calibri" panose="020F0502020204030204" pitchFamily="34" charset="0"/>
              </a:rPr>
              <a:t> Detectar </a:t>
            </a:r>
            <a:r>
              <a:rPr lang="es-ES" altLang="es-ES" sz="2400" b="1" dirty="0">
                <a:solidFill>
                  <a:srgbClr val="000000"/>
                </a:solidFill>
                <a:latin typeface="Calibri" panose="020F0502020204030204" pitchFamily="34" charset="0"/>
              </a:rPr>
              <a:t>diferencia de variabilidad entre tratamientos</a:t>
            </a:r>
          </a:p>
          <a:p>
            <a:pPr lvl="1">
              <a:buFont typeface="Courier New" panose="02070309020205020404" pitchFamily="49" charset="0"/>
              <a:buChar char="o"/>
            </a:pPr>
            <a:r>
              <a:rPr lang="es-ES" altLang="es-ES" sz="2400" b="1" dirty="0">
                <a:solidFill>
                  <a:srgbClr val="000000"/>
                </a:solidFill>
                <a:latin typeface="Calibri" panose="020F0502020204030204" pitchFamily="34" charset="0"/>
              </a:rPr>
              <a:t> Pautas no aleatorias </a:t>
            </a:r>
            <a:r>
              <a:rPr lang="es-ES" altLang="es-ES" sz="2400" dirty="0">
                <a:solidFill>
                  <a:srgbClr val="000000"/>
                </a:solidFill>
                <a:latin typeface="Calibri" panose="020F0502020204030204" pitchFamily="34" charset="0"/>
              </a:rPr>
              <a:t>en los datos</a:t>
            </a:r>
          </a:p>
          <a:p>
            <a:pPr lvl="1">
              <a:buFont typeface="Courier New" panose="02070309020205020404" pitchFamily="49" charset="0"/>
              <a:buChar char="o"/>
            </a:pPr>
            <a:r>
              <a:rPr lang="es-ES" altLang="es-ES" sz="2400" dirty="0">
                <a:solidFill>
                  <a:srgbClr val="000000"/>
                </a:solidFill>
                <a:latin typeface="Calibri" panose="020F0502020204030204" pitchFamily="34" charset="0"/>
              </a:rPr>
              <a:t> </a:t>
            </a:r>
            <a:r>
              <a:rPr lang="es-ES" altLang="es-ES" sz="2400" dirty="0" err="1">
                <a:solidFill>
                  <a:srgbClr val="000000"/>
                </a:solidFill>
                <a:latin typeface="Calibri" panose="020F0502020204030204" pitchFamily="34" charset="0"/>
              </a:rPr>
              <a:t>etc</a:t>
            </a:r>
            <a:endParaRPr lang="es-ES" altLang="es-ES" sz="2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79076684"/>
      </p:ext>
    </p:extLst>
  </p:cSld>
  <p:clrMapOvr>
    <a:masterClrMapping/>
  </p:clrMapOvr>
  <p:transition>
    <p:zo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ca-ES" dirty="0" err="1">
                <a:solidFill>
                  <a:schemeClr val="tx2"/>
                </a:solidFill>
              </a:rPr>
              <a:t>Ejemplo</a:t>
            </a:r>
            <a:r>
              <a:rPr lang="ca-ES" dirty="0">
                <a:solidFill>
                  <a:schemeClr val="tx2"/>
                </a:solidFill>
              </a:rPr>
              <a:t> </a:t>
            </a:r>
            <a:r>
              <a:rPr lang="ca-ES" dirty="0" err="1">
                <a:solidFill>
                  <a:schemeClr val="tx2"/>
                </a:solidFill>
              </a:rPr>
              <a:t>Proveedores</a:t>
            </a:r>
            <a:endParaRPr lang="es-ES_tradnl" dirty="0">
              <a:solidFill>
                <a:schemeClr val="folHlink"/>
              </a:solidFill>
            </a:endParaRPr>
          </a:p>
        </p:txBody>
      </p:sp>
      <p:graphicFrame>
        <p:nvGraphicFramePr>
          <p:cNvPr id="284679" name="Object 7"/>
          <p:cNvGraphicFramePr>
            <a:graphicFrameLocks noChangeAspect="1"/>
          </p:cNvGraphicFramePr>
          <p:nvPr>
            <p:extLst>
              <p:ext uri="{D42A27DB-BD31-4B8C-83A1-F6EECF244321}">
                <p14:modId xmlns:p14="http://schemas.microsoft.com/office/powerpoint/2010/main" val="715139103"/>
              </p:ext>
            </p:extLst>
          </p:nvPr>
        </p:nvGraphicFramePr>
        <p:xfrm>
          <a:off x="468612" y="1628899"/>
          <a:ext cx="5399087" cy="4103687"/>
        </p:xfrm>
        <a:graphic>
          <a:graphicData uri="http://schemas.openxmlformats.org/presentationml/2006/ole">
            <mc:AlternateContent xmlns:mc="http://schemas.openxmlformats.org/markup-compatibility/2006">
              <mc:Choice xmlns:v="urn:schemas-microsoft-com:vml" Requires="v">
                <p:oleObj spid="_x0000_s1206357" name="SGWIN StatFolios" r:id="rId4" imgW="6486480" imgH="3286080" progId="SGStatFolio">
                  <p:embed/>
                </p:oleObj>
              </mc:Choice>
              <mc:Fallback>
                <p:oleObj name="SGWIN StatFolios" r:id="rId4" imgW="6486480" imgH="3286080" progId="SGStatFolio">
                  <p:embed/>
                  <p:pic>
                    <p:nvPicPr>
                      <p:cNvPr id="284679" name="Object 7"/>
                      <p:cNvPicPr>
                        <a:picLocks noChangeAspect="1" noChangeArrowheads="1"/>
                      </p:cNvPicPr>
                      <p:nvPr/>
                    </p:nvPicPr>
                    <p:blipFill>
                      <a:blip r:embed="rId5">
                        <a:extLst>
                          <a:ext uri="{28A0092B-C50C-407E-A947-70E740481C1C}">
                            <a14:useLocalDpi xmlns:a14="http://schemas.microsoft.com/office/drawing/2010/main" val="0"/>
                          </a:ext>
                        </a:extLst>
                      </a:blip>
                      <a:srcRect l="8313" t="4459" r="18536" b="1915"/>
                      <a:stretch>
                        <a:fillRect/>
                      </a:stretch>
                    </p:blipFill>
                    <p:spPr bwMode="auto">
                      <a:xfrm>
                        <a:off x="468612" y="1628899"/>
                        <a:ext cx="5399087" cy="4103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107763" dir="18900000" algn="ctr" rotWithShape="0">
                                <a:srgbClr val="808080"/>
                              </a:outerShdw>
                            </a:effectLst>
                          </a14:hiddenEffects>
                        </a:ext>
                      </a:extLst>
                    </p:spPr>
                  </p:pic>
                </p:oleObj>
              </mc:Fallback>
            </mc:AlternateContent>
          </a:graphicData>
        </a:graphic>
      </p:graphicFrame>
      <p:sp>
        <p:nvSpPr>
          <p:cNvPr id="284676" name="AutoShape 4"/>
          <p:cNvSpPr>
            <a:spLocks/>
          </p:cNvSpPr>
          <p:nvPr/>
        </p:nvSpPr>
        <p:spPr bwMode="auto">
          <a:xfrm>
            <a:off x="6012160" y="3645024"/>
            <a:ext cx="2881313" cy="1871511"/>
          </a:xfrm>
          <a:prstGeom prst="borderCallout2">
            <a:avLst>
              <a:gd name="adj1" fmla="val 6889"/>
              <a:gd name="adj2" fmla="val -2856"/>
              <a:gd name="adj3" fmla="val 6889"/>
              <a:gd name="adj4" fmla="val -28273"/>
              <a:gd name="adj5" fmla="val -384"/>
              <a:gd name="adj6" fmla="val -48690"/>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a:lstStyle/>
          <a:p>
            <a:pPr>
              <a:spcBef>
                <a:spcPts val="0"/>
              </a:spcBef>
              <a:spcAft>
                <a:spcPts val="0"/>
              </a:spcAft>
            </a:pPr>
            <a:r>
              <a:rPr lang="es-ES_tradnl" sz="2200" dirty="0">
                <a:solidFill>
                  <a:schemeClr val="tx1"/>
                </a:solidFill>
                <a:latin typeface="+mn-lt"/>
              </a:rPr>
              <a:t>Los residuos deben estar alrededor de cero, distribuidos más o menos de manera uniforme</a:t>
            </a:r>
          </a:p>
        </p:txBody>
      </p:sp>
      <p:sp>
        <p:nvSpPr>
          <p:cNvPr id="8" name="AutoShape 5"/>
          <p:cNvSpPr>
            <a:spLocks/>
          </p:cNvSpPr>
          <p:nvPr/>
        </p:nvSpPr>
        <p:spPr bwMode="auto">
          <a:xfrm>
            <a:off x="5905501" y="2145632"/>
            <a:ext cx="2880320" cy="1277937"/>
          </a:xfrm>
          <a:prstGeom prst="borderCallout2">
            <a:avLst>
              <a:gd name="adj1" fmla="val 48771"/>
              <a:gd name="adj2" fmla="val -760"/>
              <a:gd name="adj3" fmla="val 43415"/>
              <a:gd name="adj4" fmla="val -36271"/>
              <a:gd name="adj5" fmla="val 25957"/>
              <a:gd name="adj6" fmla="val -115259"/>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a:lstStyle/>
          <a:p>
            <a:r>
              <a:rPr lang="es-ES_tradnl" b="1" dirty="0">
                <a:solidFill>
                  <a:srgbClr val="009900"/>
                </a:solidFill>
              </a:rPr>
              <a:t>Dato anómalo</a:t>
            </a:r>
            <a:r>
              <a:rPr lang="es-ES_tradnl" dirty="0"/>
              <a:t>: la 5ª observación del prov. 1 debe ser </a:t>
            </a:r>
            <a:r>
              <a:rPr lang="es-ES_tradnl" b="1" dirty="0">
                <a:solidFill>
                  <a:srgbClr val="009900"/>
                </a:solidFill>
              </a:rPr>
              <a:t>35</a:t>
            </a:r>
            <a:r>
              <a:rPr lang="es-ES_tradnl" dirty="0"/>
              <a:t>, </a:t>
            </a:r>
            <a:r>
              <a:rPr lang="es-ES_tradnl" b="1" dirty="0"/>
              <a:t>no</a:t>
            </a:r>
            <a:r>
              <a:rPr lang="es-ES_tradnl" dirty="0"/>
              <a:t> </a:t>
            </a:r>
            <a:r>
              <a:rPr lang="es-ES_tradnl" b="1" dirty="0">
                <a:solidFill>
                  <a:srgbClr val="009900"/>
                </a:solidFill>
              </a:rPr>
              <a:t>95</a:t>
            </a:r>
          </a:p>
        </p:txBody>
      </p:sp>
      <p:sp>
        <p:nvSpPr>
          <p:cNvPr id="6" name="Marcador de contenido 2">
            <a:extLst>
              <a:ext uri="{FF2B5EF4-FFF2-40B4-BE49-F238E27FC236}">
                <a16:creationId xmlns:a16="http://schemas.microsoft.com/office/drawing/2014/main" id="{7516FF2C-E9B3-3846-B974-5233D550E425}"/>
              </a:ext>
            </a:extLst>
          </p:cNvPr>
          <p:cNvSpPr>
            <a:spLocks noGrp="1"/>
          </p:cNvSpPr>
          <p:nvPr>
            <p:ph idx="1"/>
          </p:nvPr>
        </p:nvSpPr>
        <p:spPr>
          <a:xfrm>
            <a:off x="222423" y="774006"/>
            <a:ext cx="8543554" cy="494754"/>
          </a:xfrm>
        </p:spPr>
        <p:txBody>
          <a:bodyPr>
            <a:normAutofit/>
          </a:bodyPr>
          <a:lstStyle/>
          <a:p>
            <a:pPr marL="0" indent="0">
              <a:buNone/>
            </a:pPr>
            <a:r>
              <a:rPr lang="es-ES_tradnl" altLang="es-ES" sz="2400" b="1" dirty="0">
                <a:solidFill>
                  <a:srgbClr val="000000"/>
                </a:solidFill>
                <a:latin typeface="Calibri" panose="020F0502020204030204" pitchFamily="34" charset="0"/>
              </a:rPr>
              <a:t>Gráfico de residuos según nivel/variante de un factor</a:t>
            </a:r>
          </a:p>
        </p:txBody>
      </p:sp>
    </p:spTree>
    <p:extLst>
      <p:ext uri="{BB962C8B-B14F-4D97-AF65-F5344CB8AC3E}">
        <p14:creationId xmlns:p14="http://schemas.microsoft.com/office/powerpoint/2010/main" val="81837718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284676"/>
                                        </p:tgtEl>
                                        <p:attrNameLst>
                                          <p:attrName>style.visibility</p:attrName>
                                        </p:attrNameLst>
                                      </p:cBhvr>
                                      <p:to>
                                        <p:strVal val="visible"/>
                                      </p:to>
                                    </p:set>
                                    <p:animEffect transition="in" filter="wipe(left)">
                                      <p:cBhvr>
                                        <p:cTn id="7" dur="2000"/>
                                        <p:tgtEl>
                                          <p:spTgt spid="2846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6" grpId="0" animBg="1" autoUpdateAnimBg="0"/>
      <p:bldP spid="8" grpId="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0755" name="Picture 3"/>
          <p:cNvPicPr>
            <a:picLocks noChangeAspect="1" noChangeArrowheads="1"/>
          </p:cNvPicPr>
          <p:nvPr/>
        </p:nvPicPr>
        <p:blipFill>
          <a:blip r:embed="rId3" cstate="print"/>
          <a:srcRect l="14975" t="7394" r="19434" b="4116"/>
          <a:stretch>
            <a:fillRect/>
          </a:stretch>
        </p:blipFill>
        <p:spPr bwMode="auto">
          <a:xfrm>
            <a:off x="179512" y="1628800"/>
            <a:ext cx="5832648" cy="3888432"/>
          </a:xfrm>
          <a:prstGeom prst="rect">
            <a:avLst/>
          </a:prstGeom>
          <a:noFill/>
          <a:ln w="9525">
            <a:noFill/>
            <a:miter lim="800000"/>
            <a:headEnd/>
            <a:tailEnd/>
          </a:ln>
        </p:spPr>
      </p:pic>
      <p:sp>
        <p:nvSpPr>
          <p:cNvPr id="284674" name="Rectangle 2"/>
          <p:cNvSpPr>
            <a:spLocks noGrp="1" noChangeArrowheads="1"/>
          </p:cNvSpPr>
          <p:nvPr>
            <p:ph type="title"/>
          </p:nvPr>
        </p:nvSpPr>
        <p:spPr/>
        <p:txBody>
          <a:bodyPr/>
          <a:lstStyle/>
          <a:p>
            <a:r>
              <a:rPr lang="es-ES" dirty="0"/>
              <a:t>Observaciones anómalas</a:t>
            </a:r>
          </a:p>
        </p:txBody>
      </p:sp>
      <p:sp>
        <p:nvSpPr>
          <p:cNvPr id="284678" name="Text Box 6"/>
          <p:cNvSpPr txBox="1">
            <a:spLocks noChangeArrowheads="1"/>
          </p:cNvSpPr>
          <p:nvPr/>
        </p:nvSpPr>
        <p:spPr bwMode="auto">
          <a:xfrm>
            <a:off x="323404" y="5661027"/>
            <a:ext cx="8281044"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latin typeface="Arial" pitchFamily="34" charset="0"/>
                <a:cs typeface="Arial" pitchFamily="34" charset="0"/>
              </a:rPr>
              <a:t>Si se vuelve a realizar el ANOVA </a:t>
            </a:r>
            <a:r>
              <a:rPr lang="es-ES_tradnl" b="1" dirty="0">
                <a:latin typeface="Arial" pitchFamily="34" charset="0"/>
                <a:cs typeface="Arial" pitchFamily="34" charset="0"/>
              </a:rPr>
              <a:t>sin</a:t>
            </a:r>
            <a:r>
              <a:rPr lang="es-ES_tradnl" dirty="0">
                <a:latin typeface="Arial" pitchFamily="34" charset="0"/>
                <a:cs typeface="Arial" pitchFamily="34" charset="0"/>
              </a:rPr>
              <a:t> el dato anómalo ...</a:t>
            </a:r>
          </a:p>
        </p:txBody>
      </p:sp>
      <p:sp>
        <p:nvSpPr>
          <p:cNvPr id="284677" name="AutoShape 5"/>
          <p:cNvSpPr>
            <a:spLocks/>
          </p:cNvSpPr>
          <p:nvPr/>
        </p:nvSpPr>
        <p:spPr bwMode="auto">
          <a:xfrm>
            <a:off x="6084168" y="3573018"/>
            <a:ext cx="2880320" cy="1277937"/>
          </a:xfrm>
          <a:prstGeom prst="borderCallout2">
            <a:avLst>
              <a:gd name="adj1" fmla="val -1181"/>
              <a:gd name="adj2" fmla="val 17809"/>
              <a:gd name="adj3" fmla="val -21388"/>
              <a:gd name="adj4" fmla="val -3327"/>
              <a:gd name="adj5" fmla="val -57071"/>
              <a:gd name="adj6" fmla="val -19421"/>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a:lstStyle/>
          <a:p>
            <a:r>
              <a:rPr lang="es-ES_tradnl" b="1" dirty="0">
                <a:solidFill>
                  <a:srgbClr val="009900"/>
                </a:solidFill>
              </a:rPr>
              <a:t>Dato anómalo</a:t>
            </a:r>
            <a:r>
              <a:rPr lang="es-ES_tradnl" dirty="0"/>
              <a:t>: la 5ª observación del prov. 1 debe ser </a:t>
            </a:r>
            <a:r>
              <a:rPr lang="es-ES_tradnl" b="1" dirty="0">
                <a:solidFill>
                  <a:srgbClr val="009900"/>
                </a:solidFill>
              </a:rPr>
              <a:t>35</a:t>
            </a:r>
            <a:r>
              <a:rPr lang="es-ES_tradnl" dirty="0"/>
              <a:t>, </a:t>
            </a:r>
            <a:r>
              <a:rPr lang="es-ES_tradnl" b="1" dirty="0"/>
              <a:t>no</a:t>
            </a:r>
            <a:r>
              <a:rPr lang="es-ES_tradnl" dirty="0"/>
              <a:t> </a:t>
            </a:r>
            <a:r>
              <a:rPr lang="es-ES_tradnl" b="1" dirty="0">
                <a:solidFill>
                  <a:srgbClr val="009900"/>
                </a:solidFill>
              </a:rPr>
              <a:t>95</a:t>
            </a:r>
          </a:p>
        </p:txBody>
      </p:sp>
      <p:sp>
        <p:nvSpPr>
          <p:cNvPr id="8" name="7 Rectángulo"/>
          <p:cNvSpPr/>
          <p:nvPr/>
        </p:nvSpPr>
        <p:spPr>
          <a:xfrm>
            <a:off x="395537" y="764706"/>
            <a:ext cx="8352928" cy="904863"/>
          </a:xfrm>
          <a:prstGeom prst="rect">
            <a:avLst/>
          </a:prstGeom>
        </p:spPr>
        <p:txBody>
          <a:bodyPr wrap="square">
            <a:spAutoFit/>
          </a:bodyPr>
          <a:lstStyle/>
          <a:p>
            <a:pPr>
              <a:lnSpc>
                <a:spcPct val="110000"/>
              </a:lnSpc>
            </a:pPr>
            <a:r>
              <a:rPr lang="es-ES_tradnl" b="1" dirty="0">
                <a:solidFill>
                  <a:srgbClr val="C00000"/>
                </a:solidFill>
              </a:rPr>
              <a:t>¡Una observación anómala puede invalidar por completo todas las conclusiones de un análisis!</a:t>
            </a:r>
          </a:p>
        </p:txBody>
      </p:sp>
    </p:spTree>
    <p:extLst>
      <p:ext uri="{BB962C8B-B14F-4D97-AF65-F5344CB8AC3E}">
        <p14:creationId xmlns:p14="http://schemas.microsoft.com/office/powerpoint/2010/main" val="40461171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970755"/>
                                        </p:tgtEl>
                                        <p:attrNameLst>
                                          <p:attrName>style.visibility</p:attrName>
                                        </p:attrNameLst>
                                      </p:cBhvr>
                                      <p:to>
                                        <p:strVal val="visible"/>
                                      </p:to>
                                    </p:set>
                                    <p:animEffect transition="in" filter="checkerboard(down)">
                                      <p:cBhvr>
                                        <p:cTn id="7" dur="1000"/>
                                        <p:tgtEl>
                                          <p:spTgt spid="9707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4677"/>
                                        </p:tgtEl>
                                        <p:attrNameLst>
                                          <p:attrName>style.visibility</p:attrName>
                                        </p:attrNameLst>
                                      </p:cBhvr>
                                      <p:to>
                                        <p:strVal val="visible"/>
                                      </p:to>
                                    </p:set>
                                    <p:animEffect transition="in" filter="wipe(left)">
                                      <p:cBhvr>
                                        <p:cTn id="12" dur="2000"/>
                                        <p:tgtEl>
                                          <p:spTgt spid="284677"/>
                                        </p:tgtEl>
                                      </p:cBhvr>
                                    </p:animEffect>
                                  </p:childTnLst>
                                </p:cTn>
                              </p:par>
                            </p:childTnLst>
                          </p:cTn>
                        </p:par>
                        <p:par>
                          <p:cTn id="13" fill="hold">
                            <p:stCondLst>
                              <p:cond delay="2000"/>
                            </p:stCondLst>
                            <p:childTnLst>
                              <p:par>
                                <p:cTn id="14" presetID="22" presetClass="entr" presetSubtype="1" fill="hold" grpId="0" nodeType="afterEffect">
                                  <p:stCondLst>
                                    <p:cond delay="2000"/>
                                  </p:stCondLst>
                                  <p:childTnLst>
                                    <p:set>
                                      <p:cBhvr>
                                        <p:cTn id="15" dur="1" fill="hold">
                                          <p:stCondLst>
                                            <p:cond delay="0"/>
                                          </p:stCondLst>
                                        </p:cTn>
                                        <p:tgtEl>
                                          <p:spTgt spid="284678"/>
                                        </p:tgtEl>
                                        <p:attrNameLst>
                                          <p:attrName>style.visibility</p:attrName>
                                        </p:attrNameLst>
                                      </p:cBhvr>
                                      <p:to>
                                        <p:strVal val="visible"/>
                                      </p:to>
                                    </p:set>
                                    <p:animEffect transition="in" filter="wipe(up)">
                                      <p:cBhvr>
                                        <p:cTn id="16" dur="2000"/>
                                        <p:tgtEl>
                                          <p:spTgt spid="284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8" grpId="0" autoUpdateAnimBg="0"/>
      <p:bldP spid="284677" grpId="0" animBg="1"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s-ES" sz="2900" dirty="0"/>
              <a:t>Ejemplo Proveedores </a:t>
            </a:r>
            <a:r>
              <a:rPr lang="es-ES" sz="2900" dirty="0">
                <a:solidFill>
                  <a:schemeClr val="accent1">
                    <a:lumMod val="75000"/>
                  </a:schemeClr>
                </a:solidFill>
              </a:rPr>
              <a:t>(</a:t>
            </a:r>
            <a:r>
              <a:rPr lang="es-ES" sz="2900" b="1" dirty="0">
                <a:solidFill>
                  <a:schemeClr val="accent1">
                    <a:lumMod val="75000"/>
                  </a:schemeClr>
                </a:solidFill>
              </a:rPr>
              <a:t>sin</a:t>
            </a:r>
            <a:r>
              <a:rPr lang="es-ES" sz="2900" dirty="0">
                <a:solidFill>
                  <a:schemeClr val="accent1">
                    <a:lumMod val="75000"/>
                  </a:schemeClr>
                </a:solidFill>
              </a:rPr>
              <a:t> dato anómalo)</a:t>
            </a:r>
          </a:p>
        </p:txBody>
      </p:sp>
      <p:sp>
        <p:nvSpPr>
          <p:cNvPr id="286723" name="Rectangle 3"/>
          <p:cNvSpPr>
            <a:spLocks noGrp="1" noChangeArrowheads="1"/>
          </p:cNvSpPr>
          <p:nvPr>
            <p:ph idx="1"/>
          </p:nvPr>
        </p:nvSpPr>
        <p:spPr/>
        <p:txBody>
          <a:bodyPr/>
          <a:lstStyle/>
          <a:p>
            <a:r>
              <a:rPr lang="es-ES_tradnl" dirty="0"/>
              <a:t>Tabla resumen del ANOVA</a:t>
            </a:r>
          </a:p>
        </p:txBody>
      </p:sp>
      <p:graphicFrame>
        <p:nvGraphicFramePr>
          <p:cNvPr id="286724" name="Group 4"/>
          <p:cNvGraphicFramePr>
            <a:graphicFrameLocks noGrp="1"/>
          </p:cNvGraphicFramePr>
          <p:nvPr>
            <p:extLst>
              <p:ext uri="{D42A27DB-BD31-4B8C-83A1-F6EECF244321}">
                <p14:modId xmlns:p14="http://schemas.microsoft.com/office/powerpoint/2010/main" val="3725854687"/>
              </p:ext>
            </p:extLst>
          </p:nvPr>
        </p:nvGraphicFramePr>
        <p:xfrm>
          <a:off x="457200" y="1370013"/>
          <a:ext cx="8153400" cy="2072640"/>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2409’46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1538’2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79413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5" name="Group 7">
            <a:extLst>
              <a:ext uri="{FF2B5EF4-FFF2-40B4-BE49-F238E27FC236}">
                <a16:creationId xmlns:a16="http://schemas.microsoft.com/office/drawing/2014/main" id="{59439D9F-79DE-FC4D-A43C-B74D0207AE34}"/>
              </a:ext>
            </a:extLst>
          </p:cNvPr>
          <p:cNvGrpSpPr>
            <a:grpSpLocks/>
          </p:cNvGrpSpPr>
          <p:nvPr/>
        </p:nvGrpSpPr>
        <p:grpSpPr bwMode="auto">
          <a:xfrm>
            <a:off x="647700" y="733425"/>
            <a:ext cx="800100" cy="1600200"/>
            <a:chOff x="408" y="480"/>
            <a:chExt cx="504" cy="1104"/>
          </a:xfrm>
        </p:grpSpPr>
        <p:sp>
          <p:nvSpPr>
            <p:cNvPr id="58376" name="Rectangle 8">
              <a:extLst>
                <a:ext uri="{FF2B5EF4-FFF2-40B4-BE49-F238E27FC236}">
                  <a16:creationId xmlns:a16="http://schemas.microsoft.com/office/drawing/2014/main" id="{B50AC4F5-34E7-EE4F-A606-6FAF54FF785C}"/>
                </a:ext>
              </a:extLst>
            </p:cNvPr>
            <p:cNvSpPr>
              <a:spLocks noChangeArrowheads="1"/>
            </p:cNvSpPr>
            <p:nvPr/>
          </p:nvSpPr>
          <p:spPr bwMode="auto">
            <a:xfrm>
              <a:off x="408" y="720"/>
              <a:ext cx="360" cy="864"/>
            </a:xfrm>
            <a:prstGeom prst="rect">
              <a:avLst/>
            </a:prstGeom>
            <a:noFill/>
            <a:ln w="9525">
              <a:solidFill>
                <a:srgbClr val="FF99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s-ES" dirty="0">
                <a:latin typeface="Calibri"/>
                <a:ea typeface="ＭＳ Ｐゴシック" charset="0"/>
                <a:cs typeface="Calibri"/>
              </a:endParaRPr>
            </a:p>
          </p:txBody>
        </p:sp>
        <p:sp>
          <p:nvSpPr>
            <p:cNvPr id="58377" name="Text Box 9">
              <a:extLst>
                <a:ext uri="{FF2B5EF4-FFF2-40B4-BE49-F238E27FC236}">
                  <a16:creationId xmlns:a16="http://schemas.microsoft.com/office/drawing/2014/main" id="{06D650C7-F3B1-124B-84D0-2D2743D88701}"/>
                </a:ext>
              </a:extLst>
            </p:cNvPr>
            <p:cNvSpPr txBox="1">
              <a:spLocks noChangeArrowheads="1"/>
            </p:cNvSpPr>
            <p:nvPr/>
          </p:nvSpPr>
          <p:spPr bwMode="auto">
            <a:xfrm>
              <a:off x="480" y="480"/>
              <a:ext cx="432" cy="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0000"/>
                  </a:solidFill>
                  <a:latin typeface="Calibri"/>
                  <a:ea typeface="ＭＳ Ｐゴシック" charset="0"/>
                  <a:cs typeface="Calibri"/>
                </a:rPr>
                <a:t>1</a:t>
              </a:r>
              <a:endParaRPr lang="es-ES" dirty="0">
                <a:solidFill>
                  <a:srgbClr val="000000"/>
                </a:solidFill>
                <a:latin typeface="Calibri"/>
                <a:ea typeface="ＭＳ Ｐゴシック" charset="0"/>
                <a:cs typeface="Calibri"/>
              </a:endParaRPr>
            </a:p>
          </p:txBody>
        </p:sp>
      </p:grpSp>
      <p:grpSp>
        <p:nvGrpSpPr>
          <p:cNvPr id="58378" name="Group 10">
            <a:extLst>
              <a:ext uri="{FF2B5EF4-FFF2-40B4-BE49-F238E27FC236}">
                <a16:creationId xmlns:a16="http://schemas.microsoft.com/office/drawing/2014/main" id="{C5A2F9F7-AA67-CC41-AFE9-5E23FEED5422}"/>
              </a:ext>
            </a:extLst>
          </p:cNvPr>
          <p:cNvGrpSpPr>
            <a:grpSpLocks/>
          </p:cNvGrpSpPr>
          <p:nvPr/>
        </p:nvGrpSpPr>
        <p:grpSpPr bwMode="auto">
          <a:xfrm>
            <a:off x="1219200" y="733425"/>
            <a:ext cx="838200" cy="1600200"/>
            <a:chOff x="768" y="480"/>
            <a:chExt cx="528" cy="1104"/>
          </a:xfrm>
        </p:grpSpPr>
        <p:sp>
          <p:nvSpPr>
            <p:cNvPr id="58379" name="Rectangle 11">
              <a:extLst>
                <a:ext uri="{FF2B5EF4-FFF2-40B4-BE49-F238E27FC236}">
                  <a16:creationId xmlns:a16="http://schemas.microsoft.com/office/drawing/2014/main" id="{26CB77CB-9931-B746-B06C-AD0A98D5AA28}"/>
                </a:ext>
              </a:extLst>
            </p:cNvPr>
            <p:cNvSpPr>
              <a:spLocks noChangeArrowheads="1"/>
            </p:cNvSpPr>
            <p:nvPr/>
          </p:nvSpPr>
          <p:spPr bwMode="auto">
            <a:xfrm>
              <a:off x="768" y="720"/>
              <a:ext cx="360" cy="864"/>
            </a:xfrm>
            <a:prstGeom prst="rect">
              <a:avLst/>
            </a:prstGeom>
            <a:noFill/>
            <a:ln w="9525">
              <a:solidFill>
                <a:srgbClr val="FF99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s-ES" dirty="0">
                <a:latin typeface="Calibri"/>
                <a:ea typeface="ＭＳ Ｐゴシック" charset="0"/>
                <a:cs typeface="Calibri"/>
              </a:endParaRPr>
            </a:p>
          </p:txBody>
        </p:sp>
        <p:sp>
          <p:nvSpPr>
            <p:cNvPr id="58380" name="Text Box 12">
              <a:extLst>
                <a:ext uri="{FF2B5EF4-FFF2-40B4-BE49-F238E27FC236}">
                  <a16:creationId xmlns:a16="http://schemas.microsoft.com/office/drawing/2014/main" id="{E9539ACD-32DF-CD4D-B44F-504774B296B7}"/>
                </a:ext>
              </a:extLst>
            </p:cNvPr>
            <p:cNvSpPr txBox="1">
              <a:spLocks noChangeArrowheads="1"/>
            </p:cNvSpPr>
            <p:nvPr/>
          </p:nvSpPr>
          <p:spPr bwMode="auto">
            <a:xfrm>
              <a:off x="864" y="480"/>
              <a:ext cx="432" cy="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0000"/>
                  </a:solidFill>
                  <a:latin typeface="Calibri"/>
                  <a:ea typeface="ＭＳ Ｐゴシック" charset="0"/>
                  <a:cs typeface="Calibri"/>
                </a:rPr>
                <a:t>2</a:t>
              </a:r>
              <a:endParaRPr lang="es-ES" dirty="0">
                <a:solidFill>
                  <a:srgbClr val="000000"/>
                </a:solidFill>
                <a:latin typeface="Calibri"/>
                <a:ea typeface="ＭＳ Ｐゴシック" charset="0"/>
                <a:cs typeface="Calibri"/>
              </a:endParaRPr>
            </a:p>
          </p:txBody>
        </p:sp>
      </p:grpSp>
      <p:grpSp>
        <p:nvGrpSpPr>
          <p:cNvPr id="58381" name="Group 13">
            <a:extLst>
              <a:ext uri="{FF2B5EF4-FFF2-40B4-BE49-F238E27FC236}">
                <a16:creationId xmlns:a16="http://schemas.microsoft.com/office/drawing/2014/main" id="{1508033D-720C-7C41-B440-8CC04FDE967D}"/>
              </a:ext>
            </a:extLst>
          </p:cNvPr>
          <p:cNvGrpSpPr>
            <a:grpSpLocks/>
          </p:cNvGrpSpPr>
          <p:nvPr/>
        </p:nvGrpSpPr>
        <p:grpSpPr bwMode="auto">
          <a:xfrm>
            <a:off x="1790700" y="733425"/>
            <a:ext cx="762000" cy="1600200"/>
            <a:chOff x="2112" y="480"/>
            <a:chExt cx="480" cy="1104"/>
          </a:xfrm>
        </p:grpSpPr>
        <p:sp>
          <p:nvSpPr>
            <p:cNvPr id="58382" name="Rectangle 14">
              <a:extLst>
                <a:ext uri="{FF2B5EF4-FFF2-40B4-BE49-F238E27FC236}">
                  <a16:creationId xmlns:a16="http://schemas.microsoft.com/office/drawing/2014/main" id="{05C7E165-C410-364A-A6D8-2C79FC8AF9A0}"/>
                </a:ext>
              </a:extLst>
            </p:cNvPr>
            <p:cNvSpPr>
              <a:spLocks noChangeArrowheads="1"/>
            </p:cNvSpPr>
            <p:nvPr/>
          </p:nvSpPr>
          <p:spPr bwMode="auto">
            <a:xfrm>
              <a:off x="2112" y="720"/>
              <a:ext cx="360" cy="864"/>
            </a:xfrm>
            <a:prstGeom prst="rect">
              <a:avLst/>
            </a:prstGeom>
            <a:noFill/>
            <a:ln w="9525">
              <a:solidFill>
                <a:srgbClr val="FF99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s-ES" dirty="0">
                <a:latin typeface="Calibri"/>
                <a:ea typeface="ＭＳ Ｐゴシック" charset="0"/>
                <a:cs typeface="Calibri"/>
              </a:endParaRPr>
            </a:p>
          </p:txBody>
        </p:sp>
        <p:sp>
          <p:nvSpPr>
            <p:cNvPr id="58383" name="Text Box 15">
              <a:extLst>
                <a:ext uri="{FF2B5EF4-FFF2-40B4-BE49-F238E27FC236}">
                  <a16:creationId xmlns:a16="http://schemas.microsoft.com/office/drawing/2014/main" id="{79836642-AF45-2F4C-8295-AE310BE749F2}"/>
                </a:ext>
              </a:extLst>
            </p:cNvPr>
            <p:cNvSpPr txBox="1">
              <a:spLocks noChangeArrowheads="1"/>
            </p:cNvSpPr>
            <p:nvPr/>
          </p:nvSpPr>
          <p:spPr bwMode="auto">
            <a:xfrm>
              <a:off x="2160" y="480"/>
              <a:ext cx="432" cy="2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0000"/>
                  </a:solidFill>
                  <a:latin typeface="Calibri"/>
                  <a:ea typeface="ＭＳ Ｐゴシック" charset="0"/>
                  <a:cs typeface="Calibri"/>
                </a:rPr>
                <a:t> 3</a:t>
              </a:r>
              <a:endParaRPr lang="es-ES" dirty="0">
                <a:solidFill>
                  <a:srgbClr val="000000"/>
                </a:solidFill>
                <a:latin typeface="Calibri"/>
                <a:ea typeface="ＭＳ Ｐゴシック" charset="0"/>
                <a:cs typeface="Calibri"/>
              </a:endParaRPr>
            </a:p>
          </p:txBody>
        </p:sp>
      </p:grpSp>
      <p:grpSp>
        <p:nvGrpSpPr>
          <p:cNvPr id="58395" name="Group 27">
            <a:extLst>
              <a:ext uri="{FF2B5EF4-FFF2-40B4-BE49-F238E27FC236}">
                <a16:creationId xmlns:a16="http://schemas.microsoft.com/office/drawing/2014/main" id="{619D6C55-B07B-7147-B666-09862FF0DD0B}"/>
              </a:ext>
            </a:extLst>
          </p:cNvPr>
          <p:cNvGrpSpPr>
            <a:grpSpLocks/>
          </p:cNvGrpSpPr>
          <p:nvPr/>
        </p:nvGrpSpPr>
        <p:grpSpPr bwMode="auto">
          <a:xfrm>
            <a:off x="304800" y="2371725"/>
            <a:ext cx="1066800" cy="1084263"/>
            <a:chOff x="192" y="1584"/>
            <a:chExt cx="672" cy="683"/>
          </a:xfrm>
        </p:grpSpPr>
        <p:sp>
          <p:nvSpPr>
            <p:cNvPr id="58386" name="Line 18">
              <a:extLst>
                <a:ext uri="{FF2B5EF4-FFF2-40B4-BE49-F238E27FC236}">
                  <a16:creationId xmlns:a16="http://schemas.microsoft.com/office/drawing/2014/main" id="{C0351A60-9288-F843-A5AC-10BFF52BD0DD}"/>
                </a:ext>
              </a:extLst>
            </p:cNvPr>
            <p:cNvSpPr>
              <a:spLocks noChangeShapeType="1"/>
            </p:cNvSpPr>
            <p:nvPr/>
          </p:nvSpPr>
          <p:spPr bwMode="auto">
            <a:xfrm>
              <a:off x="528" y="1584"/>
              <a:ext cx="0" cy="1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solidFill>
                  <a:srgbClr val="000000"/>
                </a:solidFill>
                <a:latin typeface="Calibri"/>
                <a:ea typeface="ＭＳ Ｐゴシック" charset="0"/>
                <a:cs typeface="Calibri"/>
              </a:endParaRPr>
            </a:p>
          </p:txBody>
        </p:sp>
        <p:sp>
          <p:nvSpPr>
            <p:cNvPr id="58387" name="Text Box 19">
              <a:extLst>
                <a:ext uri="{FF2B5EF4-FFF2-40B4-BE49-F238E27FC236}">
                  <a16:creationId xmlns:a16="http://schemas.microsoft.com/office/drawing/2014/main" id="{18051D2A-9029-7943-848D-A98B58D50D68}"/>
                </a:ext>
              </a:extLst>
            </p:cNvPr>
            <p:cNvSpPr txBox="1">
              <a:spLocks noChangeArrowheads="1"/>
            </p:cNvSpPr>
            <p:nvPr/>
          </p:nvSpPr>
          <p:spPr bwMode="auto">
            <a:xfrm>
              <a:off x="192" y="1776"/>
              <a:ext cx="672" cy="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1800" dirty="0">
                  <a:solidFill>
                    <a:srgbClr val="000000"/>
                  </a:solidFill>
                  <a:latin typeface="Calibri"/>
                  <a:ea typeface="ＭＳ Ｐゴシック" charset="0"/>
                  <a:cs typeface="Calibri"/>
                </a:rPr>
                <a:t>T</a:t>
              </a:r>
              <a:r>
                <a:rPr lang="es-ES_tradnl" sz="1800" baseline="-25000" dirty="0">
                  <a:solidFill>
                    <a:srgbClr val="000000"/>
                  </a:solidFill>
                  <a:latin typeface="Calibri"/>
                  <a:ea typeface="ＭＳ Ｐゴシック" charset="0"/>
                  <a:cs typeface="Calibri"/>
                </a:rPr>
                <a:t>1</a:t>
              </a:r>
              <a:r>
                <a:rPr lang="es-ES_tradnl" sz="1800" dirty="0">
                  <a:solidFill>
                    <a:srgbClr val="000000"/>
                  </a:solidFill>
                  <a:latin typeface="Calibri"/>
                  <a:ea typeface="ＭＳ Ｐゴシック" charset="0"/>
                  <a:cs typeface="Calibri"/>
                </a:rPr>
                <a:t>=310</a:t>
              </a:r>
              <a:endParaRPr lang="es-ES_tradnl" sz="1800" baseline="-25000" dirty="0">
                <a:solidFill>
                  <a:srgbClr val="000000"/>
                </a:solidFill>
                <a:latin typeface="Calibri"/>
                <a:ea typeface="ＭＳ Ｐゴシック" charset="0"/>
                <a:cs typeface="Calibri"/>
              </a:endParaRPr>
            </a:p>
            <a:p>
              <a:pPr>
                <a:spcBef>
                  <a:spcPct val="50000"/>
                </a:spcBef>
                <a:defRPr/>
              </a:pPr>
              <a:r>
                <a:rPr lang="es-ES_tradnl" sz="1800" dirty="0">
                  <a:solidFill>
                    <a:srgbClr val="000000"/>
                  </a:solidFill>
                  <a:latin typeface="Calibri"/>
                  <a:ea typeface="ＭＳ Ｐゴシック" charset="0"/>
                  <a:cs typeface="Calibri"/>
                </a:rPr>
                <a:t>N</a:t>
              </a:r>
              <a:r>
                <a:rPr lang="es-ES_tradnl" sz="1800" baseline="-25000" dirty="0">
                  <a:solidFill>
                    <a:srgbClr val="000000"/>
                  </a:solidFill>
                  <a:latin typeface="Calibri"/>
                  <a:ea typeface="ＭＳ Ｐゴシック" charset="0"/>
                  <a:cs typeface="Calibri"/>
                </a:rPr>
                <a:t>1</a:t>
              </a:r>
              <a:r>
                <a:rPr lang="es-ES_tradnl" sz="1800" dirty="0">
                  <a:solidFill>
                    <a:srgbClr val="000000"/>
                  </a:solidFill>
                  <a:latin typeface="Calibri"/>
                  <a:ea typeface="ＭＳ Ｐゴシック" charset="0"/>
                  <a:cs typeface="Calibri"/>
                </a:rPr>
                <a:t>=10</a:t>
              </a:r>
              <a:endParaRPr lang="es-ES" sz="1800" dirty="0">
                <a:solidFill>
                  <a:srgbClr val="000000"/>
                </a:solidFill>
                <a:latin typeface="Calibri"/>
                <a:ea typeface="ＭＳ Ｐゴシック" charset="0"/>
                <a:cs typeface="Calibri"/>
              </a:endParaRPr>
            </a:p>
          </p:txBody>
        </p:sp>
      </p:grpSp>
      <p:grpSp>
        <p:nvGrpSpPr>
          <p:cNvPr id="58388" name="Group 20">
            <a:extLst>
              <a:ext uri="{FF2B5EF4-FFF2-40B4-BE49-F238E27FC236}">
                <a16:creationId xmlns:a16="http://schemas.microsoft.com/office/drawing/2014/main" id="{311892B8-8B5A-704C-B6AD-CE9AC11AA65D}"/>
              </a:ext>
            </a:extLst>
          </p:cNvPr>
          <p:cNvGrpSpPr>
            <a:grpSpLocks/>
          </p:cNvGrpSpPr>
          <p:nvPr/>
        </p:nvGrpSpPr>
        <p:grpSpPr bwMode="auto">
          <a:xfrm>
            <a:off x="1981200" y="2371725"/>
            <a:ext cx="1143000" cy="1084263"/>
            <a:chOff x="2208" y="1584"/>
            <a:chExt cx="432" cy="683"/>
          </a:xfrm>
        </p:grpSpPr>
        <p:sp>
          <p:nvSpPr>
            <p:cNvPr id="58389" name="Line 21">
              <a:extLst>
                <a:ext uri="{FF2B5EF4-FFF2-40B4-BE49-F238E27FC236}">
                  <a16:creationId xmlns:a16="http://schemas.microsoft.com/office/drawing/2014/main" id="{2DA18C2E-CA0D-C045-B9B7-044C4AB34306}"/>
                </a:ext>
              </a:extLst>
            </p:cNvPr>
            <p:cNvSpPr>
              <a:spLocks noChangeShapeType="1"/>
            </p:cNvSpPr>
            <p:nvPr/>
          </p:nvSpPr>
          <p:spPr bwMode="auto">
            <a:xfrm>
              <a:off x="2304" y="1584"/>
              <a:ext cx="0" cy="19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latin typeface="Calibri"/>
                <a:ea typeface="ＭＳ Ｐゴシック" charset="0"/>
                <a:cs typeface="Calibri"/>
              </a:endParaRPr>
            </a:p>
          </p:txBody>
        </p:sp>
        <p:sp>
          <p:nvSpPr>
            <p:cNvPr id="58390" name="Text Box 22">
              <a:extLst>
                <a:ext uri="{FF2B5EF4-FFF2-40B4-BE49-F238E27FC236}">
                  <a16:creationId xmlns:a16="http://schemas.microsoft.com/office/drawing/2014/main" id="{7D6FD0B7-EE7F-F54C-9A31-45B3C7787F04}"/>
                </a:ext>
              </a:extLst>
            </p:cNvPr>
            <p:cNvSpPr txBox="1">
              <a:spLocks noChangeArrowheads="1"/>
            </p:cNvSpPr>
            <p:nvPr/>
          </p:nvSpPr>
          <p:spPr bwMode="auto">
            <a:xfrm>
              <a:off x="2208" y="1776"/>
              <a:ext cx="432" cy="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1800" dirty="0">
                  <a:solidFill>
                    <a:srgbClr val="000000"/>
                  </a:solidFill>
                  <a:latin typeface="Calibri"/>
                  <a:ea typeface="ＭＳ Ｐゴシック" charset="0"/>
                  <a:cs typeface="Calibri"/>
                </a:rPr>
                <a:t>T</a:t>
              </a:r>
              <a:r>
                <a:rPr lang="es-ES_tradnl" sz="1800" baseline="-25000" dirty="0">
                  <a:solidFill>
                    <a:srgbClr val="000000"/>
                  </a:solidFill>
                  <a:latin typeface="Calibri"/>
                  <a:ea typeface="ＭＳ Ｐゴシック" charset="0"/>
                  <a:cs typeface="Calibri"/>
                </a:rPr>
                <a:t>3</a:t>
              </a:r>
              <a:r>
                <a:rPr lang="es-ES_tradnl" sz="1800" dirty="0">
                  <a:solidFill>
                    <a:srgbClr val="000000"/>
                  </a:solidFill>
                  <a:latin typeface="Calibri"/>
                  <a:ea typeface="ＭＳ Ｐゴシック" charset="0"/>
                  <a:cs typeface="Calibri"/>
                </a:rPr>
                <a:t>=433</a:t>
              </a:r>
              <a:endParaRPr lang="es-ES_tradnl" sz="1800" baseline="-25000" dirty="0">
                <a:solidFill>
                  <a:srgbClr val="000000"/>
                </a:solidFill>
                <a:latin typeface="Calibri"/>
                <a:ea typeface="ＭＳ Ｐゴシック" charset="0"/>
                <a:cs typeface="Calibri"/>
              </a:endParaRPr>
            </a:p>
            <a:p>
              <a:pPr>
                <a:spcBef>
                  <a:spcPct val="50000"/>
                </a:spcBef>
                <a:defRPr/>
              </a:pPr>
              <a:r>
                <a:rPr lang="es-ES_tradnl" sz="1800" dirty="0">
                  <a:solidFill>
                    <a:srgbClr val="000000"/>
                  </a:solidFill>
                  <a:latin typeface="Calibri"/>
                  <a:ea typeface="ＭＳ Ｐゴシック" charset="0"/>
                  <a:cs typeface="Calibri"/>
                </a:rPr>
                <a:t>N</a:t>
              </a:r>
              <a:r>
                <a:rPr lang="es-ES_tradnl" sz="1800" baseline="-25000" dirty="0">
                  <a:solidFill>
                    <a:srgbClr val="000000"/>
                  </a:solidFill>
                  <a:latin typeface="Calibri"/>
                  <a:ea typeface="ＭＳ Ｐゴシック" charset="0"/>
                  <a:cs typeface="Calibri"/>
                </a:rPr>
                <a:t>3</a:t>
              </a:r>
              <a:r>
                <a:rPr lang="es-ES_tradnl" sz="1800" dirty="0">
                  <a:solidFill>
                    <a:srgbClr val="000000"/>
                  </a:solidFill>
                  <a:latin typeface="Calibri"/>
                  <a:ea typeface="ＭＳ Ｐゴシック" charset="0"/>
                  <a:cs typeface="Calibri"/>
                </a:rPr>
                <a:t>=10</a:t>
              </a:r>
              <a:endParaRPr lang="es-ES" sz="1800" dirty="0">
                <a:solidFill>
                  <a:srgbClr val="000000"/>
                </a:solidFill>
                <a:latin typeface="Calibri"/>
                <a:ea typeface="ＭＳ Ｐゴシック" charset="0"/>
                <a:cs typeface="Calibri"/>
              </a:endParaRPr>
            </a:p>
          </p:txBody>
        </p:sp>
      </p:grpSp>
      <p:grpSp>
        <p:nvGrpSpPr>
          <p:cNvPr id="58396" name="Group 28">
            <a:extLst>
              <a:ext uri="{FF2B5EF4-FFF2-40B4-BE49-F238E27FC236}">
                <a16:creationId xmlns:a16="http://schemas.microsoft.com/office/drawing/2014/main" id="{6191477C-5D3B-7F42-8427-C5EF8CDF93B3}"/>
              </a:ext>
            </a:extLst>
          </p:cNvPr>
          <p:cNvGrpSpPr>
            <a:grpSpLocks/>
          </p:cNvGrpSpPr>
          <p:nvPr/>
        </p:nvGrpSpPr>
        <p:grpSpPr bwMode="auto">
          <a:xfrm>
            <a:off x="1143000" y="2371725"/>
            <a:ext cx="990600" cy="1084263"/>
            <a:chOff x="720" y="1584"/>
            <a:chExt cx="624" cy="683"/>
          </a:xfrm>
        </p:grpSpPr>
        <p:sp>
          <p:nvSpPr>
            <p:cNvPr id="58392" name="Line 24">
              <a:extLst>
                <a:ext uri="{FF2B5EF4-FFF2-40B4-BE49-F238E27FC236}">
                  <a16:creationId xmlns:a16="http://schemas.microsoft.com/office/drawing/2014/main" id="{C520D4B0-16ED-1D46-97BF-C7A043C4C625}"/>
                </a:ext>
              </a:extLst>
            </p:cNvPr>
            <p:cNvSpPr>
              <a:spLocks noChangeShapeType="1"/>
            </p:cNvSpPr>
            <p:nvPr/>
          </p:nvSpPr>
          <p:spPr bwMode="auto">
            <a:xfrm>
              <a:off x="960" y="1584"/>
              <a:ext cx="0" cy="192"/>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latin typeface="Calibri"/>
                <a:ea typeface="ＭＳ Ｐゴシック" charset="0"/>
                <a:cs typeface="Calibri"/>
              </a:endParaRPr>
            </a:p>
          </p:txBody>
        </p:sp>
        <p:sp>
          <p:nvSpPr>
            <p:cNvPr id="58393" name="Text Box 25">
              <a:extLst>
                <a:ext uri="{FF2B5EF4-FFF2-40B4-BE49-F238E27FC236}">
                  <a16:creationId xmlns:a16="http://schemas.microsoft.com/office/drawing/2014/main" id="{83CA7B30-D39A-0D43-99F8-0EC159919E41}"/>
                </a:ext>
              </a:extLst>
            </p:cNvPr>
            <p:cNvSpPr txBox="1">
              <a:spLocks noChangeArrowheads="1"/>
            </p:cNvSpPr>
            <p:nvPr/>
          </p:nvSpPr>
          <p:spPr bwMode="auto">
            <a:xfrm>
              <a:off x="720" y="1776"/>
              <a:ext cx="624" cy="4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1800" dirty="0">
                  <a:solidFill>
                    <a:srgbClr val="000000"/>
                  </a:solidFill>
                  <a:latin typeface="Calibri"/>
                  <a:ea typeface="ＭＳ Ｐゴシック" charset="0"/>
                  <a:cs typeface="Calibri"/>
                </a:rPr>
                <a:t>T</a:t>
              </a:r>
              <a:r>
                <a:rPr lang="es-ES_tradnl" sz="1800" baseline="-25000" dirty="0">
                  <a:solidFill>
                    <a:srgbClr val="000000"/>
                  </a:solidFill>
                  <a:latin typeface="Calibri"/>
                  <a:ea typeface="ＭＳ Ｐゴシック" charset="0"/>
                  <a:cs typeface="Calibri"/>
                </a:rPr>
                <a:t>2</a:t>
              </a:r>
              <a:r>
                <a:rPr lang="es-ES_tradnl" sz="1800" dirty="0">
                  <a:solidFill>
                    <a:srgbClr val="000000"/>
                  </a:solidFill>
                  <a:latin typeface="Calibri"/>
                  <a:ea typeface="ＭＳ Ｐゴシック" charset="0"/>
                  <a:cs typeface="Calibri"/>
                </a:rPr>
                <a:t>=413</a:t>
              </a:r>
              <a:endParaRPr lang="es-ES_tradnl" sz="1800" baseline="-25000" dirty="0">
                <a:solidFill>
                  <a:srgbClr val="000000"/>
                </a:solidFill>
                <a:latin typeface="Calibri"/>
                <a:ea typeface="ＭＳ Ｐゴシック" charset="0"/>
                <a:cs typeface="Calibri"/>
              </a:endParaRPr>
            </a:p>
            <a:p>
              <a:pPr>
                <a:spcBef>
                  <a:spcPct val="50000"/>
                </a:spcBef>
                <a:defRPr/>
              </a:pPr>
              <a:r>
                <a:rPr lang="es-ES_tradnl" sz="1800" dirty="0">
                  <a:solidFill>
                    <a:srgbClr val="000000"/>
                  </a:solidFill>
                  <a:latin typeface="Calibri"/>
                  <a:ea typeface="ＭＳ Ｐゴシック" charset="0"/>
                  <a:cs typeface="Calibri"/>
                </a:rPr>
                <a:t>N</a:t>
              </a:r>
              <a:r>
                <a:rPr lang="es-ES_tradnl" sz="1800" baseline="-25000" dirty="0">
                  <a:solidFill>
                    <a:srgbClr val="000000"/>
                  </a:solidFill>
                  <a:latin typeface="Calibri"/>
                  <a:ea typeface="ＭＳ Ｐゴシック" charset="0"/>
                  <a:cs typeface="Calibri"/>
                </a:rPr>
                <a:t>2</a:t>
              </a:r>
              <a:r>
                <a:rPr lang="es-ES_tradnl" sz="1800" dirty="0">
                  <a:solidFill>
                    <a:srgbClr val="000000"/>
                  </a:solidFill>
                  <a:latin typeface="Calibri"/>
                  <a:ea typeface="ＭＳ Ｐゴシック" charset="0"/>
                  <a:cs typeface="Calibri"/>
                </a:rPr>
                <a:t>=10</a:t>
              </a:r>
              <a:endParaRPr lang="es-ES" sz="1800" dirty="0">
                <a:solidFill>
                  <a:srgbClr val="000000"/>
                </a:solidFill>
                <a:latin typeface="Calibri"/>
                <a:ea typeface="ＭＳ Ｐゴシック" charset="0"/>
                <a:cs typeface="Calibri"/>
              </a:endParaRPr>
            </a:p>
          </p:txBody>
        </p:sp>
      </p:grpSp>
      <p:grpSp>
        <p:nvGrpSpPr>
          <p:cNvPr id="58401" name="Group 33">
            <a:extLst>
              <a:ext uri="{FF2B5EF4-FFF2-40B4-BE49-F238E27FC236}">
                <a16:creationId xmlns:a16="http://schemas.microsoft.com/office/drawing/2014/main" id="{8ECDC0C3-366E-9E4D-93CC-60C6F4AAF2F5}"/>
              </a:ext>
            </a:extLst>
          </p:cNvPr>
          <p:cNvGrpSpPr>
            <a:grpSpLocks/>
          </p:cNvGrpSpPr>
          <p:nvPr/>
        </p:nvGrpSpPr>
        <p:grpSpPr bwMode="auto">
          <a:xfrm>
            <a:off x="2895600" y="2676525"/>
            <a:ext cx="3200400" cy="400050"/>
            <a:chOff x="1824" y="1776"/>
            <a:chExt cx="2016" cy="252"/>
          </a:xfrm>
        </p:grpSpPr>
        <p:sp>
          <p:nvSpPr>
            <p:cNvPr id="58397" name="Line 29">
              <a:extLst>
                <a:ext uri="{FF2B5EF4-FFF2-40B4-BE49-F238E27FC236}">
                  <a16:creationId xmlns:a16="http://schemas.microsoft.com/office/drawing/2014/main" id="{7E9498C4-A964-EE4F-B86E-468178D24EB1}"/>
                </a:ext>
              </a:extLst>
            </p:cNvPr>
            <p:cNvSpPr>
              <a:spLocks noChangeShapeType="1"/>
            </p:cNvSpPr>
            <p:nvPr/>
          </p:nvSpPr>
          <p:spPr bwMode="auto">
            <a:xfrm>
              <a:off x="1824" y="1872"/>
              <a:ext cx="62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solidFill>
                  <a:srgbClr val="000000"/>
                </a:solidFill>
                <a:latin typeface="Calibri"/>
                <a:ea typeface="ＭＳ Ｐゴシック" charset="0"/>
                <a:cs typeface="Calibri"/>
              </a:endParaRPr>
            </a:p>
          </p:txBody>
        </p:sp>
        <p:sp>
          <p:nvSpPr>
            <p:cNvPr id="58399" name="Text Box 31">
              <a:extLst>
                <a:ext uri="{FF2B5EF4-FFF2-40B4-BE49-F238E27FC236}">
                  <a16:creationId xmlns:a16="http://schemas.microsoft.com/office/drawing/2014/main" id="{0D86CEF0-8648-A947-BBAB-D4A8182239D9}"/>
                </a:ext>
              </a:extLst>
            </p:cNvPr>
            <p:cNvSpPr txBox="1">
              <a:spLocks noChangeArrowheads="1"/>
            </p:cNvSpPr>
            <p:nvPr/>
          </p:nvSpPr>
          <p:spPr bwMode="auto">
            <a:xfrm>
              <a:off x="2496" y="1776"/>
              <a:ext cx="1344"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0000"/>
                  </a:solidFill>
                  <a:latin typeface="Calibri"/>
                  <a:ea typeface="ＭＳ Ｐゴシック" charset="0"/>
                  <a:cs typeface="Calibri"/>
                </a:rPr>
                <a:t>TG=1156</a:t>
              </a:r>
              <a:endParaRPr lang="es-ES" dirty="0">
                <a:solidFill>
                  <a:srgbClr val="000000"/>
                </a:solidFill>
                <a:latin typeface="Calibri"/>
                <a:ea typeface="ＭＳ Ｐゴシック" charset="0"/>
                <a:cs typeface="Calibri"/>
              </a:endParaRPr>
            </a:p>
          </p:txBody>
        </p:sp>
      </p:grpSp>
      <p:grpSp>
        <p:nvGrpSpPr>
          <p:cNvPr id="58402" name="Group 34">
            <a:extLst>
              <a:ext uri="{FF2B5EF4-FFF2-40B4-BE49-F238E27FC236}">
                <a16:creationId xmlns:a16="http://schemas.microsoft.com/office/drawing/2014/main" id="{67B1AC20-DF11-4E4D-86A2-02B8FEB37CE1}"/>
              </a:ext>
            </a:extLst>
          </p:cNvPr>
          <p:cNvGrpSpPr>
            <a:grpSpLocks/>
          </p:cNvGrpSpPr>
          <p:nvPr/>
        </p:nvGrpSpPr>
        <p:grpSpPr bwMode="auto">
          <a:xfrm>
            <a:off x="2895600" y="3095625"/>
            <a:ext cx="3200400" cy="396875"/>
            <a:chOff x="1824" y="2040"/>
            <a:chExt cx="2016" cy="250"/>
          </a:xfrm>
        </p:grpSpPr>
        <p:sp>
          <p:nvSpPr>
            <p:cNvPr id="58398" name="Line 30">
              <a:extLst>
                <a:ext uri="{FF2B5EF4-FFF2-40B4-BE49-F238E27FC236}">
                  <a16:creationId xmlns:a16="http://schemas.microsoft.com/office/drawing/2014/main" id="{F8B6572B-C312-B443-BA8B-3E743427FE83}"/>
                </a:ext>
              </a:extLst>
            </p:cNvPr>
            <p:cNvSpPr>
              <a:spLocks noChangeShapeType="1"/>
            </p:cNvSpPr>
            <p:nvPr/>
          </p:nvSpPr>
          <p:spPr bwMode="auto">
            <a:xfrm>
              <a:off x="1824" y="2160"/>
              <a:ext cx="624"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latin typeface="Calibri"/>
                <a:ea typeface="ＭＳ Ｐゴシック" charset="0"/>
                <a:cs typeface="Calibri"/>
              </a:endParaRPr>
            </a:p>
          </p:txBody>
        </p:sp>
        <p:sp>
          <p:nvSpPr>
            <p:cNvPr id="58400" name="Text Box 32">
              <a:extLst>
                <a:ext uri="{FF2B5EF4-FFF2-40B4-BE49-F238E27FC236}">
                  <a16:creationId xmlns:a16="http://schemas.microsoft.com/office/drawing/2014/main" id="{28A49D55-B44C-7B40-8878-888E3FC8D60B}"/>
                </a:ext>
              </a:extLst>
            </p:cNvPr>
            <p:cNvSpPr txBox="1">
              <a:spLocks noChangeArrowheads="1"/>
            </p:cNvSpPr>
            <p:nvPr/>
          </p:nvSpPr>
          <p:spPr bwMode="auto">
            <a:xfrm>
              <a:off x="2496" y="2040"/>
              <a:ext cx="134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0000"/>
                  </a:solidFill>
                  <a:latin typeface="Calibri"/>
                  <a:ea typeface="ＭＳ Ｐゴシック" charset="0"/>
                  <a:cs typeface="Calibri"/>
                </a:rPr>
                <a:t>N=30</a:t>
              </a:r>
              <a:endParaRPr lang="es-ES" dirty="0">
                <a:solidFill>
                  <a:srgbClr val="000000"/>
                </a:solidFill>
                <a:latin typeface="Calibri"/>
                <a:ea typeface="ＭＳ Ｐゴシック" charset="0"/>
                <a:cs typeface="Calibri"/>
              </a:endParaRPr>
            </a:p>
          </p:txBody>
        </p:sp>
      </p:grpSp>
      <p:sp>
        <p:nvSpPr>
          <p:cNvPr id="58403" name="Text Box 35">
            <a:extLst>
              <a:ext uri="{FF2B5EF4-FFF2-40B4-BE49-F238E27FC236}">
                <a16:creationId xmlns:a16="http://schemas.microsoft.com/office/drawing/2014/main" id="{3B940C41-DB9A-194E-8B88-F572414398FD}"/>
              </a:ext>
            </a:extLst>
          </p:cNvPr>
          <p:cNvSpPr txBox="1">
            <a:spLocks noChangeArrowheads="1"/>
          </p:cNvSpPr>
          <p:nvPr/>
        </p:nvSpPr>
        <p:spPr bwMode="auto">
          <a:xfrm>
            <a:off x="34925" y="3556000"/>
            <a:ext cx="3429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Sustraendo general: </a:t>
            </a:r>
            <a:endParaRPr lang="es-ES" dirty="0">
              <a:solidFill>
                <a:srgbClr val="008000"/>
              </a:solidFill>
              <a:latin typeface="Calibri"/>
              <a:ea typeface="ＭＳ Ｐゴシック" charset="0"/>
              <a:cs typeface="Calibri"/>
            </a:endParaRPr>
          </a:p>
        </p:txBody>
      </p:sp>
      <p:grpSp>
        <p:nvGrpSpPr>
          <p:cNvPr id="58426" name="Group 58">
            <a:extLst>
              <a:ext uri="{FF2B5EF4-FFF2-40B4-BE49-F238E27FC236}">
                <a16:creationId xmlns:a16="http://schemas.microsoft.com/office/drawing/2014/main" id="{C3FB210D-E70E-084C-ABA7-8084EF655447}"/>
              </a:ext>
            </a:extLst>
          </p:cNvPr>
          <p:cNvGrpSpPr>
            <a:grpSpLocks/>
          </p:cNvGrpSpPr>
          <p:nvPr/>
        </p:nvGrpSpPr>
        <p:grpSpPr bwMode="auto">
          <a:xfrm>
            <a:off x="2397125" y="3403600"/>
            <a:ext cx="4191000" cy="701675"/>
            <a:chOff x="2400" y="2064"/>
            <a:chExt cx="2640" cy="442"/>
          </a:xfrm>
        </p:grpSpPr>
        <p:grpSp>
          <p:nvGrpSpPr>
            <p:cNvPr id="25622" name="Group 57">
              <a:extLst>
                <a:ext uri="{FF2B5EF4-FFF2-40B4-BE49-F238E27FC236}">
                  <a16:creationId xmlns:a16="http://schemas.microsoft.com/office/drawing/2014/main" id="{9070E2A6-DF9E-264D-A66D-8A1020393F2A}"/>
                </a:ext>
              </a:extLst>
            </p:cNvPr>
            <p:cNvGrpSpPr>
              <a:grpSpLocks/>
            </p:cNvGrpSpPr>
            <p:nvPr/>
          </p:nvGrpSpPr>
          <p:grpSpPr bwMode="auto">
            <a:xfrm>
              <a:off x="2400" y="2064"/>
              <a:ext cx="2232" cy="442"/>
              <a:chOff x="2400" y="2064"/>
              <a:chExt cx="2232" cy="442"/>
            </a:xfrm>
          </p:grpSpPr>
          <p:grpSp>
            <p:nvGrpSpPr>
              <p:cNvPr id="25624" name="Group 55">
                <a:extLst>
                  <a:ext uri="{FF2B5EF4-FFF2-40B4-BE49-F238E27FC236}">
                    <a16:creationId xmlns:a16="http://schemas.microsoft.com/office/drawing/2014/main" id="{58E7E3AC-354C-9241-AF60-38708011947C}"/>
                  </a:ext>
                </a:extLst>
              </p:cNvPr>
              <p:cNvGrpSpPr>
                <a:grpSpLocks/>
              </p:cNvGrpSpPr>
              <p:nvPr/>
            </p:nvGrpSpPr>
            <p:grpSpPr bwMode="auto">
              <a:xfrm>
                <a:off x="2400" y="2064"/>
                <a:ext cx="1584" cy="442"/>
                <a:chOff x="2400" y="2064"/>
                <a:chExt cx="1584" cy="442"/>
              </a:xfrm>
            </p:grpSpPr>
            <p:sp>
              <p:nvSpPr>
                <p:cNvPr id="58407" name="Text Box 39">
                  <a:extLst>
                    <a:ext uri="{FF2B5EF4-FFF2-40B4-BE49-F238E27FC236}">
                      <a16:creationId xmlns:a16="http://schemas.microsoft.com/office/drawing/2014/main" id="{9C4A48B3-1177-E14E-BE1F-30A8CA20A72A}"/>
                    </a:ext>
                  </a:extLst>
                </p:cNvPr>
                <p:cNvSpPr txBox="1">
                  <a:spLocks noChangeArrowheads="1"/>
                </p:cNvSpPr>
                <p:nvPr/>
              </p:nvSpPr>
              <p:spPr bwMode="auto">
                <a:xfrm>
                  <a:off x="2928" y="2256"/>
                  <a:ext cx="8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N</a:t>
                  </a:r>
                  <a:endParaRPr lang="es-ES" dirty="0">
                    <a:solidFill>
                      <a:srgbClr val="008000"/>
                    </a:solidFill>
                    <a:latin typeface="Calibri"/>
                    <a:ea typeface="ＭＳ Ｐゴシック" charset="0"/>
                    <a:cs typeface="Calibri"/>
                  </a:endParaRPr>
                </a:p>
              </p:txBody>
            </p:sp>
            <p:sp>
              <p:nvSpPr>
                <p:cNvPr id="58404" name="Text Box 36">
                  <a:extLst>
                    <a:ext uri="{FF2B5EF4-FFF2-40B4-BE49-F238E27FC236}">
                      <a16:creationId xmlns:a16="http://schemas.microsoft.com/office/drawing/2014/main" id="{87003F5A-49E9-0A41-A3C5-EE1B8D99D12C}"/>
                    </a:ext>
                  </a:extLst>
                </p:cNvPr>
                <p:cNvSpPr txBox="1">
                  <a:spLocks noChangeArrowheads="1"/>
                </p:cNvSpPr>
                <p:nvPr/>
              </p:nvSpPr>
              <p:spPr bwMode="auto">
                <a:xfrm>
                  <a:off x="2400" y="2160"/>
                  <a:ext cx="148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SG = </a:t>
                  </a:r>
                  <a:endParaRPr lang="es-ES" dirty="0">
                    <a:solidFill>
                      <a:srgbClr val="008000"/>
                    </a:solidFill>
                    <a:latin typeface="Calibri"/>
                    <a:ea typeface="ＭＳ Ｐゴシック" charset="0"/>
                    <a:cs typeface="Calibri"/>
                  </a:endParaRPr>
                </a:p>
              </p:txBody>
            </p:sp>
            <p:sp>
              <p:nvSpPr>
                <p:cNvPr id="58405" name="Text Box 37">
                  <a:extLst>
                    <a:ext uri="{FF2B5EF4-FFF2-40B4-BE49-F238E27FC236}">
                      <a16:creationId xmlns:a16="http://schemas.microsoft.com/office/drawing/2014/main" id="{DE8785BB-69BF-DC42-9A69-2376111AB6F5}"/>
                    </a:ext>
                  </a:extLst>
                </p:cNvPr>
                <p:cNvSpPr txBox="1">
                  <a:spLocks noChangeArrowheads="1"/>
                </p:cNvSpPr>
                <p:nvPr/>
              </p:nvSpPr>
              <p:spPr bwMode="auto">
                <a:xfrm>
                  <a:off x="2880" y="2064"/>
                  <a:ext cx="110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Tg</a:t>
                  </a:r>
                  <a:r>
                    <a:rPr lang="es-ES_tradnl" baseline="30000" dirty="0">
                      <a:solidFill>
                        <a:srgbClr val="008000"/>
                      </a:solidFill>
                      <a:latin typeface="Calibri"/>
                      <a:ea typeface="ＭＳ Ｐゴシック" charset="0"/>
                      <a:cs typeface="Calibri"/>
                    </a:rPr>
                    <a:t>2</a:t>
                  </a:r>
                  <a:endParaRPr lang="es-ES" dirty="0">
                    <a:solidFill>
                      <a:srgbClr val="008000"/>
                    </a:solidFill>
                    <a:latin typeface="Calibri"/>
                    <a:ea typeface="ＭＳ Ｐゴシック" charset="0"/>
                    <a:cs typeface="Calibri"/>
                  </a:endParaRPr>
                </a:p>
              </p:txBody>
            </p:sp>
            <p:sp>
              <p:nvSpPr>
                <p:cNvPr id="58406" name="Line 38">
                  <a:extLst>
                    <a:ext uri="{FF2B5EF4-FFF2-40B4-BE49-F238E27FC236}">
                      <a16:creationId xmlns:a16="http://schemas.microsoft.com/office/drawing/2014/main" id="{375E675E-E713-E645-8295-75FFFED3D22C}"/>
                    </a:ext>
                  </a:extLst>
                </p:cNvPr>
                <p:cNvSpPr>
                  <a:spLocks noChangeShapeType="1"/>
                </p:cNvSpPr>
                <p:nvPr/>
              </p:nvSpPr>
              <p:spPr bwMode="auto">
                <a:xfrm>
                  <a:off x="2880" y="2280"/>
                  <a:ext cx="432" cy="0"/>
                </a:xfrm>
                <a:prstGeom prst="line">
                  <a:avLst/>
                </a:prstGeom>
                <a:noFill/>
                <a:ln w="952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solidFill>
                      <a:srgbClr val="008000"/>
                    </a:solidFill>
                    <a:latin typeface="Calibri"/>
                    <a:ea typeface="ＭＳ Ｐゴシック" charset="0"/>
                    <a:cs typeface="Calibri"/>
                  </a:endParaRPr>
                </a:p>
              </p:txBody>
            </p:sp>
          </p:grpSp>
          <p:grpSp>
            <p:nvGrpSpPr>
              <p:cNvPr id="25625" name="Group 56">
                <a:extLst>
                  <a:ext uri="{FF2B5EF4-FFF2-40B4-BE49-F238E27FC236}">
                    <a16:creationId xmlns:a16="http://schemas.microsoft.com/office/drawing/2014/main" id="{0F82964C-17C5-4349-BAF2-A536DFD3A0CB}"/>
                  </a:ext>
                </a:extLst>
              </p:cNvPr>
              <p:cNvGrpSpPr>
                <a:grpSpLocks/>
              </p:cNvGrpSpPr>
              <p:nvPr/>
            </p:nvGrpSpPr>
            <p:grpSpPr bwMode="auto">
              <a:xfrm>
                <a:off x="3312" y="2064"/>
                <a:ext cx="1320" cy="442"/>
                <a:chOff x="3312" y="2064"/>
                <a:chExt cx="1320" cy="442"/>
              </a:xfrm>
            </p:grpSpPr>
            <p:sp>
              <p:nvSpPr>
                <p:cNvPr id="58409" name="Text Box 41">
                  <a:extLst>
                    <a:ext uri="{FF2B5EF4-FFF2-40B4-BE49-F238E27FC236}">
                      <a16:creationId xmlns:a16="http://schemas.microsoft.com/office/drawing/2014/main" id="{D1D942F2-7633-414E-87C9-20B344A34B7F}"/>
                    </a:ext>
                  </a:extLst>
                </p:cNvPr>
                <p:cNvSpPr txBox="1">
                  <a:spLocks noChangeArrowheads="1"/>
                </p:cNvSpPr>
                <p:nvPr/>
              </p:nvSpPr>
              <p:spPr bwMode="auto">
                <a:xfrm>
                  <a:off x="3600" y="2256"/>
                  <a:ext cx="8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30</a:t>
                  </a:r>
                  <a:endParaRPr lang="es-ES" dirty="0">
                    <a:solidFill>
                      <a:srgbClr val="008000"/>
                    </a:solidFill>
                    <a:latin typeface="Calibri"/>
                    <a:ea typeface="ＭＳ Ｐゴシック" charset="0"/>
                    <a:cs typeface="Calibri"/>
                  </a:endParaRPr>
                </a:p>
              </p:txBody>
            </p:sp>
            <p:sp>
              <p:nvSpPr>
                <p:cNvPr id="58410" name="Text Box 42">
                  <a:extLst>
                    <a:ext uri="{FF2B5EF4-FFF2-40B4-BE49-F238E27FC236}">
                      <a16:creationId xmlns:a16="http://schemas.microsoft.com/office/drawing/2014/main" id="{09BE37CD-3E49-BF45-9CEA-3C345AD9DD38}"/>
                    </a:ext>
                  </a:extLst>
                </p:cNvPr>
                <p:cNvSpPr txBox="1">
                  <a:spLocks noChangeArrowheads="1"/>
                </p:cNvSpPr>
                <p:nvPr/>
              </p:nvSpPr>
              <p:spPr bwMode="auto">
                <a:xfrm>
                  <a:off x="3528" y="2064"/>
                  <a:ext cx="110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FFFF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1156</a:t>
                  </a:r>
                  <a:r>
                    <a:rPr lang="es-ES_tradnl" baseline="30000" dirty="0">
                      <a:solidFill>
                        <a:srgbClr val="008000"/>
                      </a:solidFill>
                      <a:latin typeface="Calibri"/>
                      <a:ea typeface="ＭＳ Ｐゴシック" charset="0"/>
                      <a:cs typeface="Calibri"/>
                    </a:rPr>
                    <a:t>2</a:t>
                  </a:r>
                  <a:endParaRPr lang="es-ES" dirty="0">
                    <a:solidFill>
                      <a:srgbClr val="008000"/>
                    </a:solidFill>
                    <a:latin typeface="Calibri"/>
                    <a:ea typeface="ＭＳ Ｐゴシック" charset="0"/>
                    <a:cs typeface="Calibri"/>
                  </a:endParaRPr>
                </a:p>
              </p:txBody>
            </p:sp>
            <p:sp>
              <p:nvSpPr>
                <p:cNvPr id="58411" name="Line 43">
                  <a:extLst>
                    <a:ext uri="{FF2B5EF4-FFF2-40B4-BE49-F238E27FC236}">
                      <a16:creationId xmlns:a16="http://schemas.microsoft.com/office/drawing/2014/main" id="{700C3940-A745-C240-98E3-B2B504E7D99C}"/>
                    </a:ext>
                  </a:extLst>
                </p:cNvPr>
                <p:cNvSpPr>
                  <a:spLocks noChangeShapeType="1"/>
                </p:cNvSpPr>
                <p:nvPr/>
              </p:nvSpPr>
              <p:spPr bwMode="auto">
                <a:xfrm>
                  <a:off x="3552" y="2280"/>
                  <a:ext cx="432" cy="0"/>
                </a:xfrm>
                <a:prstGeom prst="line">
                  <a:avLst/>
                </a:prstGeom>
                <a:noFill/>
                <a:ln w="9525">
                  <a:solidFill>
                    <a:srgbClr val="00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solidFill>
                      <a:srgbClr val="008000"/>
                    </a:solidFill>
                    <a:latin typeface="Calibri"/>
                    <a:ea typeface="ＭＳ Ｐゴシック" charset="0"/>
                    <a:cs typeface="Calibri"/>
                  </a:endParaRPr>
                </a:p>
              </p:txBody>
            </p:sp>
            <p:sp>
              <p:nvSpPr>
                <p:cNvPr id="58412" name="Text Box 44">
                  <a:extLst>
                    <a:ext uri="{FF2B5EF4-FFF2-40B4-BE49-F238E27FC236}">
                      <a16:creationId xmlns:a16="http://schemas.microsoft.com/office/drawing/2014/main" id="{1E979F6C-B7C8-EB43-BBD7-2B5A85F27B00}"/>
                    </a:ext>
                  </a:extLst>
                </p:cNvPr>
                <p:cNvSpPr txBox="1">
                  <a:spLocks noChangeArrowheads="1"/>
                </p:cNvSpPr>
                <p:nvPr/>
              </p:nvSpPr>
              <p:spPr bwMode="auto">
                <a:xfrm>
                  <a:off x="3312" y="2160"/>
                  <a:ext cx="19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a:t>
                  </a:r>
                  <a:endParaRPr lang="es-ES" dirty="0">
                    <a:solidFill>
                      <a:srgbClr val="008000"/>
                    </a:solidFill>
                    <a:latin typeface="Calibri"/>
                    <a:ea typeface="ＭＳ Ｐゴシック" charset="0"/>
                    <a:cs typeface="Calibri"/>
                  </a:endParaRPr>
                </a:p>
              </p:txBody>
            </p:sp>
          </p:grpSp>
        </p:grpSp>
        <p:sp>
          <p:nvSpPr>
            <p:cNvPr id="58413" name="Text Box 45">
              <a:extLst>
                <a:ext uri="{FF2B5EF4-FFF2-40B4-BE49-F238E27FC236}">
                  <a16:creationId xmlns:a16="http://schemas.microsoft.com/office/drawing/2014/main" id="{4C140D88-40D6-504D-8B4E-D06B80B1865E}"/>
                </a:ext>
              </a:extLst>
            </p:cNvPr>
            <p:cNvSpPr txBox="1">
              <a:spLocks noChangeArrowheads="1"/>
            </p:cNvSpPr>
            <p:nvPr/>
          </p:nvSpPr>
          <p:spPr bwMode="auto">
            <a:xfrm>
              <a:off x="4032" y="2160"/>
              <a:ext cx="1008"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008000"/>
                  </a:solidFill>
                  <a:latin typeface="Calibri"/>
                  <a:ea typeface="ＭＳ Ｐゴシック" charset="0"/>
                  <a:cs typeface="Calibri"/>
                </a:rPr>
                <a:t>= 44544.5</a:t>
              </a:r>
              <a:endParaRPr lang="es-ES" dirty="0">
                <a:solidFill>
                  <a:srgbClr val="008000"/>
                </a:solidFill>
                <a:latin typeface="Calibri"/>
                <a:ea typeface="ＭＳ Ｐゴシック" charset="0"/>
                <a:cs typeface="Calibri"/>
              </a:endParaRPr>
            </a:p>
          </p:txBody>
        </p:sp>
      </p:grpSp>
      <p:sp>
        <p:nvSpPr>
          <p:cNvPr id="58419" name="Text Box 51">
            <a:extLst>
              <a:ext uri="{FF2B5EF4-FFF2-40B4-BE49-F238E27FC236}">
                <a16:creationId xmlns:a16="http://schemas.microsoft.com/office/drawing/2014/main" id="{1CA92288-24B7-244E-A6DB-A6705E03A584}"/>
              </a:ext>
            </a:extLst>
          </p:cNvPr>
          <p:cNvSpPr txBox="1">
            <a:spLocks noChangeArrowheads="1"/>
          </p:cNvSpPr>
          <p:nvPr/>
        </p:nvSpPr>
        <p:spPr bwMode="auto">
          <a:xfrm>
            <a:off x="187325" y="4318000"/>
            <a:ext cx="7924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s-ES_tradnl" altLang="es-ES">
                <a:solidFill>
                  <a:srgbClr val="800000"/>
                </a:solidFill>
                <a:latin typeface="Calibri" panose="020F0502020204030204" pitchFamily="34" charset="0"/>
              </a:rPr>
              <a:t>(23</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+35</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+50</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+....+36</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+52</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+34</a:t>
            </a:r>
            <a:r>
              <a:rPr lang="es-ES_tradnl" altLang="es-ES" baseline="30000">
                <a:solidFill>
                  <a:srgbClr val="800000"/>
                </a:solidFill>
                <a:latin typeface="Calibri" panose="020F0502020204030204" pitchFamily="34" charset="0"/>
              </a:rPr>
              <a:t>2</a:t>
            </a:r>
            <a:r>
              <a:rPr lang="es-ES_tradnl" altLang="es-ES">
                <a:solidFill>
                  <a:srgbClr val="800000"/>
                </a:solidFill>
                <a:latin typeface="Calibri" panose="020F0502020204030204" pitchFamily="34" charset="0"/>
              </a:rPr>
              <a:t>) – SG = 46954 – 44544.6 = 2409.5</a:t>
            </a:r>
            <a:endParaRPr lang="es-ES" altLang="es-ES">
              <a:solidFill>
                <a:srgbClr val="800000"/>
              </a:solidFill>
              <a:latin typeface="Calibri" panose="020F0502020204030204" pitchFamily="34" charset="0"/>
            </a:endParaRPr>
          </a:p>
        </p:txBody>
      </p:sp>
      <p:sp>
        <p:nvSpPr>
          <p:cNvPr id="58420" name="Text Box 52">
            <a:extLst>
              <a:ext uri="{FF2B5EF4-FFF2-40B4-BE49-F238E27FC236}">
                <a16:creationId xmlns:a16="http://schemas.microsoft.com/office/drawing/2014/main" id="{4A8074BB-6D1B-B544-B289-B38CE84E43F9}"/>
              </a:ext>
            </a:extLst>
          </p:cNvPr>
          <p:cNvSpPr txBox="1">
            <a:spLocks noChangeArrowheads="1"/>
          </p:cNvSpPr>
          <p:nvPr/>
        </p:nvSpPr>
        <p:spPr bwMode="auto">
          <a:xfrm>
            <a:off x="34925" y="4846638"/>
            <a:ext cx="487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chemeClr val="hlink"/>
                </a:solidFill>
                <a:latin typeface="Calibri"/>
                <a:ea typeface="ＭＳ Ｐゴシック" charset="0"/>
                <a:cs typeface="Calibri"/>
              </a:rPr>
              <a:t>Suma de cuadrados del factor:</a:t>
            </a:r>
            <a:endParaRPr lang="es-ES" dirty="0">
              <a:solidFill>
                <a:schemeClr val="hlink"/>
              </a:solidFill>
              <a:latin typeface="Calibri"/>
              <a:ea typeface="ＭＳ Ｐゴシック" charset="0"/>
              <a:cs typeface="Calibri"/>
            </a:endParaRPr>
          </a:p>
        </p:txBody>
      </p:sp>
      <p:sp>
        <p:nvSpPr>
          <p:cNvPr id="58421" name="Text Box 53">
            <a:extLst>
              <a:ext uri="{FF2B5EF4-FFF2-40B4-BE49-F238E27FC236}">
                <a16:creationId xmlns:a16="http://schemas.microsoft.com/office/drawing/2014/main" id="{291A1DE5-ECD1-C841-9550-A37A8FF06A53}"/>
              </a:ext>
            </a:extLst>
          </p:cNvPr>
          <p:cNvSpPr txBox="1">
            <a:spLocks noChangeArrowheads="1"/>
          </p:cNvSpPr>
          <p:nvPr/>
        </p:nvSpPr>
        <p:spPr bwMode="auto">
          <a:xfrm>
            <a:off x="34925" y="5387975"/>
            <a:ext cx="86868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chemeClr val="accent6">
                    <a:lumMod val="75000"/>
                  </a:schemeClr>
                </a:solidFill>
                <a:latin typeface="Calibri"/>
                <a:ea typeface="ＭＳ Ｐゴシック" charset="0"/>
                <a:cs typeface="Calibri"/>
              </a:rPr>
              <a:t>Suma de cuadrados residual (siempre por diferencia):</a:t>
            </a:r>
            <a:endParaRPr lang="es-ES" dirty="0">
              <a:solidFill>
                <a:schemeClr val="accent6">
                  <a:lumMod val="75000"/>
                </a:schemeClr>
              </a:solidFill>
              <a:latin typeface="Calibri"/>
              <a:ea typeface="ＭＳ Ｐゴシック" charset="0"/>
              <a:cs typeface="Calibri"/>
            </a:endParaRPr>
          </a:p>
        </p:txBody>
      </p:sp>
      <p:grpSp>
        <p:nvGrpSpPr>
          <p:cNvPr id="58430" name="Group 62">
            <a:extLst>
              <a:ext uri="{FF2B5EF4-FFF2-40B4-BE49-F238E27FC236}">
                <a16:creationId xmlns:a16="http://schemas.microsoft.com/office/drawing/2014/main" id="{1F8E7144-293A-9845-A13F-57032E267A57}"/>
              </a:ext>
            </a:extLst>
          </p:cNvPr>
          <p:cNvGrpSpPr>
            <a:grpSpLocks/>
          </p:cNvGrpSpPr>
          <p:nvPr/>
        </p:nvGrpSpPr>
        <p:grpSpPr bwMode="auto">
          <a:xfrm>
            <a:off x="3527425" y="4621213"/>
            <a:ext cx="7391400" cy="701675"/>
            <a:chOff x="480" y="3120"/>
            <a:chExt cx="4656" cy="442"/>
          </a:xfrm>
        </p:grpSpPr>
        <p:sp>
          <p:nvSpPr>
            <p:cNvPr id="58422" name="Text Box 54">
              <a:extLst>
                <a:ext uri="{FF2B5EF4-FFF2-40B4-BE49-F238E27FC236}">
                  <a16:creationId xmlns:a16="http://schemas.microsoft.com/office/drawing/2014/main" id="{E43813C9-785D-C94F-A80E-F7FA9991A6AB}"/>
                </a:ext>
              </a:extLst>
            </p:cNvPr>
            <p:cNvSpPr txBox="1">
              <a:spLocks noChangeArrowheads="1"/>
            </p:cNvSpPr>
            <p:nvPr/>
          </p:nvSpPr>
          <p:spPr bwMode="auto">
            <a:xfrm>
              <a:off x="480" y="3120"/>
              <a:ext cx="1440"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chemeClr val="hlink"/>
                  </a:solidFill>
                  <a:latin typeface="Calibri"/>
                  <a:ea typeface="ＭＳ Ｐゴシック" charset="0"/>
                  <a:cs typeface="Calibri"/>
                </a:rPr>
                <a:t>310</a:t>
              </a:r>
              <a:r>
                <a:rPr lang="es-ES_tradnl" baseline="30000" dirty="0">
                  <a:solidFill>
                    <a:schemeClr val="hlink"/>
                  </a:solidFill>
                  <a:latin typeface="Calibri"/>
                  <a:ea typeface="ＭＳ Ｐゴシック" charset="0"/>
                  <a:cs typeface="Calibri"/>
                </a:rPr>
                <a:t>2</a:t>
              </a:r>
              <a:r>
                <a:rPr lang="es-ES_tradnl" dirty="0">
                  <a:solidFill>
                    <a:schemeClr val="hlink"/>
                  </a:solidFill>
                  <a:latin typeface="Calibri"/>
                  <a:ea typeface="ＭＳ Ｐゴシック" charset="0"/>
                  <a:cs typeface="Calibri"/>
                </a:rPr>
                <a:t>+413</a:t>
              </a:r>
              <a:r>
                <a:rPr lang="es-ES_tradnl" baseline="30000" dirty="0">
                  <a:solidFill>
                    <a:schemeClr val="hlink"/>
                  </a:solidFill>
                  <a:latin typeface="Calibri"/>
                  <a:ea typeface="ＭＳ Ｐゴシック" charset="0"/>
                  <a:cs typeface="Calibri"/>
                </a:rPr>
                <a:t>2</a:t>
              </a:r>
              <a:r>
                <a:rPr lang="es-ES_tradnl" dirty="0">
                  <a:solidFill>
                    <a:schemeClr val="hlink"/>
                  </a:solidFill>
                  <a:latin typeface="Calibri"/>
                  <a:ea typeface="ＭＳ Ｐゴシック" charset="0"/>
                  <a:cs typeface="Calibri"/>
                </a:rPr>
                <a:t>+433</a:t>
              </a:r>
              <a:r>
                <a:rPr lang="es-ES_tradnl" baseline="30000" dirty="0">
                  <a:solidFill>
                    <a:schemeClr val="hlink"/>
                  </a:solidFill>
                  <a:latin typeface="Calibri"/>
                  <a:ea typeface="ＭＳ Ｐゴシック" charset="0"/>
                  <a:cs typeface="Calibri"/>
                </a:rPr>
                <a:t>2</a:t>
              </a:r>
              <a:endParaRPr lang="es-ES" dirty="0">
                <a:solidFill>
                  <a:schemeClr val="hlink"/>
                </a:solidFill>
                <a:latin typeface="Calibri"/>
                <a:ea typeface="ＭＳ Ｐゴシック" charset="0"/>
                <a:cs typeface="Calibri"/>
              </a:endParaRPr>
            </a:p>
          </p:txBody>
        </p:sp>
        <p:sp>
          <p:nvSpPr>
            <p:cNvPr id="58427" name="Line 59">
              <a:extLst>
                <a:ext uri="{FF2B5EF4-FFF2-40B4-BE49-F238E27FC236}">
                  <a16:creationId xmlns:a16="http://schemas.microsoft.com/office/drawing/2014/main" id="{27BB593C-594F-5D4F-974F-FDED8E982E97}"/>
                </a:ext>
              </a:extLst>
            </p:cNvPr>
            <p:cNvSpPr>
              <a:spLocks noChangeShapeType="1"/>
            </p:cNvSpPr>
            <p:nvPr/>
          </p:nvSpPr>
          <p:spPr bwMode="auto">
            <a:xfrm>
              <a:off x="480" y="3336"/>
              <a:ext cx="1296" cy="0"/>
            </a:xfrm>
            <a:prstGeom prst="line">
              <a:avLst/>
            </a:prstGeom>
            <a:noFill/>
            <a:ln w="9525">
              <a:solidFill>
                <a:schemeClr va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s-ES" dirty="0">
                <a:latin typeface="Calibri"/>
                <a:ea typeface="ＭＳ Ｐゴシック" charset="0"/>
                <a:cs typeface="Calibri"/>
              </a:endParaRPr>
            </a:p>
          </p:txBody>
        </p:sp>
        <p:sp>
          <p:nvSpPr>
            <p:cNvPr id="58428" name="Text Box 60">
              <a:extLst>
                <a:ext uri="{FF2B5EF4-FFF2-40B4-BE49-F238E27FC236}">
                  <a16:creationId xmlns:a16="http://schemas.microsoft.com/office/drawing/2014/main" id="{70A99FA0-CB52-E44F-9088-317DC3E4F3F5}"/>
                </a:ext>
              </a:extLst>
            </p:cNvPr>
            <p:cNvSpPr txBox="1">
              <a:spLocks noChangeArrowheads="1"/>
            </p:cNvSpPr>
            <p:nvPr/>
          </p:nvSpPr>
          <p:spPr bwMode="auto">
            <a:xfrm>
              <a:off x="912" y="3312"/>
              <a:ext cx="91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chemeClr val="hlink"/>
                  </a:solidFill>
                  <a:latin typeface="Calibri"/>
                  <a:ea typeface="ＭＳ Ｐゴシック" charset="0"/>
                  <a:cs typeface="Calibri"/>
                </a:rPr>
                <a:t>10</a:t>
              </a:r>
              <a:endParaRPr lang="es-ES" dirty="0">
                <a:solidFill>
                  <a:schemeClr val="hlink"/>
                </a:solidFill>
                <a:latin typeface="Calibri"/>
                <a:ea typeface="ＭＳ Ｐゴシック" charset="0"/>
                <a:cs typeface="Calibri"/>
              </a:endParaRPr>
            </a:p>
          </p:txBody>
        </p:sp>
        <p:sp>
          <p:nvSpPr>
            <p:cNvPr id="58429" name="Text Box 61">
              <a:extLst>
                <a:ext uri="{FF2B5EF4-FFF2-40B4-BE49-F238E27FC236}">
                  <a16:creationId xmlns:a16="http://schemas.microsoft.com/office/drawing/2014/main" id="{D2134F97-7658-F047-88CD-FAEA8BD768EE}"/>
                </a:ext>
              </a:extLst>
            </p:cNvPr>
            <p:cNvSpPr txBox="1">
              <a:spLocks noChangeArrowheads="1"/>
            </p:cNvSpPr>
            <p:nvPr/>
          </p:nvSpPr>
          <p:spPr bwMode="auto">
            <a:xfrm>
              <a:off x="1812" y="3192"/>
              <a:ext cx="332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s-ES_tradnl" altLang="es-ES">
                  <a:solidFill>
                    <a:schemeClr val="hlink"/>
                  </a:solidFill>
                  <a:latin typeface="Calibri" panose="020F0502020204030204" pitchFamily="34" charset="0"/>
                </a:rPr>
                <a:t>- SG = 45415.8 – 44544.6 = 871.3</a:t>
              </a:r>
              <a:endParaRPr lang="es-ES" altLang="es-ES">
                <a:solidFill>
                  <a:schemeClr val="hlink"/>
                </a:solidFill>
                <a:latin typeface="Calibri" panose="020F0502020204030204" pitchFamily="34" charset="0"/>
              </a:endParaRPr>
            </a:p>
          </p:txBody>
        </p:sp>
      </p:grpSp>
      <p:sp>
        <p:nvSpPr>
          <p:cNvPr id="58431" name="Text Box 63">
            <a:extLst>
              <a:ext uri="{FF2B5EF4-FFF2-40B4-BE49-F238E27FC236}">
                <a16:creationId xmlns:a16="http://schemas.microsoft.com/office/drawing/2014/main" id="{85422966-84CE-7140-B87E-A385CBBD5860}"/>
              </a:ext>
            </a:extLst>
          </p:cNvPr>
          <p:cNvSpPr txBox="1">
            <a:spLocks noChangeArrowheads="1"/>
          </p:cNvSpPr>
          <p:nvPr/>
        </p:nvSpPr>
        <p:spPr bwMode="auto">
          <a:xfrm>
            <a:off x="720725" y="5768975"/>
            <a:ext cx="58674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s-ES_tradnl" altLang="es-ES">
                <a:solidFill>
                  <a:srgbClr val="E46C0A"/>
                </a:solidFill>
                <a:latin typeface="Calibri" panose="020F0502020204030204" pitchFamily="34" charset="0"/>
              </a:rPr>
              <a:t>SC</a:t>
            </a:r>
            <a:r>
              <a:rPr lang="es-ES_tradnl" altLang="es-ES" baseline="-25000">
                <a:solidFill>
                  <a:srgbClr val="E46C0A"/>
                </a:solidFill>
                <a:latin typeface="Calibri" panose="020F0502020204030204" pitchFamily="34" charset="0"/>
              </a:rPr>
              <a:t>Total</a:t>
            </a:r>
            <a:r>
              <a:rPr lang="es-ES_tradnl" altLang="es-ES">
                <a:solidFill>
                  <a:srgbClr val="E46C0A"/>
                </a:solidFill>
                <a:latin typeface="Calibri" panose="020F0502020204030204" pitchFamily="34" charset="0"/>
              </a:rPr>
              <a:t> – SC</a:t>
            </a:r>
            <a:r>
              <a:rPr lang="es-ES_tradnl" altLang="es-ES" baseline="-25000">
                <a:solidFill>
                  <a:srgbClr val="E46C0A"/>
                </a:solidFill>
                <a:latin typeface="Calibri" panose="020F0502020204030204" pitchFamily="34" charset="0"/>
              </a:rPr>
              <a:t>Proveedor</a:t>
            </a:r>
            <a:r>
              <a:rPr lang="es-ES_tradnl" altLang="es-ES">
                <a:solidFill>
                  <a:srgbClr val="E46C0A"/>
                </a:solidFill>
                <a:latin typeface="Calibri" panose="020F0502020204030204" pitchFamily="34" charset="0"/>
              </a:rPr>
              <a:t> = 2409.5 – 871.3 = 1538.2</a:t>
            </a:r>
            <a:endParaRPr lang="es-ES" altLang="es-ES">
              <a:solidFill>
                <a:srgbClr val="E46C0A"/>
              </a:solidFill>
              <a:latin typeface="Calibri" panose="020F0502020204030204" pitchFamily="34" charset="0"/>
            </a:endParaRPr>
          </a:p>
        </p:txBody>
      </p:sp>
      <p:sp>
        <p:nvSpPr>
          <p:cNvPr id="58432" name="Text Box 64">
            <a:extLst>
              <a:ext uri="{FF2B5EF4-FFF2-40B4-BE49-F238E27FC236}">
                <a16:creationId xmlns:a16="http://schemas.microsoft.com/office/drawing/2014/main" id="{66DA9E94-63DA-054A-8282-2AF2657EA5C7}"/>
              </a:ext>
            </a:extLst>
          </p:cNvPr>
          <p:cNvSpPr txBox="1">
            <a:spLocks noChangeArrowheads="1"/>
          </p:cNvSpPr>
          <p:nvPr/>
        </p:nvSpPr>
        <p:spPr bwMode="auto">
          <a:xfrm>
            <a:off x="34925" y="3937000"/>
            <a:ext cx="46482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dirty="0">
                <a:solidFill>
                  <a:srgbClr val="800000"/>
                </a:solidFill>
                <a:latin typeface="Calibri"/>
                <a:ea typeface="ＭＳ Ｐゴシック" charset="0"/>
                <a:cs typeface="Calibri"/>
              </a:rPr>
              <a:t>Suma de cuadrados total:</a:t>
            </a:r>
          </a:p>
        </p:txBody>
      </p:sp>
      <p:sp>
        <p:nvSpPr>
          <p:cNvPr id="25617" name="Título 1">
            <a:extLst>
              <a:ext uri="{FF2B5EF4-FFF2-40B4-BE49-F238E27FC236}">
                <a16:creationId xmlns:a16="http://schemas.microsoft.com/office/drawing/2014/main" id="{C5E1FD1D-3CFE-3448-BFC8-39658C2D6BE7}"/>
              </a:ext>
            </a:extLst>
          </p:cNvPr>
          <p:cNvSpPr>
            <a:spLocks noGrp="1"/>
          </p:cNvSpPr>
          <p:nvPr>
            <p:ph type="title"/>
          </p:nvPr>
        </p:nvSpPr>
        <p:spPr>
          <a:xfrm>
            <a:off x="34925" y="107949"/>
            <a:ext cx="8893175" cy="757445"/>
          </a:xfrm>
        </p:spPr>
        <p:txBody>
          <a:bodyPr>
            <a:normAutofit/>
          </a:bodyPr>
          <a:lstStyle/>
          <a:p>
            <a:pPr eaLnBrk="1" hangingPunct="1"/>
            <a:r>
              <a:rPr lang="es-ES" altLang="es-ES" sz="2900" dirty="0"/>
              <a:t>Obtención de las SC una vez corregido el dato anómalo</a:t>
            </a:r>
          </a:p>
        </p:txBody>
      </p:sp>
    </p:spTree>
    <p:extLst>
      <p:ext uri="{BB962C8B-B14F-4D97-AF65-F5344CB8AC3E}">
        <p14:creationId xmlns:p14="http://schemas.microsoft.com/office/powerpoint/2010/main" val="22492627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3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3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38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839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839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58388"/>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84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584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4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842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432"/>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419"/>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8420"/>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58430"/>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842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8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03" grpId="0" autoUpdateAnimBg="0"/>
      <p:bldP spid="58419" grpId="0" autoUpdateAnimBg="0"/>
      <p:bldP spid="58420" grpId="0" autoUpdateAnimBg="0"/>
      <p:bldP spid="58421" grpId="0" autoUpdateAnimBg="0"/>
      <p:bldP spid="58431" grpId="0" autoUpdateAnimBg="0"/>
      <p:bldP spid="5843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s-ES" sz="2900" dirty="0"/>
              <a:t>Ejemplo Proveedores </a:t>
            </a:r>
            <a:r>
              <a:rPr lang="es-ES" sz="2900" dirty="0">
                <a:solidFill>
                  <a:schemeClr val="accent1">
                    <a:lumMod val="75000"/>
                  </a:schemeClr>
                </a:solidFill>
              </a:rPr>
              <a:t>(sin dato anómalo)</a:t>
            </a:r>
          </a:p>
        </p:txBody>
      </p:sp>
      <p:sp>
        <p:nvSpPr>
          <p:cNvPr id="286723" name="Rectangle 3"/>
          <p:cNvSpPr>
            <a:spLocks noGrp="1" noChangeArrowheads="1"/>
          </p:cNvSpPr>
          <p:nvPr>
            <p:ph idx="1"/>
          </p:nvPr>
        </p:nvSpPr>
        <p:spPr/>
        <p:txBody>
          <a:bodyPr/>
          <a:lstStyle/>
          <a:p>
            <a:r>
              <a:rPr lang="es-ES_tradnl"/>
              <a:t>Tabla resumen del ANOVA</a:t>
            </a:r>
          </a:p>
        </p:txBody>
      </p:sp>
      <p:graphicFrame>
        <p:nvGraphicFramePr>
          <p:cNvPr id="286724" name="Group 4"/>
          <p:cNvGraphicFramePr>
            <a:graphicFrameLocks noGrp="1"/>
          </p:cNvGraphicFramePr>
          <p:nvPr>
            <p:extLst>
              <p:ext uri="{D42A27DB-BD31-4B8C-83A1-F6EECF244321}">
                <p14:modId xmlns:p14="http://schemas.microsoft.com/office/powerpoint/2010/main" val="2678679125"/>
              </p:ext>
            </p:extLst>
          </p:nvPr>
        </p:nvGraphicFramePr>
        <p:xfrm>
          <a:off x="457200" y="1370013"/>
          <a:ext cx="8153400" cy="2072640"/>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2409’46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871’26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435’6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kern="1200" cap="none" normalizeH="0" baseline="0" dirty="0">
                          <a:ln>
                            <a:noFill/>
                          </a:ln>
                          <a:solidFill>
                            <a:srgbClr val="0070C0"/>
                          </a:solidFill>
                          <a:effectLst/>
                          <a:latin typeface="Verdana" pitchFamily="34" charset="0"/>
                          <a:ea typeface="+mn-ea"/>
                          <a:cs typeface="+mn-cs"/>
                        </a:rPr>
                        <a:t>7’64</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1538’2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56’97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pSp>
        <p:nvGrpSpPr>
          <p:cNvPr id="2" name="Group 36"/>
          <p:cNvGrpSpPr>
            <a:grpSpLocks/>
          </p:cNvGrpSpPr>
          <p:nvPr/>
        </p:nvGrpSpPr>
        <p:grpSpPr bwMode="auto">
          <a:xfrm>
            <a:off x="609600" y="3733800"/>
            <a:ext cx="5638800" cy="1143000"/>
            <a:chOff x="480" y="2352"/>
            <a:chExt cx="3456" cy="720"/>
          </a:xfrm>
        </p:grpSpPr>
        <p:sp>
          <p:nvSpPr>
            <p:cNvPr id="286757" name="Text Box 37"/>
            <p:cNvSpPr txBox="1">
              <a:spLocks noChangeArrowheads="1"/>
            </p:cNvSpPr>
            <p:nvPr/>
          </p:nvSpPr>
          <p:spPr bwMode="auto">
            <a:xfrm>
              <a:off x="480" y="2391"/>
              <a:ext cx="3408" cy="64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Riesgo de 1ª especie: </a:t>
              </a:r>
              <a:r>
                <a:rPr lang="es-ES_tradnl" b="1" dirty="0">
                  <a:solidFill>
                    <a:srgbClr val="CC3300"/>
                  </a:solidFill>
                  <a:sym typeface="Symbol" pitchFamily="18" charset="2"/>
                </a:rPr>
                <a:t></a:t>
              </a:r>
              <a:r>
                <a:rPr lang="es-ES_tradnl" dirty="0">
                  <a:sym typeface="Symbol" pitchFamily="18" charset="2"/>
                </a:rPr>
                <a:t>=</a:t>
              </a:r>
              <a:r>
                <a:rPr lang="es-ES_tradnl" dirty="0">
                  <a:solidFill>
                    <a:srgbClr val="CC3300"/>
                  </a:solidFill>
                  <a:sym typeface="Symbol" pitchFamily="18" charset="2"/>
                </a:rPr>
                <a:t>0’05</a:t>
              </a:r>
            </a:p>
            <a:p>
              <a:pPr>
                <a:spcBef>
                  <a:spcPct val="50000"/>
                </a:spcBef>
              </a:pPr>
              <a:r>
                <a:rPr lang="es-ES_tradnl" dirty="0">
                  <a:sym typeface="Symbol" pitchFamily="18" charset="2"/>
                </a:rPr>
                <a:t>Tabla: F</a:t>
              </a:r>
              <a:r>
                <a:rPr lang="es-ES_tradnl" baseline="-25000" dirty="0">
                  <a:sym typeface="Symbol" pitchFamily="18" charset="2"/>
                </a:rPr>
                <a:t>2,27</a:t>
              </a:r>
              <a:r>
                <a:rPr lang="es-ES_tradnl" dirty="0">
                  <a:sym typeface="Symbol" pitchFamily="18" charset="2"/>
                </a:rPr>
                <a:t>(5%) = </a:t>
              </a:r>
              <a:r>
                <a:rPr lang="es-ES_tradnl" b="1" dirty="0">
                  <a:solidFill>
                    <a:srgbClr val="CC3300"/>
                  </a:solidFill>
                  <a:sym typeface="Symbol" pitchFamily="18" charset="2"/>
                </a:rPr>
                <a:t>3’35</a:t>
              </a:r>
              <a:r>
                <a:rPr lang="es-ES_tradnl" dirty="0">
                  <a:sym typeface="Symbol" pitchFamily="18" charset="2"/>
                </a:rPr>
                <a:t> &lt;&lt;</a:t>
              </a:r>
              <a:r>
                <a:rPr lang="es-ES_tradnl" dirty="0">
                  <a:solidFill>
                    <a:schemeClr val="folHlink"/>
                  </a:solidFill>
                  <a:sym typeface="Symbol" pitchFamily="18" charset="2"/>
                </a:rPr>
                <a:t> </a:t>
              </a:r>
              <a:r>
                <a:rPr lang="es-ES_tradnl" b="1" dirty="0">
                  <a:solidFill>
                    <a:srgbClr val="0070C0"/>
                  </a:solidFill>
                </a:rPr>
                <a:t>7’64</a:t>
              </a:r>
              <a:r>
                <a:rPr lang="es-ES_tradnl" dirty="0">
                  <a:solidFill>
                    <a:schemeClr val="folHlink"/>
                  </a:solidFill>
                  <a:sym typeface="Symbol" pitchFamily="18" charset="2"/>
                </a:rPr>
                <a:t> </a:t>
              </a:r>
            </a:p>
          </p:txBody>
        </p:sp>
        <p:sp>
          <p:nvSpPr>
            <p:cNvPr id="286758" name="AutoShape 38"/>
            <p:cNvSpPr>
              <a:spLocks/>
            </p:cNvSpPr>
            <p:nvPr/>
          </p:nvSpPr>
          <p:spPr bwMode="auto">
            <a:xfrm>
              <a:off x="3744" y="2352"/>
              <a:ext cx="192" cy="720"/>
            </a:xfrm>
            <a:prstGeom prst="rightBrace">
              <a:avLst>
                <a:gd name="adj1" fmla="val 31250"/>
                <a:gd name="adj2" fmla="val 51486"/>
              </a:avLst>
            </a:prstGeom>
            <a:noFill/>
            <a:ln w="12700" cap="sq">
              <a:solidFill>
                <a:schemeClr val="tx1"/>
              </a:solidFill>
              <a:miter lim="800000"/>
              <a:headEnd type="none" w="sm" len="sm"/>
              <a:tailEnd type="none" w="sm" len="sm"/>
            </a:ln>
            <a:effectLst/>
          </p:spPr>
          <p:txBody>
            <a:bodyPr wrap="none" anchor="ctr"/>
            <a:lstStyle/>
            <a:p>
              <a:endParaRPr lang="es-ES"/>
            </a:p>
          </p:txBody>
        </p:sp>
      </p:grpSp>
      <p:sp>
        <p:nvSpPr>
          <p:cNvPr id="286759" name="Text Box 39"/>
          <p:cNvSpPr txBox="1">
            <a:spLocks noChangeArrowheads="1"/>
          </p:cNvSpPr>
          <p:nvPr/>
        </p:nvSpPr>
        <p:spPr bwMode="auto">
          <a:xfrm>
            <a:off x="6248400" y="4038600"/>
            <a:ext cx="2590800" cy="45720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dirty="0"/>
              <a:t>Rechazamos H</a:t>
            </a:r>
            <a:r>
              <a:rPr lang="es-ES_tradnl" baseline="-25000" dirty="0"/>
              <a:t>0</a:t>
            </a:r>
            <a:endParaRPr lang="es-ES_tradnl" dirty="0"/>
          </a:p>
        </p:txBody>
      </p:sp>
      <p:grpSp>
        <p:nvGrpSpPr>
          <p:cNvPr id="3" name="Group 40"/>
          <p:cNvGrpSpPr>
            <a:grpSpLocks/>
          </p:cNvGrpSpPr>
          <p:nvPr/>
        </p:nvGrpSpPr>
        <p:grpSpPr bwMode="auto">
          <a:xfrm>
            <a:off x="914400" y="4953004"/>
            <a:ext cx="7162800" cy="1211263"/>
            <a:chOff x="576" y="3120"/>
            <a:chExt cx="4512" cy="763"/>
          </a:xfrm>
        </p:grpSpPr>
        <p:sp>
          <p:nvSpPr>
            <p:cNvPr id="286761" name="AutoShape 41"/>
            <p:cNvSpPr>
              <a:spLocks noChangeArrowheads="1"/>
            </p:cNvSpPr>
            <p:nvPr/>
          </p:nvSpPr>
          <p:spPr bwMode="auto">
            <a:xfrm>
              <a:off x="2736" y="3120"/>
              <a:ext cx="336"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286762" name="Text Box 42"/>
            <p:cNvSpPr txBox="1">
              <a:spLocks noChangeArrowheads="1"/>
            </p:cNvSpPr>
            <p:nvPr/>
          </p:nvSpPr>
          <p:spPr bwMode="auto">
            <a:xfrm>
              <a:off x="576" y="3360"/>
              <a:ext cx="4512" cy="52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FF0000"/>
                  </a:solidFill>
                </a:rPr>
                <a:t>¡</a:t>
              </a:r>
              <a:r>
                <a:rPr lang="es-ES_tradnl" b="1" dirty="0">
                  <a:solidFill>
                    <a:srgbClr val="FF0000"/>
                  </a:solidFill>
                </a:rPr>
                <a:t>SI</a:t>
              </a:r>
              <a:r>
                <a:rPr lang="es-ES_tradnl" dirty="0">
                  <a:solidFill>
                    <a:srgbClr val="FF0000"/>
                  </a:solidFill>
                </a:rPr>
                <a:t> HAY DIFERENCIAS SIGNIFICATIVAS ENTRE PROVEEDORES!</a:t>
              </a:r>
            </a:p>
          </p:txBody>
        </p:sp>
      </p:grpSp>
    </p:spTree>
    <p:extLst>
      <p:ext uri="{BB962C8B-B14F-4D97-AF65-F5344CB8AC3E}">
        <p14:creationId xmlns:p14="http://schemas.microsoft.com/office/powerpoint/2010/main" val="235044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286759"/>
                                        </p:tgtEl>
                                        <p:attrNameLst>
                                          <p:attrName>style.visibility</p:attrName>
                                        </p:attrNameLst>
                                      </p:cBhvr>
                                      <p:to>
                                        <p:strVal val="visible"/>
                                      </p:to>
                                    </p:set>
                                    <p:anim calcmode="lin" valueType="num">
                                      <p:cBhvr>
                                        <p:cTn id="11" dur="2000" fill="hold"/>
                                        <p:tgtEl>
                                          <p:spTgt spid="286759"/>
                                        </p:tgtEl>
                                        <p:attrNameLst>
                                          <p:attrName>ppt_w</p:attrName>
                                        </p:attrNameLst>
                                      </p:cBhvr>
                                      <p:tavLst>
                                        <p:tav tm="0">
                                          <p:val>
                                            <p:fltVal val="0"/>
                                          </p:val>
                                        </p:tav>
                                        <p:tav tm="100000">
                                          <p:val>
                                            <p:strVal val="#ppt_w"/>
                                          </p:val>
                                        </p:tav>
                                      </p:tavLst>
                                    </p:anim>
                                    <p:anim calcmode="lin" valueType="num">
                                      <p:cBhvr>
                                        <p:cTn id="12" dur="2000" fill="hold"/>
                                        <p:tgtEl>
                                          <p:spTgt spid="286759"/>
                                        </p:tgtEl>
                                        <p:attrNameLst>
                                          <p:attrName>ppt_h</p:attrName>
                                        </p:attrNameLst>
                                      </p:cBhvr>
                                      <p:tavLst>
                                        <p:tav tm="0">
                                          <p:val>
                                            <p:fltVal val="0"/>
                                          </p:val>
                                        </p:tav>
                                        <p:tav tm="100000">
                                          <p:val>
                                            <p:strVal val="#ppt_h"/>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9"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r>
              <a:rPr lang="es-ES" sz="2900" dirty="0"/>
              <a:t>Ejemplo Proveedores</a:t>
            </a:r>
            <a:endParaRPr lang="es-ES" sz="2900" dirty="0">
              <a:solidFill>
                <a:schemeClr val="accent1">
                  <a:lumMod val="75000"/>
                </a:schemeClr>
              </a:solidFill>
            </a:endParaRPr>
          </a:p>
        </p:txBody>
      </p:sp>
      <p:sp>
        <p:nvSpPr>
          <p:cNvPr id="286723" name="Rectangle 3"/>
          <p:cNvSpPr>
            <a:spLocks noGrp="1" noChangeArrowheads="1"/>
          </p:cNvSpPr>
          <p:nvPr>
            <p:ph idx="1"/>
          </p:nvPr>
        </p:nvSpPr>
        <p:spPr>
          <a:xfrm>
            <a:off x="267433" y="731293"/>
            <a:ext cx="8734180" cy="399521"/>
          </a:xfrm>
        </p:spPr>
        <p:txBody>
          <a:bodyPr>
            <a:normAutofit lnSpcReduction="10000"/>
          </a:bodyPr>
          <a:lstStyle/>
          <a:p>
            <a:r>
              <a:rPr lang="es-ES_tradnl" dirty="0"/>
              <a:t>Tabla resumen del ANOVA </a:t>
            </a:r>
            <a:r>
              <a:rPr lang="es-ES" sz="2400" dirty="0">
                <a:solidFill>
                  <a:schemeClr val="accent1">
                    <a:lumMod val="75000"/>
                  </a:schemeClr>
                </a:solidFill>
              </a:rPr>
              <a:t>(</a:t>
            </a:r>
            <a:r>
              <a:rPr lang="es-ES" sz="2400" u="sng" dirty="0">
                <a:solidFill>
                  <a:schemeClr val="accent1">
                    <a:lumMod val="75000"/>
                  </a:schemeClr>
                </a:solidFill>
              </a:rPr>
              <a:t>sin</a:t>
            </a:r>
            <a:r>
              <a:rPr lang="es-ES" sz="2400" dirty="0">
                <a:solidFill>
                  <a:schemeClr val="accent1">
                    <a:lumMod val="75000"/>
                  </a:schemeClr>
                </a:solidFill>
              </a:rPr>
              <a:t> dato anómalo)</a:t>
            </a:r>
            <a:endParaRPr lang="es-ES_tradnl" dirty="0"/>
          </a:p>
        </p:txBody>
      </p:sp>
      <p:graphicFrame>
        <p:nvGraphicFramePr>
          <p:cNvPr id="286724" name="Group 4"/>
          <p:cNvGraphicFramePr>
            <a:graphicFrameLocks noGrp="1"/>
          </p:cNvGraphicFramePr>
          <p:nvPr>
            <p:extLst>
              <p:ext uri="{D42A27DB-BD31-4B8C-83A1-F6EECF244321}">
                <p14:modId xmlns:p14="http://schemas.microsoft.com/office/powerpoint/2010/main" val="3846465798"/>
              </p:ext>
            </p:extLst>
          </p:nvPr>
        </p:nvGraphicFramePr>
        <p:xfrm>
          <a:off x="486752" y="1130814"/>
          <a:ext cx="8153400" cy="2072640"/>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6858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2409’46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871’26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435’6</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kern="1200" cap="none" normalizeH="0" baseline="0" dirty="0">
                          <a:ln>
                            <a:noFill/>
                          </a:ln>
                          <a:solidFill>
                            <a:srgbClr val="0070C0"/>
                          </a:solidFill>
                          <a:effectLst/>
                          <a:latin typeface="Verdana" pitchFamily="34" charset="0"/>
                          <a:ea typeface="+mn-ea"/>
                          <a:cs typeface="+mn-cs"/>
                        </a:rPr>
                        <a:t>7’64</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1538’2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FF0000"/>
                          </a:solidFill>
                          <a:effectLst/>
                          <a:latin typeface="Verdana" pitchFamily="34" charset="0"/>
                        </a:rPr>
                        <a:t>56’97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12" name="Group 75">
            <a:extLst>
              <a:ext uri="{FF2B5EF4-FFF2-40B4-BE49-F238E27FC236}">
                <a16:creationId xmlns:a16="http://schemas.microsoft.com/office/drawing/2014/main" id="{9A72E855-3BF8-AD45-9F3E-55E814920693}"/>
              </a:ext>
            </a:extLst>
          </p:cNvPr>
          <p:cNvGraphicFramePr>
            <a:graphicFrameLocks noGrp="1"/>
          </p:cNvGraphicFramePr>
          <p:nvPr>
            <p:extLst>
              <p:ext uri="{D42A27DB-BD31-4B8C-83A1-F6EECF244321}">
                <p14:modId xmlns:p14="http://schemas.microsoft.com/office/powerpoint/2010/main" val="930699373"/>
              </p:ext>
            </p:extLst>
          </p:nvPr>
        </p:nvGraphicFramePr>
        <p:xfrm>
          <a:off x="486752" y="3765865"/>
          <a:ext cx="8153400" cy="2044824"/>
        </p:xfrm>
        <a:graphic>
          <a:graphicData uri="http://schemas.openxmlformats.org/drawingml/2006/table">
            <a:tbl>
              <a:tblPr/>
              <a:tblGrid>
                <a:gridCol w="22098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522413">
                  <a:extLst>
                    <a:ext uri="{9D8B030D-6E8A-4147-A177-3AD203B41FA5}">
                      <a16:colId xmlns:a16="http://schemas.microsoft.com/office/drawing/2014/main" val="20002"/>
                    </a:ext>
                  </a:extLst>
                </a:gridCol>
                <a:gridCol w="1604962">
                  <a:extLst>
                    <a:ext uri="{9D8B030D-6E8A-4147-A177-3AD203B41FA5}">
                      <a16:colId xmlns:a16="http://schemas.microsoft.com/office/drawing/2014/main" val="20003"/>
                    </a:ext>
                  </a:extLst>
                </a:gridCol>
                <a:gridCol w="1063625">
                  <a:extLst>
                    <a:ext uri="{9D8B030D-6E8A-4147-A177-3AD203B41FA5}">
                      <a16:colId xmlns:a16="http://schemas.microsoft.com/office/drawing/2014/main" val="20004"/>
                    </a:ext>
                  </a:extLst>
                </a:gridCol>
              </a:tblGrid>
              <a:tr h="7112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Origen 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Suma de Cuadrados</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Grados Libertad</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Cuadrado Medio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5465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Factor</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207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103’5</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0070C0"/>
                          </a:solidFill>
                          <a:effectLst/>
                          <a:latin typeface="Verdana" pitchFamily="34" charset="0"/>
                        </a:rPr>
                        <a:t>0’532</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1922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5258</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a:ln>
                            <a:noFill/>
                          </a:ln>
                          <a:solidFill>
                            <a:schemeClr val="tx1"/>
                          </a:solidFill>
                          <a:effectLst/>
                          <a:latin typeface="Verdana" pitchFamily="34" charset="0"/>
                        </a:rPr>
                        <a:t>27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rgbClr val="FF0000"/>
                          </a:solidFill>
                          <a:effectLst/>
                          <a:latin typeface="Verdana" pitchFamily="34" charset="0"/>
                        </a:rPr>
                        <a:t>194’7</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3" name="Rectangle 3">
            <a:extLst>
              <a:ext uri="{FF2B5EF4-FFF2-40B4-BE49-F238E27FC236}">
                <a16:creationId xmlns:a16="http://schemas.microsoft.com/office/drawing/2014/main" id="{DC68671B-E746-2D40-B087-85E969D7F91B}"/>
              </a:ext>
            </a:extLst>
          </p:cNvPr>
          <p:cNvSpPr txBox="1">
            <a:spLocks noChangeArrowheads="1"/>
          </p:cNvSpPr>
          <p:nvPr/>
        </p:nvSpPr>
        <p:spPr>
          <a:xfrm>
            <a:off x="267433" y="3403214"/>
            <a:ext cx="8734180" cy="399521"/>
          </a:xfrm>
          <a:prstGeom prst="rect">
            <a:avLst/>
          </a:prstGeom>
        </p:spPr>
        <p:txBody>
          <a:bodyPr vert="horz" lIns="91440" tIns="45720" rIns="91440" bIns="45720" rtlCol="0">
            <a:normAutofit lnSpcReduction="10000"/>
          </a:bodyPr>
          <a:lstStyle>
            <a:lvl1pPr marL="171455" indent="-171455" algn="l" defTabSz="685817" rtl="0" eaLnBrk="1" latinLnBrk="0" hangingPunct="1">
              <a:lnSpc>
                <a:spcPct val="90000"/>
              </a:lnSpc>
              <a:spcBef>
                <a:spcPts val="750"/>
              </a:spcBef>
              <a:buFont typeface="Arial" panose="020B0604020202020204" pitchFamily="34" charset="0"/>
              <a:buChar char="•"/>
              <a:defRPr sz="2215" kern="1200">
                <a:solidFill>
                  <a:schemeClr val="tx1"/>
                </a:solidFill>
                <a:latin typeface="+mn-lt"/>
                <a:ea typeface="+mn-ea"/>
                <a:cs typeface="+mn-cs"/>
              </a:defRPr>
            </a:lvl1pPr>
            <a:lvl2pPr marL="514363" indent="-171455" algn="l" defTabSz="685817" rtl="0" eaLnBrk="1" latinLnBrk="0" hangingPunct="1">
              <a:lnSpc>
                <a:spcPct val="90000"/>
              </a:lnSpc>
              <a:spcBef>
                <a:spcPts val="375"/>
              </a:spcBef>
              <a:buFont typeface="Arial" panose="020B0604020202020204" pitchFamily="34" charset="0"/>
              <a:buChar char="•"/>
              <a:defRPr sz="2031" kern="1200">
                <a:solidFill>
                  <a:schemeClr val="tx1"/>
                </a:solidFill>
                <a:latin typeface="+mn-lt"/>
                <a:ea typeface="+mn-ea"/>
                <a:cs typeface="+mn-cs"/>
              </a:defRPr>
            </a:lvl2pPr>
            <a:lvl3pPr marL="857272"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3pPr>
            <a:lvl4pPr marL="1200180"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4pPr>
            <a:lvl5pPr marL="1543089" indent="-171455" algn="l" defTabSz="685817" rtl="0" eaLnBrk="1" latinLnBrk="0" hangingPunct="1">
              <a:lnSpc>
                <a:spcPct val="90000"/>
              </a:lnSpc>
              <a:spcBef>
                <a:spcPts val="375"/>
              </a:spcBef>
              <a:buFont typeface="Arial" panose="020B0604020202020204" pitchFamily="34" charset="0"/>
              <a:buChar char="•"/>
              <a:defRPr sz="1846" kern="1200">
                <a:solidFill>
                  <a:schemeClr val="tx1"/>
                </a:solidFill>
                <a:latin typeface="+mn-lt"/>
                <a:ea typeface="+mn-ea"/>
                <a:cs typeface="+mn-cs"/>
              </a:defRPr>
            </a:lvl5pPr>
            <a:lvl6pPr marL="1885998"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906"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815"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723" indent="-171455" algn="l" defTabSz="6858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s-ES_tradnl" dirty="0"/>
              <a:t>Tabla resumen del ANOVA </a:t>
            </a:r>
            <a:r>
              <a:rPr lang="es-ES" sz="2400" dirty="0">
                <a:solidFill>
                  <a:schemeClr val="accent1">
                    <a:lumMod val="75000"/>
                  </a:schemeClr>
                </a:solidFill>
              </a:rPr>
              <a:t>(</a:t>
            </a:r>
            <a:r>
              <a:rPr lang="es-ES" sz="2400" u="sng" dirty="0">
                <a:solidFill>
                  <a:schemeClr val="accent1">
                    <a:lumMod val="75000"/>
                  </a:schemeClr>
                </a:solidFill>
              </a:rPr>
              <a:t>con</a:t>
            </a:r>
            <a:r>
              <a:rPr lang="es-ES" sz="2400" dirty="0">
                <a:solidFill>
                  <a:schemeClr val="accent1">
                    <a:lumMod val="75000"/>
                  </a:schemeClr>
                </a:solidFill>
              </a:rPr>
              <a:t> dato anómalo)</a:t>
            </a:r>
            <a:endParaRPr lang="es-ES_tradnl" dirty="0"/>
          </a:p>
        </p:txBody>
      </p:sp>
    </p:spTree>
    <p:extLst>
      <p:ext uri="{BB962C8B-B14F-4D97-AF65-F5344CB8AC3E}">
        <p14:creationId xmlns:p14="http://schemas.microsoft.com/office/powerpoint/2010/main" val="716918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rotWithShape="1">
          <a:blip r:embed="rId3"/>
          <a:srcRect l="7745" t="31198" r="3879" b="9638"/>
          <a:stretch/>
        </p:blipFill>
        <p:spPr>
          <a:xfrm>
            <a:off x="2123728" y="965849"/>
            <a:ext cx="5439580" cy="3539004"/>
          </a:xfrm>
          <a:prstGeom prst="rect">
            <a:avLst/>
          </a:prstGeom>
        </p:spPr>
      </p:pic>
      <p:sp>
        <p:nvSpPr>
          <p:cNvPr id="76859" name="Text Box 59"/>
          <p:cNvSpPr txBox="1">
            <a:spLocks noChangeArrowheads="1"/>
          </p:cNvSpPr>
          <p:nvPr/>
        </p:nvSpPr>
        <p:spPr bwMode="auto">
          <a:xfrm>
            <a:off x="122409" y="557299"/>
            <a:ext cx="8062913" cy="400110"/>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sz="2000" b="1" dirty="0"/>
              <a:t>Comparando la </a:t>
            </a:r>
            <a:r>
              <a:rPr lang="es-ES_tradnl" sz="2000" b="1" dirty="0">
                <a:solidFill>
                  <a:srgbClr val="0070C0"/>
                </a:solidFill>
              </a:rPr>
              <a:t>F calculada </a:t>
            </a:r>
            <a:r>
              <a:rPr lang="es-ES_tradnl" sz="2000" b="1" dirty="0"/>
              <a:t>con la </a:t>
            </a:r>
            <a:r>
              <a:rPr lang="es-ES_tradnl" sz="2000" b="1" dirty="0">
                <a:solidFill>
                  <a:srgbClr val="FF0000"/>
                </a:solidFill>
              </a:rPr>
              <a:t>F en tablas</a:t>
            </a:r>
          </a:p>
        </p:txBody>
      </p:sp>
      <p:sp>
        <p:nvSpPr>
          <p:cNvPr id="76802" name="Rectangle 2"/>
          <p:cNvSpPr>
            <a:spLocks noGrp="1" noChangeArrowheads="1"/>
          </p:cNvSpPr>
          <p:nvPr>
            <p:ph type="title"/>
          </p:nvPr>
        </p:nvSpPr>
        <p:spPr/>
        <p:txBody>
          <a:bodyPr/>
          <a:lstStyle/>
          <a:p>
            <a:r>
              <a:rPr lang="ca-ES" sz="2900" dirty="0"/>
              <a:t>Test F </a:t>
            </a:r>
            <a:r>
              <a:rPr lang="es-ES" sz="2900" dirty="0">
                <a:solidFill>
                  <a:schemeClr val="accent1">
                    <a:lumMod val="75000"/>
                  </a:schemeClr>
                </a:solidFill>
              </a:rPr>
              <a:t>(sin dato anómalo)</a:t>
            </a:r>
            <a:endParaRPr lang="es-ES_tradnl" sz="2900" dirty="0"/>
          </a:p>
        </p:txBody>
      </p:sp>
      <p:sp>
        <p:nvSpPr>
          <p:cNvPr id="76839" name="Text Box 39"/>
          <p:cNvSpPr txBox="1">
            <a:spLocks noChangeArrowheads="1"/>
          </p:cNvSpPr>
          <p:nvPr/>
        </p:nvSpPr>
        <p:spPr bwMode="auto">
          <a:xfrm>
            <a:off x="5079438" y="4641380"/>
            <a:ext cx="932721" cy="584775"/>
          </a:xfrm>
          <a:prstGeom prst="rect">
            <a:avLst/>
          </a:prstGeom>
          <a:noFill/>
          <a:ln w="12700" cap="sq">
            <a:noFill/>
            <a:miter lim="800000"/>
            <a:headEnd type="none" w="sm" len="sm"/>
            <a:tailEnd type="none" w="sm" len="sm"/>
          </a:ln>
          <a:effectLst/>
        </p:spPr>
        <p:txBody>
          <a:bodyPr wrap="square">
            <a:spAutoFit/>
          </a:bodyPr>
          <a:lstStyle/>
          <a:p>
            <a:pPr>
              <a:spcBef>
                <a:spcPts val="0"/>
              </a:spcBef>
            </a:pPr>
            <a:r>
              <a:rPr lang="es-ES_tradnl" sz="1800" b="1" dirty="0">
                <a:solidFill>
                  <a:srgbClr val="FF3300"/>
                </a:solidFill>
              </a:rPr>
              <a:t>3,35</a:t>
            </a:r>
          </a:p>
          <a:p>
            <a:pPr>
              <a:spcBef>
                <a:spcPts val="0"/>
              </a:spcBef>
            </a:pPr>
            <a:r>
              <a:rPr lang="es-ES_tradnl" sz="1400" b="1" dirty="0"/>
              <a:t>Tabla F</a:t>
            </a:r>
          </a:p>
        </p:txBody>
      </p:sp>
      <p:grpSp>
        <p:nvGrpSpPr>
          <p:cNvPr id="4" name="Group 47"/>
          <p:cNvGrpSpPr>
            <a:grpSpLocks/>
          </p:cNvGrpSpPr>
          <p:nvPr/>
        </p:nvGrpSpPr>
        <p:grpSpPr bwMode="auto">
          <a:xfrm rot="21426016">
            <a:off x="5429006" y="3188064"/>
            <a:ext cx="838200" cy="930462"/>
            <a:chOff x="3552" y="2352"/>
            <a:chExt cx="528" cy="576"/>
          </a:xfrm>
        </p:grpSpPr>
        <p:sp>
          <p:nvSpPr>
            <p:cNvPr id="76845" name="Line 45"/>
            <p:cNvSpPr>
              <a:spLocks noChangeShapeType="1"/>
            </p:cNvSpPr>
            <p:nvPr/>
          </p:nvSpPr>
          <p:spPr bwMode="auto">
            <a:xfrm flipV="1">
              <a:off x="3552" y="2496"/>
              <a:ext cx="144" cy="432"/>
            </a:xfrm>
            <a:prstGeom prst="line">
              <a:avLst/>
            </a:prstGeom>
            <a:noFill/>
            <a:ln w="12700" cap="sq">
              <a:solidFill>
                <a:schemeClr val="tx1"/>
              </a:solidFill>
              <a:miter lim="800000"/>
              <a:headEnd type="none" w="sm" len="sm"/>
              <a:tailEnd type="arrow" w="med" len="med"/>
            </a:ln>
            <a:effectLst/>
          </p:spPr>
          <p:txBody>
            <a:bodyPr wrap="none"/>
            <a:lstStyle/>
            <a:p>
              <a:endParaRPr lang="es-ES"/>
            </a:p>
          </p:txBody>
        </p:sp>
        <p:sp>
          <p:nvSpPr>
            <p:cNvPr id="76846" name="Text Box 46"/>
            <p:cNvSpPr txBox="1">
              <a:spLocks noChangeArrowheads="1"/>
            </p:cNvSpPr>
            <p:nvPr/>
          </p:nvSpPr>
          <p:spPr bwMode="auto">
            <a:xfrm>
              <a:off x="3552" y="2352"/>
              <a:ext cx="528" cy="192"/>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400" dirty="0">
                  <a:solidFill>
                    <a:srgbClr val="FF0000"/>
                  </a:solidFill>
                  <a:sym typeface="Symbol" pitchFamily="18" charset="2"/>
                </a:rPr>
                <a:t>=0’05</a:t>
              </a:r>
              <a:endParaRPr lang="es-ES_tradnl" sz="1400" dirty="0">
                <a:solidFill>
                  <a:srgbClr val="FF0000"/>
                </a:solidFill>
              </a:endParaRPr>
            </a:p>
          </p:txBody>
        </p:sp>
      </p:grpSp>
      <p:grpSp>
        <p:nvGrpSpPr>
          <p:cNvPr id="5" name="Group 52"/>
          <p:cNvGrpSpPr>
            <a:grpSpLocks/>
          </p:cNvGrpSpPr>
          <p:nvPr/>
        </p:nvGrpSpPr>
        <p:grpSpPr bwMode="auto">
          <a:xfrm>
            <a:off x="2438400" y="4560418"/>
            <a:ext cx="2971800" cy="366713"/>
            <a:chOff x="1536" y="3264"/>
            <a:chExt cx="1872" cy="231"/>
          </a:xfrm>
        </p:grpSpPr>
        <p:sp>
          <p:nvSpPr>
            <p:cNvPr id="76844" name="Line 44"/>
            <p:cNvSpPr>
              <a:spLocks noChangeShapeType="1"/>
            </p:cNvSpPr>
            <p:nvPr/>
          </p:nvSpPr>
          <p:spPr bwMode="auto">
            <a:xfrm>
              <a:off x="1536" y="3264"/>
              <a:ext cx="1872" cy="0"/>
            </a:xfrm>
            <a:prstGeom prst="line">
              <a:avLst/>
            </a:prstGeom>
            <a:noFill/>
            <a:ln w="12700" cap="sq">
              <a:solidFill>
                <a:srgbClr val="0070C0"/>
              </a:solidFill>
              <a:miter lim="800000"/>
              <a:headEnd type="triangle" w="med" len="med"/>
              <a:tailEnd type="triangle" w="med" len="med"/>
            </a:ln>
            <a:effectLst/>
          </p:spPr>
          <p:txBody>
            <a:bodyPr wrap="none"/>
            <a:lstStyle/>
            <a:p>
              <a:endParaRPr lang="es-ES"/>
            </a:p>
          </p:txBody>
        </p:sp>
        <p:sp>
          <p:nvSpPr>
            <p:cNvPr id="76848" name="Text Box 48"/>
            <p:cNvSpPr txBox="1">
              <a:spLocks noChangeArrowheads="1"/>
            </p:cNvSpPr>
            <p:nvPr/>
          </p:nvSpPr>
          <p:spPr bwMode="auto">
            <a:xfrm>
              <a:off x="1824" y="3264"/>
              <a:ext cx="1008"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dirty="0">
                  <a:solidFill>
                    <a:schemeClr val="accent5">
                      <a:lumMod val="75000"/>
                    </a:schemeClr>
                  </a:solidFill>
                </a:rPr>
                <a:t>Aceptación</a:t>
              </a:r>
            </a:p>
          </p:txBody>
        </p:sp>
      </p:grpSp>
      <p:grpSp>
        <p:nvGrpSpPr>
          <p:cNvPr id="6" name="Group 51"/>
          <p:cNvGrpSpPr>
            <a:grpSpLocks/>
          </p:cNvGrpSpPr>
          <p:nvPr/>
        </p:nvGrpSpPr>
        <p:grpSpPr bwMode="auto">
          <a:xfrm>
            <a:off x="5406006" y="4552480"/>
            <a:ext cx="3630489" cy="366713"/>
            <a:chOff x="3360" y="3259"/>
            <a:chExt cx="1176" cy="231"/>
          </a:xfrm>
        </p:grpSpPr>
        <p:sp>
          <p:nvSpPr>
            <p:cNvPr id="76843" name="Line 43"/>
            <p:cNvSpPr>
              <a:spLocks noChangeShapeType="1"/>
            </p:cNvSpPr>
            <p:nvPr/>
          </p:nvSpPr>
          <p:spPr bwMode="auto">
            <a:xfrm>
              <a:off x="3360" y="3264"/>
              <a:ext cx="960" cy="0"/>
            </a:xfrm>
            <a:prstGeom prst="line">
              <a:avLst/>
            </a:prstGeom>
            <a:noFill/>
            <a:ln w="12700" cap="sq">
              <a:solidFill>
                <a:srgbClr val="FF3300"/>
              </a:solidFill>
              <a:miter lim="800000"/>
              <a:headEnd type="triangle" w="med" len="med"/>
              <a:tailEnd type="triangle" w="med" len="med"/>
            </a:ln>
            <a:effectLst/>
          </p:spPr>
          <p:txBody>
            <a:bodyPr wrap="none"/>
            <a:lstStyle/>
            <a:p>
              <a:endParaRPr lang="es-ES"/>
            </a:p>
          </p:txBody>
        </p:sp>
        <p:sp>
          <p:nvSpPr>
            <p:cNvPr id="76849" name="Text Box 49"/>
            <p:cNvSpPr txBox="1">
              <a:spLocks noChangeArrowheads="1"/>
            </p:cNvSpPr>
            <p:nvPr/>
          </p:nvSpPr>
          <p:spPr bwMode="auto">
            <a:xfrm>
              <a:off x="3528" y="3259"/>
              <a:ext cx="1008" cy="231"/>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dirty="0">
                  <a:solidFill>
                    <a:srgbClr val="FF3300"/>
                  </a:solidFill>
                </a:rPr>
                <a:t>Rechazo</a:t>
              </a:r>
            </a:p>
          </p:txBody>
        </p:sp>
      </p:grpSp>
      <p:grpSp>
        <p:nvGrpSpPr>
          <p:cNvPr id="7" name="Group 55"/>
          <p:cNvGrpSpPr>
            <a:grpSpLocks/>
          </p:cNvGrpSpPr>
          <p:nvPr/>
        </p:nvGrpSpPr>
        <p:grpSpPr bwMode="auto">
          <a:xfrm>
            <a:off x="8008805" y="2441439"/>
            <a:ext cx="685800" cy="2523214"/>
            <a:chOff x="1859" y="3023"/>
            <a:chExt cx="384" cy="651"/>
          </a:xfrm>
        </p:grpSpPr>
        <p:sp>
          <p:nvSpPr>
            <p:cNvPr id="76853" name="Line 53"/>
            <p:cNvSpPr>
              <a:spLocks noChangeShapeType="1"/>
            </p:cNvSpPr>
            <p:nvPr/>
          </p:nvSpPr>
          <p:spPr bwMode="auto">
            <a:xfrm>
              <a:off x="2043" y="3023"/>
              <a:ext cx="0" cy="528"/>
            </a:xfrm>
            <a:prstGeom prst="line">
              <a:avLst/>
            </a:prstGeom>
            <a:noFill/>
            <a:ln w="28575" cap="sq">
              <a:solidFill>
                <a:schemeClr val="tx1"/>
              </a:solidFill>
              <a:miter lim="800000"/>
              <a:headEnd type="none" w="sm" len="sm"/>
              <a:tailEnd type="arrow" w="med" len="med"/>
            </a:ln>
            <a:effectLst/>
          </p:spPr>
          <p:txBody>
            <a:bodyPr wrap="none"/>
            <a:lstStyle/>
            <a:p>
              <a:endParaRPr lang="es-ES"/>
            </a:p>
          </p:txBody>
        </p:sp>
        <p:sp>
          <p:nvSpPr>
            <p:cNvPr id="76854" name="Text Box 54"/>
            <p:cNvSpPr txBox="1">
              <a:spLocks noChangeArrowheads="1"/>
            </p:cNvSpPr>
            <p:nvPr/>
          </p:nvSpPr>
          <p:spPr bwMode="auto">
            <a:xfrm>
              <a:off x="1859" y="3579"/>
              <a:ext cx="384" cy="9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1800" b="1" dirty="0"/>
                <a:t>7,6</a:t>
              </a:r>
            </a:p>
          </p:txBody>
        </p:sp>
      </p:grpSp>
      <p:sp>
        <p:nvSpPr>
          <p:cNvPr id="76856" name="Text Box 56"/>
          <p:cNvSpPr txBox="1">
            <a:spLocks noChangeArrowheads="1"/>
          </p:cNvSpPr>
          <p:nvPr/>
        </p:nvSpPr>
        <p:spPr bwMode="auto">
          <a:xfrm>
            <a:off x="6150414" y="5281056"/>
            <a:ext cx="2627785"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solidFill>
                  <a:srgbClr val="FF0000"/>
                </a:solidFill>
              </a:rPr>
              <a:t>Rechazamos H</a:t>
            </a:r>
            <a:r>
              <a:rPr lang="es-ES_tradnl" baseline="-25000" dirty="0">
                <a:solidFill>
                  <a:srgbClr val="FF0000"/>
                </a:solidFill>
              </a:rPr>
              <a:t>0</a:t>
            </a:r>
            <a:endParaRPr lang="es-ES_tradnl" dirty="0">
              <a:solidFill>
                <a:srgbClr val="FF0000"/>
              </a:solidFill>
            </a:endParaRPr>
          </a:p>
        </p:txBody>
      </p:sp>
      <p:sp>
        <p:nvSpPr>
          <p:cNvPr id="24" name="Text Box 13"/>
          <p:cNvSpPr txBox="1">
            <a:spLocks noChangeArrowheads="1"/>
          </p:cNvSpPr>
          <p:nvPr/>
        </p:nvSpPr>
        <p:spPr bwMode="auto">
          <a:xfrm>
            <a:off x="107505" y="5886408"/>
            <a:ext cx="8964488" cy="400110"/>
          </a:xfrm>
          <a:prstGeom prst="rect">
            <a:avLst/>
          </a:prstGeom>
          <a:noFill/>
          <a:ln w="12700" cap="sq">
            <a:noFill/>
            <a:miter lim="800000"/>
            <a:headEnd type="none" w="sm" len="sm"/>
            <a:tailEnd type="none" w="sm" len="sm"/>
          </a:ln>
          <a:effectLst/>
        </p:spPr>
        <p:txBody>
          <a:bodyPr wrap="square">
            <a:spAutoFit/>
          </a:bodyPr>
          <a:lstStyle/>
          <a:p>
            <a:pPr algn="ctr">
              <a:spcBef>
                <a:spcPct val="20000"/>
              </a:spcBef>
              <a:buClr>
                <a:schemeClr val="folHlink"/>
              </a:buClr>
              <a:buSzPct val="75000"/>
            </a:pPr>
            <a:r>
              <a:rPr lang="es-ES_tradnl" sz="2000" dirty="0"/>
              <a:t>El PROVEEDOR SÍ influye sobre el EQUILIBRADO DINÁMICO medio</a:t>
            </a:r>
          </a:p>
        </p:txBody>
      </p:sp>
      <p:sp>
        <p:nvSpPr>
          <p:cNvPr id="26" name="Text Box 76"/>
          <p:cNvSpPr txBox="1">
            <a:spLocks noChangeArrowheads="1"/>
          </p:cNvSpPr>
          <p:nvPr/>
        </p:nvSpPr>
        <p:spPr bwMode="auto">
          <a:xfrm>
            <a:off x="251520" y="5287493"/>
            <a:ext cx="6708731"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b="1" dirty="0"/>
              <a:t>7,6 &gt; </a:t>
            </a:r>
            <a:r>
              <a:rPr lang="es-ES_tradnl" b="1" dirty="0">
                <a:solidFill>
                  <a:srgbClr val="CC3300"/>
                </a:solidFill>
                <a:sym typeface="Symbol" pitchFamily="18" charset="2"/>
              </a:rPr>
              <a:t>3,35 </a:t>
            </a:r>
            <a:r>
              <a:rPr lang="es-ES_tradnl" dirty="0">
                <a:sym typeface="Symbol" pitchFamily="18" charset="2"/>
              </a:rPr>
              <a:t>= F</a:t>
            </a:r>
            <a:r>
              <a:rPr lang="es-ES_tradnl" baseline="-25000" dirty="0">
                <a:sym typeface="Symbol" pitchFamily="18" charset="2"/>
              </a:rPr>
              <a:t>2,27</a:t>
            </a:r>
            <a:r>
              <a:rPr lang="es-ES_tradnl" dirty="0">
                <a:sym typeface="Symbol" pitchFamily="18" charset="2"/>
              </a:rPr>
              <a:t>(5%)  (Tabla F) </a:t>
            </a:r>
            <a:r>
              <a:rPr lang="es-ES_tradnl" dirty="0">
                <a:sym typeface="Wingdings" panose="05000000000000000000" pitchFamily="2" charset="2"/>
              </a:rPr>
              <a:t></a:t>
            </a:r>
            <a:endParaRPr lang="es-ES_tradnl" dirty="0">
              <a:sym typeface="Symbol" pitchFamily="18" charset="2"/>
            </a:endParaRPr>
          </a:p>
        </p:txBody>
      </p:sp>
      <p:sp>
        <p:nvSpPr>
          <p:cNvPr id="27" name="26 Rectángulo"/>
          <p:cNvSpPr/>
          <p:nvPr/>
        </p:nvSpPr>
        <p:spPr bwMode="auto">
          <a:xfrm>
            <a:off x="6960251" y="1743232"/>
            <a:ext cx="504056" cy="288032"/>
          </a:xfrm>
          <a:prstGeom prst="rect">
            <a:avLst/>
          </a:prstGeom>
          <a:solidFill>
            <a:schemeClr val="bg1"/>
          </a:solidFill>
          <a:ln w="12700" cap="sq" cmpd="sng" algn="ctr">
            <a:no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pic>
        <p:nvPicPr>
          <p:cNvPr id="29" name="Picture 60" descr="MCj02991330000[1]"/>
          <p:cNvPicPr>
            <a:picLocks noChangeAspect="1" noChangeArrowheads="1"/>
          </p:cNvPicPr>
          <p:nvPr/>
        </p:nvPicPr>
        <p:blipFill>
          <a:blip r:embed="rId4" cstate="print"/>
          <a:srcRect/>
          <a:stretch>
            <a:fillRect/>
          </a:stretch>
        </p:blipFill>
        <p:spPr bwMode="auto">
          <a:xfrm>
            <a:off x="8604448" y="116632"/>
            <a:ext cx="432048" cy="607972"/>
          </a:xfrm>
          <a:prstGeom prst="rect">
            <a:avLst/>
          </a:prstGeom>
          <a:noFill/>
        </p:spPr>
      </p:pic>
      <p:pic>
        <p:nvPicPr>
          <p:cNvPr id="31" name="34 Imagen">
            <a:hlinkClick r:id="rId5"/>
          </p:cNvPr>
          <p:cNvPicPr>
            <a:picLocks noChangeAspect="1"/>
          </p:cNvPicPr>
          <p:nvPr/>
        </p:nvPicPr>
        <p:blipFill rotWithShape="1">
          <a:blip r:embed="rId6" cstate="print"/>
          <a:srcRect l="9064" t="14447" r="83070" b="78237"/>
          <a:stretch/>
        </p:blipFill>
        <p:spPr>
          <a:xfrm>
            <a:off x="7010400" y="100661"/>
            <a:ext cx="1111252" cy="581383"/>
          </a:xfrm>
          <a:prstGeom prst="rect">
            <a:avLst/>
          </a:prstGeom>
        </p:spPr>
      </p:pic>
      <p:sp>
        <p:nvSpPr>
          <p:cNvPr id="9" name="Rectángulo 8"/>
          <p:cNvSpPr/>
          <p:nvPr/>
        </p:nvSpPr>
        <p:spPr>
          <a:xfrm>
            <a:off x="5292080" y="2762969"/>
            <a:ext cx="648000" cy="326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3" name="Imagen 5"/>
          <p:cNvPicPr>
            <a:picLocks noChangeAspect="1" noChangeArrowheads="1"/>
          </p:cNvPicPr>
          <p:nvPr/>
        </p:nvPicPr>
        <p:blipFill>
          <a:blip r:embed="rId7" cstate="print"/>
          <a:srcRect l="90540" t="9180" r="795" b="85651"/>
          <a:stretch>
            <a:fillRect/>
          </a:stretch>
        </p:blipFill>
        <p:spPr bwMode="auto">
          <a:xfrm>
            <a:off x="5919283" y="4934492"/>
            <a:ext cx="671898" cy="294708"/>
          </a:xfrm>
          <a:prstGeom prst="rect">
            <a:avLst/>
          </a:prstGeom>
          <a:noFill/>
          <a:ln w="9525">
            <a:noFill/>
            <a:miter lim="800000"/>
            <a:headEnd/>
            <a:tailEnd/>
          </a:ln>
        </p:spPr>
      </p:pic>
      <p:sp>
        <p:nvSpPr>
          <p:cNvPr id="28" name="27 Rectángulo"/>
          <p:cNvSpPr/>
          <p:nvPr/>
        </p:nvSpPr>
        <p:spPr>
          <a:xfrm>
            <a:off x="4980031" y="2693101"/>
            <a:ext cx="3960440" cy="461665"/>
          </a:xfrm>
          <a:prstGeom prst="rect">
            <a:avLst/>
          </a:prstGeom>
        </p:spPr>
        <p:txBody>
          <a:bodyPr wrap="square">
            <a:spAutoFit/>
          </a:bodyPr>
          <a:lstStyle/>
          <a:p>
            <a:pPr>
              <a:spcBef>
                <a:spcPct val="50000"/>
              </a:spcBef>
            </a:pPr>
            <a:r>
              <a:rPr lang="es-ES_tradnl" b="1" dirty="0">
                <a:solidFill>
                  <a:srgbClr val="FF0000"/>
                </a:solidFill>
              </a:rPr>
              <a:t>Riesgo de 1ª especie:</a:t>
            </a:r>
            <a:endParaRPr lang="es-ES_tradnl" dirty="0">
              <a:solidFill>
                <a:srgbClr val="FF0000"/>
              </a:solidFill>
              <a:sym typeface="Symbol" pitchFamily="18" charset="2"/>
            </a:endParaRPr>
          </a:p>
        </p:txBody>
      </p:sp>
    </p:spTree>
    <p:extLst>
      <p:ext uri="{BB962C8B-B14F-4D97-AF65-F5344CB8AC3E}">
        <p14:creationId xmlns:p14="http://schemas.microsoft.com/office/powerpoint/2010/main" val="11122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2000" fill="hold"/>
                                        <p:tgtEl>
                                          <p:spTgt spid="28"/>
                                        </p:tgtEl>
                                        <p:attrNameLst>
                                          <p:attrName>ppt_w</p:attrName>
                                        </p:attrNameLst>
                                      </p:cBhvr>
                                      <p:tavLst>
                                        <p:tav tm="0">
                                          <p:val>
                                            <p:fltVal val="0"/>
                                          </p:val>
                                        </p:tav>
                                        <p:tav tm="100000">
                                          <p:val>
                                            <p:strVal val="#ppt_w"/>
                                          </p:val>
                                        </p:tav>
                                      </p:tavLst>
                                    </p:anim>
                                    <p:anim calcmode="lin" valueType="num">
                                      <p:cBhvr>
                                        <p:cTn id="8" dur="2000" fill="hold"/>
                                        <p:tgtEl>
                                          <p:spTgt spid="28"/>
                                        </p:tgtEl>
                                        <p:attrNameLst>
                                          <p:attrName>ppt_h</p:attrName>
                                        </p:attrNameLst>
                                      </p:cBhvr>
                                      <p:tavLst>
                                        <p:tav tm="0">
                                          <p:val>
                                            <p:fltVal val="0"/>
                                          </p:val>
                                        </p:tav>
                                        <p:tav tm="100000">
                                          <p:val>
                                            <p:strVal val="#ppt_h"/>
                                          </p:val>
                                        </p:tav>
                                      </p:tavLst>
                                    </p:anim>
                                    <p:anim calcmode="lin" valueType="num">
                                      <p:cBhvr>
                                        <p:cTn id="9" dur="2000" fill="hold"/>
                                        <p:tgtEl>
                                          <p:spTgt spid="28"/>
                                        </p:tgtEl>
                                        <p:attrNameLst>
                                          <p:attrName>style.rotation</p:attrName>
                                        </p:attrNameLst>
                                      </p:cBhvr>
                                      <p:tavLst>
                                        <p:tav tm="0">
                                          <p:val>
                                            <p:fltVal val="360"/>
                                          </p:val>
                                        </p:tav>
                                        <p:tav tm="100000">
                                          <p:val>
                                            <p:fltVal val="0"/>
                                          </p:val>
                                        </p:tav>
                                      </p:tavLst>
                                    </p:anim>
                                    <p:animEffect transition="in" filter="fade">
                                      <p:cBhvr>
                                        <p:cTn id="10" dur="2000"/>
                                        <p:tgtEl>
                                          <p:spTgt spid="28"/>
                                        </p:tgtEl>
                                      </p:cBhvr>
                                    </p:animEffect>
                                  </p:childTnLst>
                                </p:cTn>
                              </p:par>
                            </p:childTnLst>
                          </p:cTn>
                        </p:par>
                        <p:par>
                          <p:cTn id="11" fill="hold">
                            <p:stCondLst>
                              <p:cond delay="2000"/>
                            </p:stCondLst>
                            <p:childTnLst>
                              <p:par>
                                <p:cTn id="12" presetID="23" presetClass="entr" presetSubtype="16"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2000" fill="hold"/>
                                        <p:tgtEl>
                                          <p:spTgt spid="6"/>
                                        </p:tgtEl>
                                        <p:attrNameLst>
                                          <p:attrName>ppt_w</p:attrName>
                                        </p:attrNameLst>
                                      </p:cBhvr>
                                      <p:tavLst>
                                        <p:tav tm="0">
                                          <p:val>
                                            <p:fltVal val="0"/>
                                          </p:val>
                                        </p:tav>
                                        <p:tav tm="100000">
                                          <p:val>
                                            <p:strVal val="#ppt_w"/>
                                          </p:val>
                                        </p:tav>
                                      </p:tavLst>
                                    </p:anim>
                                    <p:anim calcmode="lin" valueType="num">
                                      <p:cBhvr>
                                        <p:cTn id="15" dur="2000" fill="hold"/>
                                        <p:tgtEl>
                                          <p:spTgt spid="6"/>
                                        </p:tgtEl>
                                        <p:attrNameLst>
                                          <p:attrName>ppt_h</p:attrName>
                                        </p:attrNameLst>
                                      </p:cBhvr>
                                      <p:tavLst>
                                        <p:tav tm="0">
                                          <p:val>
                                            <p:fltVal val="0"/>
                                          </p:val>
                                        </p:tav>
                                        <p:tav tm="100000">
                                          <p:val>
                                            <p:strVal val="#ppt_h"/>
                                          </p:val>
                                        </p:tav>
                                      </p:tavLst>
                                    </p:anim>
                                  </p:childTnLst>
                                </p:cTn>
                              </p:par>
                            </p:childTnLst>
                          </p:cTn>
                        </p:par>
                        <p:par>
                          <p:cTn id="16" fill="hold">
                            <p:stCondLst>
                              <p:cond delay="4000"/>
                            </p:stCondLst>
                            <p:childTnLst>
                              <p:par>
                                <p:cTn id="17" presetID="2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2000" fill="hold"/>
                                        <p:tgtEl>
                                          <p:spTgt spid="5"/>
                                        </p:tgtEl>
                                        <p:attrNameLst>
                                          <p:attrName>ppt_w</p:attrName>
                                        </p:attrNameLst>
                                      </p:cBhvr>
                                      <p:tavLst>
                                        <p:tav tm="0">
                                          <p:val>
                                            <p:fltVal val="0"/>
                                          </p:val>
                                        </p:tav>
                                        <p:tav tm="100000">
                                          <p:val>
                                            <p:strVal val="#ppt_w"/>
                                          </p:val>
                                        </p:tav>
                                      </p:tavLst>
                                    </p:anim>
                                    <p:anim calcmode="lin" valueType="num">
                                      <p:cBhvr>
                                        <p:cTn id="20" dur="2000" fill="hold"/>
                                        <p:tgtEl>
                                          <p:spTgt spid="5"/>
                                        </p:tgtEl>
                                        <p:attrNameLst>
                                          <p:attrName>ppt_h</p:attrName>
                                        </p:attrNameLst>
                                      </p:cBhvr>
                                      <p:tavLst>
                                        <p:tav tm="0">
                                          <p:val>
                                            <p:fltVal val="0"/>
                                          </p:val>
                                        </p:tav>
                                        <p:tav tm="100000">
                                          <p:val>
                                            <p:strVal val="#ppt_h"/>
                                          </p:val>
                                        </p:tav>
                                      </p:tavLst>
                                    </p:anim>
                                  </p:childTnLst>
                                </p:cTn>
                              </p:par>
                            </p:childTnLst>
                          </p:cTn>
                        </p:par>
                        <p:par>
                          <p:cTn id="21" fill="hold">
                            <p:stCondLst>
                              <p:cond delay="6000"/>
                            </p:stCondLst>
                            <p:childTnLst>
                              <p:par>
                                <p:cTn id="22" presetID="22" presetClass="entr" presetSubtype="1"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2000"/>
                                        <p:tgtEl>
                                          <p:spTgt spid="7"/>
                                        </p:tgtEl>
                                      </p:cBhvr>
                                    </p:animEffect>
                                  </p:childTnLst>
                                </p:cTn>
                              </p:par>
                            </p:childTnLst>
                          </p:cTn>
                        </p:par>
                        <p:par>
                          <p:cTn id="25" fill="hold">
                            <p:stCondLst>
                              <p:cond delay="8000"/>
                            </p:stCondLst>
                            <p:childTnLst>
                              <p:par>
                                <p:cTn id="26" presetID="22" presetClass="entr" presetSubtype="4"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down)">
                                      <p:cBhvr>
                                        <p:cTn id="28" dur="2000"/>
                                        <p:tgtEl>
                                          <p:spTgt spid="26"/>
                                        </p:tgtEl>
                                      </p:cBhvr>
                                    </p:animEffect>
                                  </p:childTnLst>
                                </p:cTn>
                              </p:par>
                            </p:childTnLst>
                          </p:cTn>
                        </p:par>
                        <p:par>
                          <p:cTn id="29" fill="hold">
                            <p:stCondLst>
                              <p:cond delay="10000"/>
                            </p:stCondLst>
                            <p:childTnLst>
                              <p:par>
                                <p:cTn id="30" presetID="23" presetClass="entr" presetSubtype="16" fill="hold" grpId="0" nodeType="afterEffect">
                                  <p:stCondLst>
                                    <p:cond delay="0"/>
                                  </p:stCondLst>
                                  <p:childTnLst>
                                    <p:set>
                                      <p:cBhvr>
                                        <p:cTn id="31" dur="1" fill="hold">
                                          <p:stCondLst>
                                            <p:cond delay="0"/>
                                          </p:stCondLst>
                                        </p:cTn>
                                        <p:tgtEl>
                                          <p:spTgt spid="76856"/>
                                        </p:tgtEl>
                                        <p:attrNameLst>
                                          <p:attrName>style.visibility</p:attrName>
                                        </p:attrNameLst>
                                      </p:cBhvr>
                                      <p:to>
                                        <p:strVal val="visible"/>
                                      </p:to>
                                    </p:set>
                                    <p:anim calcmode="lin" valueType="num">
                                      <p:cBhvr>
                                        <p:cTn id="32" dur="2000" fill="hold"/>
                                        <p:tgtEl>
                                          <p:spTgt spid="76856"/>
                                        </p:tgtEl>
                                        <p:attrNameLst>
                                          <p:attrName>ppt_w</p:attrName>
                                        </p:attrNameLst>
                                      </p:cBhvr>
                                      <p:tavLst>
                                        <p:tav tm="0">
                                          <p:val>
                                            <p:fltVal val="0"/>
                                          </p:val>
                                        </p:tav>
                                        <p:tav tm="100000">
                                          <p:val>
                                            <p:strVal val="#ppt_w"/>
                                          </p:val>
                                        </p:tav>
                                      </p:tavLst>
                                    </p:anim>
                                    <p:anim calcmode="lin" valueType="num">
                                      <p:cBhvr>
                                        <p:cTn id="33" dur="2000" fill="hold"/>
                                        <p:tgtEl>
                                          <p:spTgt spid="76856"/>
                                        </p:tgtEl>
                                        <p:attrNameLst>
                                          <p:attrName>ppt_h</p:attrName>
                                        </p:attrNameLst>
                                      </p:cBhvr>
                                      <p:tavLst>
                                        <p:tav tm="0">
                                          <p:val>
                                            <p:fltVal val="0"/>
                                          </p:val>
                                        </p:tav>
                                        <p:tav tm="100000">
                                          <p:val>
                                            <p:strVal val="#ppt_h"/>
                                          </p:val>
                                        </p:tav>
                                      </p:tavLst>
                                    </p:anim>
                                  </p:childTnLst>
                                </p:cTn>
                              </p:par>
                            </p:childTnLst>
                          </p:cTn>
                        </p:par>
                        <p:par>
                          <p:cTn id="34" fill="hold">
                            <p:stCondLst>
                              <p:cond delay="12000"/>
                            </p:stCondLst>
                            <p:childTnLst>
                              <p:par>
                                <p:cTn id="35" presetID="49" presetClass="entr" presetSubtype="0" decel="100000" fill="hold" grpId="0"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1000" fill="hold"/>
                                        <p:tgtEl>
                                          <p:spTgt spid="24"/>
                                        </p:tgtEl>
                                        <p:attrNameLst>
                                          <p:attrName>ppt_w</p:attrName>
                                        </p:attrNameLst>
                                      </p:cBhvr>
                                      <p:tavLst>
                                        <p:tav tm="0">
                                          <p:val>
                                            <p:fltVal val="0"/>
                                          </p:val>
                                        </p:tav>
                                        <p:tav tm="100000">
                                          <p:val>
                                            <p:strVal val="#ppt_w"/>
                                          </p:val>
                                        </p:tav>
                                      </p:tavLst>
                                    </p:anim>
                                    <p:anim calcmode="lin" valueType="num">
                                      <p:cBhvr>
                                        <p:cTn id="38" dur="1000" fill="hold"/>
                                        <p:tgtEl>
                                          <p:spTgt spid="24"/>
                                        </p:tgtEl>
                                        <p:attrNameLst>
                                          <p:attrName>ppt_h</p:attrName>
                                        </p:attrNameLst>
                                      </p:cBhvr>
                                      <p:tavLst>
                                        <p:tav tm="0">
                                          <p:val>
                                            <p:fltVal val="0"/>
                                          </p:val>
                                        </p:tav>
                                        <p:tav tm="100000">
                                          <p:val>
                                            <p:strVal val="#ppt_h"/>
                                          </p:val>
                                        </p:tav>
                                      </p:tavLst>
                                    </p:anim>
                                    <p:anim calcmode="lin" valueType="num">
                                      <p:cBhvr>
                                        <p:cTn id="39" dur="1000" fill="hold"/>
                                        <p:tgtEl>
                                          <p:spTgt spid="24"/>
                                        </p:tgtEl>
                                        <p:attrNameLst>
                                          <p:attrName>style.rotation</p:attrName>
                                        </p:attrNameLst>
                                      </p:cBhvr>
                                      <p:tavLst>
                                        <p:tav tm="0">
                                          <p:val>
                                            <p:fltVal val="360"/>
                                          </p:val>
                                        </p:tav>
                                        <p:tav tm="100000">
                                          <p:val>
                                            <p:fltVal val="0"/>
                                          </p:val>
                                        </p:tav>
                                      </p:tavLst>
                                    </p:anim>
                                    <p:animEffect transition="in" filter="fade">
                                      <p:cBhvr>
                                        <p:cTn id="40" dur="1000"/>
                                        <p:tgtEl>
                                          <p:spTgt spid="24"/>
                                        </p:tgtEl>
                                      </p:cBhvr>
                                    </p:animEffect>
                                  </p:childTnLst>
                                </p:cTn>
                              </p:par>
                            </p:childTnLst>
                          </p:cTn>
                        </p:par>
                        <p:par>
                          <p:cTn id="41" fill="hold">
                            <p:stCondLst>
                              <p:cond delay="13000"/>
                            </p:stCondLst>
                            <p:childTnLst>
                              <p:par>
                                <p:cTn id="42" presetID="51"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770" decel="100000"/>
                                        <p:tgtEl>
                                          <p:spTgt spid="29"/>
                                        </p:tgtEl>
                                      </p:cBhvr>
                                    </p:animEffect>
                                    <p:animScale>
                                      <p:cBhvr>
                                        <p:cTn id="45" dur="770" decel="100000"/>
                                        <p:tgtEl>
                                          <p:spTgt spid="29"/>
                                        </p:tgtEl>
                                      </p:cBhvr>
                                      <p:from x="10000" y="10000"/>
                                      <p:to x="200000" y="450000"/>
                                    </p:animScale>
                                    <p:animScale>
                                      <p:cBhvr>
                                        <p:cTn id="46" dur="1230" accel="100000" fill="hold">
                                          <p:stCondLst>
                                            <p:cond delay="770"/>
                                          </p:stCondLst>
                                        </p:cTn>
                                        <p:tgtEl>
                                          <p:spTgt spid="29"/>
                                        </p:tgtEl>
                                      </p:cBhvr>
                                      <p:from x="200000" y="450000"/>
                                      <p:to x="100000" y="100000"/>
                                    </p:animScale>
                                    <p:set>
                                      <p:cBhvr>
                                        <p:cTn id="47" dur="770" fill="hold"/>
                                        <p:tgtEl>
                                          <p:spTgt spid="29"/>
                                        </p:tgtEl>
                                        <p:attrNameLst>
                                          <p:attrName>ppt_x</p:attrName>
                                        </p:attrNameLst>
                                      </p:cBhvr>
                                      <p:to>
                                        <p:strVal val="(0.5)"/>
                                      </p:to>
                                    </p:set>
                                    <p:anim from="(0.5)" to="(#ppt_x)" calcmode="lin" valueType="num">
                                      <p:cBhvr>
                                        <p:cTn id="48" dur="1230" accel="100000" fill="hold">
                                          <p:stCondLst>
                                            <p:cond delay="770"/>
                                          </p:stCondLst>
                                        </p:cTn>
                                        <p:tgtEl>
                                          <p:spTgt spid="29"/>
                                        </p:tgtEl>
                                        <p:attrNameLst>
                                          <p:attrName>ppt_x</p:attrName>
                                        </p:attrNameLst>
                                      </p:cBhvr>
                                    </p:anim>
                                    <p:set>
                                      <p:cBhvr>
                                        <p:cTn id="49" dur="770" fill="hold"/>
                                        <p:tgtEl>
                                          <p:spTgt spid="29"/>
                                        </p:tgtEl>
                                        <p:attrNameLst>
                                          <p:attrName>ppt_y</p:attrName>
                                        </p:attrNameLst>
                                      </p:cBhvr>
                                      <p:to>
                                        <p:strVal val="(#ppt_y+0.4)"/>
                                      </p:to>
                                    </p:set>
                                    <p:anim from="(#ppt_y+0.4)" to="(#ppt_y)" calcmode="lin" valueType="num">
                                      <p:cBhvr>
                                        <p:cTn id="50" dur="1230" accel="100000" fill="hold">
                                          <p:stCondLst>
                                            <p:cond delay="770"/>
                                          </p:stCondLst>
                                        </p:cTn>
                                        <p:tgtEl>
                                          <p:spTgt spid="2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56" grpId="0" autoUpdateAnimBg="0"/>
      <p:bldP spid="24" grpId="0"/>
      <p:bldP spid="26"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766C40F-E4C8-1146-A412-55A104387B10}"/>
              </a:ext>
            </a:extLst>
          </p:cNvPr>
          <p:cNvPicPr>
            <a:picLocks noChangeAspect="1"/>
          </p:cNvPicPr>
          <p:nvPr/>
        </p:nvPicPr>
        <p:blipFill>
          <a:blip r:embed="rId3"/>
          <a:stretch>
            <a:fillRect/>
          </a:stretch>
        </p:blipFill>
        <p:spPr>
          <a:xfrm>
            <a:off x="2123728" y="1844824"/>
            <a:ext cx="3748906" cy="1599338"/>
          </a:xfrm>
          <a:prstGeom prst="rect">
            <a:avLst/>
          </a:prstGeom>
        </p:spPr>
      </p:pic>
      <p:sp>
        <p:nvSpPr>
          <p:cNvPr id="131075" name="Rectangle 3"/>
          <p:cNvSpPr>
            <a:spLocks noGrp="1" noChangeArrowheads="1"/>
          </p:cNvSpPr>
          <p:nvPr>
            <p:ph idx="1"/>
          </p:nvPr>
        </p:nvSpPr>
        <p:spPr>
          <a:xfrm>
            <a:off x="237881" y="711201"/>
            <a:ext cx="8734180" cy="5419968"/>
          </a:xfrm>
        </p:spPr>
        <p:txBody>
          <a:bodyPr/>
          <a:lstStyle/>
          <a:p>
            <a:pPr marL="0" indent="0">
              <a:buNone/>
            </a:pPr>
            <a:r>
              <a:rPr lang="es-ES" dirty="0">
                <a:cs typeface="Times New Roman" pitchFamily="18" charset="0"/>
              </a:rPr>
              <a:t>Una factoría de motores tiene 2 proveedores de los cigüeñales que mecaniza. Un tercer proveedor ofrece sus cigüeñales algo más caros argumentando sus mejores propiedades dinámicas, concretamente que su </a:t>
            </a:r>
            <a:r>
              <a:rPr lang="es-ES" b="1" dirty="0">
                <a:cs typeface="Times New Roman" pitchFamily="18" charset="0"/>
              </a:rPr>
              <a:t>equilibrado dinámico</a:t>
            </a:r>
            <a:r>
              <a:rPr lang="es-ES" b="1" baseline="30000" dirty="0">
                <a:cs typeface="Times New Roman" pitchFamily="18" charset="0"/>
              </a:rPr>
              <a:t>1</a:t>
            </a:r>
            <a:r>
              <a:rPr lang="es-ES" b="1" dirty="0">
                <a:cs typeface="Times New Roman" pitchFamily="18" charset="0"/>
              </a:rPr>
              <a:t> </a:t>
            </a:r>
            <a:r>
              <a:rPr lang="es-ES" dirty="0">
                <a:cs typeface="Times New Roman" pitchFamily="18" charset="0"/>
              </a:rPr>
              <a:t>(gr) es menor.</a:t>
            </a:r>
          </a:p>
          <a:p>
            <a:pPr marL="0" indent="0">
              <a:buNone/>
            </a:pPr>
            <a:endParaRPr lang="es-ES" dirty="0">
              <a:cs typeface="Times New Roman" pitchFamily="18" charset="0"/>
            </a:endParaRPr>
          </a:p>
          <a:p>
            <a:pPr marL="0" indent="0">
              <a:buNone/>
            </a:pPr>
            <a:endParaRPr lang="es-ES" dirty="0">
              <a:cs typeface="Times New Roman" pitchFamily="18" charset="0"/>
            </a:endParaRPr>
          </a:p>
          <a:p>
            <a:pPr marL="0" indent="0">
              <a:buNone/>
            </a:pPr>
            <a:endParaRPr lang="es-ES" dirty="0">
              <a:cs typeface="Times New Roman" pitchFamily="18" charset="0"/>
            </a:endParaRPr>
          </a:p>
          <a:p>
            <a:pPr marL="0" indent="0">
              <a:buNone/>
            </a:pPr>
            <a:r>
              <a:rPr lang="es-ES" dirty="0">
                <a:cs typeface="Times New Roman" pitchFamily="18" charset="0"/>
              </a:rPr>
              <a:t>La </a:t>
            </a:r>
            <a:r>
              <a:rPr lang="es-ES" u="sng" dirty="0">
                <a:cs typeface="Times New Roman" pitchFamily="18" charset="0"/>
              </a:rPr>
              <a:t>factoría decide hacer una prueba</a:t>
            </a:r>
            <a:r>
              <a:rPr lang="es-ES" dirty="0">
                <a:cs typeface="Times New Roman" pitchFamily="18" charset="0"/>
              </a:rPr>
              <a:t> comparando 10 cigüeñales del nuevo proveedor (código=1) con 10 de cada uno de sus 2 proveedores tradicionales (códigos 2 y 3). </a:t>
            </a:r>
          </a:p>
          <a:p>
            <a:pPr marL="0" indent="0">
              <a:buNone/>
            </a:pPr>
            <a:endParaRPr lang="es-ES" dirty="0">
              <a:cs typeface="Times New Roman" pitchFamily="18" charset="0"/>
            </a:endParaRPr>
          </a:p>
          <a:p>
            <a:pPr marL="0" indent="0">
              <a:buNone/>
            </a:pPr>
            <a:r>
              <a:rPr lang="es-ES" dirty="0">
                <a:cs typeface="Times New Roman" pitchFamily="18" charset="0"/>
              </a:rPr>
              <a:t>Los resultados obtenidos se recogen en la siguiente tabla:</a:t>
            </a:r>
            <a:endParaRPr lang="es-ES_tradnl" dirty="0">
              <a:cs typeface="Times New Roman" pitchFamily="18" charset="0"/>
            </a:endParaRPr>
          </a:p>
          <a:p>
            <a:pPr marL="0" indent="0">
              <a:buNone/>
            </a:pPr>
            <a:r>
              <a:rPr lang="es-ES_tradnl" dirty="0">
                <a:cs typeface="Times New Roman" pitchFamily="18" charset="0"/>
              </a:rPr>
              <a:t> </a:t>
            </a:r>
          </a:p>
          <a:p>
            <a:pPr marL="0" indent="0">
              <a:buNone/>
            </a:pPr>
            <a:endParaRPr lang="es-ES_tradnl" dirty="0">
              <a:cs typeface="Times New Roman" pitchFamily="18" charset="0"/>
            </a:endParaRPr>
          </a:p>
        </p:txBody>
      </p:sp>
      <p:sp>
        <p:nvSpPr>
          <p:cNvPr id="131074" name="Rectangle 2"/>
          <p:cNvSpPr>
            <a:spLocks noGrp="1" noChangeArrowheads="1"/>
          </p:cNvSpPr>
          <p:nvPr>
            <p:ph type="title"/>
          </p:nvPr>
        </p:nvSpPr>
        <p:spPr/>
        <p:txBody>
          <a:bodyPr>
            <a:normAutofit/>
          </a:bodyPr>
          <a:lstStyle/>
          <a:p>
            <a:r>
              <a:rPr lang="es-ES_tradnl" dirty="0">
                <a:solidFill>
                  <a:schemeClr val="accent5"/>
                </a:solidFill>
              </a:rPr>
              <a:t>1- Introducción: un ejemplo</a:t>
            </a:r>
            <a:endParaRPr lang="es-ES_tradnl" b="1" dirty="0">
              <a:solidFill>
                <a:schemeClr val="accent5"/>
              </a:solidFill>
            </a:endParaRPr>
          </a:p>
        </p:txBody>
      </p:sp>
      <p:sp>
        <p:nvSpPr>
          <p:cNvPr id="2" name="Rectángulo 1">
            <a:extLst>
              <a:ext uri="{FF2B5EF4-FFF2-40B4-BE49-F238E27FC236}">
                <a16:creationId xmlns:a16="http://schemas.microsoft.com/office/drawing/2014/main" id="{E5A90908-E32B-8E4A-94D0-01AF62CBBA76}"/>
              </a:ext>
            </a:extLst>
          </p:cNvPr>
          <p:cNvSpPr/>
          <p:nvPr/>
        </p:nvSpPr>
        <p:spPr>
          <a:xfrm>
            <a:off x="254288" y="5445224"/>
            <a:ext cx="8500939" cy="646331"/>
          </a:xfrm>
          <a:prstGeom prst="rect">
            <a:avLst/>
          </a:prstGeom>
        </p:spPr>
        <p:txBody>
          <a:bodyPr wrap="square">
            <a:spAutoFit/>
          </a:bodyPr>
          <a:lstStyle/>
          <a:p>
            <a:pPr eaLnBrk="1" hangingPunct="1">
              <a:spcBef>
                <a:spcPct val="50000"/>
              </a:spcBef>
            </a:pPr>
            <a:r>
              <a:rPr lang="es-ES_tradnl" altLang="es-ES" b="1" baseline="30000" dirty="0">
                <a:latin typeface="Calibri" panose="020F0502020204030204" pitchFamily="34" charset="0"/>
              </a:rPr>
              <a:t>1</a:t>
            </a:r>
            <a:r>
              <a:rPr lang="es-ES_tradnl" altLang="es-ES" sz="1800" b="1" dirty="0">
                <a:latin typeface="Calibri" panose="020F0502020204030204" pitchFamily="34" charset="0"/>
              </a:rPr>
              <a:t> Equilibrado dinámico</a:t>
            </a:r>
            <a:r>
              <a:rPr lang="es-ES_tradnl" altLang="es-ES" sz="1800" dirty="0">
                <a:latin typeface="Calibri" panose="020F0502020204030204" pitchFamily="34" charset="0"/>
              </a:rPr>
              <a:t>: nº de gramos de material que hay que eliminar hasta conseguir que el </a:t>
            </a:r>
            <a:r>
              <a:rPr lang="es-ES_tradnl" altLang="es-ES" sz="1800" dirty="0" err="1">
                <a:latin typeface="Calibri" panose="020F0502020204030204" pitchFamily="34" charset="0"/>
              </a:rPr>
              <a:t>c.d.g</a:t>
            </a:r>
            <a:r>
              <a:rPr lang="es-ES_tradnl" altLang="es-ES" sz="1800" dirty="0">
                <a:latin typeface="Calibri" panose="020F0502020204030204" pitchFamily="34" charset="0"/>
              </a:rPr>
              <a:t>. del cigüeñal coincida con su eje de giro</a:t>
            </a:r>
            <a:endParaRPr lang="es-ES" altLang="es-ES" sz="1800" dirty="0">
              <a:latin typeface="Calibri" panose="020F0502020204030204" pitchFamily="34" charset="0"/>
            </a:endParaRPr>
          </a:p>
        </p:txBody>
      </p:sp>
    </p:spTree>
    <p:extLst>
      <p:ext uri="{BB962C8B-B14F-4D97-AF65-F5344CB8AC3E}">
        <p14:creationId xmlns:p14="http://schemas.microsoft.com/office/powerpoint/2010/main" val="208201940"/>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animEffect transition="in" filter="wipe(left)">
                                      <p:cBhvr>
                                        <p:cTn id="7" dur="500"/>
                                        <p:tgtEl>
                                          <p:spTgt spid="13107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1075">
                                            <p:txEl>
                                              <p:pRg st="4" end="4"/>
                                            </p:txEl>
                                          </p:spTgt>
                                        </p:tgtEl>
                                        <p:attrNameLst>
                                          <p:attrName>style.visibility</p:attrName>
                                        </p:attrNameLst>
                                      </p:cBhvr>
                                      <p:to>
                                        <p:strVal val="visible"/>
                                      </p:to>
                                    </p:set>
                                    <p:animEffect transition="in" filter="wipe(left)">
                                      <p:cBhvr>
                                        <p:cTn id="11" dur="500"/>
                                        <p:tgtEl>
                                          <p:spTgt spid="131075">
                                            <p:txEl>
                                              <p:pRg st="4" end="4"/>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1075">
                                            <p:txEl>
                                              <p:pRg st="6" end="6"/>
                                            </p:txEl>
                                          </p:spTgt>
                                        </p:tgtEl>
                                        <p:attrNameLst>
                                          <p:attrName>style.visibility</p:attrName>
                                        </p:attrNameLst>
                                      </p:cBhvr>
                                      <p:to>
                                        <p:strVal val="visible"/>
                                      </p:to>
                                    </p:set>
                                    <p:animEffect transition="in" filter="wipe(left)">
                                      <p:cBhvr>
                                        <p:cTn id="15" dur="500"/>
                                        <p:tgtEl>
                                          <p:spTgt spid="131075">
                                            <p:txEl>
                                              <p:pRg st="6" end="6"/>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1075">
                                            <p:txEl>
                                              <p:pRg st="7" end="7"/>
                                            </p:txEl>
                                          </p:spTgt>
                                        </p:tgtEl>
                                        <p:attrNameLst>
                                          <p:attrName>style.visibility</p:attrName>
                                        </p:attrNameLst>
                                      </p:cBhvr>
                                      <p:to>
                                        <p:strVal val="visible"/>
                                      </p:to>
                                    </p:set>
                                    <p:animEffect transition="in" filter="wipe(left)">
                                      <p:cBhvr>
                                        <p:cTn id="19" dur="500"/>
                                        <p:tgtEl>
                                          <p:spTgt spid="1310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a:stretch>
            <a:fillRect/>
          </a:stretch>
        </p:blipFill>
        <p:spPr>
          <a:xfrm>
            <a:off x="8172400" y="45721"/>
            <a:ext cx="879685" cy="879685"/>
          </a:xfrm>
          <a:prstGeom prst="rect">
            <a:avLst/>
          </a:prstGeom>
        </p:spPr>
      </p:pic>
      <p:sp>
        <p:nvSpPr>
          <p:cNvPr id="75778" name="Rectangle 2"/>
          <p:cNvSpPr>
            <a:spLocks noGrp="1" noChangeArrowheads="1"/>
          </p:cNvSpPr>
          <p:nvPr>
            <p:ph type="title"/>
          </p:nvPr>
        </p:nvSpPr>
        <p:spPr/>
        <p:txBody>
          <a:bodyPr/>
          <a:lstStyle/>
          <a:p>
            <a:r>
              <a:rPr lang="ca-ES" sz="2900" dirty="0" err="1"/>
              <a:t>Ejemplo</a:t>
            </a:r>
            <a:r>
              <a:rPr lang="ca-ES" sz="2900" dirty="0"/>
              <a:t>: Tabla resumen del ANOVA </a:t>
            </a:r>
            <a:r>
              <a:rPr lang="es-ES" sz="2900" dirty="0">
                <a:solidFill>
                  <a:schemeClr val="accent1">
                    <a:lumMod val="75000"/>
                  </a:schemeClr>
                </a:solidFill>
              </a:rPr>
              <a:t>(sin dato anómalo)</a:t>
            </a:r>
            <a:endParaRPr lang="es-ES_tradnl" sz="2900" dirty="0"/>
          </a:p>
        </p:txBody>
      </p:sp>
      <p:grpSp>
        <p:nvGrpSpPr>
          <p:cNvPr id="2" name="Group 81"/>
          <p:cNvGrpSpPr>
            <a:grpSpLocks/>
          </p:cNvGrpSpPr>
          <p:nvPr/>
        </p:nvGrpSpPr>
        <p:grpSpPr bwMode="auto">
          <a:xfrm>
            <a:off x="113283" y="3407180"/>
            <a:ext cx="5907088" cy="1143000"/>
            <a:chOff x="480" y="2352"/>
            <a:chExt cx="3456" cy="720"/>
          </a:xfrm>
        </p:grpSpPr>
        <p:sp>
          <p:nvSpPr>
            <p:cNvPr id="75852" name="Text Box 76"/>
            <p:cNvSpPr txBox="1">
              <a:spLocks noChangeArrowheads="1"/>
            </p:cNvSpPr>
            <p:nvPr/>
          </p:nvSpPr>
          <p:spPr bwMode="auto">
            <a:xfrm>
              <a:off x="480" y="2391"/>
              <a:ext cx="3408" cy="640"/>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dirty="0"/>
                <a:t>a)</a:t>
              </a:r>
              <a:r>
                <a:rPr lang="es-ES_tradnl" dirty="0"/>
                <a:t> Riesgo de 1ª especie: </a:t>
              </a:r>
              <a:r>
                <a:rPr lang="es-ES_tradnl" b="1" dirty="0">
                  <a:solidFill>
                    <a:srgbClr val="CC3300"/>
                  </a:solidFill>
                  <a:sym typeface="Symbol" pitchFamily="18" charset="2"/>
                </a:rPr>
                <a:t></a:t>
              </a:r>
              <a:r>
                <a:rPr lang="es-ES_tradnl" dirty="0">
                  <a:solidFill>
                    <a:srgbClr val="CC3300"/>
                  </a:solidFill>
                  <a:sym typeface="Symbol" pitchFamily="18" charset="2"/>
                </a:rPr>
                <a:t>=0’05</a:t>
              </a:r>
            </a:p>
            <a:p>
              <a:pPr>
                <a:spcBef>
                  <a:spcPct val="50000"/>
                </a:spcBef>
              </a:pPr>
              <a:r>
                <a:rPr lang="es-ES_tradnl" dirty="0">
                  <a:sym typeface="Symbol" pitchFamily="18" charset="2"/>
                </a:rPr>
                <a:t>Tabla: F</a:t>
              </a:r>
              <a:r>
                <a:rPr lang="es-ES_tradnl" baseline="-25000" dirty="0">
                  <a:sym typeface="Symbol" pitchFamily="18" charset="2"/>
                </a:rPr>
                <a:t>2,27</a:t>
              </a:r>
              <a:r>
                <a:rPr lang="es-ES_tradnl" dirty="0">
                  <a:sym typeface="Symbol" pitchFamily="18" charset="2"/>
                </a:rPr>
                <a:t>(5%) = </a:t>
              </a:r>
              <a:r>
                <a:rPr lang="es-ES_tradnl" b="1" dirty="0">
                  <a:solidFill>
                    <a:srgbClr val="CC3300"/>
                  </a:solidFill>
                  <a:sym typeface="Symbol" pitchFamily="18" charset="2"/>
                </a:rPr>
                <a:t>3’35</a:t>
              </a:r>
              <a:r>
                <a:rPr lang="es-ES_tradnl" dirty="0">
                  <a:sym typeface="Symbol" pitchFamily="18" charset="2"/>
                </a:rPr>
                <a:t> &lt;</a:t>
              </a:r>
              <a:r>
                <a:rPr lang="es-ES_tradnl" dirty="0">
                  <a:solidFill>
                    <a:schemeClr val="folHlink"/>
                  </a:solidFill>
                  <a:sym typeface="Symbol" pitchFamily="18" charset="2"/>
                </a:rPr>
                <a:t> </a:t>
              </a:r>
              <a:r>
                <a:rPr lang="es-ES_tradnl" b="1" dirty="0">
                  <a:solidFill>
                    <a:srgbClr val="0070C0"/>
                  </a:solidFill>
                </a:rPr>
                <a:t>7’65</a:t>
              </a:r>
              <a:r>
                <a:rPr lang="es-ES_tradnl" b="1" dirty="0">
                  <a:solidFill>
                    <a:srgbClr val="0070C0"/>
                  </a:solidFill>
                  <a:sym typeface="Symbol" pitchFamily="18" charset="2"/>
                </a:rPr>
                <a:t> </a:t>
              </a:r>
            </a:p>
          </p:txBody>
        </p:sp>
        <p:sp>
          <p:nvSpPr>
            <p:cNvPr id="75853" name="AutoShape 77"/>
            <p:cNvSpPr>
              <a:spLocks/>
            </p:cNvSpPr>
            <p:nvPr/>
          </p:nvSpPr>
          <p:spPr bwMode="auto">
            <a:xfrm>
              <a:off x="3744" y="2352"/>
              <a:ext cx="192" cy="720"/>
            </a:xfrm>
            <a:prstGeom prst="rightBrace">
              <a:avLst>
                <a:gd name="adj1" fmla="val 31250"/>
                <a:gd name="adj2" fmla="val 51486"/>
              </a:avLst>
            </a:prstGeom>
            <a:noFill/>
            <a:ln w="12700" cap="sq">
              <a:solidFill>
                <a:schemeClr val="tx1"/>
              </a:solidFill>
              <a:miter lim="800000"/>
              <a:headEnd type="none" w="sm" len="sm"/>
              <a:tailEnd type="none" w="sm" len="sm"/>
            </a:ln>
            <a:effectLst/>
          </p:spPr>
          <p:txBody>
            <a:bodyPr wrap="none" anchor="ctr"/>
            <a:lstStyle/>
            <a:p>
              <a:endParaRPr lang="es-ES"/>
            </a:p>
          </p:txBody>
        </p:sp>
      </p:grpSp>
      <p:sp>
        <p:nvSpPr>
          <p:cNvPr id="75854" name="Text Box 78"/>
          <p:cNvSpPr txBox="1">
            <a:spLocks noChangeArrowheads="1"/>
          </p:cNvSpPr>
          <p:nvPr/>
        </p:nvSpPr>
        <p:spPr bwMode="auto">
          <a:xfrm>
            <a:off x="6020371" y="4153449"/>
            <a:ext cx="2790229" cy="1458861"/>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dirty="0">
                <a:solidFill>
                  <a:srgbClr val="FF0000"/>
                </a:solidFill>
              </a:rPr>
              <a:t>Rechazamos H</a:t>
            </a:r>
            <a:r>
              <a:rPr lang="es-ES_tradnl" baseline="-25000" dirty="0">
                <a:solidFill>
                  <a:srgbClr val="FF0000"/>
                </a:solidFill>
              </a:rPr>
              <a:t>0</a:t>
            </a:r>
          </a:p>
          <a:p>
            <a:pPr lvl="0" algn="just">
              <a:lnSpc>
                <a:spcPct val="110000"/>
              </a:lnSpc>
              <a:spcBef>
                <a:spcPct val="50000"/>
              </a:spcBef>
            </a:pPr>
            <a:r>
              <a:rPr lang="es-ES" altLang="es-ES" b="1" dirty="0">
                <a:solidFill>
                  <a:srgbClr val="FF0000"/>
                </a:solidFill>
                <a:latin typeface="+mn-lt"/>
                <a:sym typeface="Wingdings 3" panose="05040102010807070707" pitchFamily="18" charset="2"/>
              </a:rPr>
              <a:t>Alguna m</a:t>
            </a:r>
            <a:r>
              <a:rPr lang="es-ES" altLang="es-ES" b="1" baseline="-25000" dirty="0">
                <a:solidFill>
                  <a:srgbClr val="FF0000"/>
                </a:solidFill>
                <a:latin typeface="+mn-lt"/>
                <a:sym typeface="Wingdings 3" panose="05040102010807070707" pitchFamily="18" charset="2"/>
              </a:rPr>
              <a:t>i</a:t>
            </a:r>
            <a:r>
              <a:rPr lang="es-ES" altLang="es-ES" b="1" dirty="0">
                <a:solidFill>
                  <a:srgbClr val="FF0000"/>
                </a:solidFill>
                <a:latin typeface="+mn-lt"/>
                <a:sym typeface="Wingdings 3" panose="05040102010807070707" pitchFamily="18" charset="2"/>
              </a:rPr>
              <a:t> difiere de las demás </a:t>
            </a:r>
            <a:endParaRPr lang="es-ES" altLang="es-ES" b="1" dirty="0">
              <a:solidFill>
                <a:srgbClr val="FF0000"/>
              </a:solidFill>
              <a:latin typeface="+mn-lt"/>
            </a:endParaRPr>
          </a:p>
        </p:txBody>
      </p:sp>
      <p:grpSp>
        <p:nvGrpSpPr>
          <p:cNvPr id="3" name="Group 82"/>
          <p:cNvGrpSpPr>
            <a:grpSpLocks/>
          </p:cNvGrpSpPr>
          <p:nvPr/>
        </p:nvGrpSpPr>
        <p:grpSpPr bwMode="auto">
          <a:xfrm>
            <a:off x="755576" y="5229200"/>
            <a:ext cx="7162800" cy="1211263"/>
            <a:chOff x="576" y="3120"/>
            <a:chExt cx="4512" cy="763"/>
          </a:xfrm>
        </p:grpSpPr>
        <p:sp>
          <p:nvSpPr>
            <p:cNvPr id="75855" name="AutoShape 79"/>
            <p:cNvSpPr>
              <a:spLocks noChangeArrowheads="1"/>
            </p:cNvSpPr>
            <p:nvPr/>
          </p:nvSpPr>
          <p:spPr bwMode="auto">
            <a:xfrm>
              <a:off x="2736" y="3120"/>
              <a:ext cx="336"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75856" name="Text Box 80"/>
            <p:cNvSpPr txBox="1">
              <a:spLocks noChangeArrowheads="1"/>
            </p:cNvSpPr>
            <p:nvPr/>
          </p:nvSpPr>
          <p:spPr bwMode="auto">
            <a:xfrm>
              <a:off x="576" y="3360"/>
              <a:ext cx="4512" cy="523"/>
            </a:xfrm>
            <a:prstGeom prst="rect">
              <a:avLst/>
            </a:prstGeom>
            <a:noFill/>
            <a:ln w="12700" cap="sq">
              <a:noFill/>
              <a:miter lim="800000"/>
              <a:headEnd type="none" w="sm" len="sm"/>
              <a:tailEnd type="none" w="sm" len="sm"/>
            </a:ln>
            <a:effectLst/>
          </p:spPr>
          <p:txBody>
            <a:bodyPr>
              <a:spAutoFit/>
            </a:bodyPr>
            <a:lstStyle/>
            <a:p>
              <a:pPr algn="ctr">
                <a:spcBef>
                  <a:spcPct val="50000"/>
                </a:spcBef>
              </a:pPr>
              <a:r>
                <a:rPr lang="es-ES_tradnl" dirty="0">
                  <a:solidFill>
                    <a:srgbClr val="FF0000"/>
                  </a:solidFill>
                </a:rPr>
                <a:t>¡SÍ HAY DIFERENCIAS SIGNIFICATIVAS ENTRE PROVEEDORES!</a:t>
              </a:r>
            </a:p>
          </p:txBody>
        </p:sp>
      </p:grpSp>
      <p:graphicFrame>
        <p:nvGraphicFramePr>
          <p:cNvPr id="14" name="Tabla 13"/>
          <p:cNvGraphicFramePr>
            <a:graphicFrameLocks noGrp="1"/>
          </p:cNvGraphicFramePr>
          <p:nvPr>
            <p:extLst>
              <p:ext uri="{D42A27DB-BD31-4B8C-83A1-F6EECF244321}">
                <p14:modId xmlns:p14="http://schemas.microsoft.com/office/powerpoint/2010/main" val="1988581994"/>
              </p:ext>
            </p:extLst>
          </p:nvPr>
        </p:nvGraphicFramePr>
        <p:xfrm>
          <a:off x="246173" y="1064722"/>
          <a:ext cx="8425058" cy="2213048"/>
        </p:xfrm>
        <a:graphic>
          <a:graphicData uri="http://schemas.openxmlformats.org/drawingml/2006/table">
            <a:tbl>
              <a:tblPr/>
              <a:tblGrid>
                <a:gridCol w="1612015">
                  <a:extLst>
                    <a:ext uri="{9D8B030D-6E8A-4147-A177-3AD203B41FA5}">
                      <a16:colId xmlns:a16="http://schemas.microsoft.com/office/drawing/2014/main" val="20000"/>
                    </a:ext>
                  </a:extLst>
                </a:gridCol>
                <a:gridCol w="2197576">
                  <a:extLst>
                    <a:ext uri="{9D8B030D-6E8A-4147-A177-3AD203B41FA5}">
                      <a16:colId xmlns:a16="http://schemas.microsoft.com/office/drawing/2014/main" val="20001"/>
                    </a:ext>
                  </a:extLst>
                </a:gridCol>
                <a:gridCol w="739680">
                  <a:extLst>
                    <a:ext uri="{9D8B030D-6E8A-4147-A177-3AD203B41FA5}">
                      <a16:colId xmlns:a16="http://schemas.microsoft.com/office/drawing/2014/main" val="20002"/>
                    </a:ext>
                  </a:extLst>
                </a:gridCol>
                <a:gridCol w="1824469">
                  <a:extLst>
                    <a:ext uri="{9D8B030D-6E8A-4147-A177-3AD203B41FA5}">
                      <a16:colId xmlns:a16="http://schemas.microsoft.com/office/drawing/2014/main" val="20003"/>
                    </a:ext>
                  </a:extLst>
                </a:gridCol>
                <a:gridCol w="1025659">
                  <a:extLst>
                    <a:ext uri="{9D8B030D-6E8A-4147-A177-3AD203B41FA5}">
                      <a16:colId xmlns:a16="http://schemas.microsoft.com/office/drawing/2014/main" val="20004"/>
                    </a:ext>
                  </a:extLst>
                </a:gridCol>
                <a:gridCol w="1025659">
                  <a:extLst>
                    <a:ext uri="{9D8B030D-6E8A-4147-A177-3AD203B41FA5}">
                      <a16:colId xmlns:a16="http://schemas.microsoft.com/office/drawing/2014/main" val="20005"/>
                    </a:ext>
                  </a:extLst>
                </a:gridCol>
              </a:tblGrid>
              <a:tr h="420062">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Fuente</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Suma de Cuadrados</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err="1">
                          <a:effectLst/>
                          <a:latin typeface="Times New Roman" panose="02020603050405020304" pitchFamily="18" charset="0"/>
                          <a:ea typeface="Calibri" panose="020F0502020204030204" pitchFamily="34" charset="0"/>
                          <a:cs typeface="Times New Roman" panose="02020603050405020304" pitchFamily="18" charset="0"/>
                        </a:rPr>
                        <a:t>Gl</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dirty="0">
                          <a:effectLst/>
                          <a:latin typeface="Times New Roman" panose="02020603050405020304" pitchFamily="18" charset="0"/>
                          <a:ea typeface="Calibri" panose="020F0502020204030204" pitchFamily="34" charset="0"/>
                          <a:cs typeface="Times New Roman" panose="02020603050405020304" pitchFamily="18" charset="0"/>
                        </a:rPr>
                        <a:t>Cuadrado Medio</a:t>
                      </a:r>
                      <a:endParaRPr lang="es-ES" sz="2000" b="1"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Razón-F</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000" b="1" i="1" kern="12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Valor-P</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5437">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Entre grupos</a:t>
                      </a:r>
                    </a:p>
                    <a:p>
                      <a:pPr algn="l">
                        <a:lnSpc>
                          <a:spcPct val="107000"/>
                        </a:lnSpc>
                        <a:spcBef>
                          <a:spcPts val="600"/>
                        </a:spcBef>
                        <a:spcAft>
                          <a:spcPts val="0"/>
                        </a:spcAft>
                      </a:pPr>
                      <a:r>
                        <a:rPr lang="es-ES" sz="2000" b="1" dirty="0">
                          <a:solidFill>
                            <a:srgbClr val="0070C0"/>
                          </a:solidFill>
                          <a:effectLst/>
                          <a:latin typeface="+mn-lt"/>
                          <a:ea typeface="Times New Roman" panose="02020603050405020304" pitchFamily="18" charset="0"/>
                          <a:cs typeface="Times New Roman" panose="02020603050405020304" pitchFamily="18" charset="0"/>
                        </a:rPr>
                        <a:t>      factor</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871,267</a:t>
                      </a: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2</a:t>
                      </a: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435,633</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7</a:t>
                      </a:r>
                      <a:r>
                        <a:rPr lang="es-ES" sz="2400" dirty="0">
                          <a:solidFill>
                            <a:schemeClr val="tx1"/>
                          </a:solidFill>
                          <a:effectLst/>
                          <a:latin typeface="Times New Roman" panose="02020603050405020304" pitchFamily="18" charset="0"/>
                          <a:ea typeface="+mn-ea"/>
                          <a:cs typeface="Times New Roman" panose="02020603050405020304" pitchFamily="18" charset="0"/>
                        </a:rPr>
                        <a:t>,65</a:t>
                      </a: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kern="1200" dirty="0">
                          <a:solidFill>
                            <a:srgbClr val="FF0000"/>
                          </a:solidFill>
                          <a:effectLst/>
                          <a:latin typeface="Times New Roman" panose="02020603050405020304" pitchFamily="18" charset="0"/>
                          <a:ea typeface="+mn-ea"/>
                          <a:cs typeface="Times New Roman" panose="02020603050405020304" pitchFamily="18" charset="0"/>
                        </a:rPr>
                        <a:t>0,0023</a:t>
                      </a:r>
                      <a:endParaRPr lang="es-ES" sz="24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5437">
                <a:tc>
                  <a:txBody>
                    <a:bodyPr/>
                    <a:lstStyle/>
                    <a:p>
                      <a:pPr algn="l">
                        <a:lnSpc>
                          <a:spcPct val="107000"/>
                        </a:lnSpc>
                        <a:spcBef>
                          <a:spcPts val="600"/>
                        </a:spcBef>
                        <a:spcAft>
                          <a:spcPts val="0"/>
                        </a:spcAft>
                      </a:pPr>
                      <a:r>
                        <a:rPr lang="es-ES" sz="2000" dirty="0" err="1">
                          <a:effectLst/>
                          <a:latin typeface="Times New Roman" panose="02020603050405020304" pitchFamily="18" charset="0"/>
                          <a:ea typeface="Calibri" panose="020F0502020204030204" pitchFamily="34" charset="0"/>
                          <a:cs typeface="Times New Roman" panose="02020603050405020304" pitchFamily="18" charset="0"/>
                        </a:rPr>
                        <a:t>Intra</a:t>
                      </a: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 grupos</a:t>
                      </a:r>
                    </a:p>
                    <a:p>
                      <a:pPr algn="l">
                        <a:lnSpc>
                          <a:spcPct val="107000"/>
                        </a:lnSpc>
                        <a:spcBef>
                          <a:spcPts val="600"/>
                        </a:spcBef>
                        <a:spcAft>
                          <a:spcPts val="0"/>
                        </a:spcAft>
                      </a:pPr>
                      <a:r>
                        <a:rPr lang="es-ES" sz="2000" b="1" dirty="0">
                          <a:solidFill>
                            <a:srgbClr val="0070C0"/>
                          </a:solidFill>
                          <a:effectLst/>
                          <a:latin typeface="+mn-lt"/>
                          <a:ea typeface="Times New Roman" panose="02020603050405020304" pitchFamily="18" charset="0"/>
                          <a:cs typeface="Times New Roman" panose="02020603050405020304" pitchFamily="18" charset="0"/>
                        </a:rPr>
                        <a:t>     residuo</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1538,2</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27</a:t>
                      </a: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56,9704</a:t>
                      </a: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7891">
                <a:tc>
                  <a:txBody>
                    <a:bodyPr/>
                    <a:lstStyle/>
                    <a:p>
                      <a:pPr algn="l">
                        <a:lnSpc>
                          <a:spcPct val="107000"/>
                        </a:lnSpc>
                        <a:spcBef>
                          <a:spcPts val="600"/>
                        </a:spcBef>
                        <a:spcAft>
                          <a:spcPts val="0"/>
                        </a:spcAft>
                      </a:pP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Total (</a:t>
                      </a:r>
                      <a:r>
                        <a:rPr lang="es-ES" sz="2000" dirty="0" err="1">
                          <a:effectLst/>
                          <a:latin typeface="Times New Roman" panose="02020603050405020304" pitchFamily="18" charset="0"/>
                          <a:ea typeface="Calibri" panose="020F0502020204030204" pitchFamily="34" charset="0"/>
                          <a:cs typeface="Times New Roman" panose="02020603050405020304" pitchFamily="18" charset="0"/>
                        </a:rPr>
                        <a:t>Corr</a:t>
                      </a:r>
                      <a:r>
                        <a:rPr lang="es-ES" sz="20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s-ES" sz="20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2409,47</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29</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r>
                        <a:rPr lang="es-ES" sz="2400">
                          <a:effectLst/>
                          <a:latin typeface="Times New Roman" panose="02020603050405020304" pitchFamily="18" charset="0"/>
                          <a:ea typeface="Calibri" panose="020F0502020204030204" pitchFamily="34" charset="0"/>
                          <a:cs typeface="Times New Roman" panose="02020603050405020304" pitchFamily="18" charset="0"/>
                        </a:rPr>
                        <a:t> </a:t>
                      </a:r>
                      <a:endParaRPr lang="es-E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Bef>
                          <a:spcPts val="600"/>
                        </a:spcBef>
                        <a:spcAft>
                          <a:spcPts val="0"/>
                        </a:spcAft>
                      </a:pPr>
                      <a:endParaRPr lang="es-E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25400" marR="2540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5" name="Rectangle 2"/>
          <p:cNvSpPr>
            <a:spLocks noChangeArrowheads="1"/>
          </p:cNvSpPr>
          <p:nvPr/>
        </p:nvSpPr>
        <p:spPr bwMode="auto">
          <a:xfrm>
            <a:off x="96923" y="656860"/>
            <a:ext cx="61359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Tabla ANOVA para EQUIDINA por PROV</a:t>
            </a:r>
            <a:endParaRPr kumimoji="0" lang="es-ES" altLang="es-E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2" name="Text Box 21"/>
          <p:cNvSpPr txBox="1">
            <a:spLocks noChangeArrowheads="1"/>
          </p:cNvSpPr>
          <p:nvPr/>
        </p:nvSpPr>
        <p:spPr bwMode="auto">
          <a:xfrm>
            <a:off x="113283" y="4729435"/>
            <a:ext cx="5578916" cy="461665"/>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s-ES_tradnl" b="1" dirty="0"/>
              <a:t>b)</a:t>
            </a:r>
            <a:r>
              <a:rPr lang="es-ES_tradnl" dirty="0"/>
              <a:t> (</a:t>
            </a:r>
            <a:r>
              <a:rPr lang="es-ES_tradnl" dirty="0" err="1">
                <a:solidFill>
                  <a:srgbClr val="0070C0"/>
                </a:solidFill>
              </a:rPr>
              <a:t>P_value</a:t>
            </a:r>
            <a:r>
              <a:rPr lang="es-ES_tradnl" dirty="0"/>
              <a:t>=</a:t>
            </a:r>
            <a:r>
              <a:rPr lang="es-ES_tradnl" dirty="0">
                <a:solidFill>
                  <a:srgbClr val="0070C0"/>
                </a:solidFill>
              </a:rPr>
              <a:t>0,0023</a:t>
            </a:r>
            <a:r>
              <a:rPr lang="es-ES_tradnl" dirty="0"/>
              <a:t>)</a:t>
            </a:r>
            <a:r>
              <a:rPr lang="es-ES_tradnl" dirty="0">
                <a:solidFill>
                  <a:schemeClr val="tx2"/>
                </a:solidFill>
              </a:rPr>
              <a:t> </a:t>
            </a:r>
            <a:r>
              <a:rPr lang="es-ES_tradnl" b="1" dirty="0"/>
              <a:t>&lt;</a:t>
            </a:r>
            <a:r>
              <a:rPr lang="es-ES_tradnl" dirty="0"/>
              <a:t> (</a:t>
            </a:r>
            <a:r>
              <a:rPr lang="es-ES_tradnl" b="1" dirty="0">
                <a:solidFill>
                  <a:srgbClr val="CC3300"/>
                </a:solidFill>
                <a:sym typeface="Symbol" pitchFamily="18" charset="2"/>
              </a:rPr>
              <a:t></a:t>
            </a:r>
            <a:r>
              <a:rPr lang="es-ES_tradnl" dirty="0"/>
              <a:t>=</a:t>
            </a:r>
            <a:r>
              <a:rPr lang="es-ES_tradnl" dirty="0">
                <a:solidFill>
                  <a:srgbClr val="CC3300"/>
                </a:solidFill>
                <a:sym typeface="Symbol" pitchFamily="18" charset="2"/>
              </a:rPr>
              <a:t>0,05</a:t>
            </a:r>
            <a:r>
              <a:rPr lang="es-ES_tradnl" dirty="0"/>
              <a:t>)</a:t>
            </a:r>
            <a:endParaRPr lang="es-ES_tradnl" baseline="-25000" dirty="0"/>
          </a:p>
        </p:txBody>
      </p:sp>
    </p:spTree>
    <p:extLst>
      <p:ext uri="{BB962C8B-B14F-4D97-AF65-F5344CB8AC3E}">
        <p14:creationId xmlns:p14="http://schemas.microsoft.com/office/powerpoint/2010/main" val="212715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75854"/>
                                        </p:tgtEl>
                                        <p:attrNameLst>
                                          <p:attrName>style.visibility</p:attrName>
                                        </p:attrNameLst>
                                      </p:cBhvr>
                                      <p:to>
                                        <p:strVal val="visible"/>
                                      </p:to>
                                    </p:set>
                                    <p:anim calcmode="lin" valueType="num">
                                      <p:cBhvr>
                                        <p:cTn id="11" dur="2000" fill="hold"/>
                                        <p:tgtEl>
                                          <p:spTgt spid="75854"/>
                                        </p:tgtEl>
                                        <p:attrNameLst>
                                          <p:attrName>ppt_w</p:attrName>
                                        </p:attrNameLst>
                                      </p:cBhvr>
                                      <p:tavLst>
                                        <p:tav tm="0">
                                          <p:val>
                                            <p:fltVal val="0"/>
                                          </p:val>
                                        </p:tav>
                                        <p:tav tm="100000">
                                          <p:val>
                                            <p:strVal val="#ppt_w"/>
                                          </p:val>
                                        </p:tav>
                                      </p:tavLst>
                                    </p:anim>
                                    <p:anim calcmode="lin" valueType="num">
                                      <p:cBhvr>
                                        <p:cTn id="12" dur="2000" fill="hold"/>
                                        <p:tgtEl>
                                          <p:spTgt spid="75854"/>
                                        </p:tgtEl>
                                        <p:attrNameLst>
                                          <p:attrName>ppt_h</p:attrName>
                                        </p:attrNameLst>
                                      </p:cBhvr>
                                      <p:tavLst>
                                        <p:tav tm="0">
                                          <p:val>
                                            <p:fltVal val="0"/>
                                          </p:val>
                                        </p:tav>
                                        <p:tav tm="100000">
                                          <p:val>
                                            <p:strVal val="#ppt_h"/>
                                          </p:val>
                                        </p:tav>
                                      </p:tavLst>
                                    </p:anim>
                                  </p:childTnLst>
                                </p:cTn>
                              </p:par>
                            </p:childTnLst>
                          </p:cTn>
                        </p:par>
                        <p:par>
                          <p:cTn id="13" fill="hold">
                            <p:stCondLst>
                              <p:cond delay="2500"/>
                            </p:stCondLst>
                            <p:childTnLst>
                              <p:par>
                                <p:cTn id="14" presetID="22" presetClass="entr" presetSubtype="1"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up)">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4" grpId="0" autoUpdateAnimBg="0"/>
      <p:bldP spid="22"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3"/>
          <a:srcRect l="15933" t="15721" r="19260" b="11971"/>
          <a:stretch/>
        </p:blipFill>
        <p:spPr>
          <a:xfrm>
            <a:off x="899592" y="843139"/>
            <a:ext cx="6984776" cy="3966663"/>
          </a:xfrm>
          <a:prstGeom prst="rect">
            <a:avLst/>
          </a:prstGeom>
        </p:spPr>
      </p:pic>
      <p:sp>
        <p:nvSpPr>
          <p:cNvPr id="284674" name="Rectangle 2"/>
          <p:cNvSpPr>
            <a:spLocks noGrp="1" noChangeArrowheads="1"/>
          </p:cNvSpPr>
          <p:nvPr>
            <p:ph type="title"/>
          </p:nvPr>
        </p:nvSpPr>
        <p:spPr/>
        <p:txBody>
          <a:bodyPr/>
          <a:lstStyle/>
          <a:p>
            <a:r>
              <a:rPr lang="ca-ES" dirty="0" err="1">
                <a:solidFill>
                  <a:schemeClr val="tx2"/>
                </a:solidFill>
              </a:rPr>
              <a:t>Ejemplo</a:t>
            </a:r>
            <a:r>
              <a:rPr lang="ca-ES" dirty="0">
                <a:solidFill>
                  <a:schemeClr val="tx2"/>
                </a:solidFill>
              </a:rPr>
              <a:t> </a:t>
            </a:r>
            <a:r>
              <a:rPr lang="ca-ES" dirty="0" err="1">
                <a:solidFill>
                  <a:schemeClr val="tx2"/>
                </a:solidFill>
              </a:rPr>
              <a:t>Proveedores</a:t>
            </a:r>
            <a:r>
              <a:rPr lang="ca-ES" dirty="0">
                <a:solidFill>
                  <a:schemeClr val="tx2"/>
                </a:solidFill>
              </a:rPr>
              <a:t> </a:t>
            </a:r>
            <a:r>
              <a:rPr lang="es-ES" sz="3600" dirty="0">
                <a:solidFill>
                  <a:schemeClr val="accent1">
                    <a:lumMod val="75000"/>
                  </a:schemeClr>
                </a:solidFill>
              </a:rPr>
              <a:t>(sin dato anómalo)</a:t>
            </a:r>
            <a:endParaRPr lang="es-ES_tradnl" dirty="0">
              <a:solidFill>
                <a:schemeClr val="folHlink"/>
              </a:solidFill>
            </a:endParaRPr>
          </a:p>
        </p:txBody>
      </p:sp>
      <p:sp>
        <p:nvSpPr>
          <p:cNvPr id="3" name="Rectángulo 2"/>
          <p:cNvSpPr/>
          <p:nvPr/>
        </p:nvSpPr>
        <p:spPr>
          <a:xfrm>
            <a:off x="889336" y="4971428"/>
            <a:ext cx="7632848" cy="830997"/>
          </a:xfrm>
          <a:prstGeom prst="rect">
            <a:avLst/>
          </a:prstGeom>
        </p:spPr>
        <p:txBody>
          <a:bodyPr wrap="square">
            <a:spAutoFit/>
          </a:bodyPr>
          <a:lstStyle/>
          <a:p>
            <a:pPr>
              <a:spcBef>
                <a:spcPts val="0"/>
              </a:spcBef>
              <a:spcAft>
                <a:spcPts val="0"/>
              </a:spcAft>
            </a:pPr>
            <a:r>
              <a:rPr lang="es-ES_tradnl" dirty="0">
                <a:latin typeface="+mn-lt"/>
              </a:rPr>
              <a:t>Los residuos están alrededor de cero, distribuidos más o menos de manera uniforme.</a:t>
            </a:r>
          </a:p>
        </p:txBody>
      </p:sp>
    </p:spTree>
    <p:extLst>
      <p:ext uri="{BB962C8B-B14F-4D97-AF65-F5344CB8AC3E}">
        <p14:creationId xmlns:p14="http://schemas.microsoft.com/office/powerpoint/2010/main" val="517533792"/>
      </p:ext>
    </p:extLst>
  </p:cSld>
  <p:clrMapOvr>
    <a:masterClrMapping/>
  </p:clrMapOvr>
  <p:transition>
    <p:zoom/>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s-ES_tradnl" b="1" dirty="0"/>
              <a:t>Análisis de residuos</a:t>
            </a:r>
            <a:endParaRPr lang="es-ES_tradnl" dirty="0"/>
          </a:p>
        </p:txBody>
      </p:sp>
      <p:sp>
        <p:nvSpPr>
          <p:cNvPr id="282627" name="Rectangle 3"/>
          <p:cNvSpPr>
            <a:spLocks noGrp="1" noChangeArrowheads="1"/>
          </p:cNvSpPr>
          <p:nvPr>
            <p:ph idx="1"/>
          </p:nvPr>
        </p:nvSpPr>
        <p:spPr/>
        <p:txBody>
          <a:bodyPr>
            <a:normAutofit/>
          </a:bodyPr>
          <a:lstStyle/>
          <a:p>
            <a:pPr>
              <a:lnSpc>
                <a:spcPct val="110000"/>
              </a:lnSpc>
            </a:pPr>
            <a:r>
              <a:rPr lang="es-ES_tradnl" sz="2400" dirty="0"/>
              <a:t>El </a:t>
            </a:r>
            <a:r>
              <a:rPr lang="es-ES_tradnl" sz="2400" u="sng" dirty="0"/>
              <a:t>Statgraphics calcula</a:t>
            </a:r>
            <a:r>
              <a:rPr lang="es-ES_tradnl" sz="2400" dirty="0"/>
              <a:t> los </a:t>
            </a:r>
            <a:r>
              <a:rPr lang="es-ES_tradnl" sz="2400" u="sng" dirty="0"/>
              <a:t>residuos</a:t>
            </a:r>
            <a:r>
              <a:rPr lang="es-ES_tradnl" sz="2400" dirty="0"/>
              <a:t> automáticamente y permite guardarlos en una variable.</a:t>
            </a:r>
          </a:p>
          <a:p>
            <a:pPr>
              <a:lnSpc>
                <a:spcPct val="110000"/>
              </a:lnSpc>
            </a:pPr>
            <a:r>
              <a:rPr lang="es-ES_tradnl" sz="2400" dirty="0"/>
              <a:t> También efectúa una </a:t>
            </a:r>
            <a:r>
              <a:rPr lang="es-ES_tradnl" sz="2400" u="sng" dirty="0"/>
              <a:t>representación gráfica</a:t>
            </a:r>
            <a:r>
              <a:rPr lang="es-ES_tradnl" sz="2400" dirty="0"/>
              <a:t> de los mismos.</a:t>
            </a:r>
          </a:p>
          <a:p>
            <a:pPr>
              <a:lnSpc>
                <a:spcPct val="110000"/>
              </a:lnSpc>
            </a:pPr>
            <a:r>
              <a:rPr lang="es-ES_tradnl" sz="2400" dirty="0"/>
              <a:t>Permite </a:t>
            </a:r>
            <a:r>
              <a:rPr lang="es-ES_tradnl" sz="2400" u="sng" dirty="0"/>
              <a:t>detectar datos anómalos</a:t>
            </a:r>
            <a:r>
              <a:rPr lang="es-ES_tradnl" sz="2400" dirty="0"/>
              <a:t> o pautas de variabilidad sospechosas.</a:t>
            </a:r>
          </a:p>
          <a:p>
            <a:pPr>
              <a:lnSpc>
                <a:spcPct val="110000"/>
              </a:lnSpc>
            </a:pPr>
            <a:endParaRPr lang="es-ES_tradnl" sz="2400" dirty="0"/>
          </a:p>
          <a:p>
            <a:pPr marL="0" indent="0" algn="ctr">
              <a:lnSpc>
                <a:spcPct val="110000"/>
              </a:lnSpc>
              <a:buNone/>
            </a:pPr>
            <a:r>
              <a:rPr lang="es-ES_tradnl" sz="2400" b="1" dirty="0">
                <a:solidFill>
                  <a:srgbClr val="FF0000"/>
                </a:solidFill>
              </a:rPr>
              <a:t>¡Una observación anómala puede invalidar por completo todas las conclusiones de un análisis!</a:t>
            </a:r>
          </a:p>
        </p:txBody>
      </p:sp>
    </p:spTree>
    <p:extLst>
      <p:ext uri="{BB962C8B-B14F-4D97-AF65-F5344CB8AC3E}">
        <p14:creationId xmlns:p14="http://schemas.microsoft.com/office/powerpoint/2010/main" val="20797939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82627">
                                            <p:txEl>
                                              <p:pRg st="0" end="0"/>
                                            </p:txEl>
                                          </p:spTgt>
                                        </p:tgtEl>
                                        <p:attrNameLst>
                                          <p:attrName>style.visibility</p:attrName>
                                        </p:attrNameLst>
                                      </p:cBhvr>
                                      <p:to>
                                        <p:strVal val="visible"/>
                                      </p:to>
                                    </p:set>
                                    <p:animEffect transition="in" filter="strips(downRight)">
                                      <p:cBhvr>
                                        <p:cTn id="7" dur="2000"/>
                                        <p:tgtEl>
                                          <p:spTgt spid="282627">
                                            <p:txEl>
                                              <p:pRg st="0" end="0"/>
                                            </p:txEl>
                                          </p:spTgt>
                                        </p:tgtEl>
                                      </p:cBhvr>
                                    </p:animEffect>
                                  </p:childTnLst>
                                </p:cTn>
                              </p:par>
                            </p:childTnLst>
                          </p:cTn>
                        </p:par>
                        <p:par>
                          <p:cTn id="8" fill="hold">
                            <p:stCondLst>
                              <p:cond delay="2000"/>
                            </p:stCondLst>
                            <p:childTnLst>
                              <p:par>
                                <p:cTn id="9" presetID="18" presetClass="entr" presetSubtype="6" fill="hold" grpId="0" nodeType="afterEffect">
                                  <p:stCondLst>
                                    <p:cond delay="0"/>
                                  </p:stCondLst>
                                  <p:childTnLst>
                                    <p:set>
                                      <p:cBhvr>
                                        <p:cTn id="10" dur="1" fill="hold">
                                          <p:stCondLst>
                                            <p:cond delay="0"/>
                                          </p:stCondLst>
                                        </p:cTn>
                                        <p:tgtEl>
                                          <p:spTgt spid="282627">
                                            <p:txEl>
                                              <p:pRg st="1" end="1"/>
                                            </p:txEl>
                                          </p:spTgt>
                                        </p:tgtEl>
                                        <p:attrNameLst>
                                          <p:attrName>style.visibility</p:attrName>
                                        </p:attrNameLst>
                                      </p:cBhvr>
                                      <p:to>
                                        <p:strVal val="visible"/>
                                      </p:to>
                                    </p:set>
                                    <p:animEffect transition="in" filter="strips(downRight)">
                                      <p:cBhvr>
                                        <p:cTn id="11" dur="2000"/>
                                        <p:tgtEl>
                                          <p:spTgt spid="282627">
                                            <p:txEl>
                                              <p:pRg st="1" end="1"/>
                                            </p:txEl>
                                          </p:spTgt>
                                        </p:tgtEl>
                                      </p:cBhvr>
                                    </p:animEffect>
                                  </p:childTnLst>
                                </p:cTn>
                              </p:par>
                            </p:childTnLst>
                          </p:cTn>
                        </p:par>
                        <p:par>
                          <p:cTn id="12" fill="hold">
                            <p:stCondLst>
                              <p:cond delay="4000"/>
                            </p:stCondLst>
                            <p:childTnLst>
                              <p:par>
                                <p:cTn id="13" presetID="18" presetClass="entr" presetSubtype="6" fill="hold" grpId="0" nodeType="afterEffect">
                                  <p:stCondLst>
                                    <p:cond delay="0"/>
                                  </p:stCondLst>
                                  <p:childTnLst>
                                    <p:set>
                                      <p:cBhvr>
                                        <p:cTn id="14" dur="1" fill="hold">
                                          <p:stCondLst>
                                            <p:cond delay="0"/>
                                          </p:stCondLst>
                                        </p:cTn>
                                        <p:tgtEl>
                                          <p:spTgt spid="282627">
                                            <p:txEl>
                                              <p:pRg st="2" end="2"/>
                                            </p:txEl>
                                          </p:spTgt>
                                        </p:tgtEl>
                                        <p:attrNameLst>
                                          <p:attrName>style.visibility</p:attrName>
                                        </p:attrNameLst>
                                      </p:cBhvr>
                                      <p:to>
                                        <p:strVal val="visible"/>
                                      </p:to>
                                    </p:set>
                                    <p:animEffect transition="in" filter="strips(downRight)">
                                      <p:cBhvr>
                                        <p:cTn id="15" dur="2000"/>
                                        <p:tgtEl>
                                          <p:spTgt spid="282627">
                                            <p:txEl>
                                              <p:pRg st="2" end="2"/>
                                            </p:txEl>
                                          </p:spTgt>
                                        </p:tgtEl>
                                      </p:cBhvr>
                                    </p:animEffect>
                                  </p:childTnLst>
                                </p:cTn>
                              </p:par>
                            </p:childTnLst>
                          </p:cTn>
                        </p:par>
                        <p:par>
                          <p:cTn id="16" fill="hold">
                            <p:stCondLst>
                              <p:cond delay="6000"/>
                            </p:stCondLst>
                            <p:childTnLst>
                              <p:par>
                                <p:cTn id="17" presetID="18" presetClass="entr" presetSubtype="6" fill="hold" grpId="0" nodeType="afterEffect">
                                  <p:stCondLst>
                                    <p:cond delay="0"/>
                                  </p:stCondLst>
                                  <p:childTnLst>
                                    <p:set>
                                      <p:cBhvr>
                                        <p:cTn id="18" dur="1" fill="hold">
                                          <p:stCondLst>
                                            <p:cond delay="0"/>
                                          </p:stCondLst>
                                        </p:cTn>
                                        <p:tgtEl>
                                          <p:spTgt spid="282627">
                                            <p:txEl>
                                              <p:pRg st="4" end="4"/>
                                            </p:txEl>
                                          </p:spTgt>
                                        </p:tgtEl>
                                        <p:attrNameLst>
                                          <p:attrName>style.visibility</p:attrName>
                                        </p:attrNameLst>
                                      </p:cBhvr>
                                      <p:to>
                                        <p:strVal val="visible"/>
                                      </p:to>
                                    </p:set>
                                    <p:animEffect transition="in" filter="strips(downRight)">
                                      <p:cBhvr>
                                        <p:cTn id="19" dur="2000"/>
                                        <p:tgtEl>
                                          <p:spTgt spid="28262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7" grpId="0" build="p"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vert="horz" lIns="91440" tIns="45720" rIns="91440" bIns="45720" rtlCol="0" anchor="ctr">
            <a:normAutofit/>
          </a:bodyPr>
          <a:lstStyle/>
          <a:p>
            <a:r>
              <a:rPr lang="ca-ES" dirty="0">
                <a:solidFill>
                  <a:schemeClr val="accent5"/>
                </a:solidFill>
              </a:rPr>
              <a:t>6 - </a:t>
            </a:r>
            <a:r>
              <a:rPr lang="ca-ES" dirty="0" err="1">
                <a:solidFill>
                  <a:schemeClr val="accent5"/>
                </a:solidFill>
              </a:rPr>
              <a:t>Comparación</a:t>
            </a:r>
            <a:r>
              <a:rPr lang="ca-ES" dirty="0">
                <a:solidFill>
                  <a:schemeClr val="accent5"/>
                </a:solidFill>
              </a:rPr>
              <a:t> de </a:t>
            </a:r>
            <a:r>
              <a:rPr lang="ca-ES" dirty="0" err="1">
                <a:solidFill>
                  <a:schemeClr val="accent5"/>
                </a:solidFill>
              </a:rPr>
              <a:t>medias</a:t>
            </a:r>
            <a:r>
              <a:rPr lang="ca-ES" dirty="0">
                <a:solidFill>
                  <a:schemeClr val="accent5"/>
                </a:solidFill>
              </a:rPr>
              <a:t>. </a:t>
            </a:r>
            <a:r>
              <a:rPr lang="ca-ES" dirty="0" err="1">
                <a:solidFill>
                  <a:schemeClr val="accent5"/>
                </a:solidFill>
              </a:rPr>
              <a:t>Intervalos</a:t>
            </a:r>
            <a:r>
              <a:rPr lang="ca-ES" dirty="0">
                <a:solidFill>
                  <a:schemeClr val="accent5"/>
                </a:solidFill>
              </a:rPr>
              <a:t> LSD</a:t>
            </a:r>
            <a:endParaRPr lang="es-ES_tradnl" dirty="0">
              <a:solidFill>
                <a:schemeClr val="accent5"/>
              </a:solidFill>
            </a:endParaRPr>
          </a:p>
        </p:txBody>
      </p:sp>
      <p:sp>
        <p:nvSpPr>
          <p:cNvPr id="77827" name="Rectangle 3"/>
          <p:cNvSpPr>
            <a:spLocks noGrp="1" noChangeArrowheads="1"/>
          </p:cNvSpPr>
          <p:nvPr>
            <p:ph idx="1"/>
          </p:nvPr>
        </p:nvSpPr>
        <p:spPr/>
        <p:txBody>
          <a:bodyPr>
            <a:normAutofit/>
          </a:bodyPr>
          <a:lstStyle/>
          <a:p>
            <a:pPr algn="just">
              <a:lnSpc>
                <a:spcPct val="110000"/>
              </a:lnSpc>
            </a:pPr>
            <a:r>
              <a:rPr lang="es-ES_tradnl" dirty="0">
                <a:cs typeface="Times New Roman" pitchFamily="18" charset="0"/>
              </a:rPr>
              <a:t>Sin el dato anómalo, el </a:t>
            </a:r>
            <a:r>
              <a:rPr lang="es-ES_tradnl" i="1" dirty="0">
                <a:cs typeface="Times New Roman" pitchFamily="18" charset="0"/>
              </a:rPr>
              <a:t>test F</a:t>
            </a:r>
            <a:r>
              <a:rPr lang="es-ES_tradnl" dirty="0">
                <a:cs typeface="Times New Roman" pitchFamily="18" charset="0"/>
              </a:rPr>
              <a:t> resulta significativo:</a:t>
            </a:r>
          </a:p>
          <a:p>
            <a:pPr lvl="1" algn="just">
              <a:lnSpc>
                <a:spcPct val="110000"/>
              </a:lnSpc>
            </a:pPr>
            <a:r>
              <a:rPr lang="es-ES_tradnl" sz="2400" dirty="0">
                <a:cs typeface="Times New Roman" pitchFamily="18" charset="0"/>
              </a:rPr>
              <a:t>¿Es mejor el Prov. 1 que el 2 y el 3?</a:t>
            </a:r>
          </a:p>
          <a:p>
            <a:pPr lvl="1" algn="just">
              <a:lnSpc>
                <a:spcPct val="110000"/>
              </a:lnSpc>
            </a:pPr>
            <a:r>
              <a:rPr lang="es-ES_tradnl" sz="2400" dirty="0">
                <a:cs typeface="Times New Roman" pitchFamily="18" charset="0"/>
              </a:rPr>
              <a:t>¿Es mejor el 1 y el 2 que el 3, no habiendo diferencias entre los primeros?</a:t>
            </a:r>
          </a:p>
          <a:p>
            <a:pPr lvl="1" algn="just">
              <a:lnSpc>
                <a:spcPct val="110000"/>
              </a:lnSpc>
            </a:pPr>
            <a:r>
              <a:rPr lang="es-ES_tradnl" sz="2400" dirty="0">
                <a:cs typeface="Times New Roman" pitchFamily="18" charset="0"/>
              </a:rPr>
              <a:t>...</a:t>
            </a:r>
          </a:p>
        </p:txBody>
      </p:sp>
      <p:grpSp>
        <p:nvGrpSpPr>
          <p:cNvPr id="2" name="Group 6"/>
          <p:cNvGrpSpPr>
            <a:grpSpLocks/>
          </p:cNvGrpSpPr>
          <p:nvPr/>
        </p:nvGrpSpPr>
        <p:grpSpPr bwMode="auto">
          <a:xfrm>
            <a:off x="419100" y="2616202"/>
            <a:ext cx="8305800" cy="3497264"/>
            <a:chOff x="264" y="1528"/>
            <a:chExt cx="5232" cy="2203"/>
          </a:xfrm>
        </p:grpSpPr>
        <p:sp>
          <p:nvSpPr>
            <p:cNvPr id="77828" name="Text Box 4"/>
            <p:cNvSpPr txBox="1">
              <a:spLocks noChangeArrowheads="1"/>
            </p:cNvSpPr>
            <p:nvPr/>
          </p:nvSpPr>
          <p:spPr bwMode="auto">
            <a:xfrm>
              <a:off x="264" y="1835"/>
              <a:ext cx="5232" cy="1896"/>
            </a:xfrm>
            <a:prstGeom prst="rect">
              <a:avLst/>
            </a:prstGeom>
            <a:noFill/>
            <a:ln w="12700" cap="sq">
              <a:noFill/>
              <a:miter lim="800000"/>
              <a:headEnd type="none" w="sm" len="sm"/>
              <a:tailEnd type="none" w="sm" len="sm"/>
            </a:ln>
            <a:effectLst/>
          </p:spPr>
          <p:txBody>
            <a:bodyPr>
              <a:spAutoFit/>
            </a:bodyPr>
            <a:lstStyle/>
            <a:p>
              <a:pPr marL="342900" indent="-342900">
                <a:lnSpc>
                  <a:spcPct val="120000"/>
                </a:lnSpc>
                <a:spcBef>
                  <a:spcPct val="20000"/>
                </a:spcBef>
                <a:buClr>
                  <a:schemeClr val="folHlink"/>
                </a:buClr>
                <a:buSzPct val="75000"/>
                <a:buFont typeface="Arial" panose="020B0604020202020204" pitchFamily="34" charset="0"/>
                <a:buChar char="•"/>
              </a:pPr>
              <a:r>
                <a:rPr lang="es-ES_tradnl" dirty="0">
                  <a:latin typeface="+mn-lt"/>
                  <a:cs typeface="Times New Roman" pitchFamily="18" charset="0"/>
                </a:rPr>
                <a:t> </a:t>
              </a:r>
              <a:r>
                <a:rPr lang="es-ES_tradnl" sz="2215" dirty="0">
                  <a:latin typeface="+mn-lt"/>
                  <a:cs typeface="Times New Roman" pitchFamily="18" charset="0"/>
                </a:rPr>
                <a:t>Hay que estudiar entre qué tratamientos existe diferencias significativas. </a:t>
              </a:r>
            </a:p>
            <a:p>
              <a:pPr marL="342900" indent="-342900">
                <a:lnSpc>
                  <a:spcPct val="120000"/>
                </a:lnSpc>
                <a:spcBef>
                  <a:spcPct val="20000"/>
                </a:spcBef>
                <a:buClr>
                  <a:schemeClr val="folHlink"/>
                </a:buClr>
                <a:buSzPct val="75000"/>
                <a:buFont typeface="Arial" panose="020B0604020202020204" pitchFamily="34" charset="0"/>
                <a:buChar char="•"/>
              </a:pPr>
              <a:r>
                <a:rPr lang="es-ES_tradnl" dirty="0">
                  <a:latin typeface="+mn-lt"/>
                  <a:cs typeface="Times New Roman" pitchFamily="18" charset="0"/>
                </a:rPr>
                <a:t> </a:t>
              </a:r>
              <a:r>
                <a:rPr lang="es-ES_tradnl" b="1" dirty="0">
                  <a:latin typeface="+mn-lt"/>
                  <a:cs typeface="Times New Roman" pitchFamily="18" charset="0"/>
                </a:rPr>
                <a:t>Un valor significativo de la f-ratio sólo indicaría que al menos una de las tres medias difiere de las restantes, pero no precisa cuáles son las que difieren entre sí</a:t>
              </a:r>
              <a:r>
                <a:rPr lang="es-ES_tradnl" dirty="0">
                  <a:latin typeface="+mn-lt"/>
                  <a:cs typeface="Times New Roman" pitchFamily="18" charset="0"/>
                </a:rPr>
                <a:t>.</a:t>
              </a:r>
            </a:p>
            <a:p>
              <a:pPr marL="342900" indent="-342900">
                <a:lnSpc>
                  <a:spcPct val="120000"/>
                </a:lnSpc>
                <a:spcBef>
                  <a:spcPct val="50000"/>
                </a:spcBef>
                <a:buFont typeface="Arial" panose="020B0604020202020204" pitchFamily="34" charset="0"/>
                <a:buChar char="•"/>
              </a:pPr>
              <a:endParaRPr lang="es-ES_tradnl" dirty="0">
                <a:latin typeface="+mn-lt"/>
              </a:endParaRPr>
            </a:p>
          </p:txBody>
        </p:sp>
        <p:sp>
          <p:nvSpPr>
            <p:cNvPr id="77829" name="AutoShape 5"/>
            <p:cNvSpPr>
              <a:spLocks noChangeArrowheads="1"/>
            </p:cNvSpPr>
            <p:nvPr/>
          </p:nvSpPr>
          <p:spPr bwMode="auto">
            <a:xfrm>
              <a:off x="2496" y="1528"/>
              <a:ext cx="384" cy="24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grpSp>
      <p:grpSp>
        <p:nvGrpSpPr>
          <p:cNvPr id="3" name="Group 9"/>
          <p:cNvGrpSpPr>
            <a:grpSpLocks/>
          </p:cNvGrpSpPr>
          <p:nvPr/>
        </p:nvGrpSpPr>
        <p:grpSpPr bwMode="auto">
          <a:xfrm>
            <a:off x="2843808" y="5383216"/>
            <a:ext cx="2971800" cy="762001"/>
            <a:chOff x="1824" y="3312"/>
            <a:chExt cx="1872" cy="480"/>
          </a:xfrm>
        </p:grpSpPr>
        <p:sp>
          <p:nvSpPr>
            <p:cNvPr id="77831" name="AutoShape 7"/>
            <p:cNvSpPr>
              <a:spLocks noChangeArrowheads="1"/>
            </p:cNvSpPr>
            <p:nvPr/>
          </p:nvSpPr>
          <p:spPr bwMode="auto">
            <a:xfrm>
              <a:off x="2538" y="3312"/>
              <a:ext cx="288"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p>
          </p:txBody>
        </p:sp>
        <p:sp>
          <p:nvSpPr>
            <p:cNvPr id="77832" name="Text Box 8"/>
            <p:cNvSpPr txBox="1">
              <a:spLocks noChangeArrowheads="1"/>
            </p:cNvSpPr>
            <p:nvPr/>
          </p:nvSpPr>
          <p:spPr bwMode="auto">
            <a:xfrm>
              <a:off x="1824" y="3504"/>
              <a:ext cx="18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dirty="0">
                  <a:solidFill>
                    <a:srgbClr val="FF0000"/>
                  </a:solidFill>
                </a:rPr>
                <a:t>Intervalos LSD</a:t>
              </a:r>
            </a:p>
          </p:txBody>
        </p:sp>
      </p:grpSp>
      <p:pic>
        <p:nvPicPr>
          <p:cNvPr id="11" name="Picture 10" descr="MCj02991330000[1]"/>
          <p:cNvPicPr>
            <a:picLocks noChangeAspect="1" noChangeArrowheads="1"/>
          </p:cNvPicPr>
          <p:nvPr/>
        </p:nvPicPr>
        <p:blipFill>
          <a:blip r:embed="rId3" cstate="print"/>
          <a:srcRect/>
          <a:stretch>
            <a:fillRect/>
          </a:stretch>
        </p:blipFill>
        <p:spPr bwMode="auto">
          <a:xfrm>
            <a:off x="8490149" y="145655"/>
            <a:ext cx="393301" cy="553448"/>
          </a:xfrm>
          <a:prstGeom prst="rect">
            <a:avLst/>
          </a:prstGeom>
          <a:noFill/>
        </p:spPr>
      </p:pic>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2000"/>
                                        <p:tgtEl>
                                          <p:spTgt spid="3"/>
                                        </p:tgtEl>
                                      </p:cBhvr>
                                    </p:animEffect>
                                  </p:childTnLst>
                                </p:cTn>
                              </p:par>
                            </p:childTnLst>
                          </p:cTn>
                        </p:par>
                        <p:par>
                          <p:cTn id="12" fill="hold">
                            <p:stCondLst>
                              <p:cond delay="2500"/>
                            </p:stCondLst>
                            <p:childTnLst>
                              <p:par>
                                <p:cTn id="13" presetID="5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770" decel="100000"/>
                                        <p:tgtEl>
                                          <p:spTgt spid="11"/>
                                        </p:tgtEl>
                                      </p:cBhvr>
                                    </p:animEffect>
                                    <p:animScale>
                                      <p:cBhvr>
                                        <p:cTn id="16" dur="770" decel="100000"/>
                                        <p:tgtEl>
                                          <p:spTgt spid="11"/>
                                        </p:tgtEl>
                                      </p:cBhvr>
                                      <p:from x="10000" y="10000"/>
                                      <p:to x="200000" y="450000"/>
                                    </p:animScale>
                                    <p:animScale>
                                      <p:cBhvr>
                                        <p:cTn id="17" dur="1230" accel="100000" fill="hold">
                                          <p:stCondLst>
                                            <p:cond delay="770"/>
                                          </p:stCondLst>
                                        </p:cTn>
                                        <p:tgtEl>
                                          <p:spTgt spid="11"/>
                                        </p:tgtEl>
                                      </p:cBhvr>
                                      <p:from x="200000" y="450000"/>
                                      <p:to x="100000" y="100000"/>
                                    </p:animScale>
                                    <p:set>
                                      <p:cBhvr>
                                        <p:cTn id="18" dur="770" fill="hold"/>
                                        <p:tgtEl>
                                          <p:spTgt spid="11"/>
                                        </p:tgtEl>
                                        <p:attrNameLst>
                                          <p:attrName>ppt_x</p:attrName>
                                        </p:attrNameLst>
                                      </p:cBhvr>
                                      <p:to>
                                        <p:strVal val="(0.5)"/>
                                      </p:to>
                                    </p:set>
                                    <p:anim from="(0.5)" to="(#ppt_x)" calcmode="lin" valueType="num">
                                      <p:cBhvr>
                                        <p:cTn id="19" dur="1230" accel="100000" fill="hold">
                                          <p:stCondLst>
                                            <p:cond delay="770"/>
                                          </p:stCondLst>
                                        </p:cTn>
                                        <p:tgtEl>
                                          <p:spTgt spid="11"/>
                                        </p:tgtEl>
                                        <p:attrNameLst>
                                          <p:attrName>ppt_x</p:attrName>
                                        </p:attrNameLst>
                                      </p:cBhvr>
                                    </p:anim>
                                    <p:set>
                                      <p:cBhvr>
                                        <p:cTn id="20" dur="770" fill="hold"/>
                                        <p:tgtEl>
                                          <p:spTgt spid="11"/>
                                        </p:tgtEl>
                                        <p:attrNameLst>
                                          <p:attrName>ppt_y</p:attrName>
                                        </p:attrNameLst>
                                      </p:cBhvr>
                                      <p:to>
                                        <p:strVal val="(#ppt_y+0.4)"/>
                                      </p:to>
                                    </p:set>
                                    <p:anim from="(#ppt_y+0.4)" to="(#ppt_y)" calcmode="lin" valueType="num">
                                      <p:cBhvr>
                                        <p:cTn id="21"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70" name="Rectangle 22"/>
          <p:cNvSpPr>
            <a:spLocks noGrp="1" noChangeArrowheads="1"/>
          </p:cNvSpPr>
          <p:nvPr>
            <p:ph type="title"/>
          </p:nvPr>
        </p:nvSpPr>
        <p:spPr/>
        <p:txBody>
          <a:bodyPr vert="horz" lIns="91440" tIns="45720" rIns="91440" bIns="45720" rtlCol="0" anchor="ctr">
            <a:normAutofit/>
          </a:bodyPr>
          <a:lstStyle/>
          <a:p>
            <a:r>
              <a:rPr lang="ca-ES" dirty="0">
                <a:solidFill>
                  <a:schemeClr val="accent5"/>
                </a:solidFill>
              </a:rPr>
              <a:t>5 - </a:t>
            </a:r>
            <a:r>
              <a:rPr lang="ca-ES" dirty="0" err="1">
                <a:solidFill>
                  <a:schemeClr val="accent5"/>
                </a:solidFill>
              </a:rPr>
              <a:t>Comparación</a:t>
            </a:r>
            <a:r>
              <a:rPr lang="ca-ES" dirty="0">
                <a:solidFill>
                  <a:schemeClr val="accent5"/>
                </a:solidFill>
              </a:rPr>
              <a:t> de </a:t>
            </a:r>
            <a:r>
              <a:rPr lang="ca-ES" dirty="0" err="1">
                <a:solidFill>
                  <a:schemeClr val="accent5"/>
                </a:solidFill>
              </a:rPr>
              <a:t>medias</a:t>
            </a:r>
            <a:r>
              <a:rPr lang="ca-ES" dirty="0">
                <a:solidFill>
                  <a:schemeClr val="accent5"/>
                </a:solidFill>
              </a:rPr>
              <a:t>. </a:t>
            </a:r>
            <a:r>
              <a:rPr lang="ca-ES" dirty="0" err="1">
                <a:solidFill>
                  <a:schemeClr val="accent5"/>
                </a:solidFill>
              </a:rPr>
              <a:t>Intervalos</a:t>
            </a:r>
            <a:r>
              <a:rPr lang="ca-ES" dirty="0">
                <a:solidFill>
                  <a:schemeClr val="accent5"/>
                </a:solidFill>
              </a:rPr>
              <a:t> LSD</a:t>
            </a:r>
            <a:endParaRPr lang="es-ES_tradnl" dirty="0">
              <a:solidFill>
                <a:schemeClr val="accent5"/>
              </a:solidFill>
            </a:endParaRPr>
          </a:p>
        </p:txBody>
      </p:sp>
      <p:sp>
        <p:nvSpPr>
          <p:cNvPr id="78851" name="Rectangle 3"/>
          <p:cNvSpPr>
            <a:spLocks noGrp="1" noChangeArrowheads="1"/>
          </p:cNvSpPr>
          <p:nvPr>
            <p:ph idx="1"/>
          </p:nvPr>
        </p:nvSpPr>
        <p:spPr>
          <a:xfrm>
            <a:off x="237881" y="970492"/>
            <a:ext cx="8734180" cy="5410836"/>
          </a:xfrm>
        </p:spPr>
        <p:txBody>
          <a:bodyPr>
            <a:normAutofit/>
          </a:bodyPr>
          <a:lstStyle/>
          <a:p>
            <a:r>
              <a:rPr lang="es-ES_tradnl" b="1" dirty="0">
                <a:cs typeface="Times New Roman" pitchFamily="18" charset="0"/>
              </a:rPr>
              <a:t>Intervalos LSD </a:t>
            </a:r>
            <a:r>
              <a:rPr lang="es-ES_tradnl" dirty="0">
                <a:cs typeface="Times New Roman" pitchFamily="18" charset="0"/>
              </a:rPr>
              <a:t>(</a:t>
            </a:r>
            <a:r>
              <a:rPr lang="es-ES_tradnl" b="1" dirty="0" err="1">
                <a:cs typeface="Times New Roman" pitchFamily="18" charset="0"/>
              </a:rPr>
              <a:t>L</a:t>
            </a:r>
            <a:r>
              <a:rPr lang="es-ES_tradnl" dirty="0" err="1">
                <a:cs typeface="Times New Roman" pitchFamily="18" charset="0"/>
              </a:rPr>
              <a:t>east</a:t>
            </a:r>
            <a:r>
              <a:rPr lang="es-ES_tradnl" dirty="0">
                <a:cs typeface="Times New Roman" pitchFamily="18" charset="0"/>
              </a:rPr>
              <a:t> </a:t>
            </a:r>
            <a:r>
              <a:rPr lang="es-ES_tradnl" b="1" dirty="0" err="1">
                <a:cs typeface="Times New Roman" pitchFamily="18" charset="0"/>
              </a:rPr>
              <a:t>S</a:t>
            </a:r>
            <a:r>
              <a:rPr lang="es-ES_tradnl" dirty="0" err="1">
                <a:cs typeface="Times New Roman" pitchFamily="18" charset="0"/>
              </a:rPr>
              <a:t>ignficative</a:t>
            </a:r>
            <a:r>
              <a:rPr lang="es-ES_tradnl" dirty="0">
                <a:cs typeface="Times New Roman" pitchFamily="18" charset="0"/>
              </a:rPr>
              <a:t> </a:t>
            </a:r>
            <a:r>
              <a:rPr lang="es-ES_tradnl" b="1" dirty="0" err="1">
                <a:cs typeface="Times New Roman" pitchFamily="18" charset="0"/>
              </a:rPr>
              <a:t>D</a:t>
            </a:r>
            <a:r>
              <a:rPr lang="es-ES_tradnl" dirty="0" err="1">
                <a:cs typeface="Times New Roman" pitchFamily="18" charset="0"/>
              </a:rPr>
              <a:t>ifference</a:t>
            </a:r>
            <a:r>
              <a:rPr lang="es-ES_tradnl" dirty="0">
                <a:cs typeface="Times New Roman" pitchFamily="18" charset="0"/>
              </a:rPr>
              <a:t>) son intervalos para la media de cada tratamiento.</a:t>
            </a:r>
          </a:p>
          <a:p>
            <a:r>
              <a:rPr lang="es-ES_tradnl" dirty="0">
                <a:cs typeface="Times New Roman" pitchFamily="18" charset="0"/>
              </a:rPr>
              <a:t>Intuitivamente, se calculan como la mitad del intervalo de confianza para la diferencia de medias, pero </a:t>
            </a:r>
            <a:r>
              <a:rPr lang="es-ES_tradnl" b="1" dirty="0">
                <a:solidFill>
                  <a:srgbClr val="FF0000"/>
                </a:solidFill>
                <a:cs typeface="Times New Roman" pitchFamily="18" charset="0"/>
              </a:rPr>
              <a:t>no es</a:t>
            </a:r>
            <a:r>
              <a:rPr lang="es-ES_tradnl" dirty="0">
                <a:solidFill>
                  <a:srgbClr val="FF0000"/>
                </a:solidFill>
                <a:cs typeface="Times New Roman" pitchFamily="18" charset="0"/>
              </a:rPr>
              <a:t> un intervalo de confianza para las medias</a:t>
            </a:r>
            <a:r>
              <a:rPr lang="es-ES_tradnl" dirty="0">
                <a:cs typeface="Times New Roman" pitchFamily="18" charset="0"/>
              </a:rPr>
              <a:t> </a:t>
            </a:r>
            <a:r>
              <a:rPr lang="es-ES_tradnl" dirty="0">
                <a:cs typeface="Times New Roman" pitchFamily="18" charset="0"/>
                <a:sym typeface="Wingdings" pitchFamily="2" charset="2"/>
              </a:rPr>
              <a:t> </a:t>
            </a:r>
            <a:r>
              <a:rPr lang="es-ES_tradnl" b="1" dirty="0">
                <a:cs typeface="Times New Roman" pitchFamily="18" charset="0"/>
                <a:sym typeface="Wingdings" pitchFamily="2" charset="2"/>
              </a:rPr>
              <a:t>la mitad de</a:t>
            </a:r>
            <a:r>
              <a:rPr lang="es-ES_tradnl" dirty="0">
                <a:cs typeface="Times New Roman" pitchFamily="18" charset="0"/>
                <a:sym typeface="Wingdings" pitchFamily="2" charset="2"/>
              </a:rPr>
              <a:t>:</a:t>
            </a:r>
            <a:endParaRPr lang="es-ES_tradnl" dirty="0">
              <a:cs typeface="Times New Roman" pitchFamily="18" charset="0"/>
            </a:endParaRPr>
          </a:p>
          <a:p>
            <a:endParaRPr lang="es-ES_tradnl" dirty="0">
              <a:cs typeface="Times New Roman" pitchFamily="18" charset="0"/>
            </a:endParaRPr>
          </a:p>
          <a:p>
            <a:endParaRPr lang="es-ES_tradnl" dirty="0">
              <a:cs typeface="Times New Roman" pitchFamily="18" charset="0"/>
            </a:endParaRPr>
          </a:p>
          <a:p>
            <a:endParaRPr lang="es-ES_tradnl" dirty="0">
              <a:cs typeface="Times New Roman" pitchFamily="18" charset="0"/>
            </a:endParaRPr>
          </a:p>
          <a:p>
            <a:endParaRPr lang="es-ES_tradnl" dirty="0">
              <a:cs typeface="Times New Roman" pitchFamily="18" charset="0"/>
            </a:endParaRPr>
          </a:p>
          <a:p>
            <a:pPr marL="0" indent="0">
              <a:buNone/>
            </a:pPr>
            <a:endParaRPr lang="es-ES_tradnl" dirty="0">
              <a:cs typeface="Times New Roman" pitchFamily="18" charset="0"/>
            </a:endParaRPr>
          </a:p>
        </p:txBody>
      </p:sp>
      <p:sp>
        <p:nvSpPr>
          <p:cNvPr id="19" name="Rectangle 2"/>
          <p:cNvSpPr>
            <a:spLocks noChangeArrowheads="1"/>
          </p:cNvSpPr>
          <p:nvPr/>
        </p:nvSpPr>
        <p:spPr bwMode="auto">
          <a:xfrm>
            <a:off x="539552" y="4478016"/>
            <a:ext cx="7848871" cy="1328023"/>
          </a:xfrm>
          <a:prstGeom prst="roundRect">
            <a:avLst/>
          </a:prstGeom>
          <a:solidFill>
            <a:schemeClr val="bg1">
              <a:lumMod val="95000"/>
            </a:schemeClr>
          </a:solidFill>
          <a:ln w="19050" cap="sq">
            <a:solidFill>
              <a:srgbClr val="0070C0"/>
            </a:solidFill>
            <a:miter lim="800000"/>
            <a:headEnd type="none" w="sm" len="sm"/>
            <a:tailEnd type="none" w="sm" len="sm"/>
          </a:ln>
          <a:effectLst/>
        </p:spPr>
        <p:txBody>
          <a:bodyPr wrap="square" anchor="ctr">
            <a:spAutoFit/>
          </a:bodyPr>
          <a:lstStyle/>
          <a:p>
            <a:pPr algn="ctr">
              <a:spcBef>
                <a:spcPts val="0"/>
              </a:spcBef>
            </a:pPr>
            <a:r>
              <a:rPr lang="es-ES_tradnl" b="1" dirty="0">
                <a:latin typeface="+mn-lt"/>
                <a:cs typeface="Times New Roman" pitchFamily="18" charset="0"/>
              </a:rPr>
              <a:t>Interpretación práctica</a:t>
            </a:r>
            <a:r>
              <a:rPr lang="es-ES_tradnl" dirty="0">
                <a:latin typeface="+mn-lt"/>
                <a:cs typeface="Times New Roman" pitchFamily="18" charset="0"/>
              </a:rPr>
              <a:t>:</a:t>
            </a:r>
          </a:p>
          <a:p>
            <a:pPr algn="ctr">
              <a:spcBef>
                <a:spcPts val="0"/>
              </a:spcBef>
            </a:pPr>
            <a:r>
              <a:rPr lang="es-ES_tradnl" dirty="0">
                <a:latin typeface="+mn-lt"/>
                <a:cs typeface="Times New Roman" pitchFamily="18" charset="0"/>
              </a:rPr>
              <a:t>La diferencia entre la media de dos tratamientos </a:t>
            </a:r>
            <a:r>
              <a:rPr lang="es-ES_tradnl" b="1" dirty="0">
                <a:latin typeface="+mn-lt"/>
                <a:cs typeface="Times New Roman" pitchFamily="18" charset="0"/>
              </a:rPr>
              <a:t>no </a:t>
            </a:r>
            <a:r>
              <a:rPr lang="es-ES_tradnl" dirty="0">
                <a:latin typeface="+mn-lt"/>
                <a:cs typeface="Times New Roman" pitchFamily="18" charset="0"/>
              </a:rPr>
              <a:t>será </a:t>
            </a:r>
            <a:r>
              <a:rPr lang="es-ES_tradnl" b="1" dirty="0">
                <a:latin typeface="+mn-lt"/>
                <a:cs typeface="Times New Roman" pitchFamily="18" charset="0"/>
              </a:rPr>
              <a:t>significativa</a:t>
            </a:r>
            <a:r>
              <a:rPr lang="es-ES_tradnl" dirty="0">
                <a:latin typeface="+mn-lt"/>
                <a:cs typeface="Times New Roman" pitchFamily="18" charset="0"/>
              </a:rPr>
              <a:t> si los respectivos </a:t>
            </a:r>
            <a:r>
              <a:rPr lang="es-ES_tradnl" b="1" dirty="0">
                <a:latin typeface="+mn-lt"/>
                <a:cs typeface="Times New Roman" pitchFamily="18" charset="0"/>
              </a:rPr>
              <a:t>intervalos LSD</a:t>
            </a:r>
            <a:r>
              <a:rPr lang="es-ES_tradnl" dirty="0">
                <a:latin typeface="+mn-lt"/>
                <a:cs typeface="Times New Roman" pitchFamily="18" charset="0"/>
              </a:rPr>
              <a:t> </a:t>
            </a:r>
            <a:r>
              <a:rPr lang="es-ES_tradnl" b="1" dirty="0">
                <a:latin typeface="+mn-lt"/>
                <a:cs typeface="Times New Roman" pitchFamily="18" charset="0"/>
              </a:rPr>
              <a:t>se solapan</a:t>
            </a:r>
            <a:r>
              <a:rPr lang="es-ES_tradnl" dirty="0">
                <a:latin typeface="+mn-lt"/>
                <a:cs typeface="Times New Roman" pitchFamily="18" charset="0"/>
              </a:rPr>
              <a:t>.</a:t>
            </a:r>
            <a:r>
              <a:rPr lang="es-ES_tradnl" dirty="0">
                <a:latin typeface="+mn-lt"/>
              </a:rPr>
              <a:t> </a:t>
            </a:r>
          </a:p>
        </p:txBody>
      </p:sp>
      <p:graphicFrame>
        <p:nvGraphicFramePr>
          <p:cNvPr id="8" name="Object 4">
            <a:extLst>
              <a:ext uri="{FF2B5EF4-FFF2-40B4-BE49-F238E27FC236}">
                <a16:creationId xmlns:a16="http://schemas.microsoft.com/office/drawing/2014/main" id="{1DA1ECA9-7C6F-F042-82FD-A591321F1389}"/>
              </a:ext>
            </a:extLst>
          </p:cNvPr>
          <p:cNvGraphicFramePr>
            <a:graphicFrameLocks noChangeAspect="1"/>
          </p:cNvGraphicFramePr>
          <p:nvPr>
            <p:extLst>
              <p:ext uri="{D42A27DB-BD31-4B8C-83A1-F6EECF244321}">
                <p14:modId xmlns:p14="http://schemas.microsoft.com/office/powerpoint/2010/main" val="2857989254"/>
              </p:ext>
            </p:extLst>
          </p:nvPr>
        </p:nvGraphicFramePr>
        <p:xfrm>
          <a:off x="2400360" y="2484314"/>
          <a:ext cx="3238442" cy="844811"/>
        </p:xfrm>
        <a:graphic>
          <a:graphicData uri="http://schemas.openxmlformats.org/presentationml/2006/ole">
            <mc:AlternateContent xmlns:mc="http://schemas.openxmlformats.org/markup-compatibility/2006">
              <mc:Choice xmlns:v="urn:schemas-microsoft-com:vml" Requires="v">
                <p:oleObj spid="_x0000_s508100" name="Equation" r:id="rId4" imgW="24574500" imgH="6438900" progId="Equation.DSMT4">
                  <p:embed/>
                </p:oleObj>
              </mc:Choice>
              <mc:Fallback>
                <p:oleObj name="Equation" r:id="rId4" imgW="24574500" imgH="6438900" progId="Equation.DSMT4">
                  <p:embed/>
                  <p:pic>
                    <p:nvPicPr>
                      <p:cNvPr id="10" name="Object 4">
                        <a:extLst>
                          <a:ext uri="{FF2B5EF4-FFF2-40B4-BE49-F238E27FC236}">
                            <a16:creationId xmlns:a16="http://schemas.microsoft.com/office/drawing/2014/main" id="{8F2AE984-D788-4841-A343-F3D75F517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0360" y="2484314"/>
                        <a:ext cx="3238442" cy="844811"/>
                      </a:xfrm>
                      <a:prstGeom prst="rect">
                        <a:avLst/>
                      </a:prstGeom>
                      <a:noFill/>
                      <a:ln>
                        <a:noFill/>
                      </a:ln>
                      <a:effectLst/>
                    </p:spPr>
                  </p:pic>
                </p:oleObj>
              </mc:Fallback>
            </mc:AlternateContent>
          </a:graphicData>
        </a:graphic>
      </p:graphicFrame>
      <p:grpSp>
        <p:nvGrpSpPr>
          <p:cNvPr id="9" name="Group 13">
            <a:extLst>
              <a:ext uri="{FF2B5EF4-FFF2-40B4-BE49-F238E27FC236}">
                <a16:creationId xmlns:a16="http://schemas.microsoft.com/office/drawing/2014/main" id="{B3CDB736-5F99-074A-90FF-96CB6AD338D7}"/>
              </a:ext>
            </a:extLst>
          </p:cNvPr>
          <p:cNvGrpSpPr>
            <a:grpSpLocks/>
          </p:cNvGrpSpPr>
          <p:nvPr/>
        </p:nvGrpSpPr>
        <p:grpSpPr bwMode="auto">
          <a:xfrm>
            <a:off x="237580" y="2638927"/>
            <a:ext cx="2630646" cy="1060589"/>
            <a:chOff x="-273" y="1920"/>
            <a:chExt cx="2193" cy="926"/>
          </a:xfrm>
        </p:grpSpPr>
        <p:grpSp>
          <p:nvGrpSpPr>
            <p:cNvPr id="10" name="Group 12">
              <a:extLst>
                <a:ext uri="{FF2B5EF4-FFF2-40B4-BE49-F238E27FC236}">
                  <a16:creationId xmlns:a16="http://schemas.microsoft.com/office/drawing/2014/main" id="{A782B6E2-8F20-7744-85D8-A5DA19CD6754}"/>
                </a:ext>
              </a:extLst>
            </p:cNvPr>
            <p:cNvGrpSpPr>
              <a:grpSpLocks/>
            </p:cNvGrpSpPr>
            <p:nvPr/>
          </p:nvGrpSpPr>
          <p:grpSpPr bwMode="auto">
            <a:xfrm>
              <a:off x="1056" y="1920"/>
              <a:ext cx="864" cy="672"/>
              <a:chOff x="1056" y="1920"/>
              <a:chExt cx="864" cy="672"/>
            </a:xfrm>
          </p:grpSpPr>
          <p:sp>
            <p:nvSpPr>
              <p:cNvPr id="12" name="Oval 5">
                <a:extLst>
                  <a:ext uri="{FF2B5EF4-FFF2-40B4-BE49-F238E27FC236}">
                    <a16:creationId xmlns:a16="http://schemas.microsoft.com/office/drawing/2014/main" id="{60692C58-1E1D-A448-8688-0D80BD4A6404}"/>
                  </a:ext>
                </a:extLst>
              </p:cNvPr>
              <p:cNvSpPr>
                <a:spLocks noChangeArrowheads="1"/>
              </p:cNvSpPr>
              <p:nvPr/>
            </p:nvSpPr>
            <p:spPr bwMode="auto">
              <a:xfrm>
                <a:off x="1440" y="1920"/>
                <a:ext cx="480" cy="528"/>
              </a:xfrm>
              <a:prstGeom prst="ellipse">
                <a:avLst/>
              </a:prstGeom>
              <a:noFill/>
              <a:ln w="28575" cap="sq">
                <a:solidFill>
                  <a:srgbClr val="C0C0C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solidFill>
                    <a:srgbClr val="CC3300"/>
                  </a:solidFill>
                </a:endParaRPr>
              </a:p>
            </p:txBody>
          </p:sp>
          <p:sp>
            <p:nvSpPr>
              <p:cNvPr id="13" name="Line 6">
                <a:extLst>
                  <a:ext uri="{FF2B5EF4-FFF2-40B4-BE49-F238E27FC236}">
                    <a16:creationId xmlns:a16="http://schemas.microsoft.com/office/drawing/2014/main" id="{381A3771-FC8D-8249-82B5-B0C44615E936}"/>
                  </a:ext>
                </a:extLst>
              </p:cNvPr>
              <p:cNvSpPr>
                <a:spLocks noChangeShapeType="1"/>
              </p:cNvSpPr>
              <p:nvPr/>
            </p:nvSpPr>
            <p:spPr bwMode="auto">
              <a:xfrm flipH="1">
                <a:off x="1056" y="2304"/>
                <a:ext cx="384" cy="288"/>
              </a:xfrm>
              <a:prstGeom prst="line">
                <a:avLst/>
              </a:prstGeom>
              <a:noFill/>
              <a:ln w="28575" cap="sq">
                <a:solidFill>
                  <a:srgbClr val="C0C0C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sp>
          <p:nvSpPr>
            <p:cNvPr id="11" name="Text Box 9">
              <a:extLst>
                <a:ext uri="{FF2B5EF4-FFF2-40B4-BE49-F238E27FC236}">
                  <a16:creationId xmlns:a16="http://schemas.microsoft.com/office/drawing/2014/main" id="{47C84BA3-91DD-3247-8460-A716DF2F4FBD}"/>
                </a:ext>
              </a:extLst>
            </p:cNvPr>
            <p:cNvSpPr txBox="1">
              <a:spLocks noChangeArrowheads="1"/>
            </p:cNvSpPr>
            <p:nvPr/>
          </p:nvSpPr>
          <p:spPr bwMode="auto">
            <a:xfrm>
              <a:off x="-273" y="2497"/>
              <a:ext cx="2193" cy="349"/>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ES_tradnl" altLang="es-ES" sz="2000" dirty="0">
                  <a:latin typeface="+mn-lt"/>
                </a:rPr>
                <a:t>Media del tratamiento i</a:t>
              </a:r>
            </a:p>
          </p:txBody>
        </p:sp>
      </p:grpSp>
      <p:grpSp>
        <p:nvGrpSpPr>
          <p:cNvPr id="14" name="Group 15">
            <a:extLst>
              <a:ext uri="{FF2B5EF4-FFF2-40B4-BE49-F238E27FC236}">
                <a16:creationId xmlns:a16="http://schemas.microsoft.com/office/drawing/2014/main" id="{78DCA61A-D0E8-424C-BB17-E02179F39803}"/>
              </a:ext>
            </a:extLst>
          </p:cNvPr>
          <p:cNvGrpSpPr>
            <a:grpSpLocks/>
          </p:cNvGrpSpPr>
          <p:nvPr/>
        </p:nvGrpSpPr>
        <p:grpSpPr bwMode="auto">
          <a:xfrm>
            <a:off x="2765028" y="2462833"/>
            <a:ext cx="2208914" cy="1568121"/>
            <a:chOff x="1859" y="1800"/>
            <a:chExt cx="1583" cy="1140"/>
          </a:xfrm>
        </p:grpSpPr>
        <p:sp>
          <p:nvSpPr>
            <p:cNvPr id="15" name="Oval 7">
              <a:extLst>
                <a:ext uri="{FF2B5EF4-FFF2-40B4-BE49-F238E27FC236}">
                  <a16:creationId xmlns:a16="http://schemas.microsoft.com/office/drawing/2014/main" id="{F6102919-328A-5F4B-8CF7-0A99B161D454}"/>
                </a:ext>
              </a:extLst>
            </p:cNvPr>
            <p:cNvSpPr>
              <a:spLocks noChangeArrowheads="1"/>
            </p:cNvSpPr>
            <p:nvPr/>
          </p:nvSpPr>
          <p:spPr bwMode="auto">
            <a:xfrm>
              <a:off x="2112" y="1800"/>
              <a:ext cx="864" cy="720"/>
            </a:xfrm>
            <a:prstGeom prst="ellipse">
              <a:avLst/>
            </a:prstGeom>
            <a:noFill/>
            <a:ln w="28575" cap="sq">
              <a:solidFill>
                <a:srgbClr val="C0C0C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16" name="Text Box 10">
              <a:extLst>
                <a:ext uri="{FF2B5EF4-FFF2-40B4-BE49-F238E27FC236}">
                  <a16:creationId xmlns:a16="http://schemas.microsoft.com/office/drawing/2014/main" id="{35A36940-B427-9C4A-9C8C-911B9012EF14}"/>
                </a:ext>
              </a:extLst>
            </p:cNvPr>
            <p:cNvSpPr txBox="1">
              <a:spLocks noChangeArrowheads="1"/>
            </p:cNvSpPr>
            <p:nvPr/>
          </p:nvSpPr>
          <p:spPr bwMode="auto">
            <a:xfrm>
              <a:off x="1859" y="2649"/>
              <a:ext cx="1583" cy="291"/>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ES_tradnl" altLang="es-ES" sz="2000" dirty="0">
                  <a:latin typeface="+mn-lt"/>
                </a:rPr>
                <a:t>Valor de TABLAS</a:t>
              </a:r>
            </a:p>
          </p:txBody>
        </p:sp>
        <p:sp>
          <p:nvSpPr>
            <p:cNvPr id="17" name="Line 14">
              <a:extLst>
                <a:ext uri="{FF2B5EF4-FFF2-40B4-BE49-F238E27FC236}">
                  <a16:creationId xmlns:a16="http://schemas.microsoft.com/office/drawing/2014/main" id="{B8F40384-BC30-FC41-88DB-A7054A374F97}"/>
                </a:ext>
              </a:extLst>
            </p:cNvPr>
            <p:cNvSpPr>
              <a:spLocks noChangeShapeType="1"/>
            </p:cNvSpPr>
            <p:nvPr/>
          </p:nvSpPr>
          <p:spPr bwMode="auto">
            <a:xfrm flipH="1">
              <a:off x="2208" y="2520"/>
              <a:ext cx="378" cy="168"/>
            </a:xfrm>
            <a:prstGeom prst="line">
              <a:avLst/>
            </a:prstGeom>
            <a:noFill/>
            <a:ln w="28575" cap="sq">
              <a:solidFill>
                <a:srgbClr val="C0C0C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grpSp>
        <p:nvGrpSpPr>
          <p:cNvPr id="18" name="Group 18">
            <a:extLst>
              <a:ext uri="{FF2B5EF4-FFF2-40B4-BE49-F238E27FC236}">
                <a16:creationId xmlns:a16="http://schemas.microsoft.com/office/drawing/2014/main" id="{7EB693F8-2EB6-4041-9FA3-C8ED3A01FB96}"/>
              </a:ext>
            </a:extLst>
          </p:cNvPr>
          <p:cNvGrpSpPr>
            <a:grpSpLocks/>
          </p:cNvGrpSpPr>
          <p:nvPr/>
        </p:nvGrpSpPr>
        <p:grpSpPr bwMode="auto">
          <a:xfrm>
            <a:off x="4273551" y="2462832"/>
            <a:ext cx="3567113" cy="1854200"/>
            <a:chOff x="2692" y="1793"/>
            <a:chExt cx="2247" cy="1168"/>
          </a:xfrm>
        </p:grpSpPr>
        <p:sp>
          <p:nvSpPr>
            <p:cNvPr id="20" name="Oval 8">
              <a:extLst>
                <a:ext uri="{FF2B5EF4-FFF2-40B4-BE49-F238E27FC236}">
                  <a16:creationId xmlns:a16="http://schemas.microsoft.com/office/drawing/2014/main" id="{012A7F69-4602-9C46-B44A-CB3AC8981E30}"/>
                </a:ext>
              </a:extLst>
            </p:cNvPr>
            <p:cNvSpPr>
              <a:spLocks noChangeArrowheads="1"/>
            </p:cNvSpPr>
            <p:nvPr/>
          </p:nvSpPr>
          <p:spPr bwMode="auto">
            <a:xfrm>
              <a:off x="2692" y="1793"/>
              <a:ext cx="860" cy="565"/>
            </a:xfrm>
            <a:prstGeom prst="ellipse">
              <a:avLst/>
            </a:prstGeom>
            <a:noFill/>
            <a:ln w="28575" cap="sq">
              <a:solidFill>
                <a:srgbClr val="C0C0C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1" name="Text Box 11">
              <a:extLst>
                <a:ext uri="{FF2B5EF4-FFF2-40B4-BE49-F238E27FC236}">
                  <a16:creationId xmlns:a16="http://schemas.microsoft.com/office/drawing/2014/main" id="{EE4DA81C-B4B1-8B49-946E-3A26981AF68B}"/>
                </a:ext>
              </a:extLst>
            </p:cNvPr>
            <p:cNvSpPr txBox="1">
              <a:spLocks noChangeArrowheads="1"/>
            </p:cNvSpPr>
            <p:nvPr/>
          </p:nvSpPr>
          <p:spPr bwMode="auto">
            <a:xfrm>
              <a:off x="2971" y="2519"/>
              <a:ext cx="1968" cy="442"/>
            </a:xfrm>
            <a:prstGeom prst="rect">
              <a:avLst/>
            </a:prstGeom>
            <a:noFill/>
            <a:ln w="12700" cap="sq">
              <a:no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latin typeface="+mn-lt"/>
                </a:rPr>
                <a:t>Estimación de la </a:t>
              </a:r>
              <a:r>
                <a:rPr lang="es-ES_tradnl" altLang="es-ES" sz="2000" dirty="0" err="1">
                  <a:latin typeface="+mn-lt"/>
                </a:rPr>
                <a:t>desv</a:t>
              </a:r>
              <a:r>
                <a:rPr lang="es-ES_tradnl" altLang="es-ES" sz="2000" dirty="0">
                  <a:latin typeface="+mn-lt"/>
                </a:rPr>
                <a:t>. Típica de l tratamiento</a:t>
              </a:r>
            </a:p>
          </p:txBody>
        </p:sp>
        <p:sp>
          <p:nvSpPr>
            <p:cNvPr id="22" name="Line 16">
              <a:extLst>
                <a:ext uri="{FF2B5EF4-FFF2-40B4-BE49-F238E27FC236}">
                  <a16:creationId xmlns:a16="http://schemas.microsoft.com/office/drawing/2014/main" id="{73F64928-43FC-954B-8412-5ED0495D90FC}"/>
                </a:ext>
              </a:extLst>
            </p:cNvPr>
            <p:cNvSpPr>
              <a:spLocks noChangeShapeType="1"/>
            </p:cNvSpPr>
            <p:nvPr/>
          </p:nvSpPr>
          <p:spPr bwMode="auto">
            <a:xfrm>
              <a:off x="3061" y="2358"/>
              <a:ext cx="314" cy="204"/>
            </a:xfrm>
            <a:prstGeom prst="line">
              <a:avLst/>
            </a:prstGeom>
            <a:noFill/>
            <a:ln w="28575" cap="sq">
              <a:solidFill>
                <a:srgbClr val="C0C0C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es-ES" dirty="0"/>
              <a:t>Ejemplo Proveedores cigüeñales</a:t>
            </a:r>
          </a:p>
        </p:txBody>
      </p:sp>
      <p:sp>
        <p:nvSpPr>
          <p:cNvPr id="292867" name="Text Box 3"/>
          <p:cNvSpPr txBox="1">
            <a:spLocks noChangeArrowheads="1"/>
          </p:cNvSpPr>
          <p:nvPr/>
        </p:nvSpPr>
        <p:spPr bwMode="auto">
          <a:xfrm>
            <a:off x="611560" y="661400"/>
            <a:ext cx="7236803" cy="830997"/>
          </a:xfrm>
          <a:prstGeom prst="rect">
            <a:avLst/>
          </a:prstGeom>
          <a:noFill/>
          <a:ln w="12700" cap="sq">
            <a:noFill/>
            <a:miter lim="800000"/>
            <a:headEnd type="none" w="sm" len="sm"/>
            <a:tailEnd type="none" w="sm" len="sm"/>
          </a:ln>
          <a:effectLst/>
        </p:spPr>
        <p:txBody>
          <a:bodyPr wrap="square">
            <a:spAutoFit/>
          </a:bodyPr>
          <a:lstStyle/>
          <a:p>
            <a:pPr algn="ctr">
              <a:spcBef>
                <a:spcPct val="50000"/>
              </a:spcBef>
            </a:pPr>
            <a:r>
              <a:rPr lang="es-ES_tradnl" dirty="0">
                <a:latin typeface="+mn-lt"/>
              </a:rPr>
              <a:t>¿Entre que tratamientos existen diferencias significativas con respecto al equilibrado dinámico?</a:t>
            </a:r>
          </a:p>
        </p:txBody>
      </p:sp>
      <p:graphicFrame>
        <p:nvGraphicFramePr>
          <p:cNvPr id="292868" name="Object 4"/>
          <p:cNvGraphicFramePr>
            <a:graphicFrameLocks noChangeAspect="1"/>
          </p:cNvGraphicFramePr>
          <p:nvPr/>
        </p:nvGraphicFramePr>
        <p:xfrm>
          <a:off x="179513" y="1844824"/>
          <a:ext cx="7515225" cy="4133850"/>
        </p:xfrm>
        <a:graphic>
          <a:graphicData uri="http://schemas.openxmlformats.org/presentationml/2006/ole">
            <mc:AlternateContent xmlns:mc="http://schemas.openxmlformats.org/markup-compatibility/2006">
              <mc:Choice xmlns:v="urn:schemas-microsoft-com:vml" Requires="v">
                <p:oleObj spid="_x0000_s509473" name="SGWIN StatFolios" r:id="rId4" imgW="7515360" imgH="4133880" progId="SGStatFolio">
                  <p:embed/>
                </p:oleObj>
              </mc:Choice>
              <mc:Fallback>
                <p:oleObj name="SGWIN StatFolios" r:id="rId4" imgW="7515360" imgH="4133880" progId="SGStatFolio">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3" y="1844824"/>
                        <a:ext cx="7515225" cy="413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grpSp>
        <p:nvGrpSpPr>
          <p:cNvPr id="2" name="Group 5"/>
          <p:cNvGrpSpPr>
            <a:grpSpLocks/>
          </p:cNvGrpSpPr>
          <p:nvPr/>
        </p:nvGrpSpPr>
        <p:grpSpPr bwMode="auto">
          <a:xfrm>
            <a:off x="3579936" y="1881341"/>
            <a:ext cx="5105400" cy="2192337"/>
            <a:chOff x="2352" y="1307"/>
            <a:chExt cx="3216" cy="1381"/>
          </a:xfrm>
        </p:grpSpPr>
        <p:sp>
          <p:nvSpPr>
            <p:cNvPr id="292870" name="AutoShape 6"/>
            <p:cNvSpPr>
              <a:spLocks/>
            </p:cNvSpPr>
            <p:nvPr/>
          </p:nvSpPr>
          <p:spPr bwMode="auto">
            <a:xfrm>
              <a:off x="3792" y="1307"/>
              <a:ext cx="1776" cy="1285"/>
            </a:xfrm>
            <a:prstGeom prst="borderCallout2">
              <a:avLst>
                <a:gd name="adj1" fmla="val 5602"/>
                <a:gd name="adj2" fmla="val -2704"/>
                <a:gd name="adj3" fmla="val 5602"/>
                <a:gd name="adj4" fmla="val -22972"/>
                <a:gd name="adj5" fmla="val 33074"/>
                <a:gd name="adj6" fmla="val -43356"/>
              </a:avLst>
            </a:prstGeom>
            <a:solidFill>
              <a:schemeClr val="bg1">
                <a:lumMod val="95000"/>
              </a:schemeClr>
            </a:solidFill>
            <a:ln w="19050" cap="sq">
              <a:solidFill>
                <a:srgbClr val="FF3300"/>
              </a:solidFill>
              <a:miter lim="800000"/>
              <a:headEnd type="none" w="sm" len="sm"/>
              <a:tailEnd type="none" w="sm" len="sm"/>
            </a:ln>
            <a:effectLst/>
          </p:spPr>
          <p:txBody>
            <a:bodyPr/>
            <a:lstStyle/>
            <a:p>
              <a:r>
                <a:rPr lang="es-ES_tradnl" sz="2000" dirty="0"/>
                <a:t>Los intervalos se solapan: entre los </a:t>
              </a:r>
              <a:r>
                <a:rPr lang="es-ES_tradnl" sz="2000" dirty="0" err="1"/>
                <a:t>prov</a:t>
              </a:r>
              <a:r>
                <a:rPr lang="es-ES_tradnl" sz="2000" dirty="0"/>
                <a:t> 2 y 3 no hay diferencias significativas del </a:t>
              </a:r>
              <a:r>
                <a:rPr lang="es-ES_tradnl" sz="2000" dirty="0" err="1"/>
                <a:t>eq</a:t>
              </a:r>
              <a:r>
                <a:rPr lang="es-ES_tradnl" sz="2000" dirty="0"/>
                <a:t>. dinámico</a:t>
              </a:r>
            </a:p>
          </p:txBody>
        </p:sp>
        <p:sp>
          <p:nvSpPr>
            <p:cNvPr id="292871" name="Oval 7"/>
            <p:cNvSpPr>
              <a:spLocks noChangeArrowheads="1"/>
            </p:cNvSpPr>
            <p:nvPr/>
          </p:nvSpPr>
          <p:spPr bwMode="auto">
            <a:xfrm>
              <a:off x="2352" y="1728"/>
              <a:ext cx="1104" cy="960"/>
            </a:xfrm>
            <a:prstGeom prst="ellipse">
              <a:avLst/>
            </a:prstGeom>
            <a:noFill/>
            <a:ln w="12700" cap="sq">
              <a:solidFill>
                <a:srgbClr val="FF3300"/>
              </a:solidFill>
              <a:miter lim="800000"/>
              <a:headEnd type="none" w="sm" len="sm"/>
              <a:tailEnd type="none" w="sm" len="sm"/>
            </a:ln>
            <a:effectLst/>
          </p:spPr>
          <p:txBody>
            <a:bodyPr wrap="none" anchor="ctr"/>
            <a:lstStyle/>
            <a:p>
              <a:endParaRPr lang="es-ES"/>
            </a:p>
          </p:txBody>
        </p:sp>
      </p:grpSp>
      <p:grpSp>
        <p:nvGrpSpPr>
          <p:cNvPr id="3" name="Group 8"/>
          <p:cNvGrpSpPr>
            <a:grpSpLocks/>
          </p:cNvGrpSpPr>
          <p:nvPr/>
        </p:nvGrpSpPr>
        <p:grpSpPr bwMode="auto">
          <a:xfrm>
            <a:off x="2436936" y="3997475"/>
            <a:ext cx="6248401" cy="1492251"/>
            <a:chOff x="1632" y="2640"/>
            <a:chExt cx="3936" cy="940"/>
          </a:xfrm>
        </p:grpSpPr>
        <p:sp>
          <p:nvSpPr>
            <p:cNvPr id="292873" name="Oval 9"/>
            <p:cNvSpPr>
              <a:spLocks noChangeArrowheads="1"/>
            </p:cNvSpPr>
            <p:nvPr/>
          </p:nvSpPr>
          <p:spPr bwMode="auto">
            <a:xfrm>
              <a:off x="1632" y="2640"/>
              <a:ext cx="576" cy="720"/>
            </a:xfrm>
            <a:prstGeom prst="ellipse">
              <a:avLst/>
            </a:prstGeom>
            <a:noFill/>
            <a:ln w="12700" cap="sq">
              <a:solidFill>
                <a:srgbClr val="FF3300"/>
              </a:solidFill>
              <a:miter lim="800000"/>
              <a:headEnd type="none" w="sm" len="sm"/>
              <a:tailEnd type="none" w="sm" len="sm"/>
            </a:ln>
            <a:effectLst/>
          </p:spPr>
          <p:txBody>
            <a:bodyPr wrap="none" anchor="ctr"/>
            <a:lstStyle/>
            <a:p>
              <a:endParaRPr lang="es-ES"/>
            </a:p>
          </p:txBody>
        </p:sp>
        <p:sp>
          <p:nvSpPr>
            <p:cNvPr id="292874" name="AutoShape 10"/>
            <p:cNvSpPr>
              <a:spLocks/>
            </p:cNvSpPr>
            <p:nvPr/>
          </p:nvSpPr>
          <p:spPr bwMode="auto">
            <a:xfrm>
              <a:off x="3888" y="2727"/>
              <a:ext cx="1680" cy="853"/>
            </a:xfrm>
            <a:prstGeom prst="borderCallout2">
              <a:avLst>
                <a:gd name="adj1" fmla="val 8440"/>
                <a:gd name="adj2" fmla="val -2856"/>
                <a:gd name="adj3" fmla="val 26082"/>
                <a:gd name="adj4" fmla="val -58500"/>
                <a:gd name="adj5" fmla="val 33296"/>
                <a:gd name="adj6" fmla="val -100000"/>
              </a:avLst>
            </a:prstGeom>
            <a:solidFill>
              <a:schemeClr val="bg1">
                <a:lumMod val="95000"/>
              </a:schemeClr>
            </a:solidFill>
            <a:ln w="19050" cap="sq">
              <a:solidFill>
                <a:srgbClr val="FF3300"/>
              </a:solidFill>
              <a:miter lim="800000"/>
              <a:headEnd type="none" w="sm" len="sm"/>
              <a:tailEnd type="none" w="sm" len="sm"/>
            </a:ln>
            <a:effectLst/>
          </p:spPr>
          <p:txBody>
            <a:bodyPr/>
            <a:lstStyle/>
            <a:p>
              <a:r>
                <a:rPr lang="es-ES_tradnl" sz="2000" dirty="0"/>
                <a:t>Pero entro el prov. 1 y el 2 o el 3 si hay diferencias significativas</a:t>
              </a:r>
            </a:p>
          </p:txBody>
        </p:sp>
      </p:grpSp>
      <p:graphicFrame>
        <p:nvGraphicFramePr>
          <p:cNvPr id="11" name="Object 14"/>
          <p:cNvGraphicFramePr>
            <a:graphicFrameLocks noChangeAspect="1"/>
          </p:cNvGraphicFramePr>
          <p:nvPr/>
        </p:nvGraphicFramePr>
        <p:xfrm>
          <a:off x="3124200" y="4876800"/>
          <a:ext cx="1219200" cy="246063"/>
        </p:xfrm>
        <a:graphic>
          <a:graphicData uri="http://schemas.openxmlformats.org/presentationml/2006/ole">
            <mc:AlternateContent xmlns:mc="http://schemas.openxmlformats.org/markup-compatibility/2006">
              <mc:Choice xmlns:v="urn:schemas-microsoft-com:vml" Requires="v">
                <p:oleObj spid="_x0000_s509474" name="Equation" r:id="rId6" imgW="1688367" imgH="342751" progId="Equation.DSMT4">
                  <p:embed/>
                </p:oleObj>
              </mc:Choice>
              <mc:Fallback>
                <p:oleObj name="Equation" r:id="rId6" imgW="1688367" imgH="342751"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4876800"/>
                        <a:ext cx="12192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5"/>
          <p:cNvGraphicFramePr>
            <a:graphicFrameLocks noChangeAspect="1"/>
          </p:cNvGraphicFramePr>
          <p:nvPr>
            <p:extLst>
              <p:ext uri="{D42A27DB-BD31-4B8C-83A1-F6EECF244321}">
                <p14:modId xmlns:p14="http://schemas.microsoft.com/office/powerpoint/2010/main" val="3022959192"/>
              </p:ext>
            </p:extLst>
          </p:nvPr>
        </p:nvGraphicFramePr>
        <p:xfrm>
          <a:off x="2560712" y="2924944"/>
          <a:ext cx="1219200" cy="246063"/>
        </p:xfrm>
        <a:graphic>
          <a:graphicData uri="http://schemas.openxmlformats.org/presentationml/2006/ole">
            <mc:AlternateContent xmlns:mc="http://schemas.openxmlformats.org/markup-compatibility/2006">
              <mc:Choice xmlns:v="urn:schemas-microsoft-com:vml" Requires="v">
                <p:oleObj spid="_x0000_s509475" name="Equation" r:id="rId8" imgW="1688367" imgH="342751" progId="Equation.DSMT4">
                  <p:embed/>
                </p:oleObj>
              </mc:Choice>
              <mc:Fallback>
                <p:oleObj name="Equation" r:id="rId8" imgW="1688367" imgH="342751"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712" y="2924944"/>
                        <a:ext cx="121920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6"/>
          <p:cNvGraphicFramePr>
            <a:graphicFrameLocks noChangeAspect="1"/>
          </p:cNvGraphicFramePr>
          <p:nvPr>
            <p:extLst>
              <p:ext uri="{D42A27DB-BD31-4B8C-83A1-F6EECF244321}">
                <p14:modId xmlns:p14="http://schemas.microsoft.com/office/powerpoint/2010/main" val="1415163940"/>
              </p:ext>
            </p:extLst>
          </p:nvPr>
        </p:nvGraphicFramePr>
        <p:xfrm>
          <a:off x="5071467" y="3645024"/>
          <a:ext cx="1228725" cy="246063"/>
        </p:xfrm>
        <a:graphic>
          <a:graphicData uri="http://schemas.openxmlformats.org/presentationml/2006/ole">
            <mc:AlternateContent xmlns:mc="http://schemas.openxmlformats.org/markup-compatibility/2006">
              <mc:Choice xmlns:v="urn:schemas-microsoft-com:vml" Requires="v">
                <p:oleObj spid="_x0000_s509476" name="Equation" r:id="rId10" imgW="1701800" imgH="342900" progId="Equation.DSMT4">
                  <p:embed/>
                </p:oleObj>
              </mc:Choice>
              <mc:Fallback>
                <p:oleObj name="Equation" r:id="rId10" imgW="1701800" imgH="3429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1467" y="3645024"/>
                        <a:ext cx="1228725"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92868"/>
                                        </p:tgtEl>
                                        <p:attrNameLst>
                                          <p:attrName>style.visibility</p:attrName>
                                        </p:attrNameLst>
                                      </p:cBhvr>
                                      <p:to>
                                        <p:strVal val="visible"/>
                                      </p:to>
                                    </p:set>
                                    <p:animEffect transition="in" filter="checkerboard(across)">
                                      <p:cBhvr>
                                        <p:cTn id="7" dur="2000"/>
                                        <p:tgtEl>
                                          <p:spTgt spid="292868"/>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0-#ppt_w/2"/>
                                          </p:val>
                                        </p:tav>
                                        <p:tav tm="100000">
                                          <p:val>
                                            <p:strVal val="#ppt_x"/>
                                          </p:val>
                                        </p:tav>
                                      </p:tavLst>
                                    </p:anim>
                                    <p:anim calcmode="lin" valueType="num">
                                      <p:cBhvr additive="base">
                                        <p:cTn id="17" dur="500" fill="hold"/>
                                        <p:tgtEl>
                                          <p:spTgt spid="13"/>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0-#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s-ES" sz="2900" dirty="0"/>
              <a:t>Ejemplo Proveedores </a:t>
            </a:r>
            <a:r>
              <a:rPr lang="es-ES" sz="2900" dirty="0">
                <a:solidFill>
                  <a:srgbClr val="0070C0"/>
                </a:solidFill>
              </a:rPr>
              <a:t>(</a:t>
            </a:r>
            <a:r>
              <a:rPr lang="es-ES" sz="2900" b="1" dirty="0">
                <a:solidFill>
                  <a:srgbClr val="0070C0"/>
                </a:solidFill>
              </a:rPr>
              <a:t>con </a:t>
            </a:r>
            <a:r>
              <a:rPr lang="es-ES" sz="2900" dirty="0">
                <a:solidFill>
                  <a:srgbClr val="0070C0"/>
                </a:solidFill>
              </a:rPr>
              <a:t>dato anómalo)</a:t>
            </a:r>
            <a:endParaRPr lang="es-ES_tradnl" sz="2400" b="1" dirty="0">
              <a:solidFill>
                <a:srgbClr val="0070C0"/>
              </a:solidFill>
            </a:endParaRPr>
          </a:p>
        </p:txBody>
      </p:sp>
      <p:graphicFrame>
        <p:nvGraphicFramePr>
          <p:cNvPr id="82949" name="Object 5"/>
          <p:cNvGraphicFramePr>
            <a:graphicFrameLocks noChangeAspect="1"/>
          </p:cNvGraphicFramePr>
          <p:nvPr/>
        </p:nvGraphicFramePr>
        <p:xfrm>
          <a:off x="179512" y="1995264"/>
          <a:ext cx="8001000" cy="3810000"/>
        </p:xfrm>
        <a:graphic>
          <a:graphicData uri="http://schemas.openxmlformats.org/presentationml/2006/ole">
            <mc:AlternateContent xmlns:mc="http://schemas.openxmlformats.org/markup-compatibility/2006">
              <mc:Choice xmlns:v="urn:schemas-microsoft-com:vml" Requires="v">
                <p:oleObj spid="_x0000_s510149" name="SGWIN StatFolios" r:id="rId4" imgW="6486480" imgH="3419640" progId="SGStatFolio">
                  <p:embed/>
                </p:oleObj>
              </mc:Choice>
              <mc:Fallback>
                <p:oleObj name="SGWIN StatFolios" r:id="rId4" imgW="6486480" imgH="3419640" progId="SGStatFolio">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1995264"/>
                        <a:ext cx="80010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18900000" algn="ctr" rotWithShape="0">
                                <a:schemeClr val="bg2"/>
                              </a:outerShdw>
                            </a:effectLst>
                          </a14:hiddenEffects>
                        </a:ext>
                      </a:extLst>
                    </p:spPr>
                  </p:pic>
                </p:oleObj>
              </mc:Fallback>
            </mc:AlternateContent>
          </a:graphicData>
        </a:graphic>
      </p:graphicFrame>
      <p:sp>
        <p:nvSpPr>
          <p:cNvPr id="6" name="Text Box 3"/>
          <p:cNvSpPr txBox="1">
            <a:spLocks noChangeArrowheads="1"/>
          </p:cNvSpPr>
          <p:nvPr/>
        </p:nvSpPr>
        <p:spPr bwMode="auto">
          <a:xfrm>
            <a:off x="611076" y="711201"/>
            <a:ext cx="7272808" cy="830997"/>
          </a:xfrm>
          <a:prstGeom prst="rect">
            <a:avLst/>
          </a:prstGeom>
          <a:noFill/>
          <a:ln w="12700" cap="sq">
            <a:noFill/>
            <a:miter lim="800000"/>
            <a:headEnd type="none" w="sm" len="sm"/>
            <a:tailEnd type="none" w="sm" len="sm"/>
          </a:ln>
          <a:effectLst/>
        </p:spPr>
        <p:txBody>
          <a:bodyPr wrap="square">
            <a:spAutoFit/>
          </a:bodyPr>
          <a:lstStyle/>
          <a:p>
            <a:pPr algn="ctr">
              <a:spcBef>
                <a:spcPct val="50000"/>
              </a:spcBef>
            </a:pPr>
            <a:r>
              <a:rPr lang="es-ES_tradnl" dirty="0">
                <a:latin typeface="+mn-lt"/>
              </a:rPr>
              <a:t>¿Entre que tratamientos existen diferencias significativas con respecto al equilibrado dinámico?</a:t>
            </a:r>
          </a:p>
        </p:txBody>
      </p:sp>
      <p:grpSp>
        <p:nvGrpSpPr>
          <p:cNvPr id="7" name="Group 5"/>
          <p:cNvGrpSpPr>
            <a:grpSpLocks/>
          </p:cNvGrpSpPr>
          <p:nvPr/>
        </p:nvGrpSpPr>
        <p:grpSpPr bwMode="auto">
          <a:xfrm>
            <a:off x="2627436" y="2115919"/>
            <a:ext cx="6192838" cy="3135313"/>
            <a:chOff x="1752" y="1360"/>
            <a:chExt cx="3901" cy="1975"/>
          </a:xfrm>
        </p:grpSpPr>
        <p:sp>
          <p:nvSpPr>
            <p:cNvPr id="8" name="AutoShape 6"/>
            <p:cNvSpPr>
              <a:spLocks/>
            </p:cNvSpPr>
            <p:nvPr/>
          </p:nvSpPr>
          <p:spPr bwMode="auto">
            <a:xfrm>
              <a:off x="3877" y="1360"/>
              <a:ext cx="1776" cy="1285"/>
            </a:xfrm>
            <a:prstGeom prst="borderCallout2">
              <a:avLst>
                <a:gd name="adj1" fmla="val 5602"/>
                <a:gd name="adj2" fmla="val -2704"/>
                <a:gd name="adj3" fmla="val 5602"/>
                <a:gd name="adj4" fmla="val -22972"/>
                <a:gd name="adj5" fmla="val 29339"/>
                <a:gd name="adj6" fmla="val -31387"/>
              </a:avLst>
            </a:prstGeom>
            <a:solidFill>
              <a:schemeClr val="bg1">
                <a:lumMod val="95000"/>
              </a:schemeClr>
            </a:solidFill>
            <a:ln w="19050" cap="sq">
              <a:solidFill>
                <a:srgbClr val="FF3300"/>
              </a:solidFill>
              <a:miter lim="800000"/>
              <a:headEnd type="none" w="sm" len="sm"/>
              <a:tailEnd type="none" w="sm" len="sm"/>
            </a:ln>
            <a:effectLst/>
          </p:spPr>
          <p:txBody>
            <a:bodyPr/>
            <a:lstStyle/>
            <a:p>
              <a:r>
                <a:rPr lang="es-ES_tradnl" sz="2000" b="1" dirty="0"/>
                <a:t>Los 3 intervalos se solapan</a:t>
              </a:r>
              <a:r>
                <a:rPr lang="es-ES_tradnl" sz="2000" dirty="0"/>
                <a:t>: no hay diferencias significativas del </a:t>
              </a:r>
              <a:r>
                <a:rPr lang="es-ES_tradnl" sz="2000" dirty="0" err="1"/>
                <a:t>eq</a:t>
              </a:r>
              <a:r>
                <a:rPr lang="es-ES_tradnl" sz="2000" dirty="0"/>
                <a:t>. dinámico entre los proveedores</a:t>
              </a:r>
            </a:p>
          </p:txBody>
        </p:sp>
        <p:sp>
          <p:nvSpPr>
            <p:cNvPr id="9" name="Oval 7"/>
            <p:cNvSpPr>
              <a:spLocks noChangeArrowheads="1"/>
            </p:cNvSpPr>
            <p:nvPr/>
          </p:nvSpPr>
          <p:spPr bwMode="auto">
            <a:xfrm>
              <a:off x="1752" y="1602"/>
              <a:ext cx="2041" cy="1733"/>
            </a:xfrm>
            <a:prstGeom prst="ellipse">
              <a:avLst/>
            </a:prstGeom>
            <a:noFill/>
            <a:ln w="12700" cap="sq">
              <a:solidFill>
                <a:srgbClr val="FF3300"/>
              </a:solidFill>
              <a:miter lim="800000"/>
              <a:headEnd type="none" w="sm" len="sm"/>
              <a:tailEnd type="none" w="sm" len="sm"/>
            </a:ln>
            <a:effectLst/>
          </p:spPr>
          <p:txBody>
            <a:bodyPr wrap="none" anchor="ctr"/>
            <a:lstStyle/>
            <a:p>
              <a:endParaRPr lang="es-ES"/>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32" name="Rectangle 8"/>
          <p:cNvSpPr>
            <a:spLocks noGrp="1" noChangeArrowheads="1"/>
          </p:cNvSpPr>
          <p:nvPr>
            <p:ph type="title"/>
          </p:nvPr>
        </p:nvSpPr>
        <p:spPr>
          <a:xfrm>
            <a:off x="91587" y="203370"/>
            <a:ext cx="8960826" cy="507831"/>
          </a:xfr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r>
              <a:rPr lang="es-ES_tradnl" sz="3000" dirty="0"/>
              <a:t>Nota sobre los intervalos LSD</a:t>
            </a:r>
          </a:p>
        </p:txBody>
      </p:sp>
      <p:sp>
        <p:nvSpPr>
          <p:cNvPr id="5" name="4 Rectángulo redondeado"/>
          <p:cNvSpPr/>
          <p:nvPr/>
        </p:nvSpPr>
        <p:spPr bwMode="auto">
          <a:xfrm>
            <a:off x="611558" y="752222"/>
            <a:ext cx="8136905" cy="1944216"/>
          </a:xfrm>
          <a:prstGeom prst="round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6" name="Text Box 5"/>
          <p:cNvSpPr txBox="1">
            <a:spLocks noChangeArrowheads="1"/>
          </p:cNvSpPr>
          <p:nvPr/>
        </p:nvSpPr>
        <p:spPr bwMode="auto">
          <a:xfrm>
            <a:off x="611559" y="908722"/>
            <a:ext cx="6695014" cy="1631216"/>
          </a:xfrm>
          <a:prstGeom prst="rect">
            <a:avLst/>
          </a:prstGeom>
          <a:noFill/>
          <a:ln w="12700" cap="sq">
            <a:noFill/>
            <a:miter lim="800000"/>
            <a:headEnd type="none" w="sm" len="sm"/>
            <a:tailEnd type="none" w="sm" len="sm"/>
          </a:ln>
          <a:effectLst/>
        </p:spPr>
        <p:txBody>
          <a:bodyPr wrap="square">
            <a:spAutoFit/>
          </a:bodyPr>
          <a:lstStyle/>
          <a:p>
            <a:pPr>
              <a:spcBef>
                <a:spcPts val="0"/>
              </a:spcBef>
              <a:buClr>
                <a:schemeClr val="folHlink"/>
              </a:buClr>
              <a:buSzPct val="75000"/>
              <a:buFont typeface="Wingdings" pitchFamily="2" charset="2"/>
              <a:buNone/>
            </a:pPr>
            <a:r>
              <a:rPr lang="es-ES_tradnl" sz="2000" dirty="0"/>
              <a:t>El cálculo de los intervalos LSD tampoco se ven en esta asignatura por el mismo motivo, pero sí su utilidad, interpretación gráfica e importancia para </a:t>
            </a:r>
            <a:r>
              <a:rPr lang="es-ES_tradnl" sz="2000" dirty="0">
                <a:cs typeface="Times New Roman" pitchFamily="18" charset="0"/>
              </a:rPr>
              <a:t>estudiar entre qué tratamientos existe diferencias significativas.</a:t>
            </a:r>
            <a:endParaRPr lang="es-ES" sz="2000" dirty="0"/>
          </a:p>
        </p:txBody>
      </p:sp>
      <p:pic>
        <p:nvPicPr>
          <p:cNvPr id="7" name="Picture 1" descr="C:\Users\evazquez.UPVNET\AppData\Local\Microsoft\Windows\Temporary Internet Files\Content.IE5\ZQXL7VE8\MM900236199[1].gif"/>
          <p:cNvPicPr>
            <a:picLocks noChangeAspect="1" noChangeArrowheads="1" noCrop="1"/>
          </p:cNvPicPr>
          <p:nvPr/>
        </p:nvPicPr>
        <p:blipFill>
          <a:blip r:embed="rId3" cstate="print"/>
          <a:srcRect/>
          <a:stretch>
            <a:fillRect/>
          </a:stretch>
        </p:blipFill>
        <p:spPr bwMode="auto">
          <a:xfrm>
            <a:off x="7596336" y="1340768"/>
            <a:ext cx="459743" cy="593789"/>
          </a:xfrm>
          <a:prstGeom prst="rect">
            <a:avLst/>
          </a:prstGeom>
          <a:noFill/>
        </p:spPr>
      </p:pic>
    </p:spTree>
    <p:extLst>
      <p:ext uri="{BB962C8B-B14F-4D97-AF65-F5344CB8AC3E}">
        <p14:creationId xmlns:p14="http://schemas.microsoft.com/office/powerpoint/2010/main" val="379335740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300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par>
                          <p:cTn id="8" fill="hold">
                            <p:stCondLst>
                              <p:cond delay="3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35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6"/>
                                        </p:tgtEl>
                                        <p:attrNameLst>
                                          <p:attrName>style.visibility</p:attrName>
                                        </p:attrNameLst>
                                      </p:cBhvr>
                                      <p:to>
                                        <p:strVal val="visible"/>
                                      </p:to>
                                    </p:set>
                                    <p:anim calcmode="discrete" valueType="clr">
                                      <p:cBhvr override="childStyle">
                                        <p:cTn id="14"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6"/>
                                        </p:tgtEl>
                                        <p:attrNameLst>
                                          <p:attrName>fillcolor</p:attrName>
                                        </p:attrNameLst>
                                      </p:cBhvr>
                                      <p:tavLst>
                                        <p:tav tm="0">
                                          <p:val>
                                            <p:clrVal>
                                              <a:schemeClr val="accent2"/>
                                            </p:clrVal>
                                          </p:val>
                                        </p:tav>
                                        <p:tav tm="50000">
                                          <p:val>
                                            <p:clrVal>
                                              <a:schemeClr val="hlink"/>
                                            </p:clrVal>
                                          </p:val>
                                        </p:tav>
                                      </p:tavLst>
                                    </p:anim>
                                    <p:set>
                                      <p:cBhvr>
                                        <p:cTn id="16" dur="8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9890" name="Object 18">
            <a:extLst>
              <a:ext uri="{FF2B5EF4-FFF2-40B4-BE49-F238E27FC236}">
                <a16:creationId xmlns:a16="http://schemas.microsoft.com/office/drawing/2014/main" id="{13173122-573A-394C-AD31-F38D787F8E42}"/>
              </a:ext>
            </a:extLst>
          </p:cNvPr>
          <p:cNvGraphicFramePr>
            <a:graphicFrameLocks noChangeAspect="1"/>
          </p:cNvGraphicFramePr>
          <p:nvPr>
            <p:extLst>
              <p:ext uri="{D42A27DB-BD31-4B8C-83A1-F6EECF244321}">
                <p14:modId xmlns:p14="http://schemas.microsoft.com/office/powerpoint/2010/main" val="3775254975"/>
              </p:ext>
            </p:extLst>
          </p:nvPr>
        </p:nvGraphicFramePr>
        <p:xfrm>
          <a:off x="404813" y="607389"/>
          <a:ext cx="7696200" cy="2936875"/>
        </p:xfrm>
        <a:graphic>
          <a:graphicData uri="http://schemas.openxmlformats.org/presentationml/2006/ole">
            <mc:AlternateContent xmlns:mc="http://schemas.openxmlformats.org/markup-compatibility/2006">
              <mc:Choice xmlns:v="urn:schemas-microsoft-com:vml" Requires="v">
                <p:oleObj spid="_x0000_s1210697" name="Equation" r:id="rId4" imgW="87769700" imgH="31013400" progId="Equation.DSMT4">
                  <p:embed/>
                </p:oleObj>
              </mc:Choice>
              <mc:Fallback>
                <p:oleObj name="Equation" r:id="rId4" imgW="87769700" imgH="31013400" progId="Equation.DSMT4">
                  <p:embed/>
                  <p:pic>
                    <p:nvPicPr>
                      <p:cNvPr id="79890" name="Object 18">
                        <a:extLst>
                          <a:ext uri="{FF2B5EF4-FFF2-40B4-BE49-F238E27FC236}">
                            <a16:creationId xmlns:a16="http://schemas.microsoft.com/office/drawing/2014/main" id="{13173122-573A-394C-AD31-F38D787F8E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813" y="607389"/>
                        <a:ext cx="7696200" cy="293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9910" name="Group 38">
            <a:extLst>
              <a:ext uri="{FF2B5EF4-FFF2-40B4-BE49-F238E27FC236}">
                <a16:creationId xmlns:a16="http://schemas.microsoft.com/office/drawing/2014/main" id="{56C09380-7FA4-0B49-9755-13EB08CA85B0}"/>
              </a:ext>
            </a:extLst>
          </p:cNvPr>
          <p:cNvGrpSpPr>
            <a:grpSpLocks/>
          </p:cNvGrpSpPr>
          <p:nvPr/>
        </p:nvGrpSpPr>
        <p:grpSpPr bwMode="auto">
          <a:xfrm>
            <a:off x="947738" y="3644900"/>
            <a:ext cx="4583112" cy="1435100"/>
            <a:chOff x="1321" y="2416"/>
            <a:chExt cx="2887" cy="904"/>
          </a:xfrm>
        </p:grpSpPr>
        <p:sp>
          <p:nvSpPr>
            <p:cNvPr id="79892" name="AutoShape 20">
              <a:extLst>
                <a:ext uri="{FF2B5EF4-FFF2-40B4-BE49-F238E27FC236}">
                  <a16:creationId xmlns:a16="http://schemas.microsoft.com/office/drawing/2014/main" id="{22513233-DBEA-5B4D-956E-52B916F6E11D}"/>
                </a:ext>
              </a:extLst>
            </p:cNvPr>
            <p:cNvSpPr>
              <a:spLocks noChangeArrowheads="1"/>
            </p:cNvSpPr>
            <p:nvPr/>
          </p:nvSpPr>
          <p:spPr bwMode="auto">
            <a:xfrm>
              <a:off x="2784" y="2416"/>
              <a:ext cx="240" cy="240"/>
            </a:xfrm>
            <a:prstGeom prst="downArrow">
              <a:avLst>
                <a:gd name="adj1" fmla="val 50000"/>
                <a:gd name="adj2" fmla="val 25000"/>
              </a:avLst>
            </a:prstGeom>
            <a:solidFill>
              <a:schemeClr val="accent1"/>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aphicFrame>
          <p:nvGraphicFramePr>
            <p:cNvPr id="79893" name="Object 21">
              <a:extLst>
                <a:ext uri="{FF2B5EF4-FFF2-40B4-BE49-F238E27FC236}">
                  <a16:creationId xmlns:a16="http://schemas.microsoft.com/office/drawing/2014/main" id="{DD2BC538-ABE6-7048-B3CD-EA059E76896C}"/>
                </a:ext>
              </a:extLst>
            </p:cNvPr>
            <p:cNvGraphicFramePr>
              <a:graphicFrameLocks noChangeAspect="1"/>
            </p:cNvGraphicFramePr>
            <p:nvPr>
              <p:extLst>
                <p:ext uri="{D42A27DB-BD31-4B8C-83A1-F6EECF244321}">
                  <p14:modId xmlns:p14="http://schemas.microsoft.com/office/powerpoint/2010/main" val="4091791497"/>
                </p:ext>
              </p:extLst>
            </p:nvPr>
          </p:nvGraphicFramePr>
          <p:xfrm>
            <a:off x="1321" y="2704"/>
            <a:ext cx="2887" cy="616"/>
          </p:xfrm>
          <a:graphic>
            <a:graphicData uri="http://schemas.openxmlformats.org/presentationml/2006/ole">
              <mc:AlternateContent xmlns:mc="http://schemas.openxmlformats.org/markup-compatibility/2006">
                <mc:Choice xmlns:v="urn:schemas-microsoft-com:vml" Requires="v">
                  <p:oleObj spid="_x0000_s1210698" name="Equation" r:id="rId6" imgW="28676600" imgH="6146800" progId="Equation.DSMT4">
                    <p:embed/>
                  </p:oleObj>
                </mc:Choice>
                <mc:Fallback>
                  <p:oleObj name="Equation" r:id="rId6" imgW="28676600" imgH="6146800" progId="Equation.DSMT4">
                    <p:embed/>
                    <p:pic>
                      <p:nvPicPr>
                        <p:cNvPr id="79893" name="Object 21">
                          <a:extLst>
                            <a:ext uri="{FF2B5EF4-FFF2-40B4-BE49-F238E27FC236}">
                              <a16:creationId xmlns:a16="http://schemas.microsoft.com/office/drawing/2014/main" id="{DD2BC538-ABE6-7048-B3CD-EA059E768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1" y="2704"/>
                          <a:ext cx="2887" cy="616"/>
                        </a:xfrm>
                        <a:prstGeom prst="rect">
                          <a:avLst/>
                        </a:prstGeom>
                        <a:solidFill>
                          <a:schemeClr val="bg2"/>
                        </a:solidFill>
                        <a:ln w="28575">
                          <a:solidFill>
                            <a:schemeClr val="accent5"/>
                          </a:solidFill>
                          <a:miter lim="800000"/>
                          <a:headEnd/>
                          <a:tailEnd/>
                        </a:ln>
                        <a:effectLst/>
                      </p:spPr>
                    </p:pic>
                  </p:oleObj>
                </mc:Fallback>
              </mc:AlternateContent>
            </a:graphicData>
          </a:graphic>
        </p:graphicFrame>
      </p:grpSp>
      <p:grpSp>
        <p:nvGrpSpPr>
          <p:cNvPr id="79908" name="Group 36">
            <a:extLst>
              <a:ext uri="{FF2B5EF4-FFF2-40B4-BE49-F238E27FC236}">
                <a16:creationId xmlns:a16="http://schemas.microsoft.com/office/drawing/2014/main" id="{364354EE-9DDE-A647-B973-DEDA96CEB220}"/>
              </a:ext>
            </a:extLst>
          </p:cNvPr>
          <p:cNvGrpSpPr>
            <a:grpSpLocks/>
          </p:cNvGrpSpPr>
          <p:nvPr/>
        </p:nvGrpSpPr>
        <p:grpSpPr bwMode="auto">
          <a:xfrm>
            <a:off x="1243013" y="4102100"/>
            <a:ext cx="2166938" cy="2184400"/>
            <a:chOff x="1515" y="2704"/>
            <a:chExt cx="1365" cy="1376"/>
          </a:xfrm>
        </p:grpSpPr>
        <p:sp>
          <p:nvSpPr>
            <p:cNvPr id="79895" name="Oval 23">
              <a:extLst>
                <a:ext uri="{FF2B5EF4-FFF2-40B4-BE49-F238E27FC236}">
                  <a16:creationId xmlns:a16="http://schemas.microsoft.com/office/drawing/2014/main" id="{858909EA-2ED2-424B-A16C-AAF44F16DB5F}"/>
                </a:ext>
              </a:extLst>
            </p:cNvPr>
            <p:cNvSpPr>
              <a:spLocks noChangeArrowheads="1"/>
            </p:cNvSpPr>
            <p:nvPr/>
          </p:nvSpPr>
          <p:spPr bwMode="auto">
            <a:xfrm>
              <a:off x="1824" y="2704"/>
              <a:ext cx="1056" cy="576"/>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9897" name="Line 25">
              <a:extLst>
                <a:ext uri="{FF2B5EF4-FFF2-40B4-BE49-F238E27FC236}">
                  <a16:creationId xmlns:a16="http://schemas.microsoft.com/office/drawing/2014/main" id="{A42F2CEB-832E-F041-97EB-BDAA9CA332C3}"/>
                </a:ext>
              </a:extLst>
            </p:cNvPr>
            <p:cNvSpPr>
              <a:spLocks noChangeShapeType="1"/>
            </p:cNvSpPr>
            <p:nvPr/>
          </p:nvSpPr>
          <p:spPr bwMode="auto">
            <a:xfrm flipH="1">
              <a:off x="1968" y="3280"/>
              <a:ext cx="336" cy="192"/>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aphicFrame>
          <p:nvGraphicFramePr>
            <p:cNvPr id="79899" name="Object 27">
              <a:extLst>
                <a:ext uri="{FF2B5EF4-FFF2-40B4-BE49-F238E27FC236}">
                  <a16:creationId xmlns:a16="http://schemas.microsoft.com/office/drawing/2014/main" id="{7451B583-EAD2-CE4E-AF75-14A89AA43167}"/>
                </a:ext>
              </a:extLst>
            </p:cNvPr>
            <p:cNvGraphicFramePr>
              <a:graphicFrameLocks noChangeAspect="1"/>
            </p:cNvGraphicFramePr>
            <p:nvPr>
              <p:extLst>
                <p:ext uri="{D42A27DB-BD31-4B8C-83A1-F6EECF244321}">
                  <p14:modId xmlns:p14="http://schemas.microsoft.com/office/powerpoint/2010/main" val="1480462535"/>
                </p:ext>
              </p:extLst>
            </p:nvPr>
          </p:nvGraphicFramePr>
          <p:xfrm>
            <a:off x="1515" y="3376"/>
            <a:ext cx="592" cy="704"/>
          </p:xfrm>
          <a:graphic>
            <a:graphicData uri="http://schemas.openxmlformats.org/presentationml/2006/ole">
              <mc:AlternateContent xmlns:mc="http://schemas.openxmlformats.org/markup-compatibility/2006">
                <mc:Choice xmlns:v="urn:schemas-microsoft-com:vml" Requires="v">
                  <p:oleObj spid="_x0000_s1210699" name="Equation" r:id="rId8" imgW="6146800" imgH="9944100" progId="Equation.DSMT4">
                    <p:embed/>
                  </p:oleObj>
                </mc:Choice>
                <mc:Fallback>
                  <p:oleObj name="Equation" r:id="rId8" imgW="6146800" imgH="9944100" progId="Equation.DSMT4">
                    <p:embed/>
                    <p:pic>
                      <p:nvPicPr>
                        <p:cNvPr id="79899" name="Object 27">
                          <a:extLst>
                            <a:ext uri="{FF2B5EF4-FFF2-40B4-BE49-F238E27FC236}">
                              <a16:creationId xmlns:a16="http://schemas.microsoft.com/office/drawing/2014/main" id="{7451B583-EAD2-CE4E-AF75-14A89AA4316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7026" t="-16681" r="-27026" b="-16681"/>
                        <a:stretch>
                          <a:fillRect/>
                        </a:stretch>
                      </p:blipFill>
                      <p:spPr bwMode="auto">
                        <a:xfrm>
                          <a:off x="1515" y="3376"/>
                          <a:ext cx="592" cy="704"/>
                        </a:xfrm>
                        <a:prstGeom prst="rect">
                          <a:avLst/>
                        </a:prstGeom>
                        <a:noFill/>
                        <a:ln w="9525">
                          <a:noFill/>
                          <a:miter lim="800000"/>
                          <a:headEnd/>
                          <a:tailEnd/>
                        </a:ln>
                        <a:effectLst/>
                      </p:spPr>
                    </p:pic>
                  </p:oleObj>
                </mc:Fallback>
              </mc:AlternateContent>
            </a:graphicData>
          </a:graphic>
        </p:graphicFrame>
      </p:grpSp>
      <p:grpSp>
        <p:nvGrpSpPr>
          <p:cNvPr id="79909" name="Group 37">
            <a:extLst>
              <a:ext uri="{FF2B5EF4-FFF2-40B4-BE49-F238E27FC236}">
                <a16:creationId xmlns:a16="http://schemas.microsoft.com/office/drawing/2014/main" id="{1A7DA34C-D8AE-544A-B967-A2878DAB76B5}"/>
              </a:ext>
            </a:extLst>
          </p:cNvPr>
          <p:cNvGrpSpPr>
            <a:grpSpLocks/>
          </p:cNvGrpSpPr>
          <p:nvPr/>
        </p:nvGrpSpPr>
        <p:grpSpPr bwMode="auto">
          <a:xfrm>
            <a:off x="4781550" y="4178300"/>
            <a:ext cx="2819400" cy="1882775"/>
            <a:chOff x="3744" y="2752"/>
            <a:chExt cx="1776" cy="1186"/>
          </a:xfrm>
        </p:grpSpPr>
        <p:sp>
          <p:nvSpPr>
            <p:cNvPr id="79896" name="Oval 24">
              <a:extLst>
                <a:ext uri="{FF2B5EF4-FFF2-40B4-BE49-F238E27FC236}">
                  <a16:creationId xmlns:a16="http://schemas.microsoft.com/office/drawing/2014/main" id="{87F23009-301A-1943-AD04-CB0977755AAD}"/>
                </a:ext>
              </a:extLst>
            </p:cNvPr>
            <p:cNvSpPr>
              <a:spLocks noChangeArrowheads="1"/>
            </p:cNvSpPr>
            <p:nvPr/>
          </p:nvSpPr>
          <p:spPr bwMode="auto">
            <a:xfrm>
              <a:off x="3744" y="2752"/>
              <a:ext cx="576" cy="576"/>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79898" name="Line 26">
              <a:extLst>
                <a:ext uri="{FF2B5EF4-FFF2-40B4-BE49-F238E27FC236}">
                  <a16:creationId xmlns:a16="http://schemas.microsoft.com/office/drawing/2014/main" id="{BAFBB620-CBBA-0148-B606-33D8AD3E56FF}"/>
                </a:ext>
              </a:extLst>
            </p:cNvPr>
            <p:cNvSpPr>
              <a:spLocks noChangeShapeType="1"/>
            </p:cNvSpPr>
            <p:nvPr/>
          </p:nvSpPr>
          <p:spPr bwMode="auto">
            <a:xfrm>
              <a:off x="4320" y="2944"/>
              <a:ext cx="480" cy="144"/>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aphicFrame>
          <p:nvGraphicFramePr>
            <p:cNvPr id="79901" name="Object 29">
              <a:extLst>
                <a:ext uri="{FF2B5EF4-FFF2-40B4-BE49-F238E27FC236}">
                  <a16:creationId xmlns:a16="http://schemas.microsoft.com/office/drawing/2014/main" id="{A7236543-7290-BD4E-9631-F6DAF4048AA2}"/>
                </a:ext>
              </a:extLst>
            </p:cNvPr>
            <p:cNvGraphicFramePr>
              <a:graphicFrameLocks noChangeAspect="1"/>
            </p:cNvGraphicFramePr>
            <p:nvPr>
              <p:extLst>
                <p:ext uri="{D42A27DB-BD31-4B8C-83A1-F6EECF244321}">
                  <p14:modId xmlns:p14="http://schemas.microsoft.com/office/powerpoint/2010/main" val="920925318"/>
                </p:ext>
              </p:extLst>
            </p:nvPr>
          </p:nvGraphicFramePr>
          <p:xfrm>
            <a:off x="4372" y="3105"/>
            <a:ext cx="1148" cy="833"/>
          </p:xfrm>
          <a:graphic>
            <a:graphicData uri="http://schemas.openxmlformats.org/presentationml/2006/ole">
              <mc:AlternateContent xmlns:mc="http://schemas.openxmlformats.org/markup-compatibility/2006">
                <mc:Choice xmlns:v="urn:schemas-microsoft-com:vml" Requires="v">
                  <p:oleObj spid="_x0000_s1210700" name="Equation" r:id="rId10" imgW="16967200" imgH="11112500" progId="Equation.DSMT4">
                    <p:embed/>
                  </p:oleObj>
                </mc:Choice>
                <mc:Fallback>
                  <p:oleObj name="Equation" r:id="rId10" imgW="16967200" imgH="11112500" progId="Equation.DSMT4">
                    <p:embed/>
                    <p:pic>
                      <p:nvPicPr>
                        <p:cNvPr id="79901" name="Object 29">
                          <a:extLst>
                            <a:ext uri="{FF2B5EF4-FFF2-40B4-BE49-F238E27FC236}">
                              <a16:creationId xmlns:a16="http://schemas.microsoft.com/office/drawing/2014/main" id="{A7236543-7290-BD4E-9631-F6DAF4048A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9775" t="-16208" r="-9775" b="-16208"/>
                        <a:stretch>
                          <a:fillRect/>
                        </a:stretch>
                      </p:blipFill>
                      <p:spPr bwMode="auto">
                        <a:xfrm>
                          <a:off x="4372" y="3105"/>
                          <a:ext cx="1148" cy="833"/>
                        </a:xfrm>
                        <a:prstGeom prst="rect">
                          <a:avLst/>
                        </a:prstGeom>
                        <a:noFill/>
                        <a:ln w="9525">
                          <a:noFill/>
                          <a:miter lim="800000"/>
                          <a:headEnd/>
                          <a:tailEnd/>
                        </a:ln>
                        <a:effectLst/>
                      </p:spPr>
                    </p:pic>
                  </p:oleObj>
                </mc:Fallback>
              </mc:AlternateContent>
            </a:graphicData>
          </a:graphic>
        </p:graphicFrame>
      </p:grpSp>
      <p:sp>
        <p:nvSpPr>
          <p:cNvPr id="79913" name="Rectangle 41">
            <a:extLst>
              <a:ext uri="{FF2B5EF4-FFF2-40B4-BE49-F238E27FC236}">
                <a16:creationId xmlns:a16="http://schemas.microsoft.com/office/drawing/2014/main" id="{A0B0087C-A78C-6944-934F-E1BC62767FF3}"/>
              </a:ext>
            </a:extLst>
          </p:cNvPr>
          <p:cNvSpPr>
            <a:spLocks noGrp="1" noChangeArrowheads="1"/>
          </p:cNvSpPr>
          <p:nvPr>
            <p:ph type="title"/>
          </p:nvPr>
        </p:nvSpPr>
        <p:spPr>
          <a:xfrm>
            <a:off x="0" y="100013"/>
            <a:ext cx="8820472" cy="549275"/>
          </a:xfrm>
          <a:noFill/>
          <a:ln/>
        </p:spPr>
        <p:txBody>
          <a:bodyPr/>
          <a:lstStyle/>
          <a:p>
            <a:r>
              <a:rPr lang="es-ES" sz="3200" dirty="0"/>
              <a:t>Cálculo de los intervalos LSD</a:t>
            </a:r>
            <a:endParaRPr lang="es-ES_tradnl" altLang="es-ES" sz="3000" dirty="0">
              <a:solidFill>
                <a:schemeClr val="folHlink"/>
              </a:solidFill>
            </a:endParaRPr>
          </a:p>
        </p:txBody>
      </p:sp>
      <p:pic>
        <p:nvPicPr>
          <p:cNvPr id="79914" name="Picture 42" descr="MCj02991330000[1]">
            <a:extLst>
              <a:ext uri="{FF2B5EF4-FFF2-40B4-BE49-F238E27FC236}">
                <a16:creationId xmlns:a16="http://schemas.microsoft.com/office/drawing/2014/main" id="{C2B1A21F-663D-E944-A317-8C483EF07E2E}"/>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101013" y="5876925"/>
            <a:ext cx="530225" cy="74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555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79910"/>
                                        </p:tgtEl>
                                        <p:attrNameLst>
                                          <p:attrName>style.visibility</p:attrName>
                                        </p:attrNameLst>
                                      </p:cBhvr>
                                      <p:to>
                                        <p:strVal val="visible"/>
                                      </p:to>
                                    </p:set>
                                    <p:anim calcmode="lin" valueType="num">
                                      <p:cBhvr>
                                        <p:cTn id="7" dur="500" fill="hold"/>
                                        <p:tgtEl>
                                          <p:spTgt spid="79910"/>
                                        </p:tgtEl>
                                        <p:attrNameLst>
                                          <p:attrName>ppt_w</p:attrName>
                                        </p:attrNameLst>
                                      </p:cBhvr>
                                      <p:tavLst>
                                        <p:tav tm="0">
                                          <p:val>
                                            <p:fltVal val="0"/>
                                          </p:val>
                                        </p:tav>
                                        <p:tav tm="100000">
                                          <p:val>
                                            <p:strVal val="#ppt_w"/>
                                          </p:val>
                                        </p:tav>
                                      </p:tavLst>
                                    </p:anim>
                                    <p:anim calcmode="lin" valueType="num">
                                      <p:cBhvr>
                                        <p:cTn id="8" dur="500" fill="hold"/>
                                        <p:tgtEl>
                                          <p:spTgt spid="7991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2" presetClass="entr" presetSubtype="1" fill="hold" nodeType="afterEffect">
                                  <p:stCondLst>
                                    <p:cond delay="2000"/>
                                  </p:stCondLst>
                                  <p:childTnLst>
                                    <p:set>
                                      <p:cBhvr>
                                        <p:cTn id="11" dur="1" fill="hold">
                                          <p:stCondLst>
                                            <p:cond delay="0"/>
                                          </p:stCondLst>
                                        </p:cTn>
                                        <p:tgtEl>
                                          <p:spTgt spid="79908"/>
                                        </p:tgtEl>
                                        <p:attrNameLst>
                                          <p:attrName>style.visibility</p:attrName>
                                        </p:attrNameLst>
                                      </p:cBhvr>
                                      <p:to>
                                        <p:strVal val="visible"/>
                                      </p:to>
                                    </p:set>
                                    <p:animEffect transition="in" filter="wipe(up)">
                                      <p:cBhvr>
                                        <p:cTn id="12" dur="500"/>
                                        <p:tgtEl>
                                          <p:spTgt spid="79908"/>
                                        </p:tgtEl>
                                      </p:cBhvr>
                                    </p:animEffect>
                                  </p:childTnLst>
                                </p:cTn>
                              </p:par>
                            </p:childTnLst>
                          </p:cTn>
                        </p:par>
                        <p:par>
                          <p:cTn id="13" fill="hold" nodeType="afterGroup">
                            <p:stCondLst>
                              <p:cond delay="3000"/>
                            </p:stCondLst>
                            <p:childTnLst>
                              <p:par>
                                <p:cTn id="14" presetID="22" presetClass="entr" presetSubtype="1" fill="hold" nodeType="afterEffect">
                                  <p:stCondLst>
                                    <p:cond delay="1000"/>
                                  </p:stCondLst>
                                  <p:childTnLst>
                                    <p:set>
                                      <p:cBhvr>
                                        <p:cTn id="15" dur="1" fill="hold">
                                          <p:stCondLst>
                                            <p:cond delay="0"/>
                                          </p:stCondLst>
                                        </p:cTn>
                                        <p:tgtEl>
                                          <p:spTgt spid="79909"/>
                                        </p:tgtEl>
                                        <p:attrNameLst>
                                          <p:attrName>style.visibility</p:attrName>
                                        </p:attrNameLst>
                                      </p:cBhvr>
                                      <p:to>
                                        <p:strVal val="visible"/>
                                      </p:to>
                                    </p:set>
                                    <p:animEffect transition="in" filter="wipe(up)">
                                      <p:cBhvr>
                                        <p:cTn id="16" dur="500"/>
                                        <p:tgtEl>
                                          <p:spTgt spid="79909"/>
                                        </p:tgtEl>
                                      </p:cBhvr>
                                    </p:animEffect>
                                  </p:childTnLst>
                                </p:cTn>
                              </p:par>
                            </p:childTnLst>
                          </p:cTn>
                        </p:par>
                        <p:par>
                          <p:cTn id="17" fill="hold" nodeType="afterGroup">
                            <p:stCondLst>
                              <p:cond delay="4500"/>
                            </p:stCondLst>
                            <p:childTnLst>
                              <p:par>
                                <p:cTn id="18" presetID="51" presetClass="entr" presetSubtype="0" fill="hold" nodeType="afterEffect">
                                  <p:stCondLst>
                                    <p:cond delay="0"/>
                                  </p:stCondLst>
                                  <p:childTnLst>
                                    <p:set>
                                      <p:cBhvr>
                                        <p:cTn id="19" dur="1" fill="hold">
                                          <p:stCondLst>
                                            <p:cond delay="0"/>
                                          </p:stCondLst>
                                        </p:cTn>
                                        <p:tgtEl>
                                          <p:spTgt spid="79914"/>
                                        </p:tgtEl>
                                        <p:attrNameLst>
                                          <p:attrName>style.visibility</p:attrName>
                                        </p:attrNameLst>
                                      </p:cBhvr>
                                      <p:to>
                                        <p:strVal val="visible"/>
                                      </p:to>
                                    </p:set>
                                    <p:animEffect transition="in" filter="fade">
                                      <p:cBhvr>
                                        <p:cTn id="20" dur="770" decel="100000"/>
                                        <p:tgtEl>
                                          <p:spTgt spid="79914"/>
                                        </p:tgtEl>
                                      </p:cBhvr>
                                    </p:animEffect>
                                    <p:animScale>
                                      <p:cBhvr>
                                        <p:cTn id="21" dur="770" decel="100000"/>
                                        <p:tgtEl>
                                          <p:spTgt spid="79914"/>
                                        </p:tgtEl>
                                      </p:cBhvr>
                                      <p:from x="10000" y="10000"/>
                                      <p:to x="200000" y="450000"/>
                                    </p:animScale>
                                    <p:animScale>
                                      <p:cBhvr>
                                        <p:cTn id="22" dur="1230" accel="100000" fill="hold">
                                          <p:stCondLst>
                                            <p:cond delay="770"/>
                                          </p:stCondLst>
                                        </p:cTn>
                                        <p:tgtEl>
                                          <p:spTgt spid="79914"/>
                                        </p:tgtEl>
                                      </p:cBhvr>
                                      <p:from x="200000" y="450000"/>
                                      <p:to x="100000" y="100000"/>
                                    </p:animScale>
                                    <p:set>
                                      <p:cBhvr>
                                        <p:cTn id="23" dur="770" fill="hold"/>
                                        <p:tgtEl>
                                          <p:spTgt spid="79914"/>
                                        </p:tgtEl>
                                        <p:attrNameLst>
                                          <p:attrName>ppt_x</p:attrName>
                                        </p:attrNameLst>
                                      </p:cBhvr>
                                      <p:to>
                                        <p:strVal val="(0.5)"/>
                                      </p:to>
                                    </p:set>
                                    <p:anim from="(0.5)" to="(#ppt_x)" calcmode="lin" valueType="num">
                                      <p:cBhvr>
                                        <p:cTn id="24" dur="1230" accel="100000" fill="hold">
                                          <p:stCondLst>
                                            <p:cond delay="770"/>
                                          </p:stCondLst>
                                        </p:cTn>
                                        <p:tgtEl>
                                          <p:spTgt spid="79914"/>
                                        </p:tgtEl>
                                        <p:attrNameLst>
                                          <p:attrName>ppt_x</p:attrName>
                                        </p:attrNameLst>
                                      </p:cBhvr>
                                    </p:anim>
                                    <p:set>
                                      <p:cBhvr>
                                        <p:cTn id="25" dur="770" fill="hold"/>
                                        <p:tgtEl>
                                          <p:spTgt spid="79914"/>
                                        </p:tgtEl>
                                        <p:attrNameLst>
                                          <p:attrName>ppt_y</p:attrName>
                                        </p:attrNameLst>
                                      </p:cBhvr>
                                      <p:to>
                                        <p:strVal val="(#ppt_y+0.4)"/>
                                      </p:to>
                                    </p:set>
                                    <p:anim from="(#ppt_y+0.4)" to="(#ppt_y)" calcmode="lin" valueType="num">
                                      <p:cBhvr>
                                        <p:cTn id="26" dur="1230" accel="100000" fill="hold">
                                          <p:stCondLst>
                                            <p:cond delay="770"/>
                                          </p:stCondLst>
                                        </p:cTn>
                                        <p:tgtEl>
                                          <p:spTgt spid="7991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47D105-1302-194C-922F-01442331C2C5}"/>
              </a:ext>
            </a:extLst>
          </p:cNvPr>
          <p:cNvSpPr>
            <a:spLocks noGrp="1"/>
          </p:cNvSpPr>
          <p:nvPr>
            <p:ph type="title"/>
          </p:nvPr>
        </p:nvSpPr>
        <p:spPr/>
        <p:txBody>
          <a:bodyPr/>
          <a:lstStyle/>
          <a:p>
            <a:r>
              <a:rPr lang="es-ES" dirty="0"/>
              <a:t>Ejemplo Proveedores. Intervalos LSD</a:t>
            </a:r>
          </a:p>
        </p:txBody>
      </p:sp>
      <p:sp>
        <p:nvSpPr>
          <p:cNvPr id="4" name="Marcador de pie de página 3">
            <a:extLst>
              <a:ext uri="{FF2B5EF4-FFF2-40B4-BE49-F238E27FC236}">
                <a16:creationId xmlns:a16="http://schemas.microsoft.com/office/drawing/2014/main" id="{CC6FE23A-BD29-4F4B-8220-78AEB3935460}"/>
              </a:ext>
            </a:extLst>
          </p:cNvPr>
          <p:cNvSpPr txBox="1">
            <a:spLocks/>
          </p:cNvSpPr>
          <p:nvPr/>
        </p:nvSpPr>
        <p:spPr>
          <a:xfrm>
            <a:off x="0" y="0"/>
            <a:ext cx="0" cy="0"/>
          </a:xfrm>
        </p:spPr>
        <p:txBody>
          <a:bodyPr/>
          <a:lstStyle>
            <a:defPPr>
              <a:defRPr lang="es-ES_tradnl"/>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r>
              <a:rPr lang="es-ES_tradnl" altLang="es-ES"/>
              <a:t>R.; Zúnica, L. R. </a:t>
            </a:r>
            <a:r>
              <a:rPr lang="es-ES_tradnl" altLang="es-ES" i="1"/>
              <a:t>Estadística</a:t>
            </a:r>
            <a:r>
              <a:rPr lang="es-ES_tradnl" altLang="es-ES"/>
              <a:t>. I.S.B.N 84-7721-223-6</a:t>
            </a:r>
            <a:r>
              <a:rPr lang="es-ES_tradnl" altLang="es-ES" sz="1100" i="1"/>
              <a:t> </a:t>
            </a:r>
            <a:endParaRPr lang="es-ES" altLang="es-ES" sz="1100" i="1" dirty="0"/>
          </a:p>
        </p:txBody>
      </p:sp>
      <p:graphicFrame>
        <p:nvGraphicFramePr>
          <p:cNvPr id="5" name="Object 27">
            <a:extLst>
              <a:ext uri="{FF2B5EF4-FFF2-40B4-BE49-F238E27FC236}">
                <a16:creationId xmlns:a16="http://schemas.microsoft.com/office/drawing/2014/main" id="{877A12F5-4277-A348-BA7B-9CBDA33658BB}"/>
              </a:ext>
            </a:extLst>
          </p:cNvPr>
          <p:cNvGraphicFramePr>
            <a:graphicFrameLocks noChangeAspect="1"/>
          </p:cNvGraphicFramePr>
          <p:nvPr/>
        </p:nvGraphicFramePr>
        <p:xfrm>
          <a:off x="2124075" y="4149725"/>
          <a:ext cx="4176713" cy="1257300"/>
        </p:xfrm>
        <a:graphic>
          <a:graphicData uri="http://schemas.openxmlformats.org/presentationml/2006/ole">
            <mc:AlternateContent xmlns:mc="http://schemas.openxmlformats.org/markup-compatibility/2006">
              <mc:Choice xmlns:v="urn:schemas-microsoft-com:vml" Requires="v">
                <p:oleObj spid="_x0000_s1216753" name="Ecuación" r:id="rId3" imgW="33058100" imgH="9944100" progId="Equation.3">
                  <p:embed/>
                </p:oleObj>
              </mc:Choice>
              <mc:Fallback>
                <p:oleObj name="Ecuación" r:id="rId3" imgW="33058100" imgH="9944100" progId="Equation.3">
                  <p:embed/>
                  <p:pic>
                    <p:nvPicPr>
                      <p:cNvPr id="303131" name="Object 27">
                        <a:extLst>
                          <a:ext uri="{FF2B5EF4-FFF2-40B4-BE49-F238E27FC236}">
                            <a16:creationId xmlns:a16="http://schemas.microsoft.com/office/drawing/2014/main" id="{5BFA5E04-1876-6D43-9218-611F98A63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4149725"/>
                        <a:ext cx="4176713"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2">
            <a:extLst>
              <a:ext uri="{FF2B5EF4-FFF2-40B4-BE49-F238E27FC236}">
                <a16:creationId xmlns:a16="http://schemas.microsoft.com/office/drawing/2014/main" id="{73091FDB-D320-484C-9924-F911604F5F27}"/>
              </a:ext>
            </a:extLst>
          </p:cNvPr>
          <p:cNvSpPr txBox="1">
            <a:spLocks noChangeArrowheads="1"/>
          </p:cNvSpPr>
          <p:nvPr/>
        </p:nvSpPr>
        <p:spPr bwMode="auto">
          <a:xfrm>
            <a:off x="323850" y="836613"/>
            <a:ext cx="7062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b="1" dirty="0">
                <a:solidFill>
                  <a:schemeClr val="tx2"/>
                </a:solidFill>
              </a:rPr>
              <a:t>Ejemplo (sin el dato anómalo):</a:t>
            </a:r>
          </a:p>
        </p:txBody>
      </p:sp>
      <p:sp>
        <p:nvSpPr>
          <p:cNvPr id="7" name="Text Box 4">
            <a:extLst>
              <a:ext uri="{FF2B5EF4-FFF2-40B4-BE49-F238E27FC236}">
                <a16:creationId xmlns:a16="http://schemas.microsoft.com/office/drawing/2014/main" id="{4EADCDEA-2FA2-D346-AC95-1C32E2DD2D64}"/>
              </a:ext>
            </a:extLst>
          </p:cNvPr>
          <p:cNvSpPr txBox="1">
            <a:spLocks noChangeArrowheads="1"/>
          </p:cNvSpPr>
          <p:nvPr/>
        </p:nvSpPr>
        <p:spPr bwMode="auto">
          <a:xfrm>
            <a:off x="762000" y="3810000"/>
            <a:ext cx="358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a:solidFill>
                  <a:schemeClr val="tx2"/>
                </a:solidFill>
              </a:rPr>
              <a:t>Intervalo LSD Prov 3:</a:t>
            </a:r>
          </a:p>
        </p:txBody>
      </p:sp>
      <p:grpSp>
        <p:nvGrpSpPr>
          <p:cNvPr id="8" name="Group 6">
            <a:extLst>
              <a:ext uri="{FF2B5EF4-FFF2-40B4-BE49-F238E27FC236}">
                <a16:creationId xmlns:a16="http://schemas.microsoft.com/office/drawing/2014/main" id="{95085D92-EC63-C84E-9148-A325A44A1A27}"/>
              </a:ext>
            </a:extLst>
          </p:cNvPr>
          <p:cNvGrpSpPr>
            <a:grpSpLocks/>
          </p:cNvGrpSpPr>
          <p:nvPr/>
        </p:nvGrpSpPr>
        <p:grpSpPr bwMode="auto">
          <a:xfrm>
            <a:off x="320675" y="4518025"/>
            <a:ext cx="2667000" cy="1358900"/>
            <a:chOff x="384" y="1920"/>
            <a:chExt cx="1536" cy="1387"/>
          </a:xfrm>
        </p:grpSpPr>
        <p:grpSp>
          <p:nvGrpSpPr>
            <p:cNvPr id="9" name="Group 7">
              <a:extLst>
                <a:ext uri="{FF2B5EF4-FFF2-40B4-BE49-F238E27FC236}">
                  <a16:creationId xmlns:a16="http://schemas.microsoft.com/office/drawing/2014/main" id="{416C31C2-0FFF-3244-93EB-C73F994BBAF9}"/>
                </a:ext>
              </a:extLst>
            </p:cNvPr>
            <p:cNvGrpSpPr>
              <a:grpSpLocks/>
            </p:cNvGrpSpPr>
            <p:nvPr/>
          </p:nvGrpSpPr>
          <p:grpSpPr bwMode="auto">
            <a:xfrm>
              <a:off x="1056" y="1920"/>
              <a:ext cx="864" cy="672"/>
              <a:chOff x="1056" y="1920"/>
              <a:chExt cx="864" cy="672"/>
            </a:xfrm>
          </p:grpSpPr>
          <p:sp>
            <p:nvSpPr>
              <p:cNvPr id="11" name="Oval 8">
                <a:extLst>
                  <a:ext uri="{FF2B5EF4-FFF2-40B4-BE49-F238E27FC236}">
                    <a16:creationId xmlns:a16="http://schemas.microsoft.com/office/drawing/2014/main" id="{C38FED48-046F-2241-AC3D-284C74308E22}"/>
                  </a:ext>
                </a:extLst>
              </p:cNvPr>
              <p:cNvSpPr>
                <a:spLocks noChangeArrowheads="1"/>
              </p:cNvSpPr>
              <p:nvPr/>
            </p:nvSpPr>
            <p:spPr bwMode="auto">
              <a:xfrm>
                <a:off x="1440" y="1920"/>
                <a:ext cx="480" cy="528"/>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solidFill>
                    <a:srgbClr val="CC3300"/>
                  </a:solidFill>
                </a:endParaRPr>
              </a:p>
            </p:txBody>
          </p:sp>
          <p:sp>
            <p:nvSpPr>
              <p:cNvPr id="12" name="Line 9">
                <a:extLst>
                  <a:ext uri="{FF2B5EF4-FFF2-40B4-BE49-F238E27FC236}">
                    <a16:creationId xmlns:a16="http://schemas.microsoft.com/office/drawing/2014/main" id="{B51A3A03-CBA6-514D-A226-0CABEC04894A}"/>
                  </a:ext>
                </a:extLst>
              </p:cNvPr>
              <p:cNvSpPr>
                <a:spLocks noChangeShapeType="1"/>
              </p:cNvSpPr>
              <p:nvPr/>
            </p:nvSpPr>
            <p:spPr bwMode="auto">
              <a:xfrm flipH="1">
                <a:off x="1056" y="2304"/>
                <a:ext cx="384" cy="288"/>
              </a:xfrm>
              <a:prstGeom prst="line">
                <a:avLst/>
              </a:prstGeom>
              <a:noFill/>
              <a:ln w="28575" cap="sq">
                <a:solidFill>
                  <a:srgbClr val="CC3300"/>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sp>
          <p:nvSpPr>
            <p:cNvPr id="10" name="Text Box 10">
              <a:extLst>
                <a:ext uri="{FF2B5EF4-FFF2-40B4-BE49-F238E27FC236}">
                  <a16:creationId xmlns:a16="http://schemas.microsoft.com/office/drawing/2014/main" id="{22B1E068-C769-D34E-BE0D-8F756D3EB410}"/>
                </a:ext>
              </a:extLst>
            </p:cNvPr>
            <p:cNvSpPr txBox="1">
              <a:spLocks noChangeArrowheads="1"/>
            </p:cNvSpPr>
            <p:nvPr/>
          </p:nvSpPr>
          <p:spPr bwMode="auto">
            <a:xfrm>
              <a:off x="384" y="2591"/>
              <a:ext cx="1248" cy="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b="1">
                  <a:solidFill>
                    <a:srgbClr val="008000"/>
                  </a:solidFill>
                </a:rPr>
                <a:t>Media del tratamiento 3</a:t>
              </a:r>
            </a:p>
          </p:txBody>
        </p:sp>
      </p:grpSp>
      <p:sp>
        <p:nvSpPr>
          <p:cNvPr id="13" name="Oval 13">
            <a:extLst>
              <a:ext uri="{FF2B5EF4-FFF2-40B4-BE49-F238E27FC236}">
                <a16:creationId xmlns:a16="http://schemas.microsoft.com/office/drawing/2014/main" id="{C04AA2AB-D5FE-4248-AE3D-111A08B952DC}"/>
              </a:ext>
            </a:extLst>
          </p:cNvPr>
          <p:cNvSpPr>
            <a:spLocks noChangeArrowheads="1"/>
          </p:cNvSpPr>
          <p:nvPr/>
        </p:nvSpPr>
        <p:spPr bwMode="auto">
          <a:xfrm>
            <a:off x="5364163" y="4508500"/>
            <a:ext cx="1008062" cy="59055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solidFill>
                <a:srgbClr val="CC3300"/>
              </a:solidFill>
            </a:endParaRPr>
          </a:p>
        </p:txBody>
      </p:sp>
      <p:sp>
        <p:nvSpPr>
          <p:cNvPr id="14" name="Line 14">
            <a:extLst>
              <a:ext uri="{FF2B5EF4-FFF2-40B4-BE49-F238E27FC236}">
                <a16:creationId xmlns:a16="http://schemas.microsoft.com/office/drawing/2014/main" id="{3DA9ABCA-D6FE-FB43-AA69-48E82D00FE62}"/>
              </a:ext>
            </a:extLst>
          </p:cNvPr>
          <p:cNvSpPr>
            <a:spLocks noChangeShapeType="1"/>
          </p:cNvSpPr>
          <p:nvPr/>
        </p:nvSpPr>
        <p:spPr bwMode="auto">
          <a:xfrm flipH="1">
            <a:off x="6372225" y="4581525"/>
            <a:ext cx="215900" cy="282575"/>
          </a:xfrm>
          <a:prstGeom prst="line">
            <a:avLst/>
          </a:prstGeom>
          <a:noFill/>
          <a:ln w="28575" cap="sq">
            <a:solidFill>
              <a:srgbClr val="CC3300"/>
            </a:solidFill>
            <a:miter lim="800000"/>
            <a:headEnd type="triangle"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5" name="Text Box 15">
            <a:extLst>
              <a:ext uri="{FF2B5EF4-FFF2-40B4-BE49-F238E27FC236}">
                <a16:creationId xmlns:a16="http://schemas.microsoft.com/office/drawing/2014/main" id="{EB21F05E-0073-2E4D-863D-58E68E7B8FA9}"/>
              </a:ext>
            </a:extLst>
          </p:cNvPr>
          <p:cNvSpPr txBox="1">
            <a:spLocks noChangeArrowheads="1"/>
          </p:cNvSpPr>
          <p:nvPr/>
        </p:nvSpPr>
        <p:spPr bwMode="auto">
          <a:xfrm>
            <a:off x="6516688" y="3716338"/>
            <a:ext cx="20161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b="1">
                <a:solidFill>
                  <a:srgbClr val="008000"/>
                </a:solidFill>
              </a:rPr>
              <a:t>Desv. Típica con que se estima cada media</a:t>
            </a:r>
          </a:p>
        </p:txBody>
      </p:sp>
      <p:graphicFrame>
        <p:nvGraphicFramePr>
          <p:cNvPr id="16" name="Object 23">
            <a:extLst>
              <a:ext uri="{FF2B5EF4-FFF2-40B4-BE49-F238E27FC236}">
                <a16:creationId xmlns:a16="http://schemas.microsoft.com/office/drawing/2014/main" id="{73DAC6D6-D26D-3140-9CAA-AB833763F8A6}"/>
              </a:ext>
            </a:extLst>
          </p:cNvPr>
          <p:cNvGraphicFramePr>
            <a:graphicFrameLocks noChangeAspect="1"/>
          </p:cNvGraphicFramePr>
          <p:nvPr/>
        </p:nvGraphicFramePr>
        <p:xfrm>
          <a:off x="1187450" y="1412875"/>
          <a:ext cx="4679950" cy="754063"/>
        </p:xfrm>
        <a:graphic>
          <a:graphicData uri="http://schemas.openxmlformats.org/presentationml/2006/ole">
            <mc:AlternateContent xmlns:mc="http://schemas.openxmlformats.org/markup-compatibility/2006">
              <mc:Choice xmlns:v="urn:schemas-microsoft-com:vml" Requires="v">
                <p:oleObj spid="_x0000_s1216754" name="Ecuación" r:id="rId5" imgW="45351700" imgH="7315200" progId="Equation.3">
                  <p:embed/>
                </p:oleObj>
              </mc:Choice>
              <mc:Fallback>
                <p:oleObj name="Ecuación" r:id="rId5" imgW="45351700" imgH="7315200" progId="Equation.3">
                  <p:embed/>
                  <p:pic>
                    <p:nvPicPr>
                      <p:cNvPr id="303127" name="Object 23">
                        <a:extLst>
                          <a:ext uri="{FF2B5EF4-FFF2-40B4-BE49-F238E27FC236}">
                            <a16:creationId xmlns:a16="http://schemas.microsoft.com/office/drawing/2014/main" id="{CE93A337-4B78-F54B-B38D-2D9535E5C0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1412875"/>
                        <a:ext cx="4679950"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6">
            <a:extLst>
              <a:ext uri="{FF2B5EF4-FFF2-40B4-BE49-F238E27FC236}">
                <a16:creationId xmlns:a16="http://schemas.microsoft.com/office/drawing/2014/main" id="{6535DFC7-76DB-2F47-AB76-F390A4B1F961}"/>
              </a:ext>
            </a:extLst>
          </p:cNvPr>
          <p:cNvGraphicFramePr>
            <a:graphicFrameLocks noChangeAspect="1"/>
          </p:cNvGraphicFramePr>
          <p:nvPr>
            <p:extLst>
              <p:ext uri="{D42A27DB-BD31-4B8C-83A1-F6EECF244321}">
                <p14:modId xmlns:p14="http://schemas.microsoft.com/office/powerpoint/2010/main" val="4258800098"/>
              </p:ext>
            </p:extLst>
          </p:nvPr>
        </p:nvGraphicFramePr>
        <p:xfrm>
          <a:off x="1143000" y="2376488"/>
          <a:ext cx="4564063" cy="1147762"/>
        </p:xfrm>
        <a:graphic>
          <a:graphicData uri="http://schemas.openxmlformats.org/presentationml/2006/ole">
            <mc:AlternateContent xmlns:mc="http://schemas.openxmlformats.org/markup-compatibility/2006">
              <mc:Choice xmlns:v="urn:schemas-microsoft-com:vml" Requires="v">
                <p:oleObj spid="_x0000_s1216755" name="Equation" r:id="rId7" imgW="44183300" imgH="11112500" progId="Equation.DSMT4">
                  <p:embed/>
                </p:oleObj>
              </mc:Choice>
              <mc:Fallback>
                <p:oleObj name="Equation" r:id="rId7" imgW="44183300" imgH="11112500" progId="Equation.DSMT4">
                  <p:embed/>
                  <p:pic>
                    <p:nvPicPr>
                      <p:cNvPr id="303130" name="Object 26">
                        <a:extLst>
                          <a:ext uri="{FF2B5EF4-FFF2-40B4-BE49-F238E27FC236}">
                            <a16:creationId xmlns:a16="http://schemas.microsoft.com/office/drawing/2014/main" id="{2043D449-A0AB-F540-8E26-94849F6FF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2376488"/>
                        <a:ext cx="4564063" cy="114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8061904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2000"/>
                                        <p:tgtEl>
                                          <p:spTgt spid="5"/>
                                        </p:tgtEl>
                                      </p:cBhvr>
                                    </p:animEffect>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2000" fill="hold"/>
                                        <p:tgtEl>
                                          <p:spTgt spid="8"/>
                                        </p:tgtEl>
                                        <p:attrNameLst>
                                          <p:attrName>ppt_w</p:attrName>
                                        </p:attrNameLst>
                                      </p:cBhvr>
                                      <p:tavLst>
                                        <p:tav tm="0">
                                          <p:val>
                                            <p:fltVal val="0"/>
                                          </p:val>
                                        </p:tav>
                                        <p:tav tm="100000">
                                          <p:val>
                                            <p:strVal val="#ppt_w"/>
                                          </p:val>
                                        </p:tav>
                                      </p:tavLst>
                                    </p:anim>
                                    <p:anim calcmode="lin" valueType="num">
                                      <p:cBhvr>
                                        <p:cTn id="18" dur="2000" fill="hold"/>
                                        <p:tgtEl>
                                          <p:spTgt spid="8"/>
                                        </p:tgtEl>
                                        <p:attrNameLst>
                                          <p:attrName>ppt_h</p:attrName>
                                        </p:attrNameLst>
                                      </p:cBhvr>
                                      <p:tavLst>
                                        <p:tav tm="0">
                                          <p:val>
                                            <p:fltVal val="0"/>
                                          </p:val>
                                        </p:tav>
                                        <p:tav tm="100000">
                                          <p:val>
                                            <p:strVal val="#ppt_h"/>
                                          </p:val>
                                        </p:tav>
                                      </p:tavLst>
                                    </p:anim>
                                  </p:childTnLst>
                                </p:cTn>
                              </p:par>
                            </p:childTnLst>
                          </p:cTn>
                        </p:par>
                        <p:par>
                          <p:cTn id="19" fill="hold">
                            <p:stCondLst>
                              <p:cond delay="4000"/>
                            </p:stCondLst>
                            <p:childTnLst>
                              <p:par>
                                <p:cTn id="20" presetID="2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childTnLst>
                          </p:cTn>
                        </p:par>
                        <p:par>
                          <p:cTn id="23" fill="hold">
                            <p:stCondLst>
                              <p:cond delay="4500"/>
                            </p:stCondLst>
                            <p:childTnLst>
                              <p:par>
                                <p:cTn id="24" presetID="22" presetClass="entr" presetSubtype="4"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par>
                          <p:cTn id="27" fill="hold">
                            <p:stCondLst>
                              <p:cond delay="5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13"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normAutofit/>
          </a:bodyPr>
          <a:lstStyle/>
          <a:p>
            <a:r>
              <a:rPr lang="es-ES_tradnl" dirty="0"/>
              <a:t>Un ejemplo</a:t>
            </a:r>
            <a:endParaRPr lang="es-ES_tradnl" b="1" dirty="0">
              <a:solidFill>
                <a:srgbClr val="008000"/>
              </a:solidFill>
            </a:endParaRPr>
          </a:p>
        </p:txBody>
      </p:sp>
      <p:sp>
        <p:nvSpPr>
          <p:cNvPr id="7" name="Rectangle 3"/>
          <p:cNvSpPr txBox="1">
            <a:spLocks noChangeArrowheads="1"/>
          </p:cNvSpPr>
          <p:nvPr/>
        </p:nvSpPr>
        <p:spPr bwMode="auto">
          <a:xfrm>
            <a:off x="3034520" y="1528688"/>
            <a:ext cx="5808647" cy="1521707"/>
          </a:xfrm>
          <a:prstGeom prst="rect">
            <a:avLst/>
          </a:prstGeom>
          <a:noFill/>
          <a:ln w="9525">
            <a:noFill/>
            <a:miter lim="800000"/>
            <a:headEnd/>
            <a:tailEnd/>
          </a:ln>
          <a:effectLst/>
        </p:spPr>
        <p:txBody>
          <a:bodyPr vert="horz" wrap="square" lIns="84406" tIns="42203" rIns="84406" bIns="42203" numCol="1" anchor="t" anchorCtr="0" compatLnSpc="1">
            <a:prstTxWarp prst="textNoShape">
              <a:avLst/>
            </a:prstTxWarp>
          </a:bodyPr>
          <a:lstStyle>
            <a:lvl1pPr marL="342900" indent="-342900" algn="l" rtl="0" fontAlgn="base">
              <a:spcBef>
                <a:spcPct val="20000"/>
              </a:spcBef>
              <a:spcAft>
                <a:spcPct val="0"/>
              </a:spcAft>
              <a:buClr>
                <a:schemeClr val="folHlink"/>
              </a:buClr>
              <a:buSzPct val="75000"/>
              <a:buFont typeface="Wingdings" pitchFamily="2" charset="2"/>
              <a:buChar char="n"/>
              <a:defRPr sz="2400">
                <a:solidFill>
                  <a:schemeClr val="tx1"/>
                </a:solidFill>
                <a:latin typeface="+mn-lt"/>
                <a:ea typeface="+mn-ea"/>
                <a:cs typeface="+mn-cs"/>
              </a:defRPr>
            </a:lvl1pPr>
            <a:lvl2pPr marL="742950" indent="-285750" algn="l" rtl="0" fontAlgn="base">
              <a:spcBef>
                <a:spcPct val="20000"/>
              </a:spcBef>
              <a:spcAft>
                <a:spcPct val="0"/>
              </a:spcAft>
              <a:buClr>
                <a:srgbClr val="0000BA"/>
              </a:buClr>
              <a:buSzPct val="70000"/>
              <a:buFont typeface="Wingdings" pitchFamily="2" charset="2"/>
              <a:buChar char="n"/>
              <a:defRPr sz="2000">
                <a:solidFill>
                  <a:schemeClr val="tx1"/>
                </a:solidFill>
                <a:latin typeface="+mn-lt"/>
              </a:defRPr>
            </a:lvl2pPr>
            <a:lvl3pPr marL="1143000" indent="-228600" algn="l" rtl="0" fontAlgn="base">
              <a:spcBef>
                <a:spcPct val="20000"/>
              </a:spcBef>
              <a:spcAft>
                <a:spcPct val="0"/>
              </a:spcAft>
              <a:buClr>
                <a:schemeClr val="accent1"/>
              </a:buClr>
              <a:buChar char="•"/>
              <a:defRPr>
                <a:solidFill>
                  <a:schemeClr val="tx1"/>
                </a:solidFill>
                <a:latin typeface="+mn-lt"/>
              </a:defRPr>
            </a:lvl3pPr>
            <a:lvl4pPr marL="1600200" indent="-228600" algn="l" rtl="0" fontAlgn="base">
              <a:spcBef>
                <a:spcPct val="20000"/>
              </a:spcBef>
              <a:spcAft>
                <a:spcPct val="0"/>
              </a:spcAft>
              <a:buClr>
                <a:schemeClr val="hlink"/>
              </a:buClr>
              <a:buChar char="•"/>
              <a:defRPr>
                <a:solidFill>
                  <a:schemeClr val="tx1"/>
                </a:solidFill>
                <a:latin typeface="+mn-lt"/>
              </a:defRPr>
            </a:lvl4pPr>
            <a:lvl5pPr marL="2057400" indent="-228600" algn="l" rtl="0" fontAlgn="base">
              <a:spcBef>
                <a:spcPct val="20000"/>
              </a:spcBef>
              <a:spcAft>
                <a:spcPct val="0"/>
              </a:spcAft>
              <a:buClr>
                <a:schemeClr val="tx1"/>
              </a:buClr>
              <a:buSzPct val="85000"/>
              <a:buChar char="•"/>
              <a:defRPr>
                <a:solidFill>
                  <a:schemeClr val="tx1"/>
                </a:solidFill>
                <a:latin typeface="+mn-lt"/>
              </a:defRPr>
            </a:lvl5pPr>
            <a:lvl6pPr marL="2514600" indent="-228600" algn="l" rtl="0" fontAlgn="base">
              <a:spcBef>
                <a:spcPct val="20000"/>
              </a:spcBef>
              <a:spcAft>
                <a:spcPct val="0"/>
              </a:spcAft>
              <a:buClr>
                <a:schemeClr val="tx1"/>
              </a:buClr>
              <a:buSzPct val="85000"/>
              <a:buChar char="•"/>
              <a:defRPr>
                <a:solidFill>
                  <a:schemeClr val="tx1"/>
                </a:solidFill>
                <a:latin typeface="+mn-lt"/>
              </a:defRPr>
            </a:lvl6pPr>
            <a:lvl7pPr marL="2971800" indent="-228600" algn="l" rtl="0" fontAlgn="base">
              <a:spcBef>
                <a:spcPct val="20000"/>
              </a:spcBef>
              <a:spcAft>
                <a:spcPct val="0"/>
              </a:spcAft>
              <a:buClr>
                <a:schemeClr val="tx1"/>
              </a:buClr>
              <a:buSzPct val="85000"/>
              <a:buChar char="•"/>
              <a:defRPr>
                <a:solidFill>
                  <a:schemeClr val="tx1"/>
                </a:solidFill>
                <a:latin typeface="+mn-lt"/>
              </a:defRPr>
            </a:lvl7pPr>
            <a:lvl8pPr marL="3429000" indent="-228600" algn="l" rtl="0" fontAlgn="base">
              <a:spcBef>
                <a:spcPct val="20000"/>
              </a:spcBef>
              <a:spcAft>
                <a:spcPct val="0"/>
              </a:spcAft>
              <a:buClr>
                <a:schemeClr val="tx1"/>
              </a:buClr>
              <a:buSzPct val="85000"/>
              <a:buChar char="•"/>
              <a:defRPr>
                <a:solidFill>
                  <a:schemeClr val="tx1"/>
                </a:solidFill>
                <a:latin typeface="+mn-lt"/>
              </a:defRPr>
            </a:lvl8pPr>
            <a:lvl9pPr marL="3886200" indent="-228600" algn="l" rtl="0" fontAlgn="base">
              <a:spcBef>
                <a:spcPct val="20000"/>
              </a:spcBef>
              <a:spcAft>
                <a:spcPct val="0"/>
              </a:spcAft>
              <a:buClr>
                <a:schemeClr val="tx1"/>
              </a:buClr>
              <a:buSzPct val="85000"/>
              <a:buChar char="•"/>
              <a:defRPr>
                <a:solidFill>
                  <a:schemeClr val="tx1"/>
                </a:solidFill>
                <a:latin typeface="+mn-lt"/>
              </a:defRPr>
            </a:lvl9pPr>
          </a:lstStyle>
          <a:p>
            <a:pPr marL="0" indent="0" algn="just">
              <a:buClr>
                <a:srgbClr val="954F72"/>
              </a:buClr>
              <a:buNone/>
            </a:pPr>
            <a:r>
              <a:rPr lang="es-ES" sz="2215" b="1" kern="0" dirty="0"/>
              <a:t>¿Hay evidencia suficiente respecto a la superioridad de los cigüeñales del nuevo proveedor para cambiar a éste pese al precio ligeramente más elevado?.</a:t>
            </a:r>
          </a:p>
        </p:txBody>
      </p:sp>
      <p:sp>
        <p:nvSpPr>
          <p:cNvPr id="8" name="5 Título"/>
          <p:cNvSpPr txBox="1">
            <a:spLocks/>
          </p:cNvSpPr>
          <p:nvPr/>
        </p:nvSpPr>
        <p:spPr bwMode="auto">
          <a:xfrm>
            <a:off x="4572000" y="1102595"/>
            <a:ext cx="2451253" cy="426093"/>
          </a:xfrm>
          <a:prstGeom prst="rect">
            <a:avLst/>
          </a:prstGeom>
          <a:noFill/>
          <a:ln w="9525">
            <a:noFill/>
            <a:miter lim="800000"/>
            <a:headEnd/>
            <a:tailEnd/>
          </a:ln>
          <a:effectLst/>
        </p:spPr>
        <p:txBody>
          <a:bodyPr vert="horz" wrap="square" lIns="84406" tIns="42203" rIns="84406" bIns="42203" numCol="1" anchor="b" anchorCtr="0" compatLnSpc="1">
            <a:prstTxWarp prst="textNoShape">
              <a:avLst/>
            </a:prstTxWarp>
            <a:spAutoFit/>
          </a:bodyPr>
          <a:lstStyle>
            <a:lvl1pPr algn="l" rtl="0" fontAlgn="base">
              <a:spcBef>
                <a:spcPct val="0"/>
              </a:spcBef>
              <a:spcAft>
                <a:spcPct val="0"/>
              </a:spcAft>
              <a:defRPr sz="3200">
                <a:solidFill>
                  <a:srgbClr val="0000BA"/>
                </a:solidFill>
                <a:latin typeface="+mj-lt"/>
                <a:ea typeface="+mj-ea"/>
                <a:cs typeface="+mj-cs"/>
              </a:defRPr>
            </a:lvl1pPr>
            <a:lvl2pPr algn="l" rtl="0" fontAlgn="base">
              <a:spcBef>
                <a:spcPct val="0"/>
              </a:spcBef>
              <a:spcAft>
                <a:spcPct val="0"/>
              </a:spcAft>
              <a:defRPr sz="3200">
                <a:solidFill>
                  <a:srgbClr val="0000BA"/>
                </a:solidFill>
                <a:latin typeface="Verdana" pitchFamily="34" charset="0"/>
              </a:defRPr>
            </a:lvl2pPr>
            <a:lvl3pPr algn="l" rtl="0" fontAlgn="base">
              <a:spcBef>
                <a:spcPct val="0"/>
              </a:spcBef>
              <a:spcAft>
                <a:spcPct val="0"/>
              </a:spcAft>
              <a:defRPr sz="3200">
                <a:solidFill>
                  <a:srgbClr val="0000BA"/>
                </a:solidFill>
                <a:latin typeface="Verdana" pitchFamily="34" charset="0"/>
              </a:defRPr>
            </a:lvl3pPr>
            <a:lvl4pPr algn="l" rtl="0" fontAlgn="base">
              <a:spcBef>
                <a:spcPct val="0"/>
              </a:spcBef>
              <a:spcAft>
                <a:spcPct val="0"/>
              </a:spcAft>
              <a:defRPr sz="3200">
                <a:solidFill>
                  <a:srgbClr val="0000BA"/>
                </a:solidFill>
                <a:latin typeface="Verdana" pitchFamily="34" charset="0"/>
              </a:defRPr>
            </a:lvl4pPr>
            <a:lvl5pPr algn="l" rtl="0" fontAlgn="base">
              <a:spcBef>
                <a:spcPct val="0"/>
              </a:spcBef>
              <a:spcAft>
                <a:spcPct val="0"/>
              </a:spcAft>
              <a:defRPr sz="3200">
                <a:solidFill>
                  <a:srgbClr val="0000BA"/>
                </a:solidFill>
                <a:latin typeface="Verdana" pitchFamily="34" charset="0"/>
              </a:defRPr>
            </a:lvl5pPr>
            <a:lvl6pPr marL="457200" algn="l" rtl="0" fontAlgn="base">
              <a:spcBef>
                <a:spcPct val="0"/>
              </a:spcBef>
              <a:spcAft>
                <a:spcPct val="0"/>
              </a:spcAft>
              <a:defRPr sz="3200">
                <a:solidFill>
                  <a:srgbClr val="0000BA"/>
                </a:solidFill>
                <a:latin typeface="Verdana" pitchFamily="34" charset="0"/>
              </a:defRPr>
            </a:lvl6pPr>
            <a:lvl7pPr marL="914400" algn="l" rtl="0" fontAlgn="base">
              <a:spcBef>
                <a:spcPct val="0"/>
              </a:spcBef>
              <a:spcAft>
                <a:spcPct val="0"/>
              </a:spcAft>
              <a:defRPr sz="3200">
                <a:solidFill>
                  <a:srgbClr val="0000BA"/>
                </a:solidFill>
                <a:latin typeface="Verdana" pitchFamily="34" charset="0"/>
              </a:defRPr>
            </a:lvl7pPr>
            <a:lvl8pPr marL="1371600" algn="l" rtl="0" fontAlgn="base">
              <a:spcBef>
                <a:spcPct val="0"/>
              </a:spcBef>
              <a:spcAft>
                <a:spcPct val="0"/>
              </a:spcAft>
              <a:defRPr sz="3200">
                <a:solidFill>
                  <a:srgbClr val="0000BA"/>
                </a:solidFill>
                <a:latin typeface="Verdana" pitchFamily="34" charset="0"/>
              </a:defRPr>
            </a:lvl8pPr>
            <a:lvl9pPr marL="1828800" algn="l" rtl="0" fontAlgn="base">
              <a:spcBef>
                <a:spcPct val="0"/>
              </a:spcBef>
              <a:spcAft>
                <a:spcPct val="0"/>
              </a:spcAft>
              <a:defRPr sz="3200">
                <a:solidFill>
                  <a:srgbClr val="0000BA"/>
                </a:solidFill>
                <a:latin typeface="Verdana" pitchFamily="34" charset="0"/>
              </a:defRPr>
            </a:lvl9pPr>
          </a:lstStyle>
          <a:p>
            <a:r>
              <a:rPr lang="es-ES_tradnl" sz="2215" b="1" kern="0" dirty="0">
                <a:solidFill>
                  <a:srgbClr val="FF0000"/>
                </a:solidFill>
                <a:latin typeface="Calibri"/>
              </a:rPr>
              <a:t>CUESTIÓN CLAVE</a:t>
            </a:r>
            <a:endParaRPr lang="es-ES" sz="2215" b="1" kern="0" dirty="0">
              <a:solidFill>
                <a:srgbClr val="FF0000"/>
              </a:solidFill>
              <a:latin typeface="Calibri"/>
            </a:endParaRPr>
          </a:p>
        </p:txBody>
      </p:sp>
      <p:graphicFrame>
        <p:nvGraphicFramePr>
          <p:cNvPr id="9" name="Object 1"/>
          <p:cNvGraphicFramePr>
            <a:graphicFrameLocks noChangeAspect="1"/>
          </p:cNvGraphicFramePr>
          <p:nvPr>
            <p:extLst/>
          </p:nvPr>
        </p:nvGraphicFramePr>
        <p:xfrm>
          <a:off x="3877175" y="3658822"/>
          <a:ext cx="3634154" cy="1312985"/>
        </p:xfrm>
        <a:graphic>
          <a:graphicData uri="http://schemas.openxmlformats.org/presentationml/2006/ole">
            <mc:AlternateContent xmlns:mc="http://schemas.openxmlformats.org/markup-compatibility/2006">
              <mc:Choice xmlns:v="urn:schemas-microsoft-com:vml" Requires="v">
                <p:oleObj spid="_x0000_s1141906" name="Equation" r:id="rId4" imgW="1968480" imgH="711000" progId="Equation.DSMT4">
                  <p:embed/>
                </p:oleObj>
              </mc:Choice>
              <mc:Fallback>
                <p:oleObj name="Equation" r:id="rId4" imgW="1968480" imgH="711000" progId="Equation.DSMT4">
                  <p:embed/>
                  <p:pic>
                    <p:nvPicPr>
                      <p:cNvPr id="0" name=""/>
                      <p:cNvPicPr>
                        <a:picLocks noChangeAspect="1" noChangeArrowheads="1"/>
                      </p:cNvPicPr>
                      <p:nvPr/>
                    </p:nvPicPr>
                    <p:blipFill>
                      <a:blip r:embed="rId5"/>
                      <a:srcRect/>
                      <a:stretch>
                        <a:fillRect/>
                      </a:stretch>
                    </p:blipFill>
                    <p:spPr bwMode="auto">
                      <a:xfrm>
                        <a:off x="3877175" y="3658822"/>
                        <a:ext cx="3634154" cy="1312985"/>
                      </a:xfrm>
                      <a:prstGeom prst="rect">
                        <a:avLst/>
                      </a:prstGeom>
                      <a:noFill/>
                      <a:ln>
                        <a:solidFill>
                          <a:schemeClr val="tx2"/>
                        </a:solidFill>
                      </a:ln>
                      <a:extLst/>
                    </p:spPr>
                  </p:pic>
                </p:oleObj>
              </mc:Fallback>
            </mc:AlternateContent>
          </a:graphicData>
        </a:graphic>
      </p:graphicFrame>
      <p:graphicFrame>
        <p:nvGraphicFramePr>
          <p:cNvPr id="10" name="Group 411"/>
          <p:cNvGraphicFramePr>
            <a:graphicFrameLocks noGrp="1"/>
          </p:cNvGraphicFramePr>
          <p:nvPr>
            <p:extLst>
              <p:ext uri="{D42A27DB-BD31-4B8C-83A1-F6EECF244321}">
                <p14:modId xmlns:p14="http://schemas.microsoft.com/office/powerpoint/2010/main" val="923506556"/>
              </p:ext>
            </p:extLst>
          </p:nvPr>
        </p:nvGraphicFramePr>
        <p:xfrm>
          <a:off x="314119" y="1036119"/>
          <a:ext cx="2461847" cy="4344572"/>
        </p:xfrm>
        <a:graphic>
          <a:graphicData uri="http://schemas.openxmlformats.org/drawingml/2006/table">
            <a:tbl>
              <a:tblPr>
                <a:tableStyleId>{BDBED569-4797-4DF1-A0F4-6AAB3CD982D8}</a:tableStyleId>
              </a:tblPr>
              <a:tblGrid>
                <a:gridCol w="844062">
                  <a:extLst>
                    <a:ext uri="{9D8B030D-6E8A-4147-A177-3AD203B41FA5}">
                      <a16:colId xmlns:a16="http://schemas.microsoft.com/office/drawing/2014/main" val="20000"/>
                    </a:ext>
                  </a:extLst>
                </a:gridCol>
                <a:gridCol w="844062">
                  <a:extLst>
                    <a:ext uri="{9D8B030D-6E8A-4147-A177-3AD203B41FA5}">
                      <a16:colId xmlns:a16="http://schemas.microsoft.com/office/drawing/2014/main" val="20001"/>
                    </a:ext>
                  </a:extLst>
                </a:gridCol>
                <a:gridCol w="773723">
                  <a:extLst>
                    <a:ext uri="{9D8B030D-6E8A-4147-A177-3AD203B41FA5}">
                      <a16:colId xmlns:a16="http://schemas.microsoft.com/office/drawing/2014/main" val="20002"/>
                    </a:ext>
                  </a:extLst>
                </a:gridCol>
              </a:tblGrid>
              <a:tr h="337625">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u="none" strike="noStrike" cap="none" normalizeH="0" baseline="0" dirty="0">
                          <a:ln>
                            <a:noFill/>
                          </a:ln>
                          <a:effectLst/>
                        </a:rPr>
                        <a:t>PROVEEDORES</a:t>
                      </a:r>
                      <a:endParaRPr kumimoji="0" lang="es-ES_tradnl" sz="1700" b="1" i="0" u="none" strike="noStrike" cap="none" normalizeH="0" baseline="0" dirty="0">
                        <a:ln>
                          <a:noFill/>
                        </a:ln>
                        <a:solidFill>
                          <a:schemeClr val="tx1"/>
                        </a:solidFill>
                        <a:effectLst/>
                        <a:latin typeface="Verdana" pitchFamily="34" charset="0"/>
                      </a:endParaRPr>
                    </a:p>
                  </a:txBody>
                  <a:tcPr marL="84406" marR="84406" marT="42203" marB="42203" horzOverflow="overflow">
                    <a:solidFill>
                      <a:schemeClr val="accent4">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3376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u="none" strike="noStrike" cap="none" normalizeH="0" baseline="0" dirty="0">
                          <a:ln>
                            <a:noFill/>
                          </a:ln>
                          <a:effectLst/>
                        </a:rPr>
                        <a:t>1</a:t>
                      </a:r>
                      <a:endParaRPr kumimoji="0" lang="es-ES_tradnl" sz="1700" b="1" i="0" u="none" strike="noStrike" cap="none" normalizeH="0" baseline="0" dirty="0">
                        <a:ln>
                          <a:noFill/>
                        </a:ln>
                        <a:solidFill>
                          <a:schemeClr val="tx1"/>
                        </a:solidFill>
                        <a:effectLst/>
                        <a:latin typeface="Verdana" pitchFamily="34" charset="0"/>
                      </a:endParaRPr>
                    </a:p>
                  </a:txBody>
                  <a:tcPr marL="84406" marR="84406" marT="42203" marB="42203"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u="none" strike="noStrike" cap="none" normalizeH="0" baseline="0" dirty="0">
                          <a:ln>
                            <a:noFill/>
                          </a:ln>
                          <a:effectLst/>
                        </a:rPr>
                        <a:t>2</a:t>
                      </a:r>
                      <a:endParaRPr kumimoji="0" lang="es-ES_tradnl" sz="1700" b="1" i="0" u="none" strike="noStrike" cap="none" normalizeH="0" baseline="0" dirty="0">
                        <a:ln>
                          <a:noFill/>
                        </a:ln>
                        <a:solidFill>
                          <a:schemeClr val="tx1"/>
                        </a:solidFill>
                        <a:effectLst/>
                        <a:latin typeface="Verdana" pitchFamily="34" charset="0"/>
                      </a:endParaRPr>
                    </a:p>
                  </a:txBody>
                  <a:tcPr marL="84406" marR="84406" marT="42203" marB="42203" horzOverflow="overflow">
                    <a:solidFill>
                      <a:schemeClr val="accent4">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700" b="1" u="none" strike="noStrike" cap="none" normalizeH="0" baseline="0" dirty="0">
                          <a:ln>
                            <a:noFill/>
                          </a:ln>
                          <a:effectLst/>
                        </a:rPr>
                        <a:t>3</a:t>
                      </a:r>
                      <a:endParaRPr kumimoji="0" lang="es-ES_tradnl" sz="1700" b="1" i="0" u="none" strike="noStrike" cap="none" normalizeH="0" baseline="0" dirty="0">
                        <a:ln>
                          <a:noFill/>
                        </a:ln>
                        <a:solidFill>
                          <a:schemeClr val="tx1"/>
                        </a:solidFill>
                        <a:effectLst/>
                        <a:latin typeface="Verdana" pitchFamily="34" charset="0"/>
                      </a:endParaRPr>
                    </a:p>
                  </a:txBody>
                  <a:tcPr marL="84406" marR="84406" marT="42203" marB="42203" horzOverflow="overflow">
                    <a:solidFill>
                      <a:schemeClr val="accent4">
                        <a:lumMod val="20000"/>
                        <a:lumOff val="80000"/>
                      </a:schemeClr>
                    </a:solidFill>
                  </a:tcPr>
                </a:tc>
                <a:extLst>
                  <a:ext uri="{0D108BD9-81ED-4DB2-BD59-A6C34878D82A}">
                    <a16:rowId xmlns:a16="http://schemas.microsoft.com/office/drawing/2014/main" val="10001"/>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23</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35</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50</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2"/>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28</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36</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43</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3"/>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21</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29</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36</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4"/>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27</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40</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34</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5"/>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95</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43</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45</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6"/>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41</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49</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52</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7"/>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37</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51</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52</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8"/>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30</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28</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43</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09"/>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32</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50</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44</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10"/>
                  </a:ext>
                </a:extLst>
              </a:tr>
              <a:tr h="36576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36</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a:ln>
                            <a:noFill/>
                          </a:ln>
                          <a:effectLst/>
                        </a:rPr>
                        <a:t>52</a:t>
                      </a:r>
                      <a:endParaRPr kumimoji="0" lang="es-ES_tradnl" sz="1800" b="1" i="0" u="none" strike="noStrike" cap="none" normalizeH="0" baseline="0">
                        <a:ln>
                          <a:noFill/>
                        </a:ln>
                        <a:solidFill>
                          <a:schemeClr val="tx1"/>
                        </a:solidFill>
                        <a:effectLst/>
                        <a:latin typeface="Verdana" pitchFamily="34" charset="0"/>
                      </a:endParaRPr>
                    </a:p>
                  </a:txBody>
                  <a:tcPr marL="84406" marR="84406" marT="42203" marB="42203"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u="none" strike="noStrike" cap="none" normalizeH="0" baseline="0" dirty="0">
                          <a:ln>
                            <a:noFill/>
                          </a:ln>
                          <a:effectLst/>
                        </a:rPr>
                        <a:t>34</a:t>
                      </a:r>
                      <a:endParaRPr kumimoji="0" lang="es-ES_tradnl" sz="1800" b="1" i="0" u="none" strike="noStrike" cap="none" normalizeH="0" baseline="0" dirty="0">
                        <a:ln>
                          <a:noFill/>
                        </a:ln>
                        <a:solidFill>
                          <a:schemeClr val="tx1"/>
                        </a:solidFill>
                        <a:effectLst/>
                        <a:latin typeface="Verdana" pitchFamily="34" charset="0"/>
                      </a:endParaRPr>
                    </a:p>
                  </a:txBody>
                  <a:tcPr marL="84406" marR="84406" marT="42203" marB="42203" horzOverflow="overflow"/>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244839498"/>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strips(downRight)">
                                      <p:cBhvr>
                                        <p:cTn id="7" dur="500"/>
                                        <p:tgtEl>
                                          <p:spTgt spid="7">
                                            <p:txEl>
                                              <p:pRg st="0" end="0"/>
                                            </p:txEl>
                                          </p:spTgt>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heckerboard(across)">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5C0D5-55DA-A240-92B9-171E06E9D91E}"/>
              </a:ext>
            </a:extLst>
          </p:cNvPr>
          <p:cNvSpPr>
            <a:spLocks noGrp="1"/>
          </p:cNvSpPr>
          <p:nvPr>
            <p:ph type="title"/>
          </p:nvPr>
        </p:nvSpPr>
        <p:spPr/>
        <p:txBody>
          <a:bodyPr/>
          <a:lstStyle/>
          <a:p>
            <a:r>
              <a:rPr lang="es-ES" dirty="0"/>
              <a:t>Ejemplo Proveedores. Intervalos LSD</a:t>
            </a:r>
          </a:p>
        </p:txBody>
      </p:sp>
      <p:sp>
        <p:nvSpPr>
          <p:cNvPr id="5" name="Marcador de pie de página 3">
            <a:extLst>
              <a:ext uri="{FF2B5EF4-FFF2-40B4-BE49-F238E27FC236}">
                <a16:creationId xmlns:a16="http://schemas.microsoft.com/office/drawing/2014/main" id="{463141C6-CFC0-B24D-A44B-EA5A2A4AFEAC}"/>
              </a:ext>
            </a:extLst>
          </p:cNvPr>
          <p:cNvSpPr txBox="1">
            <a:spLocks/>
          </p:cNvSpPr>
          <p:nvPr/>
        </p:nvSpPr>
        <p:spPr>
          <a:xfrm>
            <a:off x="0" y="-459432"/>
            <a:ext cx="0" cy="0"/>
          </a:xfrm>
        </p:spPr>
        <p:txBody>
          <a:bodyPr/>
          <a:lstStyle>
            <a:defPPr>
              <a:defRPr lang="es-ES_tradnl"/>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endParaRPr lang="es-ES" altLang="es-ES" sz="1100" i="1" dirty="0"/>
          </a:p>
        </p:txBody>
      </p:sp>
      <p:sp>
        <p:nvSpPr>
          <p:cNvPr id="6" name="Rectangle 22">
            <a:extLst>
              <a:ext uri="{FF2B5EF4-FFF2-40B4-BE49-F238E27FC236}">
                <a16:creationId xmlns:a16="http://schemas.microsoft.com/office/drawing/2014/main" id="{3E2B2EB9-110E-A24F-8F5D-88F0E2B37BC6}"/>
              </a:ext>
            </a:extLst>
          </p:cNvPr>
          <p:cNvSpPr>
            <a:spLocks noChangeArrowheads="1"/>
          </p:cNvSpPr>
          <p:nvPr/>
        </p:nvSpPr>
        <p:spPr bwMode="auto">
          <a:xfrm>
            <a:off x="304800" y="759768"/>
            <a:ext cx="8534400" cy="3657600"/>
          </a:xfrm>
          <a:prstGeom prst="rect">
            <a:avLst/>
          </a:prstGeom>
          <a:solidFill>
            <a:schemeClr val="bg2"/>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pPr>
              <a:lnSpc>
                <a:spcPct val="80000"/>
              </a:lnSpc>
              <a:spcBef>
                <a:spcPct val="50000"/>
              </a:spcBef>
            </a:pPr>
            <a:r>
              <a:rPr lang="en-US" altLang="es-ES" sz="1400" b="1" dirty="0">
                <a:solidFill>
                  <a:schemeClr val="tx1"/>
                </a:solidFill>
                <a:latin typeface="Courier New" panose="02070309020205020404" pitchFamily="49" charset="0"/>
              </a:rPr>
              <a:t>Table of Means for EQUIDINA by PROV</a:t>
            </a:r>
          </a:p>
          <a:p>
            <a:pPr>
              <a:lnSpc>
                <a:spcPct val="80000"/>
              </a:lnSpc>
              <a:spcBef>
                <a:spcPct val="50000"/>
              </a:spcBef>
            </a:pPr>
            <a:r>
              <a:rPr lang="en-US" altLang="es-ES" sz="1400" b="1" dirty="0">
                <a:solidFill>
                  <a:schemeClr val="tx1"/>
                </a:solidFill>
                <a:latin typeface="Courier New" panose="02070309020205020404" pitchFamily="49" charset="0"/>
              </a:rPr>
              <a:t>with 95,0 percent LSD intervals</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                                  </a:t>
            </a:r>
            <a:r>
              <a:rPr lang="en-US" altLang="es-ES" sz="1400" b="1" dirty="0" err="1">
                <a:solidFill>
                  <a:schemeClr val="tx1"/>
                </a:solidFill>
                <a:latin typeface="Courier New" panose="02070309020205020404" pitchFamily="49" charset="0"/>
              </a:rPr>
              <a:t>Stnd</a:t>
            </a:r>
            <a:r>
              <a:rPr lang="en-US" altLang="es-ES" sz="1400" b="1" dirty="0">
                <a:solidFill>
                  <a:schemeClr val="tx1"/>
                </a:solidFill>
                <a:latin typeface="Courier New" panose="02070309020205020404" pitchFamily="49" charset="0"/>
              </a:rPr>
              <a:t>. error</a:t>
            </a:r>
          </a:p>
          <a:p>
            <a:pPr>
              <a:lnSpc>
                <a:spcPct val="80000"/>
              </a:lnSpc>
              <a:spcBef>
                <a:spcPct val="50000"/>
              </a:spcBef>
            </a:pPr>
            <a:r>
              <a:rPr lang="en-US" altLang="es-ES" sz="1400" b="1" dirty="0">
                <a:solidFill>
                  <a:schemeClr val="tx1"/>
                </a:solidFill>
                <a:latin typeface="Courier New" panose="02070309020205020404" pitchFamily="49" charset="0"/>
              </a:rPr>
              <a:t>PROV        Count         Mean     (pooled s)     Lower limit     Upper limit</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1              10         31,0        2,38685         27,537         34,463</a:t>
            </a:r>
          </a:p>
          <a:p>
            <a:pPr>
              <a:lnSpc>
                <a:spcPct val="80000"/>
              </a:lnSpc>
              <a:spcBef>
                <a:spcPct val="50000"/>
              </a:spcBef>
            </a:pPr>
            <a:r>
              <a:rPr lang="en-US" altLang="es-ES" sz="1400" b="1" dirty="0">
                <a:solidFill>
                  <a:schemeClr val="tx1"/>
                </a:solidFill>
                <a:latin typeface="Courier New" panose="02070309020205020404" pitchFamily="49" charset="0"/>
              </a:rPr>
              <a:t>2              10         41,3        2,38685         37,837         44,763</a:t>
            </a:r>
          </a:p>
          <a:p>
            <a:pPr>
              <a:lnSpc>
                <a:spcPct val="80000"/>
              </a:lnSpc>
              <a:spcBef>
                <a:spcPct val="50000"/>
              </a:spcBef>
            </a:pPr>
            <a:r>
              <a:rPr lang="en-US" altLang="es-ES" sz="1400" b="1" dirty="0">
                <a:solidFill>
                  <a:schemeClr val="tx1"/>
                </a:solidFill>
                <a:latin typeface="Courier New" panose="02070309020205020404" pitchFamily="49" charset="0"/>
              </a:rPr>
              <a:t>3              10         43,3        2,38685         39,837         46,763</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Total               30      38,5333</a:t>
            </a:r>
          </a:p>
          <a:p>
            <a:pPr>
              <a:lnSpc>
                <a:spcPct val="80000"/>
              </a:lnSpc>
              <a:spcBef>
                <a:spcPct val="50000"/>
              </a:spcBef>
            </a:pPr>
            <a:endParaRPr lang="es-ES_tradnl" altLang="es-ES" sz="1400" b="1" dirty="0">
              <a:solidFill>
                <a:schemeClr val="tx1"/>
              </a:solidFill>
              <a:latin typeface="Courier New" panose="02070309020205020404" pitchFamily="49" charset="0"/>
            </a:endParaRPr>
          </a:p>
        </p:txBody>
      </p:sp>
      <p:grpSp>
        <p:nvGrpSpPr>
          <p:cNvPr id="7" name="Group 33">
            <a:extLst>
              <a:ext uri="{FF2B5EF4-FFF2-40B4-BE49-F238E27FC236}">
                <a16:creationId xmlns:a16="http://schemas.microsoft.com/office/drawing/2014/main" id="{70619300-907A-5342-A41A-BCC4938EA8D5}"/>
              </a:ext>
            </a:extLst>
          </p:cNvPr>
          <p:cNvGrpSpPr>
            <a:grpSpLocks/>
          </p:cNvGrpSpPr>
          <p:nvPr/>
        </p:nvGrpSpPr>
        <p:grpSpPr bwMode="auto">
          <a:xfrm>
            <a:off x="179388" y="2318693"/>
            <a:ext cx="2514600" cy="3140075"/>
            <a:chOff x="432" y="1728"/>
            <a:chExt cx="1584" cy="1978"/>
          </a:xfrm>
        </p:grpSpPr>
        <p:sp>
          <p:nvSpPr>
            <p:cNvPr id="8" name="Oval 23">
              <a:extLst>
                <a:ext uri="{FF2B5EF4-FFF2-40B4-BE49-F238E27FC236}">
                  <a16:creationId xmlns:a16="http://schemas.microsoft.com/office/drawing/2014/main" id="{69982296-525B-0441-9729-597F2A3C67B9}"/>
                </a:ext>
              </a:extLst>
            </p:cNvPr>
            <p:cNvSpPr>
              <a:spLocks noChangeArrowheads="1"/>
            </p:cNvSpPr>
            <p:nvPr/>
          </p:nvSpPr>
          <p:spPr bwMode="auto">
            <a:xfrm>
              <a:off x="1488" y="1728"/>
              <a:ext cx="336" cy="24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9" name="Line 30">
              <a:extLst>
                <a:ext uri="{FF2B5EF4-FFF2-40B4-BE49-F238E27FC236}">
                  <a16:creationId xmlns:a16="http://schemas.microsoft.com/office/drawing/2014/main" id="{CD34D58D-437D-5E4D-B89D-9DC8A22BE1BB}"/>
                </a:ext>
              </a:extLst>
            </p:cNvPr>
            <p:cNvSpPr>
              <a:spLocks noChangeShapeType="1"/>
            </p:cNvSpPr>
            <p:nvPr/>
          </p:nvSpPr>
          <p:spPr bwMode="auto">
            <a:xfrm flipH="1">
              <a:off x="1344" y="1968"/>
              <a:ext cx="240" cy="1152"/>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sp>
          <p:nvSpPr>
            <p:cNvPr id="10" name="Text Box 31">
              <a:extLst>
                <a:ext uri="{FF2B5EF4-FFF2-40B4-BE49-F238E27FC236}">
                  <a16:creationId xmlns:a16="http://schemas.microsoft.com/office/drawing/2014/main" id="{A22A7417-6FC5-0A42-8EBD-2B995864B74B}"/>
                </a:ext>
              </a:extLst>
            </p:cNvPr>
            <p:cNvSpPr txBox="1">
              <a:spLocks noChangeArrowheads="1"/>
            </p:cNvSpPr>
            <p:nvPr/>
          </p:nvSpPr>
          <p:spPr bwMode="auto">
            <a:xfrm>
              <a:off x="432" y="3072"/>
              <a:ext cx="158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Nº total de observaciones de cada tratamiento</a:t>
              </a:r>
            </a:p>
          </p:txBody>
        </p:sp>
      </p:grpSp>
      <p:grpSp>
        <p:nvGrpSpPr>
          <p:cNvPr id="11" name="Group 37">
            <a:extLst>
              <a:ext uri="{FF2B5EF4-FFF2-40B4-BE49-F238E27FC236}">
                <a16:creationId xmlns:a16="http://schemas.microsoft.com/office/drawing/2014/main" id="{771555BC-E7C2-EF41-BB97-4DD28ADE7669}"/>
              </a:ext>
            </a:extLst>
          </p:cNvPr>
          <p:cNvGrpSpPr>
            <a:grpSpLocks/>
          </p:cNvGrpSpPr>
          <p:nvPr/>
        </p:nvGrpSpPr>
        <p:grpSpPr bwMode="auto">
          <a:xfrm>
            <a:off x="2205038" y="3474393"/>
            <a:ext cx="3446462" cy="2443303"/>
            <a:chOff x="1344" y="1728"/>
            <a:chExt cx="2256" cy="1892"/>
          </a:xfrm>
        </p:grpSpPr>
        <p:sp>
          <p:nvSpPr>
            <p:cNvPr id="12" name="Oval 24">
              <a:extLst>
                <a:ext uri="{FF2B5EF4-FFF2-40B4-BE49-F238E27FC236}">
                  <a16:creationId xmlns:a16="http://schemas.microsoft.com/office/drawing/2014/main" id="{21CA79B9-2783-524D-9CAB-12B8860F7828}"/>
                </a:ext>
              </a:extLst>
            </p:cNvPr>
            <p:cNvSpPr>
              <a:spLocks noChangeArrowheads="1"/>
            </p:cNvSpPr>
            <p:nvPr/>
          </p:nvSpPr>
          <p:spPr bwMode="auto">
            <a:xfrm>
              <a:off x="2064" y="1728"/>
              <a:ext cx="624" cy="24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13" name="Text Box 32">
              <a:extLst>
                <a:ext uri="{FF2B5EF4-FFF2-40B4-BE49-F238E27FC236}">
                  <a16:creationId xmlns:a16="http://schemas.microsoft.com/office/drawing/2014/main" id="{00847161-AE40-0D46-A033-F6A27B65796C}"/>
                </a:ext>
              </a:extLst>
            </p:cNvPr>
            <p:cNvSpPr txBox="1">
              <a:spLocks noChangeArrowheads="1"/>
            </p:cNvSpPr>
            <p:nvPr/>
          </p:nvSpPr>
          <p:spPr bwMode="auto">
            <a:xfrm>
              <a:off x="1344" y="3072"/>
              <a:ext cx="2256"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3399"/>
                  </a:solidFill>
                  <a:latin typeface="+mn-lt"/>
                </a:rPr>
                <a:t>Equilibrado dinámico medio, sea cual sea el proveedor</a:t>
              </a:r>
            </a:p>
          </p:txBody>
        </p:sp>
        <p:sp>
          <p:nvSpPr>
            <p:cNvPr id="14" name="Line 34">
              <a:extLst>
                <a:ext uri="{FF2B5EF4-FFF2-40B4-BE49-F238E27FC236}">
                  <a16:creationId xmlns:a16="http://schemas.microsoft.com/office/drawing/2014/main" id="{19915A33-98A1-2D4E-937F-FEAD0377952D}"/>
                </a:ext>
              </a:extLst>
            </p:cNvPr>
            <p:cNvSpPr>
              <a:spLocks noChangeShapeType="1"/>
            </p:cNvSpPr>
            <p:nvPr/>
          </p:nvSpPr>
          <p:spPr bwMode="auto">
            <a:xfrm>
              <a:off x="2304" y="1968"/>
              <a:ext cx="0" cy="1152"/>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grpSp>
      <p:grpSp>
        <p:nvGrpSpPr>
          <p:cNvPr id="15" name="Group 43">
            <a:extLst>
              <a:ext uri="{FF2B5EF4-FFF2-40B4-BE49-F238E27FC236}">
                <a16:creationId xmlns:a16="http://schemas.microsoft.com/office/drawing/2014/main" id="{97F203AC-4112-D444-95B2-776519A8E95A}"/>
              </a:ext>
            </a:extLst>
          </p:cNvPr>
          <p:cNvGrpSpPr>
            <a:grpSpLocks/>
          </p:cNvGrpSpPr>
          <p:nvPr/>
        </p:nvGrpSpPr>
        <p:grpSpPr bwMode="auto">
          <a:xfrm>
            <a:off x="3492500" y="2105968"/>
            <a:ext cx="3581400" cy="2997200"/>
            <a:chOff x="2352" y="2040"/>
            <a:chExt cx="2256" cy="1348"/>
          </a:xfrm>
        </p:grpSpPr>
        <p:sp>
          <p:nvSpPr>
            <p:cNvPr id="16" name="Oval 26">
              <a:extLst>
                <a:ext uri="{FF2B5EF4-FFF2-40B4-BE49-F238E27FC236}">
                  <a16:creationId xmlns:a16="http://schemas.microsoft.com/office/drawing/2014/main" id="{73B654AD-3C59-CB48-B47D-3120FD05D419}"/>
                </a:ext>
              </a:extLst>
            </p:cNvPr>
            <p:cNvSpPr>
              <a:spLocks noChangeArrowheads="1"/>
            </p:cNvSpPr>
            <p:nvPr/>
          </p:nvSpPr>
          <p:spPr bwMode="auto">
            <a:xfrm>
              <a:off x="2880" y="2040"/>
              <a:ext cx="672" cy="696"/>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17" name="Line 36">
              <a:extLst>
                <a:ext uri="{FF2B5EF4-FFF2-40B4-BE49-F238E27FC236}">
                  <a16:creationId xmlns:a16="http://schemas.microsoft.com/office/drawing/2014/main" id="{05474A04-7164-C242-9469-A72BC44C9DD0}"/>
                </a:ext>
              </a:extLst>
            </p:cNvPr>
            <p:cNvSpPr>
              <a:spLocks noChangeShapeType="1"/>
            </p:cNvSpPr>
            <p:nvPr/>
          </p:nvSpPr>
          <p:spPr bwMode="auto">
            <a:xfrm>
              <a:off x="3216" y="2736"/>
              <a:ext cx="0" cy="384"/>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sp>
          <p:nvSpPr>
            <p:cNvPr id="18" name="Text Box 38">
              <a:extLst>
                <a:ext uri="{FF2B5EF4-FFF2-40B4-BE49-F238E27FC236}">
                  <a16:creationId xmlns:a16="http://schemas.microsoft.com/office/drawing/2014/main" id="{D9C81A28-2C69-A141-9BC0-28B3912806BD}"/>
                </a:ext>
              </a:extLst>
            </p:cNvPr>
            <p:cNvSpPr txBox="1">
              <a:spLocks noChangeArrowheads="1"/>
            </p:cNvSpPr>
            <p:nvPr/>
          </p:nvSpPr>
          <p:spPr bwMode="auto">
            <a:xfrm>
              <a:off x="2352" y="3072"/>
              <a:ext cx="2256"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Estimación de la S de la media de cada proveedor</a:t>
              </a:r>
            </a:p>
          </p:txBody>
        </p:sp>
      </p:grpSp>
      <p:grpSp>
        <p:nvGrpSpPr>
          <p:cNvPr id="19" name="Group 40">
            <a:extLst>
              <a:ext uri="{FF2B5EF4-FFF2-40B4-BE49-F238E27FC236}">
                <a16:creationId xmlns:a16="http://schemas.microsoft.com/office/drawing/2014/main" id="{900E8148-C6B0-9C40-81BB-E06F50EB17F2}"/>
              </a:ext>
            </a:extLst>
          </p:cNvPr>
          <p:cNvGrpSpPr>
            <a:grpSpLocks/>
          </p:cNvGrpSpPr>
          <p:nvPr/>
        </p:nvGrpSpPr>
        <p:grpSpPr bwMode="auto">
          <a:xfrm>
            <a:off x="2124075" y="2309168"/>
            <a:ext cx="3581400" cy="2339975"/>
            <a:chOff x="1488" y="2040"/>
            <a:chExt cx="2256" cy="1474"/>
          </a:xfrm>
        </p:grpSpPr>
        <p:sp>
          <p:nvSpPr>
            <p:cNvPr id="20" name="Oval 25">
              <a:extLst>
                <a:ext uri="{FF2B5EF4-FFF2-40B4-BE49-F238E27FC236}">
                  <a16:creationId xmlns:a16="http://schemas.microsoft.com/office/drawing/2014/main" id="{163C2456-C1CD-844F-9BA0-38D38E5BCCB7}"/>
                </a:ext>
              </a:extLst>
            </p:cNvPr>
            <p:cNvSpPr>
              <a:spLocks noChangeArrowheads="1"/>
            </p:cNvSpPr>
            <p:nvPr/>
          </p:nvSpPr>
          <p:spPr bwMode="auto">
            <a:xfrm>
              <a:off x="2064" y="2040"/>
              <a:ext cx="432" cy="648"/>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1" name="Text Box 35">
              <a:extLst>
                <a:ext uri="{FF2B5EF4-FFF2-40B4-BE49-F238E27FC236}">
                  <a16:creationId xmlns:a16="http://schemas.microsoft.com/office/drawing/2014/main" id="{4E6D258B-B74D-E84B-A3DF-58CBA78B8C21}"/>
                </a:ext>
              </a:extLst>
            </p:cNvPr>
            <p:cNvSpPr txBox="1">
              <a:spLocks noChangeArrowheads="1"/>
            </p:cNvSpPr>
            <p:nvPr/>
          </p:nvSpPr>
          <p:spPr bwMode="auto">
            <a:xfrm>
              <a:off x="1488" y="3072"/>
              <a:ext cx="225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Media muestral de cada proveedor</a:t>
              </a:r>
            </a:p>
          </p:txBody>
        </p:sp>
        <p:sp>
          <p:nvSpPr>
            <p:cNvPr id="22" name="Line 39">
              <a:extLst>
                <a:ext uri="{FF2B5EF4-FFF2-40B4-BE49-F238E27FC236}">
                  <a16:creationId xmlns:a16="http://schemas.microsoft.com/office/drawing/2014/main" id="{3EAA001D-95CE-B34C-B312-EC234D629CE6}"/>
                </a:ext>
              </a:extLst>
            </p:cNvPr>
            <p:cNvSpPr>
              <a:spLocks noChangeShapeType="1"/>
            </p:cNvSpPr>
            <p:nvPr/>
          </p:nvSpPr>
          <p:spPr bwMode="auto">
            <a:xfrm>
              <a:off x="2256" y="2688"/>
              <a:ext cx="0" cy="480"/>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grpSp>
        <p:nvGrpSpPr>
          <p:cNvPr id="23" name="Group 44">
            <a:extLst>
              <a:ext uri="{FF2B5EF4-FFF2-40B4-BE49-F238E27FC236}">
                <a16:creationId xmlns:a16="http://schemas.microsoft.com/office/drawing/2014/main" id="{59641CC7-6BC6-974A-94E3-D7D4FB07A10C}"/>
              </a:ext>
            </a:extLst>
          </p:cNvPr>
          <p:cNvGrpSpPr>
            <a:grpSpLocks/>
          </p:cNvGrpSpPr>
          <p:nvPr/>
        </p:nvGrpSpPr>
        <p:grpSpPr bwMode="auto">
          <a:xfrm>
            <a:off x="5334000" y="2248843"/>
            <a:ext cx="3581400" cy="2035175"/>
            <a:chOff x="3360" y="2040"/>
            <a:chExt cx="2256" cy="1282"/>
          </a:xfrm>
        </p:grpSpPr>
        <p:sp>
          <p:nvSpPr>
            <p:cNvPr id="24" name="Oval 27">
              <a:extLst>
                <a:ext uri="{FF2B5EF4-FFF2-40B4-BE49-F238E27FC236}">
                  <a16:creationId xmlns:a16="http://schemas.microsoft.com/office/drawing/2014/main" id="{B86A9B39-750B-1F4E-BB4D-DE747F502D82}"/>
                </a:ext>
              </a:extLst>
            </p:cNvPr>
            <p:cNvSpPr>
              <a:spLocks noChangeArrowheads="1"/>
            </p:cNvSpPr>
            <p:nvPr/>
          </p:nvSpPr>
          <p:spPr bwMode="auto">
            <a:xfrm>
              <a:off x="3696" y="2040"/>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5" name="Oval 28">
              <a:extLst>
                <a:ext uri="{FF2B5EF4-FFF2-40B4-BE49-F238E27FC236}">
                  <a16:creationId xmlns:a16="http://schemas.microsoft.com/office/drawing/2014/main" id="{F9F8E2D3-F7CB-4A46-9921-1EF76294E160}"/>
                </a:ext>
              </a:extLst>
            </p:cNvPr>
            <p:cNvSpPr>
              <a:spLocks noChangeArrowheads="1"/>
            </p:cNvSpPr>
            <p:nvPr/>
          </p:nvSpPr>
          <p:spPr bwMode="auto">
            <a:xfrm>
              <a:off x="3696" y="2256"/>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6" name="Oval 29">
              <a:extLst>
                <a:ext uri="{FF2B5EF4-FFF2-40B4-BE49-F238E27FC236}">
                  <a16:creationId xmlns:a16="http://schemas.microsoft.com/office/drawing/2014/main" id="{32756CAC-6AD7-794B-887E-9D7B68687D5D}"/>
                </a:ext>
              </a:extLst>
            </p:cNvPr>
            <p:cNvSpPr>
              <a:spLocks noChangeArrowheads="1"/>
            </p:cNvSpPr>
            <p:nvPr/>
          </p:nvSpPr>
          <p:spPr bwMode="auto">
            <a:xfrm>
              <a:off x="3696" y="2424"/>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7" name="Text Box 41">
              <a:extLst>
                <a:ext uri="{FF2B5EF4-FFF2-40B4-BE49-F238E27FC236}">
                  <a16:creationId xmlns:a16="http://schemas.microsoft.com/office/drawing/2014/main" id="{733857C7-61E7-C949-A563-D8CC81160DFB}"/>
                </a:ext>
              </a:extLst>
            </p:cNvPr>
            <p:cNvSpPr txBox="1">
              <a:spLocks noChangeArrowheads="1"/>
            </p:cNvSpPr>
            <p:nvPr/>
          </p:nvSpPr>
          <p:spPr bwMode="auto">
            <a:xfrm>
              <a:off x="3360" y="3072"/>
              <a:ext cx="22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3399"/>
                  </a:solidFill>
                </a:rPr>
                <a:t>		Int. LSD</a:t>
              </a:r>
            </a:p>
          </p:txBody>
        </p:sp>
        <p:sp>
          <p:nvSpPr>
            <p:cNvPr id="28" name="Line 42">
              <a:extLst>
                <a:ext uri="{FF2B5EF4-FFF2-40B4-BE49-F238E27FC236}">
                  <a16:creationId xmlns:a16="http://schemas.microsoft.com/office/drawing/2014/main" id="{888DB3BD-4D37-2B4D-AC7D-6AFDC91B5B60}"/>
                </a:ext>
              </a:extLst>
            </p:cNvPr>
            <p:cNvSpPr>
              <a:spLocks noChangeShapeType="1"/>
            </p:cNvSpPr>
            <p:nvPr/>
          </p:nvSpPr>
          <p:spPr bwMode="auto">
            <a:xfrm>
              <a:off x="4464" y="2736"/>
              <a:ext cx="0" cy="384"/>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pic>
        <p:nvPicPr>
          <p:cNvPr id="29" name="Picture 46" descr="MCj02991330000[1]">
            <a:extLst>
              <a:ext uri="{FF2B5EF4-FFF2-40B4-BE49-F238E27FC236}">
                <a16:creationId xmlns:a16="http://schemas.microsoft.com/office/drawing/2014/main" id="{AA94A554-BE93-0540-8438-D51881B6D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5706432"/>
            <a:ext cx="393040" cy="55308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992E636-A5B0-0342-A273-9B8538B646CF}"/>
              </a:ext>
            </a:extLst>
          </p:cNvPr>
          <p:cNvPicPr>
            <a:picLocks noChangeAspect="1"/>
          </p:cNvPicPr>
          <p:nvPr/>
        </p:nvPicPr>
        <p:blipFill>
          <a:blip r:embed="rId4"/>
          <a:stretch>
            <a:fillRect/>
          </a:stretch>
        </p:blipFill>
        <p:spPr>
          <a:xfrm>
            <a:off x="8363034" y="106193"/>
            <a:ext cx="563658" cy="563658"/>
          </a:xfrm>
          <a:prstGeom prst="rect">
            <a:avLst/>
          </a:prstGeom>
        </p:spPr>
      </p:pic>
      <p:graphicFrame>
        <p:nvGraphicFramePr>
          <p:cNvPr id="30" name="Object 26">
            <a:extLst>
              <a:ext uri="{FF2B5EF4-FFF2-40B4-BE49-F238E27FC236}">
                <a16:creationId xmlns:a16="http://schemas.microsoft.com/office/drawing/2014/main" id="{2B5645B7-E3ED-4811-8EEA-4DEC1A6BBADC}"/>
              </a:ext>
            </a:extLst>
          </p:cNvPr>
          <p:cNvGraphicFramePr>
            <a:graphicFrameLocks noChangeAspect="1"/>
          </p:cNvGraphicFramePr>
          <p:nvPr>
            <p:extLst>
              <p:ext uri="{D42A27DB-BD31-4B8C-83A1-F6EECF244321}">
                <p14:modId xmlns:p14="http://schemas.microsoft.com/office/powerpoint/2010/main" val="1993157796"/>
              </p:ext>
            </p:extLst>
          </p:nvPr>
        </p:nvGraphicFramePr>
        <p:xfrm>
          <a:off x="5604668" y="4709468"/>
          <a:ext cx="2668588" cy="671092"/>
        </p:xfrm>
        <a:graphic>
          <a:graphicData uri="http://schemas.openxmlformats.org/presentationml/2006/ole">
            <mc:AlternateContent xmlns:mc="http://schemas.openxmlformats.org/markup-compatibility/2006">
              <mc:Choice xmlns:v="urn:schemas-microsoft-com:vml" Requires="v">
                <p:oleObj spid="_x0000_s1286179" name="Equation" r:id="rId5" imgW="44183300" imgH="11112500" progId="Equation.DSMT4">
                  <p:embed/>
                </p:oleObj>
              </mc:Choice>
              <mc:Fallback>
                <p:oleObj name="Equation" r:id="rId5" imgW="44183300" imgH="11112500" progId="Equation.DSMT4">
                  <p:embed/>
                  <p:pic>
                    <p:nvPicPr>
                      <p:cNvPr id="17" name="Object 26">
                        <a:extLst>
                          <a:ext uri="{FF2B5EF4-FFF2-40B4-BE49-F238E27FC236}">
                            <a16:creationId xmlns:a16="http://schemas.microsoft.com/office/drawing/2014/main" id="{6535DFC7-76DB-2F47-AB76-F390A4B1F9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668" y="4709468"/>
                        <a:ext cx="2668588" cy="67109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8270963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up)">
                                      <p:cBhvr>
                                        <p:cTn id="17"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up)">
                                      <p:cBhvr>
                                        <p:cTn id="22"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up)">
                                      <p:cBhvr>
                                        <p:cTn id="31" dur="500"/>
                                        <p:tgtEl>
                                          <p:spTgt spid="23"/>
                                        </p:tgtEl>
                                      </p:cBhvr>
                                    </p:animEffect>
                                  </p:childTnLst>
                                </p:cTn>
                              </p:par>
                            </p:childTnLst>
                          </p:cTn>
                        </p:par>
                        <p:par>
                          <p:cTn id="32" fill="hold">
                            <p:stCondLst>
                              <p:cond delay="500"/>
                            </p:stCondLst>
                            <p:childTnLst>
                              <p:par>
                                <p:cTn id="33" presetID="51"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770" decel="100000"/>
                                        <p:tgtEl>
                                          <p:spTgt spid="29"/>
                                        </p:tgtEl>
                                      </p:cBhvr>
                                    </p:animEffect>
                                    <p:animScale>
                                      <p:cBhvr>
                                        <p:cTn id="36" dur="770" decel="100000"/>
                                        <p:tgtEl>
                                          <p:spTgt spid="29"/>
                                        </p:tgtEl>
                                      </p:cBhvr>
                                      <p:from x="10000" y="10000"/>
                                      <p:to x="200000" y="450000"/>
                                    </p:animScale>
                                    <p:animScale>
                                      <p:cBhvr>
                                        <p:cTn id="37" dur="1230" accel="100000" fill="hold">
                                          <p:stCondLst>
                                            <p:cond delay="770"/>
                                          </p:stCondLst>
                                        </p:cTn>
                                        <p:tgtEl>
                                          <p:spTgt spid="29"/>
                                        </p:tgtEl>
                                      </p:cBhvr>
                                      <p:from x="200000" y="450000"/>
                                      <p:to x="100000" y="100000"/>
                                    </p:animScale>
                                    <p:set>
                                      <p:cBhvr>
                                        <p:cTn id="38" dur="770" fill="hold"/>
                                        <p:tgtEl>
                                          <p:spTgt spid="29"/>
                                        </p:tgtEl>
                                        <p:attrNameLst>
                                          <p:attrName>ppt_x</p:attrName>
                                        </p:attrNameLst>
                                      </p:cBhvr>
                                      <p:to>
                                        <p:strVal val="(0.5)"/>
                                      </p:to>
                                    </p:set>
                                    <p:anim from="(0.5)" to="(#ppt_x)" calcmode="lin" valueType="num">
                                      <p:cBhvr>
                                        <p:cTn id="39" dur="1230" accel="100000" fill="hold">
                                          <p:stCondLst>
                                            <p:cond delay="770"/>
                                          </p:stCondLst>
                                        </p:cTn>
                                        <p:tgtEl>
                                          <p:spTgt spid="29"/>
                                        </p:tgtEl>
                                        <p:attrNameLst>
                                          <p:attrName>ppt_x</p:attrName>
                                        </p:attrNameLst>
                                      </p:cBhvr>
                                    </p:anim>
                                    <p:set>
                                      <p:cBhvr>
                                        <p:cTn id="40" dur="770" fill="hold"/>
                                        <p:tgtEl>
                                          <p:spTgt spid="29"/>
                                        </p:tgtEl>
                                        <p:attrNameLst>
                                          <p:attrName>ppt_y</p:attrName>
                                        </p:attrNameLst>
                                      </p:cBhvr>
                                      <p:to>
                                        <p:strVal val="(#ppt_y+0.4)"/>
                                      </p:to>
                                    </p:set>
                                    <p:anim from="(#ppt_y+0.4)" to="(#ppt_y)" calcmode="lin" valueType="num">
                                      <p:cBhvr>
                                        <p:cTn id="41" dur="1230" accel="100000" fill="hold">
                                          <p:stCondLst>
                                            <p:cond delay="770"/>
                                          </p:stCondLst>
                                        </p:cTn>
                                        <p:tgtEl>
                                          <p:spTgt spid="29"/>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35C0D5-55DA-A240-92B9-171E06E9D91E}"/>
              </a:ext>
            </a:extLst>
          </p:cNvPr>
          <p:cNvSpPr>
            <a:spLocks noGrp="1"/>
          </p:cNvSpPr>
          <p:nvPr>
            <p:ph type="title"/>
          </p:nvPr>
        </p:nvSpPr>
        <p:spPr/>
        <p:txBody>
          <a:bodyPr/>
          <a:lstStyle/>
          <a:p>
            <a:r>
              <a:rPr lang="es-ES" dirty="0"/>
              <a:t>Ejemplo Proveedores. Intervalos LSD</a:t>
            </a:r>
          </a:p>
        </p:txBody>
      </p:sp>
      <p:sp>
        <p:nvSpPr>
          <p:cNvPr id="5" name="Marcador de pie de página 3">
            <a:extLst>
              <a:ext uri="{FF2B5EF4-FFF2-40B4-BE49-F238E27FC236}">
                <a16:creationId xmlns:a16="http://schemas.microsoft.com/office/drawing/2014/main" id="{463141C6-CFC0-B24D-A44B-EA5A2A4AFEAC}"/>
              </a:ext>
            </a:extLst>
          </p:cNvPr>
          <p:cNvSpPr txBox="1">
            <a:spLocks/>
          </p:cNvSpPr>
          <p:nvPr/>
        </p:nvSpPr>
        <p:spPr>
          <a:xfrm>
            <a:off x="0" y="-459432"/>
            <a:ext cx="0" cy="0"/>
          </a:xfrm>
        </p:spPr>
        <p:txBody>
          <a:bodyPr/>
          <a:lstStyle>
            <a:defPPr>
              <a:defRPr lang="es-ES_tradnl"/>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a:lstStyle>
          <a:p>
            <a:endParaRPr lang="es-ES" altLang="es-ES" sz="1100" i="1" dirty="0"/>
          </a:p>
        </p:txBody>
      </p:sp>
      <p:sp>
        <p:nvSpPr>
          <p:cNvPr id="6" name="Rectangle 22">
            <a:extLst>
              <a:ext uri="{FF2B5EF4-FFF2-40B4-BE49-F238E27FC236}">
                <a16:creationId xmlns:a16="http://schemas.microsoft.com/office/drawing/2014/main" id="{3E2B2EB9-110E-A24F-8F5D-88F0E2B37BC6}"/>
              </a:ext>
            </a:extLst>
          </p:cNvPr>
          <p:cNvSpPr>
            <a:spLocks noChangeArrowheads="1"/>
          </p:cNvSpPr>
          <p:nvPr/>
        </p:nvSpPr>
        <p:spPr bwMode="auto">
          <a:xfrm>
            <a:off x="304800" y="759768"/>
            <a:ext cx="8534400" cy="3657600"/>
          </a:xfrm>
          <a:prstGeom prst="rect">
            <a:avLst/>
          </a:prstGeom>
          <a:solidFill>
            <a:schemeClr val="bg2"/>
          </a:solid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a:lstStyle/>
          <a:p>
            <a:pPr>
              <a:lnSpc>
                <a:spcPct val="80000"/>
              </a:lnSpc>
              <a:spcBef>
                <a:spcPct val="50000"/>
              </a:spcBef>
            </a:pPr>
            <a:r>
              <a:rPr lang="en-US" altLang="es-ES" sz="1400" b="1" dirty="0">
                <a:solidFill>
                  <a:schemeClr val="tx1"/>
                </a:solidFill>
                <a:latin typeface="Courier New" panose="02070309020205020404" pitchFamily="49" charset="0"/>
              </a:rPr>
              <a:t>Table of Means for EQUIDINA by PROV</a:t>
            </a:r>
          </a:p>
          <a:p>
            <a:pPr>
              <a:lnSpc>
                <a:spcPct val="80000"/>
              </a:lnSpc>
              <a:spcBef>
                <a:spcPct val="50000"/>
              </a:spcBef>
            </a:pPr>
            <a:r>
              <a:rPr lang="en-US" altLang="es-ES" sz="1400" b="1" dirty="0">
                <a:solidFill>
                  <a:schemeClr val="tx1"/>
                </a:solidFill>
                <a:latin typeface="Courier New" panose="02070309020205020404" pitchFamily="49" charset="0"/>
              </a:rPr>
              <a:t>with 95,0 percent LSD intervals</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                                  </a:t>
            </a:r>
            <a:r>
              <a:rPr lang="en-US" altLang="es-ES" sz="1400" b="1" dirty="0" err="1">
                <a:solidFill>
                  <a:schemeClr val="tx1"/>
                </a:solidFill>
                <a:latin typeface="Courier New" panose="02070309020205020404" pitchFamily="49" charset="0"/>
              </a:rPr>
              <a:t>Stnd</a:t>
            </a:r>
            <a:r>
              <a:rPr lang="en-US" altLang="es-ES" sz="1400" b="1" dirty="0">
                <a:solidFill>
                  <a:schemeClr val="tx1"/>
                </a:solidFill>
                <a:latin typeface="Courier New" panose="02070309020205020404" pitchFamily="49" charset="0"/>
              </a:rPr>
              <a:t>. error</a:t>
            </a:r>
          </a:p>
          <a:p>
            <a:pPr>
              <a:lnSpc>
                <a:spcPct val="80000"/>
              </a:lnSpc>
              <a:spcBef>
                <a:spcPct val="50000"/>
              </a:spcBef>
            </a:pPr>
            <a:r>
              <a:rPr lang="en-US" altLang="es-ES" sz="1400" b="1" dirty="0">
                <a:solidFill>
                  <a:schemeClr val="tx1"/>
                </a:solidFill>
                <a:latin typeface="Courier New" panose="02070309020205020404" pitchFamily="49" charset="0"/>
              </a:rPr>
              <a:t>PROV        Count         Mean     (pooled s)     Lower limit     Upper limit</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1              10         31,0        2,38685         27,537         34,463</a:t>
            </a:r>
          </a:p>
          <a:p>
            <a:pPr>
              <a:lnSpc>
                <a:spcPct val="80000"/>
              </a:lnSpc>
              <a:spcBef>
                <a:spcPct val="50000"/>
              </a:spcBef>
            </a:pPr>
            <a:r>
              <a:rPr lang="en-US" altLang="es-ES" sz="1400" b="1" dirty="0">
                <a:solidFill>
                  <a:schemeClr val="tx1"/>
                </a:solidFill>
                <a:latin typeface="Courier New" panose="02070309020205020404" pitchFamily="49" charset="0"/>
              </a:rPr>
              <a:t>2              10         41,3        2,38685         37,837         44,763</a:t>
            </a:r>
          </a:p>
          <a:p>
            <a:pPr>
              <a:lnSpc>
                <a:spcPct val="80000"/>
              </a:lnSpc>
              <a:spcBef>
                <a:spcPct val="50000"/>
              </a:spcBef>
            </a:pPr>
            <a:r>
              <a:rPr lang="en-US" altLang="es-ES" sz="1400" b="1" dirty="0">
                <a:solidFill>
                  <a:schemeClr val="tx1"/>
                </a:solidFill>
                <a:latin typeface="Courier New" panose="02070309020205020404" pitchFamily="49" charset="0"/>
              </a:rPr>
              <a:t>3              10         43,3        2,38685         39,837         46,763</a:t>
            </a:r>
          </a:p>
          <a:p>
            <a:pPr>
              <a:lnSpc>
                <a:spcPct val="80000"/>
              </a:lnSpc>
              <a:spcBef>
                <a:spcPct val="50000"/>
              </a:spcBef>
            </a:pPr>
            <a:r>
              <a:rPr lang="en-US" altLang="es-ES" sz="1400" b="1" dirty="0">
                <a:solidFill>
                  <a:schemeClr val="tx1"/>
                </a:solidFill>
                <a:latin typeface="Courier New" panose="02070309020205020404" pitchFamily="49" charset="0"/>
              </a:rPr>
              <a:t>------------------------------------------------------------------------------</a:t>
            </a:r>
          </a:p>
          <a:p>
            <a:pPr>
              <a:lnSpc>
                <a:spcPct val="80000"/>
              </a:lnSpc>
              <a:spcBef>
                <a:spcPct val="50000"/>
              </a:spcBef>
            </a:pPr>
            <a:r>
              <a:rPr lang="en-US" altLang="es-ES" sz="1400" b="1" dirty="0">
                <a:solidFill>
                  <a:schemeClr val="tx1"/>
                </a:solidFill>
                <a:latin typeface="Courier New" panose="02070309020205020404" pitchFamily="49" charset="0"/>
              </a:rPr>
              <a:t>Total               30      38,5333</a:t>
            </a:r>
          </a:p>
          <a:p>
            <a:pPr>
              <a:lnSpc>
                <a:spcPct val="80000"/>
              </a:lnSpc>
              <a:spcBef>
                <a:spcPct val="50000"/>
              </a:spcBef>
            </a:pPr>
            <a:endParaRPr lang="es-ES_tradnl" altLang="es-ES" sz="1400" b="1" dirty="0">
              <a:solidFill>
                <a:schemeClr val="tx1"/>
              </a:solidFill>
              <a:latin typeface="Courier New" panose="02070309020205020404" pitchFamily="49" charset="0"/>
            </a:endParaRPr>
          </a:p>
        </p:txBody>
      </p:sp>
      <p:grpSp>
        <p:nvGrpSpPr>
          <p:cNvPr id="7" name="Group 33">
            <a:extLst>
              <a:ext uri="{FF2B5EF4-FFF2-40B4-BE49-F238E27FC236}">
                <a16:creationId xmlns:a16="http://schemas.microsoft.com/office/drawing/2014/main" id="{70619300-907A-5342-A41A-BCC4938EA8D5}"/>
              </a:ext>
            </a:extLst>
          </p:cNvPr>
          <p:cNvGrpSpPr>
            <a:grpSpLocks/>
          </p:cNvGrpSpPr>
          <p:nvPr/>
        </p:nvGrpSpPr>
        <p:grpSpPr bwMode="auto">
          <a:xfrm>
            <a:off x="179388" y="2318693"/>
            <a:ext cx="2514600" cy="3140075"/>
            <a:chOff x="432" y="1728"/>
            <a:chExt cx="1584" cy="1978"/>
          </a:xfrm>
        </p:grpSpPr>
        <p:sp>
          <p:nvSpPr>
            <p:cNvPr id="8" name="Oval 23">
              <a:extLst>
                <a:ext uri="{FF2B5EF4-FFF2-40B4-BE49-F238E27FC236}">
                  <a16:creationId xmlns:a16="http://schemas.microsoft.com/office/drawing/2014/main" id="{69982296-525B-0441-9729-597F2A3C67B9}"/>
                </a:ext>
              </a:extLst>
            </p:cNvPr>
            <p:cNvSpPr>
              <a:spLocks noChangeArrowheads="1"/>
            </p:cNvSpPr>
            <p:nvPr/>
          </p:nvSpPr>
          <p:spPr bwMode="auto">
            <a:xfrm>
              <a:off x="1488" y="1728"/>
              <a:ext cx="336" cy="24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9" name="Line 30">
              <a:extLst>
                <a:ext uri="{FF2B5EF4-FFF2-40B4-BE49-F238E27FC236}">
                  <a16:creationId xmlns:a16="http://schemas.microsoft.com/office/drawing/2014/main" id="{CD34D58D-437D-5E4D-B89D-9DC8A22BE1BB}"/>
                </a:ext>
              </a:extLst>
            </p:cNvPr>
            <p:cNvSpPr>
              <a:spLocks noChangeShapeType="1"/>
            </p:cNvSpPr>
            <p:nvPr/>
          </p:nvSpPr>
          <p:spPr bwMode="auto">
            <a:xfrm flipH="1">
              <a:off x="1344" y="1968"/>
              <a:ext cx="240" cy="1152"/>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sp>
          <p:nvSpPr>
            <p:cNvPr id="10" name="Text Box 31">
              <a:extLst>
                <a:ext uri="{FF2B5EF4-FFF2-40B4-BE49-F238E27FC236}">
                  <a16:creationId xmlns:a16="http://schemas.microsoft.com/office/drawing/2014/main" id="{A22A7417-6FC5-0A42-8EBD-2B995864B74B}"/>
                </a:ext>
              </a:extLst>
            </p:cNvPr>
            <p:cNvSpPr txBox="1">
              <a:spLocks noChangeArrowheads="1"/>
            </p:cNvSpPr>
            <p:nvPr/>
          </p:nvSpPr>
          <p:spPr bwMode="auto">
            <a:xfrm>
              <a:off x="432" y="3072"/>
              <a:ext cx="1584" cy="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Nº total de observaciones de cada tratamiento</a:t>
              </a:r>
            </a:p>
          </p:txBody>
        </p:sp>
      </p:grpSp>
      <p:grpSp>
        <p:nvGrpSpPr>
          <p:cNvPr id="11" name="Group 37">
            <a:extLst>
              <a:ext uri="{FF2B5EF4-FFF2-40B4-BE49-F238E27FC236}">
                <a16:creationId xmlns:a16="http://schemas.microsoft.com/office/drawing/2014/main" id="{771555BC-E7C2-EF41-BB97-4DD28ADE7669}"/>
              </a:ext>
            </a:extLst>
          </p:cNvPr>
          <p:cNvGrpSpPr>
            <a:grpSpLocks/>
          </p:cNvGrpSpPr>
          <p:nvPr/>
        </p:nvGrpSpPr>
        <p:grpSpPr bwMode="auto">
          <a:xfrm>
            <a:off x="2205038" y="3474393"/>
            <a:ext cx="3446462" cy="2443303"/>
            <a:chOff x="1344" y="1728"/>
            <a:chExt cx="2256" cy="1892"/>
          </a:xfrm>
        </p:grpSpPr>
        <p:sp>
          <p:nvSpPr>
            <p:cNvPr id="12" name="Oval 24">
              <a:extLst>
                <a:ext uri="{FF2B5EF4-FFF2-40B4-BE49-F238E27FC236}">
                  <a16:creationId xmlns:a16="http://schemas.microsoft.com/office/drawing/2014/main" id="{21CA79B9-2783-524D-9CAB-12B8860F7828}"/>
                </a:ext>
              </a:extLst>
            </p:cNvPr>
            <p:cNvSpPr>
              <a:spLocks noChangeArrowheads="1"/>
            </p:cNvSpPr>
            <p:nvPr/>
          </p:nvSpPr>
          <p:spPr bwMode="auto">
            <a:xfrm>
              <a:off x="2064" y="1728"/>
              <a:ext cx="624" cy="240"/>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13" name="Text Box 32">
              <a:extLst>
                <a:ext uri="{FF2B5EF4-FFF2-40B4-BE49-F238E27FC236}">
                  <a16:creationId xmlns:a16="http://schemas.microsoft.com/office/drawing/2014/main" id="{00847161-AE40-0D46-A033-F6A27B65796C}"/>
                </a:ext>
              </a:extLst>
            </p:cNvPr>
            <p:cNvSpPr txBox="1">
              <a:spLocks noChangeArrowheads="1"/>
            </p:cNvSpPr>
            <p:nvPr/>
          </p:nvSpPr>
          <p:spPr bwMode="auto">
            <a:xfrm>
              <a:off x="1344" y="3072"/>
              <a:ext cx="2256" cy="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3399"/>
                  </a:solidFill>
                  <a:latin typeface="+mn-lt"/>
                </a:rPr>
                <a:t>Equilibrado dinámico medio, sea cual sea el proveedor</a:t>
              </a:r>
            </a:p>
          </p:txBody>
        </p:sp>
        <p:sp>
          <p:nvSpPr>
            <p:cNvPr id="14" name="Line 34">
              <a:extLst>
                <a:ext uri="{FF2B5EF4-FFF2-40B4-BE49-F238E27FC236}">
                  <a16:creationId xmlns:a16="http://schemas.microsoft.com/office/drawing/2014/main" id="{19915A33-98A1-2D4E-937F-FEAD0377952D}"/>
                </a:ext>
              </a:extLst>
            </p:cNvPr>
            <p:cNvSpPr>
              <a:spLocks noChangeShapeType="1"/>
            </p:cNvSpPr>
            <p:nvPr/>
          </p:nvSpPr>
          <p:spPr bwMode="auto">
            <a:xfrm>
              <a:off x="2304" y="1968"/>
              <a:ext cx="0" cy="1152"/>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grpSp>
      <p:grpSp>
        <p:nvGrpSpPr>
          <p:cNvPr id="15" name="Group 43">
            <a:extLst>
              <a:ext uri="{FF2B5EF4-FFF2-40B4-BE49-F238E27FC236}">
                <a16:creationId xmlns:a16="http://schemas.microsoft.com/office/drawing/2014/main" id="{97F203AC-4112-D444-95B2-776519A8E95A}"/>
              </a:ext>
            </a:extLst>
          </p:cNvPr>
          <p:cNvGrpSpPr>
            <a:grpSpLocks/>
          </p:cNvGrpSpPr>
          <p:nvPr/>
        </p:nvGrpSpPr>
        <p:grpSpPr bwMode="auto">
          <a:xfrm>
            <a:off x="3492500" y="2105968"/>
            <a:ext cx="3581400" cy="2997200"/>
            <a:chOff x="2352" y="2040"/>
            <a:chExt cx="2256" cy="1348"/>
          </a:xfrm>
        </p:grpSpPr>
        <p:sp>
          <p:nvSpPr>
            <p:cNvPr id="16" name="Oval 26">
              <a:extLst>
                <a:ext uri="{FF2B5EF4-FFF2-40B4-BE49-F238E27FC236}">
                  <a16:creationId xmlns:a16="http://schemas.microsoft.com/office/drawing/2014/main" id="{73B654AD-3C59-CB48-B47D-3120FD05D419}"/>
                </a:ext>
              </a:extLst>
            </p:cNvPr>
            <p:cNvSpPr>
              <a:spLocks noChangeArrowheads="1"/>
            </p:cNvSpPr>
            <p:nvPr/>
          </p:nvSpPr>
          <p:spPr bwMode="auto">
            <a:xfrm>
              <a:off x="2880" y="2040"/>
              <a:ext cx="672" cy="696"/>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latin typeface="+mn-lt"/>
              </a:endParaRPr>
            </a:p>
          </p:txBody>
        </p:sp>
        <p:sp>
          <p:nvSpPr>
            <p:cNvPr id="17" name="Line 36">
              <a:extLst>
                <a:ext uri="{FF2B5EF4-FFF2-40B4-BE49-F238E27FC236}">
                  <a16:creationId xmlns:a16="http://schemas.microsoft.com/office/drawing/2014/main" id="{05474A04-7164-C242-9469-A72BC44C9DD0}"/>
                </a:ext>
              </a:extLst>
            </p:cNvPr>
            <p:cNvSpPr>
              <a:spLocks noChangeShapeType="1"/>
            </p:cNvSpPr>
            <p:nvPr/>
          </p:nvSpPr>
          <p:spPr bwMode="auto">
            <a:xfrm>
              <a:off x="3216" y="2736"/>
              <a:ext cx="0" cy="384"/>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latin typeface="+mn-lt"/>
              </a:endParaRPr>
            </a:p>
          </p:txBody>
        </p:sp>
        <p:sp>
          <p:nvSpPr>
            <p:cNvPr id="18" name="Text Box 38">
              <a:extLst>
                <a:ext uri="{FF2B5EF4-FFF2-40B4-BE49-F238E27FC236}">
                  <a16:creationId xmlns:a16="http://schemas.microsoft.com/office/drawing/2014/main" id="{D9C81A28-2C69-A141-9BC0-28B3912806BD}"/>
                </a:ext>
              </a:extLst>
            </p:cNvPr>
            <p:cNvSpPr txBox="1">
              <a:spLocks noChangeArrowheads="1"/>
            </p:cNvSpPr>
            <p:nvPr/>
          </p:nvSpPr>
          <p:spPr bwMode="auto">
            <a:xfrm>
              <a:off x="2352" y="3072"/>
              <a:ext cx="2256"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Estimación de la S de la media de cada proveedor</a:t>
              </a:r>
            </a:p>
          </p:txBody>
        </p:sp>
      </p:grpSp>
      <p:grpSp>
        <p:nvGrpSpPr>
          <p:cNvPr id="19" name="Group 40">
            <a:extLst>
              <a:ext uri="{FF2B5EF4-FFF2-40B4-BE49-F238E27FC236}">
                <a16:creationId xmlns:a16="http://schemas.microsoft.com/office/drawing/2014/main" id="{900E8148-C6B0-9C40-81BB-E06F50EB17F2}"/>
              </a:ext>
            </a:extLst>
          </p:cNvPr>
          <p:cNvGrpSpPr>
            <a:grpSpLocks/>
          </p:cNvGrpSpPr>
          <p:nvPr/>
        </p:nvGrpSpPr>
        <p:grpSpPr bwMode="auto">
          <a:xfrm>
            <a:off x="2124075" y="2309168"/>
            <a:ext cx="3581400" cy="2339975"/>
            <a:chOff x="1488" y="2040"/>
            <a:chExt cx="2256" cy="1474"/>
          </a:xfrm>
        </p:grpSpPr>
        <p:sp>
          <p:nvSpPr>
            <p:cNvPr id="20" name="Oval 25">
              <a:extLst>
                <a:ext uri="{FF2B5EF4-FFF2-40B4-BE49-F238E27FC236}">
                  <a16:creationId xmlns:a16="http://schemas.microsoft.com/office/drawing/2014/main" id="{163C2456-C1CD-844F-9BA0-38D38E5BCCB7}"/>
                </a:ext>
              </a:extLst>
            </p:cNvPr>
            <p:cNvSpPr>
              <a:spLocks noChangeArrowheads="1"/>
            </p:cNvSpPr>
            <p:nvPr/>
          </p:nvSpPr>
          <p:spPr bwMode="auto">
            <a:xfrm>
              <a:off x="2064" y="2040"/>
              <a:ext cx="432" cy="648"/>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1" name="Text Box 35">
              <a:extLst>
                <a:ext uri="{FF2B5EF4-FFF2-40B4-BE49-F238E27FC236}">
                  <a16:creationId xmlns:a16="http://schemas.microsoft.com/office/drawing/2014/main" id="{4E6D258B-B74D-E84B-A3DF-58CBA78B8C21}"/>
                </a:ext>
              </a:extLst>
            </p:cNvPr>
            <p:cNvSpPr txBox="1">
              <a:spLocks noChangeArrowheads="1"/>
            </p:cNvSpPr>
            <p:nvPr/>
          </p:nvSpPr>
          <p:spPr bwMode="auto">
            <a:xfrm>
              <a:off x="1488" y="3072"/>
              <a:ext cx="225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dirty="0">
                  <a:solidFill>
                    <a:srgbClr val="003399"/>
                  </a:solidFill>
                  <a:latin typeface="+mn-lt"/>
                </a:rPr>
                <a:t>Media muestral de cada proveedor</a:t>
              </a:r>
            </a:p>
          </p:txBody>
        </p:sp>
        <p:sp>
          <p:nvSpPr>
            <p:cNvPr id="22" name="Line 39">
              <a:extLst>
                <a:ext uri="{FF2B5EF4-FFF2-40B4-BE49-F238E27FC236}">
                  <a16:creationId xmlns:a16="http://schemas.microsoft.com/office/drawing/2014/main" id="{3EAA001D-95CE-B34C-B312-EC234D629CE6}"/>
                </a:ext>
              </a:extLst>
            </p:cNvPr>
            <p:cNvSpPr>
              <a:spLocks noChangeShapeType="1"/>
            </p:cNvSpPr>
            <p:nvPr/>
          </p:nvSpPr>
          <p:spPr bwMode="auto">
            <a:xfrm>
              <a:off x="2256" y="2688"/>
              <a:ext cx="0" cy="480"/>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grpSp>
        <p:nvGrpSpPr>
          <p:cNvPr id="23" name="Group 44">
            <a:extLst>
              <a:ext uri="{FF2B5EF4-FFF2-40B4-BE49-F238E27FC236}">
                <a16:creationId xmlns:a16="http://schemas.microsoft.com/office/drawing/2014/main" id="{59641CC7-6BC6-974A-94E3-D7D4FB07A10C}"/>
              </a:ext>
            </a:extLst>
          </p:cNvPr>
          <p:cNvGrpSpPr>
            <a:grpSpLocks/>
          </p:cNvGrpSpPr>
          <p:nvPr/>
        </p:nvGrpSpPr>
        <p:grpSpPr bwMode="auto">
          <a:xfrm>
            <a:off x="5334000" y="2248843"/>
            <a:ext cx="3581400" cy="2035175"/>
            <a:chOff x="3360" y="2040"/>
            <a:chExt cx="2256" cy="1282"/>
          </a:xfrm>
        </p:grpSpPr>
        <p:sp>
          <p:nvSpPr>
            <p:cNvPr id="24" name="Oval 27">
              <a:extLst>
                <a:ext uri="{FF2B5EF4-FFF2-40B4-BE49-F238E27FC236}">
                  <a16:creationId xmlns:a16="http://schemas.microsoft.com/office/drawing/2014/main" id="{B86A9B39-750B-1F4E-BB4D-DE747F502D82}"/>
                </a:ext>
              </a:extLst>
            </p:cNvPr>
            <p:cNvSpPr>
              <a:spLocks noChangeArrowheads="1"/>
            </p:cNvSpPr>
            <p:nvPr/>
          </p:nvSpPr>
          <p:spPr bwMode="auto">
            <a:xfrm>
              <a:off x="3696" y="2040"/>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5" name="Oval 28">
              <a:extLst>
                <a:ext uri="{FF2B5EF4-FFF2-40B4-BE49-F238E27FC236}">
                  <a16:creationId xmlns:a16="http://schemas.microsoft.com/office/drawing/2014/main" id="{F9F8E2D3-F7CB-4A46-9921-1EF76294E160}"/>
                </a:ext>
              </a:extLst>
            </p:cNvPr>
            <p:cNvSpPr>
              <a:spLocks noChangeArrowheads="1"/>
            </p:cNvSpPr>
            <p:nvPr/>
          </p:nvSpPr>
          <p:spPr bwMode="auto">
            <a:xfrm>
              <a:off x="3696" y="2256"/>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6" name="Oval 29">
              <a:extLst>
                <a:ext uri="{FF2B5EF4-FFF2-40B4-BE49-F238E27FC236}">
                  <a16:creationId xmlns:a16="http://schemas.microsoft.com/office/drawing/2014/main" id="{32756CAC-6AD7-794B-887E-9D7B68687D5D}"/>
                </a:ext>
              </a:extLst>
            </p:cNvPr>
            <p:cNvSpPr>
              <a:spLocks noChangeArrowheads="1"/>
            </p:cNvSpPr>
            <p:nvPr/>
          </p:nvSpPr>
          <p:spPr bwMode="auto">
            <a:xfrm>
              <a:off x="3696" y="2424"/>
              <a:ext cx="1584" cy="31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27" name="Text Box 41">
              <a:extLst>
                <a:ext uri="{FF2B5EF4-FFF2-40B4-BE49-F238E27FC236}">
                  <a16:creationId xmlns:a16="http://schemas.microsoft.com/office/drawing/2014/main" id="{733857C7-61E7-C949-A563-D8CC81160DFB}"/>
                </a:ext>
              </a:extLst>
            </p:cNvPr>
            <p:cNvSpPr txBox="1">
              <a:spLocks noChangeArrowheads="1"/>
            </p:cNvSpPr>
            <p:nvPr/>
          </p:nvSpPr>
          <p:spPr bwMode="auto">
            <a:xfrm>
              <a:off x="3360" y="3072"/>
              <a:ext cx="22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3399"/>
                  </a:solidFill>
                </a:rPr>
                <a:t>		Int. LSD</a:t>
              </a:r>
            </a:p>
          </p:txBody>
        </p:sp>
        <p:sp>
          <p:nvSpPr>
            <p:cNvPr id="28" name="Line 42">
              <a:extLst>
                <a:ext uri="{FF2B5EF4-FFF2-40B4-BE49-F238E27FC236}">
                  <a16:creationId xmlns:a16="http://schemas.microsoft.com/office/drawing/2014/main" id="{888DB3BD-4D37-2B4D-AC7D-6AFDC91B5B60}"/>
                </a:ext>
              </a:extLst>
            </p:cNvPr>
            <p:cNvSpPr>
              <a:spLocks noChangeShapeType="1"/>
            </p:cNvSpPr>
            <p:nvPr/>
          </p:nvSpPr>
          <p:spPr bwMode="auto">
            <a:xfrm>
              <a:off x="4464" y="2736"/>
              <a:ext cx="0" cy="384"/>
            </a:xfrm>
            <a:prstGeom prst="line">
              <a:avLst/>
            </a:prstGeom>
            <a:noFill/>
            <a:ln w="28575"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grpSp>
      <p:pic>
        <p:nvPicPr>
          <p:cNvPr id="29" name="Picture 46" descr="MCj02991330000[1]">
            <a:extLst>
              <a:ext uri="{FF2B5EF4-FFF2-40B4-BE49-F238E27FC236}">
                <a16:creationId xmlns:a16="http://schemas.microsoft.com/office/drawing/2014/main" id="{AA94A554-BE93-0540-8438-D51881B6D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0" y="5706432"/>
            <a:ext cx="393040" cy="55308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0992E636-A5B0-0342-A273-9B8538B646CF}"/>
              </a:ext>
            </a:extLst>
          </p:cNvPr>
          <p:cNvPicPr>
            <a:picLocks noChangeAspect="1"/>
          </p:cNvPicPr>
          <p:nvPr/>
        </p:nvPicPr>
        <p:blipFill>
          <a:blip r:embed="rId4"/>
          <a:stretch>
            <a:fillRect/>
          </a:stretch>
        </p:blipFill>
        <p:spPr>
          <a:xfrm>
            <a:off x="8363034" y="106193"/>
            <a:ext cx="563658" cy="563658"/>
          </a:xfrm>
          <a:prstGeom prst="rect">
            <a:avLst/>
          </a:prstGeom>
        </p:spPr>
      </p:pic>
      <p:graphicFrame>
        <p:nvGraphicFramePr>
          <p:cNvPr id="30" name="Object 26">
            <a:extLst>
              <a:ext uri="{FF2B5EF4-FFF2-40B4-BE49-F238E27FC236}">
                <a16:creationId xmlns:a16="http://schemas.microsoft.com/office/drawing/2014/main" id="{2B5645B7-E3ED-4811-8EEA-4DEC1A6BBADC}"/>
              </a:ext>
            </a:extLst>
          </p:cNvPr>
          <p:cNvGraphicFramePr>
            <a:graphicFrameLocks noChangeAspect="1"/>
          </p:cNvGraphicFramePr>
          <p:nvPr>
            <p:extLst/>
          </p:nvPr>
        </p:nvGraphicFramePr>
        <p:xfrm>
          <a:off x="5604668" y="4709468"/>
          <a:ext cx="2668588" cy="671092"/>
        </p:xfrm>
        <a:graphic>
          <a:graphicData uri="http://schemas.openxmlformats.org/presentationml/2006/ole">
            <mc:AlternateContent xmlns:mc="http://schemas.openxmlformats.org/markup-compatibility/2006">
              <mc:Choice xmlns:v="urn:schemas-microsoft-com:vml" Requires="v">
                <p:oleObj spid="_x0000_s1326101" name="Equation" r:id="rId5" imgW="44183300" imgH="11112500" progId="Equation.DSMT4">
                  <p:embed/>
                </p:oleObj>
              </mc:Choice>
              <mc:Fallback>
                <p:oleObj name="Equation" r:id="rId5" imgW="44183300" imgH="11112500" progId="Equation.DSMT4">
                  <p:embed/>
                  <p:pic>
                    <p:nvPicPr>
                      <p:cNvPr id="30" name="Object 26">
                        <a:extLst>
                          <a:ext uri="{FF2B5EF4-FFF2-40B4-BE49-F238E27FC236}">
                            <a16:creationId xmlns:a16="http://schemas.microsoft.com/office/drawing/2014/main" id="{2B5645B7-E3ED-4811-8EEA-4DEC1A6BB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668" y="4709468"/>
                        <a:ext cx="2668588" cy="67109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80728580"/>
      </p:ext>
    </p:extLst>
  </p:cSld>
  <p:clrMapOvr>
    <a:masterClrMapping/>
  </p:clrMapOvr>
  <p:transition>
    <p:zoom/>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vert="horz" lIns="91440" tIns="45720" rIns="91440" bIns="45720" rtlCol="0" anchor="ctr">
            <a:normAutofit/>
          </a:bodyPr>
          <a:lstStyle/>
          <a:p>
            <a:r>
              <a:rPr lang="es-ES_tradnl" dirty="0">
                <a:solidFill>
                  <a:schemeClr val="accent5"/>
                </a:solidFill>
              </a:rPr>
              <a:t>7 – Estudio de efectos sobre varianzas</a:t>
            </a:r>
          </a:p>
        </p:txBody>
      </p:sp>
      <p:sp>
        <p:nvSpPr>
          <p:cNvPr id="90115" name="Rectangle 3"/>
          <p:cNvSpPr>
            <a:spLocks noGrp="1" noChangeArrowheads="1"/>
          </p:cNvSpPr>
          <p:nvPr>
            <p:ph idx="1"/>
          </p:nvPr>
        </p:nvSpPr>
        <p:spPr/>
        <p:txBody>
          <a:bodyPr/>
          <a:lstStyle/>
          <a:p>
            <a:pPr>
              <a:lnSpc>
                <a:spcPct val="90000"/>
              </a:lnSpc>
            </a:pPr>
            <a:r>
              <a:rPr lang="es-ES_tradnl" dirty="0">
                <a:latin typeface="Arial" pitchFamily="34" charset="0"/>
                <a:cs typeface="Arial" pitchFamily="34" charset="0"/>
              </a:rPr>
              <a:t>moderna Estadística Industrial </a:t>
            </a:r>
            <a:r>
              <a:rPr lang="es-ES_tradnl" dirty="0">
                <a:solidFill>
                  <a:schemeClr val="tx2"/>
                </a:solidFill>
                <a:latin typeface="Arial" pitchFamily="34" charset="0"/>
                <a:cs typeface="Arial" pitchFamily="34" charset="0"/>
                <a:sym typeface="Wingdings" pitchFamily="2" charset="2"/>
              </a:rPr>
              <a:t></a:t>
            </a:r>
            <a:r>
              <a:rPr lang="es-ES_tradnl" dirty="0">
                <a:latin typeface="Arial" pitchFamily="34" charset="0"/>
                <a:cs typeface="Arial" pitchFamily="34" charset="0"/>
              </a:rPr>
              <a:t>gran importancia de los enfoques de </a:t>
            </a:r>
            <a:r>
              <a:rPr lang="es-ES_tradnl" b="1" dirty="0">
                <a:latin typeface="Arial" pitchFamily="34" charset="0"/>
                <a:cs typeface="Arial" pitchFamily="34" charset="0"/>
              </a:rPr>
              <a:t>diseño robusto</a:t>
            </a:r>
            <a:r>
              <a:rPr lang="es-ES_tradnl" dirty="0">
                <a:latin typeface="Arial" pitchFamily="34" charset="0"/>
                <a:cs typeface="Arial" pitchFamily="34" charset="0"/>
              </a:rPr>
              <a:t> desarrollados en Japón </a:t>
            </a:r>
            <a:r>
              <a:rPr lang="es-ES_tradnl" dirty="0">
                <a:solidFill>
                  <a:schemeClr val="tx2"/>
                </a:solidFill>
                <a:latin typeface="Arial" pitchFamily="34" charset="0"/>
                <a:cs typeface="Arial" pitchFamily="34" charset="0"/>
                <a:sym typeface="Wingdings" pitchFamily="2" charset="2"/>
              </a:rPr>
              <a:t></a:t>
            </a:r>
          </a:p>
          <a:p>
            <a:pPr>
              <a:lnSpc>
                <a:spcPct val="90000"/>
              </a:lnSpc>
            </a:pPr>
            <a:r>
              <a:rPr lang="es-ES_tradnl" dirty="0">
                <a:latin typeface="Arial" pitchFamily="34" charset="0"/>
                <a:cs typeface="Arial" pitchFamily="34" charset="0"/>
              </a:rPr>
              <a:t>obtener condiciones operativas que sean poco sensibles a la existencia de causas de variabilidad </a:t>
            </a:r>
            <a:r>
              <a:rPr lang="es-ES_tradnl" dirty="0">
                <a:solidFill>
                  <a:schemeClr val="tx2"/>
                </a:solidFill>
                <a:latin typeface="Arial" pitchFamily="34" charset="0"/>
                <a:cs typeface="Arial" pitchFamily="34" charset="0"/>
                <a:sym typeface="Wingdings" pitchFamily="2" charset="2"/>
              </a:rPr>
              <a:t></a:t>
            </a:r>
          </a:p>
          <a:p>
            <a:pPr>
              <a:lnSpc>
                <a:spcPct val="90000"/>
              </a:lnSpc>
            </a:pPr>
            <a:r>
              <a:rPr lang="es-ES_tradnl" u="sng" dirty="0">
                <a:latin typeface="Arial" pitchFamily="34" charset="0"/>
                <a:cs typeface="Arial" pitchFamily="34" charset="0"/>
                <a:sym typeface="Wingdings" pitchFamily="2" charset="2"/>
              </a:rPr>
              <a:t>estudio</a:t>
            </a:r>
            <a:r>
              <a:rPr lang="es-ES_tradnl" dirty="0">
                <a:latin typeface="Arial" pitchFamily="34" charset="0"/>
                <a:cs typeface="Arial" pitchFamily="34" charset="0"/>
                <a:sym typeface="Wingdings" pitchFamily="2" charset="2"/>
              </a:rPr>
              <a:t> de </a:t>
            </a:r>
            <a:r>
              <a:rPr lang="es-ES_tradnl" u="sng" dirty="0">
                <a:latin typeface="Arial" pitchFamily="34" charset="0"/>
                <a:cs typeface="Arial" pitchFamily="34" charset="0"/>
                <a:sym typeface="Wingdings" pitchFamily="2" charset="2"/>
              </a:rPr>
              <a:t>posibles efectos sobre la dispersión</a:t>
            </a:r>
            <a:r>
              <a:rPr lang="es-ES_tradnl" dirty="0">
                <a:latin typeface="Arial" pitchFamily="34" charset="0"/>
                <a:cs typeface="Arial" pitchFamily="34" charset="0"/>
                <a:sym typeface="Wingdings" pitchFamily="2" charset="2"/>
              </a:rPr>
              <a:t> de los factores implicados en el diseño de productos y procesos.</a:t>
            </a:r>
            <a:r>
              <a:rPr lang="es-ES_tradnl" dirty="0">
                <a:solidFill>
                  <a:schemeClr val="tx2"/>
                </a:solidFill>
                <a:latin typeface="Arial" pitchFamily="34" charset="0"/>
                <a:cs typeface="Arial" pitchFamily="34" charset="0"/>
                <a:sym typeface="Wingdings" pitchFamily="2" charset="2"/>
              </a:rPr>
              <a:t> </a:t>
            </a:r>
            <a:endParaRPr lang="es-ES_tradnl" dirty="0">
              <a:latin typeface="Arial" pitchFamily="34" charset="0"/>
              <a:cs typeface="Arial" pitchFamily="34" charset="0"/>
            </a:endParaRPr>
          </a:p>
          <a:p>
            <a:pPr>
              <a:lnSpc>
                <a:spcPct val="90000"/>
              </a:lnSpc>
            </a:pPr>
            <a:endParaRPr lang="es-ES_tradnl" dirty="0">
              <a:latin typeface="Arial" pitchFamily="34" charset="0"/>
              <a:cs typeface="Arial" pitchFamily="34" charset="0"/>
            </a:endParaRPr>
          </a:p>
        </p:txBody>
      </p:sp>
      <p:grpSp>
        <p:nvGrpSpPr>
          <p:cNvPr id="2" name="Group 6"/>
          <p:cNvGrpSpPr>
            <a:grpSpLocks/>
          </p:cNvGrpSpPr>
          <p:nvPr/>
        </p:nvGrpSpPr>
        <p:grpSpPr bwMode="auto">
          <a:xfrm>
            <a:off x="403599" y="3356994"/>
            <a:ext cx="8056563" cy="1046163"/>
            <a:chOff x="349" y="2784"/>
            <a:chExt cx="5075" cy="659"/>
          </a:xfrm>
        </p:grpSpPr>
        <p:sp>
          <p:nvSpPr>
            <p:cNvPr id="90116" name="AutoShape 4"/>
            <p:cNvSpPr>
              <a:spLocks noChangeArrowheads="1"/>
            </p:cNvSpPr>
            <p:nvPr/>
          </p:nvSpPr>
          <p:spPr bwMode="auto">
            <a:xfrm>
              <a:off x="2736" y="2784"/>
              <a:ext cx="288"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latin typeface="Arial" pitchFamily="34" charset="0"/>
                <a:cs typeface="Arial" pitchFamily="34" charset="0"/>
              </a:endParaRPr>
            </a:p>
          </p:txBody>
        </p:sp>
        <p:sp>
          <p:nvSpPr>
            <p:cNvPr id="90117" name="Text Box 5"/>
            <p:cNvSpPr txBox="1">
              <a:spLocks noChangeArrowheads="1"/>
            </p:cNvSpPr>
            <p:nvPr/>
          </p:nvSpPr>
          <p:spPr bwMode="auto">
            <a:xfrm>
              <a:off x="349" y="2920"/>
              <a:ext cx="5075" cy="523"/>
            </a:xfrm>
            <a:prstGeom prst="rect">
              <a:avLst/>
            </a:prstGeom>
            <a:noFill/>
            <a:ln w="12700" cap="sq">
              <a:noFill/>
              <a:miter lim="800000"/>
              <a:headEnd type="none" w="sm" len="sm"/>
              <a:tailEnd type="none" w="sm" len="sm"/>
            </a:ln>
            <a:effectLst/>
          </p:spPr>
          <p:txBody>
            <a:bodyPr wrap="square">
              <a:spAutoFit/>
            </a:bodyPr>
            <a:lstStyle/>
            <a:p>
              <a:pPr algn="ctr">
                <a:spcBef>
                  <a:spcPts val="0"/>
                </a:spcBef>
              </a:pPr>
              <a:r>
                <a:rPr lang="es-ES_tradnl" b="1" dirty="0">
                  <a:solidFill>
                    <a:srgbClr val="0070C0"/>
                  </a:solidFill>
                  <a:latin typeface="Arial" pitchFamily="34" charset="0"/>
                  <a:cs typeface="Arial" pitchFamily="34" charset="0"/>
                </a:rPr>
                <a:t>¿Existen diferencias entre los proveedores de cigüeñales respecto a la </a:t>
              </a:r>
              <a:r>
                <a:rPr lang="es-ES_tradnl" b="1" dirty="0">
                  <a:solidFill>
                    <a:srgbClr val="FF0000"/>
                  </a:solidFill>
                  <a:latin typeface="Arial" pitchFamily="34" charset="0"/>
                  <a:cs typeface="Arial" pitchFamily="34" charset="0"/>
                </a:rPr>
                <a:t>varianza</a:t>
              </a:r>
              <a:r>
                <a:rPr lang="es-ES_tradnl" b="1" dirty="0">
                  <a:solidFill>
                    <a:schemeClr val="tx2">
                      <a:lumMod val="75000"/>
                    </a:schemeClr>
                  </a:solidFill>
                  <a:latin typeface="Arial" pitchFamily="34" charset="0"/>
                  <a:cs typeface="Arial" pitchFamily="34" charset="0"/>
                </a:rPr>
                <a:t> </a:t>
              </a:r>
              <a:r>
                <a:rPr lang="es-ES_tradnl" b="1" dirty="0">
                  <a:solidFill>
                    <a:srgbClr val="FF0000"/>
                  </a:solidFill>
                  <a:latin typeface="Arial" pitchFamily="34" charset="0"/>
                  <a:cs typeface="Arial" pitchFamily="34" charset="0"/>
                </a:rPr>
                <a:t>de los equilibrados</a:t>
              </a:r>
              <a:r>
                <a:rPr lang="es-ES_tradnl" b="1" dirty="0">
                  <a:solidFill>
                    <a:schemeClr val="tx2">
                      <a:lumMod val="75000"/>
                    </a:schemeClr>
                  </a:solidFill>
                  <a:latin typeface="Arial" pitchFamily="34" charset="0"/>
                  <a:cs typeface="Arial" pitchFamily="34" charset="0"/>
                </a:rPr>
                <a:t>?</a:t>
              </a:r>
            </a:p>
          </p:txBody>
        </p:sp>
      </p:grpSp>
      <p:sp>
        <p:nvSpPr>
          <p:cNvPr id="10" name="AutoShape 4"/>
          <p:cNvSpPr>
            <a:spLocks noChangeArrowheads="1"/>
          </p:cNvSpPr>
          <p:nvPr/>
        </p:nvSpPr>
        <p:spPr bwMode="auto">
          <a:xfrm>
            <a:off x="4186808" y="4420344"/>
            <a:ext cx="457200" cy="304800"/>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p:spPr>
        <p:txBody>
          <a:bodyPr wrap="none" anchor="ctr"/>
          <a:lstStyle/>
          <a:p>
            <a:endParaRPr lang="es-ES">
              <a:latin typeface="Arial" pitchFamily="34" charset="0"/>
              <a:cs typeface="Arial" pitchFamily="34" charset="0"/>
            </a:endParaRPr>
          </a:p>
        </p:txBody>
      </p:sp>
      <p:sp>
        <p:nvSpPr>
          <p:cNvPr id="11" name="Text Box 5"/>
          <p:cNvSpPr txBox="1">
            <a:spLocks noChangeArrowheads="1"/>
          </p:cNvSpPr>
          <p:nvPr/>
        </p:nvSpPr>
        <p:spPr bwMode="auto">
          <a:xfrm>
            <a:off x="3563888" y="4695529"/>
            <a:ext cx="1728192" cy="461665"/>
          </a:xfrm>
          <a:prstGeom prst="rect">
            <a:avLst/>
          </a:prstGeom>
          <a:noFill/>
          <a:ln w="12700" cap="sq">
            <a:noFill/>
            <a:miter lim="800000"/>
            <a:headEnd type="none" w="sm" len="sm"/>
            <a:tailEnd type="none" w="sm" len="sm"/>
          </a:ln>
          <a:effectLst/>
        </p:spPr>
        <p:txBody>
          <a:bodyPr wrap="square">
            <a:spAutoFit/>
          </a:bodyPr>
          <a:lstStyle/>
          <a:p>
            <a:pPr algn="ctr">
              <a:spcBef>
                <a:spcPts val="0"/>
              </a:spcBef>
            </a:pPr>
            <a:r>
              <a:rPr lang="es-ES_tradnl" b="1" dirty="0">
                <a:latin typeface="Arial" pitchFamily="34" charset="0"/>
                <a:cs typeface="Arial" pitchFamily="34" charset="0"/>
              </a:rPr>
              <a:t>Técnicas</a:t>
            </a:r>
          </a:p>
        </p:txBody>
      </p:sp>
    </p:spTree>
    <p:extLst>
      <p:ext uri="{BB962C8B-B14F-4D97-AF65-F5344CB8AC3E}">
        <p14:creationId xmlns:p14="http://schemas.microsoft.com/office/powerpoint/2010/main" val="23404893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2000"/>
                                        <p:tgtEl>
                                          <p:spTgt spid="10"/>
                                        </p:tgtEl>
                                      </p:cBhvr>
                                    </p:animEffect>
                                  </p:childTnLst>
                                </p:cTn>
                              </p:par>
                            </p:childTnLst>
                          </p:cTn>
                        </p:par>
                        <p:par>
                          <p:cTn id="13" fill="hold">
                            <p:stCondLst>
                              <p:cond delay="2000"/>
                            </p:stCondLst>
                            <p:childTnLst>
                              <p:par>
                                <p:cTn id="14" presetID="22" presetClass="entr" presetSubtype="1"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3" name="Rectangle 7">
            <a:extLst>
              <a:ext uri="{FF2B5EF4-FFF2-40B4-BE49-F238E27FC236}">
                <a16:creationId xmlns:a16="http://schemas.microsoft.com/office/drawing/2014/main" id="{2A5689CB-A6A6-4244-8AB8-FE47C6614BB0}"/>
              </a:ext>
            </a:extLst>
          </p:cNvPr>
          <p:cNvSpPr>
            <a:spLocks noGrp="1" noChangeArrowheads="1"/>
          </p:cNvSpPr>
          <p:nvPr>
            <p:ph type="body" idx="1"/>
          </p:nvPr>
        </p:nvSpPr>
        <p:spPr>
          <a:xfrm>
            <a:off x="381000" y="925513"/>
            <a:ext cx="8491538" cy="990600"/>
          </a:xfrm>
        </p:spPr>
        <p:txBody>
          <a:bodyPr/>
          <a:lstStyle/>
          <a:p>
            <a:r>
              <a:rPr lang="es-ES_tradnl" altLang="es-ES" sz="2000">
                <a:ea typeface="Times New Roman" panose="02020603050405020304" pitchFamily="18" charset="0"/>
                <a:cs typeface="Times New Roman" panose="02020603050405020304" pitchFamily="18" charset="0"/>
              </a:rPr>
              <a:t>El TEST F se asume</a:t>
            </a:r>
            <a:r>
              <a:rPr lang="es-ES_tradnl" altLang="es-ES" sz="2000">
                <a:solidFill>
                  <a:schemeClr val="tx2"/>
                </a:solidFill>
                <a:ea typeface="Times New Roman" panose="02020603050405020304" pitchFamily="18" charset="0"/>
                <a:cs typeface="Times New Roman" panose="02020603050405020304" pitchFamily="18" charset="0"/>
                <a:sym typeface="Wingdings" pitchFamily="2" charset="2"/>
              </a:rPr>
              <a:t> </a:t>
            </a:r>
            <a:r>
              <a:rPr lang="es-ES_tradnl" altLang="es-ES" sz="2000">
                <a:ea typeface="Times New Roman" panose="02020603050405020304" pitchFamily="18" charset="0"/>
                <a:cs typeface="Times New Roman" panose="02020603050405020304" pitchFamily="18" charset="0"/>
                <a:sym typeface="Wingdings" pitchFamily="2" charset="2"/>
              </a:rPr>
              <a:t>que la </a:t>
            </a:r>
            <a:r>
              <a:rPr lang="es-ES_tradnl" altLang="es-ES" sz="2200" b="1">
                <a:ea typeface="Times New Roman" panose="02020603050405020304" pitchFamily="18" charset="0"/>
                <a:cs typeface="Times New Roman" panose="02020603050405020304" pitchFamily="18" charset="0"/>
                <a:sym typeface="Symbol" pitchFamily="2" charset="2"/>
              </a:rPr>
              <a:t></a:t>
            </a:r>
            <a:r>
              <a:rPr lang="es-ES_tradnl" altLang="es-ES" sz="2200" b="1" baseline="30000">
                <a:ea typeface="Times New Roman" panose="02020603050405020304" pitchFamily="18" charset="0"/>
                <a:cs typeface="Times New Roman" panose="02020603050405020304" pitchFamily="18" charset="0"/>
                <a:sym typeface="Symbol" pitchFamily="2" charset="2"/>
              </a:rPr>
              <a:t>2</a:t>
            </a:r>
            <a:r>
              <a:rPr lang="es-ES_tradnl" altLang="es-ES" sz="2000">
                <a:ea typeface="Times New Roman" panose="02020603050405020304" pitchFamily="18" charset="0"/>
                <a:cs typeface="Times New Roman" panose="02020603050405020304" pitchFamily="18" charset="0"/>
                <a:sym typeface="Symbol" pitchFamily="2" charset="2"/>
              </a:rPr>
              <a:t> </a:t>
            </a:r>
            <a:r>
              <a:rPr lang="es-ES_tradnl" altLang="es-ES" sz="2000">
                <a:ea typeface="Times New Roman" panose="02020603050405020304" pitchFamily="18" charset="0"/>
                <a:cs typeface="Times New Roman" panose="02020603050405020304" pitchFamily="18" charset="0"/>
                <a:sym typeface="Wingdings" pitchFamily="2" charset="2"/>
              </a:rPr>
              <a:t>las poblaciones de las que procede la EQUIDINA de cada proveedor son iguales.</a:t>
            </a:r>
            <a:endParaRPr lang="es-ES_tradnl" altLang="es-ES" sz="2000"/>
          </a:p>
        </p:txBody>
      </p:sp>
      <p:sp>
        <p:nvSpPr>
          <p:cNvPr id="96268" name="Rectangle 12">
            <a:extLst>
              <a:ext uri="{FF2B5EF4-FFF2-40B4-BE49-F238E27FC236}">
                <a16:creationId xmlns:a16="http://schemas.microsoft.com/office/drawing/2014/main" id="{949E8E9F-FAEE-0442-B4E6-74823B3CFD2B}"/>
              </a:ext>
            </a:extLst>
          </p:cNvPr>
          <p:cNvSpPr>
            <a:spLocks noGrp="1" noChangeArrowheads="1"/>
          </p:cNvSpPr>
          <p:nvPr>
            <p:ph type="title"/>
          </p:nvPr>
        </p:nvSpPr>
        <p:spPr>
          <a:xfrm>
            <a:off x="107950" y="115888"/>
            <a:ext cx="8467725" cy="579437"/>
          </a:xfrm>
          <a:noFill/>
          <a:ln/>
        </p:spPr>
        <p:txBody>
          <a:bodyPr/>
          <a:lstStyle/>
          <a:p>
            <a:r>
              <a:rPr lang="es-ES_tradnl" altLang="es-ES" dirty="0"/>
              <a:t>Importancia</a:t>
            </a:r>
          </a:p>
        </p:txBody>
      </p:sp>
      <p:graphicFrame>
        <p:nvGraphicFramePr>
          <p:cNvPr id="96269" name="Object 13">
            <a:extLst>
              <a:ext uri="{FF2B5EF4-FFF2-40B4-BE49-F238E27FC236}">
                <a16:creationId xmlns:a16="http://schemas.microsoft.com/office/drawing/2014/main" id="{AAE58833-DA32-FB45-86C8-6CBA022740EA}"/>
              </a:ext>
            </a:extLst>
          </p:cNvPr>
          <p:cNvGraphicFramePr>
            <a:graphicFrameLocks noChangeAspect="1"/>
          </p:cNvGraphicFramePr>
          <p:nvPr/>
        </p:nvGraphicFramePr>
        <p:xfrm>
          <a:off x="900113" y="2006600"/>
          <a:ext cx="7669212" cy="3943350"/>
        </p:xfrm>
        <a:graphic>
          <a:graphicData uri="http://schemas.openxmlformats.org/presentationml/2006/ole">
            <mc:AlternateContent xmlns:mc="http://schemas.openxmlformats.org/markup-compatibility/2006">
              <mc:Choice xmlns:v="urn:schemas-microsoft-com:vml" Requires="v">
                <p:oleObj spid="_x0000_s1219661" name="SGWIN StatFolios" r:id="rId4" imgW="6223000" imgH="3340100" progId="SGStatFolio">
                  <p:embed/>
                </p:oleObj>
              </mc:Choice>
              <mc:Fallback>
                <p:oleObj name="SGWIN StatFolios" r:id="rId4" imgW="6223000" imgH="3340100" progId="SGStatFolio">
                  <p:embed/>
                  <p:pic>
                    <p:nvPicPr>
                      <p:cNvPr id="96269" name="Object 13">
                        <a:extLst>
                          <a:ext uri="{FF2B5EF4-FFF2-40B4-BE49-F238E27FC236}">
                            <a16:creationId xmlns:a16="http://schemas.microsoft.com/office/drawing/2014/main" id="{AAE58833-DA32-FB45-86C8-6CBA02274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127" t="14609" b="2258"/>
                      <a:stretch>
                        <a:fillRect/>
                      </a:stretch>
                    </p:blipFill>
                    <p:spPr bwMode="auto">
                      <a:xfrm>
                        <a:off x="900113" y="2006600"/>
                        <a:ext cx="7669212" cy="394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43807997"/>
      </p:ext>
    </p:extLst>
  </p:cSld>
  <p:clrMapOvr>
    <a:masterClrMapping/>
  </p:clrMapOvr>
  <p:transition>
    <p:zoom/>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Rectangle 4">
            <a:extLst>
              <a:ext uri="{FF2B5EF4-FFF2-40B4-BE49-F238E27FC236}">
                <a16:creationId xmlns:a16="http://schemas.microsoft.com/office/drawing/2014/main" id="{1AB953F9-4096-4D4D-BA9A-AE2616333B82}"/>
              </a:ext>
            </a:extLst>
          </p:cNvPr>
          <p:cNvSpPr>
            <a:spLocks noGrp="1" noChangeArrowheads="1"/>
          </p:cNvSpPr>
          <p:nvPr>
            <p:ph type="body" idx="1"/>
          </p:nvPr>
        </p:nvSpPr>
        <p:spPr>
          <a:xfrm>
            <a:off x="381000" y="862013"/>
            <a:ext cx="8491538" cy="838200"/>
          </a:xfrm>
        </p:spPr>
        <p:txBody>
          <a:bodyPr/>
          <a:lstStyle/>
          <a:p>
            <a:r>
              <a:rPr lang="es-ES_tradnl" altLang="es-ES">
                <a:ea typeface="Times New Roman" panose="02020603050405020304" pitchFamily="18" charset="0"/>
                <a:cs typeface="Times New Roman" panose="02020603050405020304" pitchFamily="18" charset="0"/>
              </a:rPr>
              <a:t>Pero, ¿y si los datos proceden de poblaciones con diferentes varianzas según el proveedor?</a:t>
            </a:r>
            <a:r>
              <a:rPr lang="es-ES_tradnl" altLang="es-ES">
                <a:solidFill>
                  <a:schemeClr val="tx2"/>
                </a:solidFill>
                <a:ea typeface="Times New Roman" panose="02020603050405020304" pitchFamily="18" charset="0"/>
                <a:cs typeface="Times New Roman" panose="02020603050405020304" pitchFamily="18" charset="0"/>
                <a:sym typeface="Wingdings" pitchFamily="2" charset="2"/>
              </a:rPr>
              <a:t> </a:t>
            </a:r>
            <a:endParaRPr lang="es-ES_tradnl" altLang="es-ES">
              <a:ea typeface="Times New Roman" panose="02020603050405020304" pitchFamily="18" charset="0"/>
              <a:cs typeface="Times New Roman" panose="02020603050405020304" pitchFamily="18" charset="0"/>
            </a:endParaRPr>
          </a:p>
          <a:p>
            <a:endParaRPr lang="es-ES_tradnl" altLang="es-ES"/>
          </a:p>
        </p:txBody>
      </p:sp>
      <p:sp>
        <p:nvSpPr>
          <p:cNvPr id="97288" name="Rectangle 8">
            <a:extLst>
              <a:ext uri="{FF2B5EF4-FFF2-40B4-BE49-F238E27FC236}">
                <a16:creationId xmlns:a16="http://schemas.microsoft.com/office/drawing/2014/main" id="{515C60E4-8DB5-2D47-8F9F-50697CDD7E66}"/>
              </a:ext>
            </a:extLst>
          </p:cNvPr>
          <p:cNvSpPr>
            <a:spLocks noGrp="1" noChangeArrowheads="1"/>
          </p:cNvSpPr>
          <p:nvPr>
            <p:ph type="title"/>
          </p:nvPr>
        </p:nvSpPr>
        <p:spPr>
          <a:xfrm>
            <a:off x="107950" y="115888"/>
            <a:ext cx="8467725" cy="579437"/>
          </a:xfrm>
          <a:noFill/>
          <a:ln/>
        </p:spPr>
        <p:txBody>
          <a:bodyPr/>
          <a:lstStyle/>
          <a:p>
            <a:r>
              <a:rPr lang="es-ES_tradnl" altLang="es-ES" dirty="0"/>
              <a:t>Importancia</a:t>
            </a:r>
            <a:endParaRPr lang="es-ES_tradnl" altLang="es-ES" dirty="0">
              <a:solidFill>
                <a:schemeClr val="folHlink"/>
              </a:solidFill>
            </a:endParaRPr>
          </a:p>
        </p:txBody>
      </p:sp>
      <p:graphicFrame>
        <p:nvGraphicFramePr>
          <p:cNvPr id="349186" name="Object 2">
            <a:extLst>
              <a:ext uri="{FF2B5EF4-FFF2-40B4-BE49-F238E27FC236}">
                <a16:creationId xmlns:a16="http://schemas.microsoft.com/office/drawing/2014/main" id="{4549982D-78E6-F94B-B9D4-8C1A3912B0C7}"/>
              </a:ext>
            </a:extLst>
          </p:cNvPr>
          <p:cNvGraphicFramePr>
            <a:graphicFrameLocks noChangeAspect="1"/>
          </p:cNvGraphicFramePr>
          <p:nvPr/>
        </p:nvGraphicFramePr>
        <p:xfrm>
          <a:off x="468313" y="1989138"/>
          <a:ext cx="8496300" cy="4214812"/>
        </p:xfrm>
        <a:graphic>
          <a:graphicData uri="http://schemas.openxmlformats.org/presentationml/2006/ole">
            <mc:AlternateContent xmlns:mc="http://schemas.openxmlformats.org/markup-compatibility/2006">
              <mc:Choice xmlns:v="urn:schemas-microsoft-com:vml" Requires="v">
                <p:oleObj spid="_x0000_s1221709" name="SGWIN StatFolios" r:id="rId4" imgW="6223000" imgH="3340100" progId="SGStatFolio">
                  <p:embed/>
                </p:oleObj>
              </mc:Choice>
              <mc:Fallback>
                <p:oleObj name="SGWIN StatFolios" r:id="rId4" imgW="6223000" imgH="3340100" progId="SGStatFolio">
                  <p:embed/>
                  <p:pic>
                    <p:nvPicPr>
                      <p:cNvPr id="349186" name="Object 2">
                        <a:extLst>
                          <a:ext uri="{FF2B5EF4-FFF2-40B4-BE49-F238E27FC236}">
                            <a16:creationId xmlns:a16="http://schemas.microsoft.com/office/drawing/2014/main" id="{4549982D-78E6-F94B-B9D4-8C1A3912B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3127" t="16447" b="3387"/>
                      <a:stretch>
                        <a:fillRect/>
                      </a:stretch>
                    </p:blipFill>
                    <p:spPr bwMode="auto">
                      <a:xfrm>
                        <a:off x="468313" y="1989138"/>
                        <a:ext cx="8496300" cy="421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96792072"/>
      </p:ext>
    </p:extLst>
  </p:cSld>
  <p:clrMapOvr>
    <a:masterClrMapping/>
  </p:clrMapOvr>
  <p:transition>
    <p:zoom/>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2DC16E3C-E5CD-CF47-B298-C20B78ED8AB4}"/>
              </a:ext>
            </a:extLst>
          </p:cNvPr>
          <p:cNvSpPr>
            <a:spLocks noGrp="1" noChangeArrowheads="1"/>
          </p:cNvSpPr>
          <p:nvPr>
            <p:ph type="body" idx="1"/>
          </p:nvPr>
        </p:nvSpPr>
        <p:spPr>
          <a:xfrm>
            <a:off x="420915" y="760593"/>
            <a:ext cx="8491538" cy="1676400"/>
          </a:xfrm>
        </p:spPr>
        <p:txBody>
          <a:bodyPr>
            <a:normAutofit/>
          </a:bodyPr>
          <a:lstStyle/>
          <a:p>
            <a:r>
              <a:rPr lang="es-ES_tradnl" altLang="es-ES" sz="2400" dirty="0"/>
              <a:t>Procedimientos clásicos: </a:t>
            </a:r>
            <a:r>
              <a:rPr lang="es-ES_tradnl" altLang="es-ES" sz="2400" dirty="0" err="1"/>
              <a:t>tests</a:t>
            </a:r>
            <a:r>
              <a:rPr lang="es-ES_tradnl" altLang="es-ES" sz="2400" dirty="0"/>
              <a:t> de </a:t>
            </a:r>
            <a:r>
              <a:rPr lang="es-ES_tradnl" altLang="es-ES" sz="2400" i="1" dirty="0"/>
              <a:t>Bartlett</a:t>
            </a:r>
            <a:r>
              <a:rPr lang="es-ES_tradnl" altLang="es-ES" sz="2400" dirty="0"/>
              <a:t> y </a:t>
            </a:r>
            <a:r>
              <a:rPr lang="es-ES_tradnl" altLang="es-ES" sz="2400" i="1" dirty="0" err="1"/>
              <a:t>Hartley</a:t>
            </a:r>
            <a:endParaRPr lang="es-ES_tradnl" altLang="es-ES" sz="2400" i="1" dirty="0"/>
          </a:p>
          <a:p>
            <a:pPr lvl="1"/>
            <a:r>
              <a:rPr lang="es-ES_tradnl" altLang="es-ES" sz="2400" dirty="0"/>
              <a:t>Necesidad de aprenderse un nuevo procedimiento.</a:t>
            </a:r>
          </a:p>
          <a:p>
            <a:pPr lvl="1"/>
            <a:r>
              <a:rPr lang="es-ES_tradnl" altLang="es-ES" sz="2400" dirty="0"/>
              <a:t>No aplicables si hay más de un factor implicado.</a:t>
            </a:r>
          </a:p>
          <a:p>
            <a:pPr lvl="1"/>
            <a:r>
              <a:rPr lang="es-ES_tradnl" altLang="es-ES" sz="2400" dirty="0"/>
              <a:t>Necesitan replicaciones en cada tratamiento.</a:t>
            </a:r>
          </a:p>
        </p:txBody>
      </p:sp>
      <p:grpSp>
        <p:nvGrpSpPr>
          <p:cNvPr id="98308" name="Group 4">
            <a:extLst>
              <a:ext uri="{FF2B5EF4-FFF2-40B4-BE49-F238E27FC236}">
                <a16:creationId xmlns:a16="http://schemas.microsoft.com/office/drawing/2014/main" id="{B191DB10-F6F7-F04E-AF3B-6DAD067C33CA}"/>
              </a:ext>
            </a:extLst>
          </p:cNvPr>
          <p:cNvGrpSpPr>
            <a:grpSpLocks/>
          </p:cNvGrpSpPr>
          <p:nvPr/>
        </p:nvGrpSpPr>
        <p:grpSpPr bwMode="auto">
          <a:xfrm>
            <a:off x="539552" y="3068960"/>
            <a:ext cx="7810500" cy="1536700"/>
            <a:chOff x="480" y="2784"/>
            <a:chExt cx="4848" cy="968"/>
          </a:xfrm>
        </p:grpSpPr>
        <p:sp>
          <p:nvSpPr>
            <p:cNvPr id="98309" name="AutoShape 5">
              <a:extLst>
                <a:ext uri="{FF2B5EF4-FFF2-40B4-BE49-F238E27FC236}">
                  <a16:creationId xmlns:a16="http://schemas.microsoft.com/office/drawing/2014/main" id="{DD05218F-5AFE-0A4B-9E5F-D22D5FA6BF3A}"/>
                </a:ext>
              </a:extLst>
            </p:cNvPr>
            <p:cNvSpPr>
              <a:spLocks noChangeArrowheads="1"/>
            </p:cNvSpPr>
            <p:nvPr/>
          </p:nvSpPr>
          <p:spPr bwMode="auto">
            <a:xfrm>
              <a:off x="2736" y="2784"/>
              <a:ext cx="288"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98310" name="Text Box 6">
              <a:extLst>
                <a:ext uri="{FF2B5EF4-FFF2-40B4-BE49-F238E27FC236}">
                  <a16:creationId xmlns:a16="http://schemas.microsoft.com/office/drawing/2014/main" id="{26F5F680-8E85-ED4C-B5F9-95EDDB18E0B5}"/>
                </a:ext>
              </a:extLst>
            </p:cNvPr>
            <p:cNvSpPr txBox="1">
              <a:spLocks noChangeArrowheads="1"/>
            </p:cNvSpPr>
            <p:nvPr/>
          </p:nvSpPr>
          <p:spPr bwMode="auto">
            <a:xfrm>
              <a:off x="480" y="2996"/>
              <a:ext cx="48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dirty="0">
                  <a:latin typeface="+mn-lt"/>
                </a:rPr>
                <a:t>Romero, R. y </a:t>
              </a:r>
              <a:r>
                <a:rPr lang="es-ES_tradnl" altLang="es-ES" dirty="0" err="1">
                  <a:latin typeface="+mn-lt"/>
                </a:rPr>
                <a:t>Zúnica</a:t>
              </a:r>
              <a:r>
                <a:rPr lang="es-ES_tradnl" altLang="es-ES" dirty="0">
                  <a:latin typeface="+mn-lt"/>
                </a:rPr>
                <a:t>, L. R. proponen un método aproximado, pero eficaz, sin los inconvenientes de los </a:t>
              </a:r>
              <a:r>
                <a:rPr lang="es-ES_tradnl" altLang="es-ES" dirty="0" err="1">
                  <a:latin typeface="+mn-lt"/>
                </a:rPr>
                <a:t>tests</a:t>
              </a:r>
              <a:r>
                <a:rPr lang="es-ES_tradnl" altLang="es-ES" dirty="0">
                  <a:latin typeface="+mn-lt"/>
                </a:rPr>
                <a:t> más formales, basado en el estudio de los residuos:</a:t>
              </a:r>
            </a:p>
          </p:txBody>
        </p:sp>
      </p:grpSp>
      <p:sp>
        <p:nvSpPr>
          <p:cNvPr id="98313" name="Rectangle 9">
            <a:extLst>
              <a:ext uri="{FF2B5EF4-FFF2-40B4-BE49-F238E27FC236}">
                <a16:creationId xmlns:a16="http://schemas.microsoft.com/office/drawing/2014/main" id="{ABF55E40-3EDD-E54B-B465-C80C16DB63A9}"/>
              </a:ext>
            </a:extLst>
          </p:cNvPr>
          <p:cNvSpPr>
            <a:spLocks noGrp="1" noChangeArrowheads="1"/>
          </p:cNvSpPr>
          <p:nvPr>
            <p:ph type="title"/>
          </p:nvPr>
        </p:nvSpPr>
        <p:spPr>
          <a:xfrm>
            <a:off x="107950" y="115888"/>
            <a:ext cx="8467725" cy="579437"/>
          </a:xfrm>
          <a:noFill/>
          <a:ln/>
        </p:spPr>
        <p:txBody>
          <a:bodyPr/>
          <a:lstStyle/>
          <a:p>
            <a:r>
              <a:rPr lang="es-ES_tradnl" altLang="es-ES" dirty="0"/>
              <a:t>Técnicas</a:t>
            </a:r>
          </a:p>
        </p:txBody>
      </p:sp>
      <p:sp>
        <p:nvSpPr>
          <p:cNvPr id="7" name="6 Rectángulo redondeado">
            <a:extLst>
              <a:ext uri="{FF2B5EF4-FFF2-40B4-BE49-F238E27FC236}">
                <a16:creationId xmlns:a16="http://schemas.microsoft.com/office/drawing/2014/main" id="{1C5BFF5D-717B-1647-9E00-C9C4967A7010}"/>
              </a:ext>
            </a:extLst>
          </p:cNvPr>
          <p:cNvSpPr/>
          <p:nvPr/>
        </p:nvSpPr>
        <p:spPr bwMode="auto">
          <a:xfrm>
            <a:off x="467544" y="5373216"/>
            <a:ext cx="8208912" cy="936104"/>
          </a:xfrm>
          <a:prstGeom prst="round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vert="horz" wrap="none" lIns="91440" tIns="45720" rIns="91440" bIns="45720" numCol="1" rtlCol="0" anchor="t" anchorCtr="0" compatLnSpc="1">
            <a:prstTxWarp prst="textNoShape">
              <a:avLst/>
            </a:prstTxWarp>
          </a:bodyPr>
          <a:lstStyle/>
          <a:p>
            <a:endParaRPr lang="es-ES">
              <a:solidFill>
                <a:schemeClr val="tx1"/>
              </a:solidFill>
              <a:latin typeface="Verdana" pitchFamily="34" charset="0"/>
            </a:endParaRPr>
          </a:p>
        </p:txBody>
      </p:sp>
      <p:pic>
        <p:nvPicPr>
          <p:cNvPr id="8" name="Picture 1" descr="C:\Users\evazquez.UPVNET\AppData\Local\Microsoft\Windows\Temporary Internet Files\Content.IE5\ZQXL7VE8\MM900236199[1].gif">
            <a:extLst>
              <a:ext uri="{FF2B5EF4-FFF2-40B4-BE49-F238E27FC236}">
                <a16:creationId xmlns:a16="http://schemas.microsoft.com/office/drawing/2014/main" id="{20A5CC64-B6FD-C044-8E80-85E9ADDD84FB}"/>
              </a:ext>
            </a:extLst>
          </p:cNvPr>
          <p:cNvPicPr>
            <a:picLocks noChangeAspect="1" noChangeArrowheads="1" noCrop="1"/>
          </p:cNvPicPr>
          <p:nvPr/>
        </p:nvPicPr>
        <p:blipFill>
          <a:blip r:embed="rId3" cstate="print"/>
          <a:srcRect/>
          <a:stretch>
            <a:fillRect/>
          </a:stretch>
        </p:blipFill>
        <p:spPr bwMode="auto">
          <a:xfrm>
            <a:off x="8028384" y="5445226"/>
            <a:ext cx="576064" cy="593789"/>
          </a:xfrm>
          <a:prstGeom prst="rect">
            <a:avLst/>
          </a:prstGeom>
          <a:noFill/>
        </p:spPr>
      </p:pic>
      <p:sp>
        <p:nvSpPr>
          <p:cNvPr id="9" name="Text Box 5">
            <a:extLst>
              <a:ext uri="{FF2B5EF4-FFF2-40B4-BE49-F238E27FC236}">
                <a16:creationId xmlns:a16="http://schemas.microsoft.com/office/drawing/2014/main" id="{65EB179E-BAEC-3244-92A1-400F254B3709}"/>
              </a:ext>
            </a:extLst>
          </p:cNvPr>
          <p:cNvSpPr txBox="1">
            <a:spLocks noChangeArrowheads="1"/>
          </p:cNvSpPr>
          <p:nvPr/>
        </p:nvSpPr>
        <p:spPr bwMode="auto">
          <a:xfrm>
            <a:off x="467544" y="5445226"/>
            <a:ext cx="7704856" cy="830997"/>
          </a:xfrm>
          <a:prstGeom prst="rect">
            <a:avLst/>
          </a:prstGeom>
          <a:noFill/>
          <a:ln w="12700" cap="sq">
            <a:noFill/>
            <a:miter lim="800000"/>
            <a:headEnd type="none" w="sm" len="sm"/>
            <a:tailEnd type="none" w="sm" len="sm"/>
          </a:ln>
          <a:effectLst/>
        </p:spPr>
        <p:txBody>
          <a:bodyPr wrap="square">
            <a:spAutoFit/>
          </a:bodyPr>
          <a:lstStyle/>
          <a:p>
            <a:pPr>
              <a:spcBef>
                <a:spcPts val="0"/>
              </a:spcBef>
              <a:buClr>
                <a:schemeClr val="folHlink"/>
              </a:buClr>
              <a:buSzPct val="75000"/>
              <a:buFont typeface="Wingdings" pitchFamily="2" charset="2"/>
              <a:buNone/>
            </a:pPr>
            <a:r>
              <a:rPr lang="es-ES_tradnl" sz="1600" dirty="0"/>
              <a:t>El estudio del efecto sobre varianzas no se ven en esta asignatura por salirse del alcance de un primer curso de carácter general con el tiempo disponible. </a:t>
            </a:r>
            <a:endParaRPr lang="es-ES" sz="1600" dirty="0"/>
          </a:p>
        </p:txBody>
      </p:sp>
    </p:spTree>
    <p:extLst>
      <p:ext uri="{BB962C8B-B14F-4D97-AF65-F5344CB8AC3E}">
        <p14:creationId xmlns:p14="http://schemas.microsoft.com/office/powerpoint/2010/main" val="291613192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wipe(up)">
                                      <p:cBhvr>
                                        <p:cTn id="7" dur="500"/>
                                        <p:tgtEl>
                                          <p:spTgt spid="98308"/>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heckerboard(across)">
                                      <p:cBhvr>
                                        <p:cTn id="11" dur="500"/>
                                        <p:tgtEl>
                                          <p:spTgt spid="7"/>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1000"/>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9"/>
                                        </p:tgtEl>
                                        <p:attrNameLst>
                                          <p:attrName>style.visibility</p:attrName>
                                        </p:attrNameLst>
                                      </p:cBhvr>
                                      <p:to>
                                        <p:strVal val="visible"/>
                                      </p:to>
                                    </p:set>
                                    <p:anim calcmode="discrete" valueType="clr">
                                      <p:cBhvr override="childStyle">
                                        <p:cTn id="18"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9"/>
                                        </p:tgtEl>
                                        <p:attrNameLst>
                                          <p:attrName>fillcolor</p:attrName>
                                        </p:attrNameLst>
                                      </p:cBhvr>
                                      <p:tavLst>
                                        <p:tav tm="0">
                                          <p:val>
                                            <p:clrVal>
                                              <a:schemeClr val="accent2"/>
                                            </p:clrVal>
                                          </p:val>
                                        </p:tav>
                                        <p:tav tm="50000">
                                          <p:val>
                                            <p:clrVal>
                                              <a:schemeClr val="hlink"/>
                                            </p:clrVal>
                                          </p:val>
                                        </p:tav>
                                      </p:tavLst>
                                    </p:anim>
                                    <p:set>
                                      <p:cBhvr>
                                        <p:cTn id="20" dur="80"/>
                                        <p:tgtEl>
                                          <p:spTgt spid="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2DC16E3C-E5CD-CF47-B298-C20B78ED8AB4}"/>
              </a:ext>
            </a:extLst>
          </p:cNvPr>
          <p:cNvSpPr>
            <a:spLocks noGrp="1" noChangeArrowheads="1"/>
          </p:cNvSpPr>
          <p:nvPr>
            <p:ph type="body" idx="1"/>
          </p:nvPr>
        </p:nvSpPr>
        <p:spPr>
          <a:xfrm>
            <a:off x="420915" y="760593"/>
            <a:ext cx="8491538" cy="1676400"/>
          </a:xfrm>
        </p:spPr>
        <p:txBody>
          <a:bodyPr>
            <a:normAutofit/>
          </a:bodyPr>
          <a:lstStyle/>
          <a:p>
            <a:r>
              <a:rPr lang="es-ES_tradnl" altLang="es-ES" sz="2400" dirty="0"/>
              <a:t>Procedimientos clásicos: </a:t>
            </a:r>
            <a:r>
              <a:rPr lang="es-ES_tradnl" altLang="es-ES" sz="2400" dirty="0" err="1"/>
              <a:t>tests</a:t>
            </a:r>
            <a:r>
              <a:rPr lang="es-ES_tradnl" altLang="es-ES" sz="2400" dirty="0"/>
              <a:t> de </a:t>
            </a:r>
            <a:r>
              <a:rPr lang="es-ES_tradnl" altLang="es-ES" sz="2400" i="1" dirty="0"/>
              <a:t>Bartlett</a:t>
            </a:r>
            <a:r>
              <a:rPr lang="es-ES_tradnl" altLang="es-ES" sz="2400" dirty="0"/>
              <a:t> y </a:t>
            </a:r>
            <a:r>
              <a:rPr lang="es-ES_tradnl" altLang="es-ES" sz="2400" i="1" dirty="0" err="1"/>
              <a:t>Hartley</a:t>
            </a:r>
            <a:endParaRPr lang="es-ES_tradnl" altLang="es-ES" sz="2400" i="1" dirty="0"/>
          </a:p>
          <a:p>
            <a:pPr lvl="1"/>
            <a:r>
              <a:rPr lang="es-ES_tradnl" altLang="es-ES" sz="2400" dirty="0"/>
              <a:t>Necesidad de aprenderse un nuevo procedimiento.</a:t>
            </a:r>
          </a:p>
          <a:p>
            <a:pPr lvl="1"/>
            <a:r>
              <a:rPr lang="es-ES_tradnl" altLang="es-ES" sz="2400" dirty="0"/>
              <a:t>No aplicables si hay más de un factor implicado.</a:t>
            </a:r>
          </a:p>
          <a:p>
            <a:pPr lvl="1"/>
            <a:r>
              <a:rPr lang="es-ES_tradnl" altLang="es-ES" sz="2400" dirty="0"/>
              <a:t>Necesitan replicaciones en cada tratamiento.</a:t>
            </a:r>
          </a:p>
        </p:txBody>
      </p:sp>
      <p:grpSp>
        <p:nvGrpSpPr>
          <p:cNvPr id="98308" name="Group 4">
            <a:extLst>
              <a:ext uri="{FF2B5EF4-FFF2-40B4-BE49-F238E27FC236}">
                <a16:creationId xmlns:a16="http://schemas.microsoft.com/office/drawing/2014/main" id="{B191DB10-F6F7-F04E-AF3B-6DAD067C33CA}"/>
              </a:ext>
            </a:extLst>
          </p:cNvPr>
          <p:cNvGrpSpPr>
            <a:grpSpLocks/>
          </p:cNvGrpSpPr>
          <p:nvPr/>
        </p:nvGrpSpPr>
        <p:grpSpPr bwMode="auto">
          <a:xfrm>
            <a:off x="539552" y="3068960"/>
            <a:ext cx="7810500" cy="1536700"/>
            <a:chOff x="480" y="2784"/>
            <a:chExt cx="4848" cy="968"/>
          </a:xfrm>
        </p:grpSpPr>
        <p:sp>
          <p:nvSpPr>
            <p:cNvPr id="98309" name="AutoShape 5">
              <a:extLst>
                <a:ext uri="{FF2B5EF4-FFF2-40B4-BE49-F238E27FC236}">
                  <a16:creationId xmlns:a16="http://schemas.microsoft.com/office/drawing/2014/main" id="{DD05218F-5AFE-0A4B-9E5F-D22D5FA6BF3A}"/>
                </a:ext>
              </a:extLst>
            </p:cNvPr>
            <p:cNvSpPr>
              <a:spLocks noChangeArrowheads="1"/>
            </p:cNvSpPr>
            <p:nvPr/>
          </p:nvSpPr>
          <p:spPr bwMode="auto">
            <a:xfrm>
              <a:off x="2736" y="2784"/>
              <a:ext cx="288" cy="192"/>
            </a:xfrm>
            <a:prstGeom prst="downArrow">
              <a:avLst>
                <a:gd name="adj1" fmla="val 50000"/>
                <a:gd name="adj2" fmla="val 25000"/>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dirty="0"/>
            </a:p>
          </p:txBody>
        </p:sp>
        <p:sp>
          <p:nvSpPr>
            <p:cNvPr id="98310" name="Text Box 6">
              <a:extLst>
                <a:ext uri="{FF2B5EF4-FFF2-40B4-BE49-F238E27FC236}">
                  <a16:creationId xmlns:a16="http://schemas.microsoft.com/office/drawing/2014/main" id="{26F5F680-8E85-ED4C-B5F9-95EDDB18E0B5}"/>
                </a:ext>
              </a:extLst>
            </p:cNvPr>
            <p:cNvSpPr txBox="1">
              <a:spLocks noChangeArrowheads="1"/>
            </p:cNvSpPr>
            <p:nvPr/>
          </p:nvSpPr>
          <p:spPr bwMode="auto">
            <a:xfrm>
              <a:off x="480" y="2996"/>
              <a:ext cx="484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dirty="0">
                  <a:latin typeface="+mn-lt"/>
                </a:rPr>
                <a:t>Romero, R. y </a:t>
              </a:r>
              <a:r>
                <a:rPr lang="es-ES_tradnl" altLang="es-ES" dirty="0" err="1">
                  <a:latin typeface="+mn-lt"/>
                </a:rPr>
                <a:t>Zúnica</a:t>
              </a:r>
              <a:r>
                <a:rPr lang="es-ES_tradnl" altLang="es-ES" dirty="0">
                  <a:latin typeface="+mn-lt"/>
                </a:rPr>
                <a:t>, L. R. proponen un método aproximado, pero eficaz, sin los inconvenientes de los </a:t>
              </a:r>
              <a:r>
                <a:rPr lang="es-ES_tradnl" altLang="es-ES" dirty="0" err="1">
                  <a:latin typeface="+mn-lt"/>
                </a:rPr>
                <a:t>tests</a:t>
              </a:r>
              <a:r>
                <a:rPr lang="es-ES_tradnl" altLang="es-ES" dirty="0">
                  <a:latin typeface="+mn-lt"/>
                </a:rPr>
                <a:t> más formales, basado en el estudio de los residuos:</a:t>
              </a:r>
            </a:p>
          </p:txBody>
        </p:sp>
      </p:grpSp>
      <p:sp>
        <p:nvSpPr>
          <p:cNvPr id="98313" name="Rectangle 9">
            <a:extLst>
              <a:ext uri="{FF2B5EF4-FFF2-40B4-BE49-F238E27FC236}">
                <a16:creationId xmlns:a16="http://schemas.microsoft.com/office/drawing/2014/main" id="{ABF55E40-3EDD-E54B-B465-C80C16DB63A9}"/>
              </a:ext>
            </a:extLst>
          </p:cNvPr>
          <p:cNvSpPr>
            <a:spLocks noGrp="1" noChangeArrowheads="1"/>
          </p:cNvSpPr>
          <p:nvPr>
            <p:ph type="title"/>
          </p:nvPr>
        </p:nvSpPr>
        <p:spPr>
          <a:xfrm>
            <a:off x="107950" y="115888"/>
            <a:ext cx="8467725" cy="579437"/>
          </a:xfrm>
          <a:noFill/>
          <a:ln/>
        </p:spPr>
        <p:txBody>
          <a:bodyPr/>
          <a:lstStyle/>
          <a:p>
            <a:r>
              <a:rPr lang="es-ES_tradnl" altLang="es-ES" dirty="0"/>
              <a:t>Técnicas</a:t>
            </a:r>
          </a:p>
        </p:txBody>
      </p:sp>
    </p:spTree>
    <p:extLst>
      <p:ext uri="{BB962C8B-B14F-4D97-AF65-F5344CB8AC3E}">
        <p14:creationId xmlns:p14="http://schemas.microsoft.com/office/powerpoint/2010/main" val="3799724932"/>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wipe(up)">
                                      <p:cBhvr>
                                        <p:cTn id="7"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9336" name="Object 8">
            <a:extLst>
              <a:ext uri="{FF2B5EF4-FFF2-40B4-BE49-F238E27FC236}">
                <a16:creationId xmlns:a16="http://schemas.microsoft.com/office/drawing/2014/main" id="{C4C4B09E-2266-5F4E-972E-057AACA3A2EE}"/>
              </a:ext>
            </a:extLst>
          </p:cNvPr>
          <p:cNvGraphicFramePr>
            <a:graphicFrameLocks noChangeAspect="1"/>
          </p:cNvGraphicFramePr>
          <p:nvPr>
            <p:extLst>
              <p:ext uri="{D42A27DB-BD31-4B8C-83A1-F6EECF244321}">
                <p14:modId xmlns:p14="http://schemas.microsoft.com/office/powerpoint/2010/main" val="2265923324"/>
              </p:ext>
            </p:extLst>
          </p:nvPr>
        </p:nvGraphicFramePr>
        <p:xfrm>
          <a:off x="467543" y="667544"/>
          <a:ext cx="7711887" cy="3985592"/>
        </p:xfrm>
        <a:graphic>
          <a:graphicData uri="http://schemas.openxmlformats.org/presentationml/2006/ole">
            <mc:AlternateContent xmlns:mc="http://schemas.openxmlformats.org/markup-compatibility/2006">
              <mc:Choice xmlns:v="urn:schemas-microsoft-com:vml" Requires="v">
                <p:oleObj spid="_x0000_s1225805" name="SGWIN StatFolios" r:id="rId4" imgW="6223000" imgH="3213100" progId="SGStatFolio">
                  <p:embed/>
                </p:oleObj>
              </mc:Choice>
              <mc:Fallback>
                <p:oleObj name="SGWIN StatFolios" r:id="rId4" imgW="6223000" imgH="3213100" progId="SGStatFolio">
                  <p:embed/>
                  <p:pic>
                    <p:nvPicPr>
                      <p:cNvPr id="99336" name="Object 8">
                        <a:extLst>
                          <a:ext uri="{FF2B5EF4-FFF2-40B4-BE49-F238E27FC236}">
                            <a16:creationId xmlns:a16="http://schemas.microsoft.com/office/drawing/2014/main" id="{C4C4B09E-2266-5F4E-972E-057AACA3A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543" y="667544"/>
                        <a:ext cx="7711887" cy="3985592"/>
                      </a:xfrm>
                      <a:prstGeom prst="rect">
                        <a:avLst/>
                      </a:prstGeom>
                      <a:noFill/>
                      <a:ln>
                        <a:noFill/>
                      </a:ln>
                      <a:effectLst/>
                    </p:spPr>
                  </p:pic>
                </p:oleObj>
              </mc:Fallback>
            </mc:AlternateContent>
          </a:graphicData>
        </a:graphic>
      </p:graphicFrame>
      <p:sp>
        <p:nvSpPr>
          <p:cNvPr id="99337" name="Text Box 9">
            <a:extLst>
              <a:ext uri="{FF2B5EF4-FFF2-40B4-BE49-F238E27FC236}">
                <a16:creationId xmlns:a16="http://schemas.microsoft.com/office/drawing/2014/main" id="{1EFA3248-9768-8246-BF19-4930CAC4C6C7}"/>
              </a:ext>
            </a:extLst>
          </p:cNvPr>
          <p:cNvSpPr txBox="1">
            <a:spLocks noChangeArrowheads="1"/>
          </p:cNvSpPr>
          <p:nvPr/>
        </p:nvSpPr>
        <p:spPr bwMode="auto">
          <a:xfrm>
            <a:off x="467544" y="4848210"/>
            <a:ext cx="81006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s-ES_tradnl" altLang="es-ES" dirty="0">
                <a:latin typeface="+mn-lt"/>
              </a:rPr>
              <a:t>¿Qué aspecto tendría el gráfico si los equilibrados del proveedor 1 tuvieran mucha menor varianza que los otros dos?</a:t>
            </a:r>
          </a:p>
        </p:txBody>
      </p:sp>
      <p:sp>
        <p:nvSpPr>
          <p:cNvPr id="99340" name="Rectangle 12">
            <a:extLst>
              <a:ext uri="{FF2B5EF4-FFF2-40B4-BE49-F238E27FC236}">
                <a16:creationId xmlns:a16="http://schemas.microsoft.com/office/drawing/2014/main" id="{7383BA4D-9566-714C-A0CF-DAD7A9EC2C5F}"/>
              </a:ext>
            </a:extLst>
          </p:cNvPr>
          <p:cNvSpPr>
            <a:spLocks noGrp="1" noChangeArrowheads="1"/>
          </p:cNvSpPr>
          <p:nvPr>
            <p:ph type="title"/>
          </p:nvPr>
        </p:nvSpPr>
        <p:spPr>
          <a:xfrm>
            <a:off x="107950" y="115888"/>
            <a:ext cx="8467725" cy="579437"/>
          </a:xfrm>
          <a:noFill/>
          <a:ln/>
        </p:spPr>
        <p:txBody>
          <a:bodyPr>
            <a:normAutofit/>
          </a:bodyPr>
          <a:lstStyle/>
          <a:p>
            <a:r>
              <a:rPr lang="es-ES_tradnl" altLang="es-ES" dirty="0"/>
              <a:t>Técnica basada en los residuos</a:t>
            </a:r>
            <a:r>
              <a:rPr lang="es-ES_tradnl" altLang="es-ES" baseline="30000" dirty="0"/>
              <a:t>1</a:t>
            </a:r>
            <a:endParaRPr lang="es-ES_tradnl" altLang="es-ES" dirty="0"/>
          </a:p>
        </p:txBody>
      </p:sp>
      <p:sp>
        <p:nvSpPr>
          <p:cNvPr id="2" name="Rectángulo 1">
            <a:extLst>
              <a:ext uri="{FF2B5EF4-FFF2-40B4-BE49-F238E27FC236}">
                <a16:creationId xmlns:a16="http://schemas.microsoft.com/office/drawing/2014/main" id="{2D684F5F-20E1-8A41-A17E-578645616145}"/>
              </a:ext>
            </a:extLst>
          </p:cNvPr>
          <p:cNvSpPr/>
          <p:nvPr/>
        </p:nvSpPr>
        <p:spPr>
          <a:xfrm>
            <a:off x="475021" y="6176337"/>
            <a:ext cx="2358723" cy="276999"/>
          </a:xfrm>
          <a:prstGeom prst="rect">
            <a:avLst/>
          </a:prstGeom>
        </p:spPr>
        <p:txBody>
          <a:bodyPr wrap="none">
            <a:spAutoFit/>
          </a:bodyPr>
          <a:lstStyle/>
          <a:p>
            <a:r>
              <a:rPr lang="es-ES_tradnl" altLang="es-ES" sz="1200" baseline="30000" dirty="0"/>
              <a:t>1</a:t>
            </a:r>
            <a:r>
              <a:rPr lang="es-ES_tradnl" altLang="es-ES" sz="1200" dirty="0"/>
              <a:t> Romero, R. y </a:t>
            </a:r>
            <a:r>
              <a:rPr lang="es-ES_tradnl" altLang="es-ES" sz="1200" dirty="0" err="1"/>
              <a:t>Zúnica</a:t>
            </a:r>
            <a:r>
              <a:rPr lang="es-ES_tradnl" altLang="es-ES" sz="1200" dirty="0"/>
              <a:t>, L. R.</a:t>
            </a:r>
            <a:endParaRPr lang="es-ES" sz="1200" dirty="0"/>
          </a:p>
        </p:txBody>
      </p:sp>
    </p:spTree>
    <p:extLst>
      <p:ext uri="{BB962C8B-B14F-4D97-AF65-F5344CB8AC3E}">
        <p14:creationId xmlns:p14="http://schemas.microsoft.com/office/powerpoint/2010/main" val="1926949322"/>
      </p:ext>
    </p:extLst>
  </p:cSld>
  <p:clrMapOvr>
    <a:masterClrMapping/>
  </p:clrMapOvr>
  <p:transition>
    <p:zoom/>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0357" name="Object 5">
            <a:extLst>
              <a:ext uri="{FF2B5EF4-FFF2-40B4-BE49-F238E27FC236}">
                <a16:creationId xmlns:a16="http://schemas.microsoft.com/office/drawing/2014/main" id="{CD2CB0C0-AF88-234B-A692-78B406B9D158}"/>
              </a:ext>
            </a:extLst>
          </p:cNvPr>
          <p:cNvGraphicFramePr>
            <a:graphicFrameLocks noChangeAspect="1"/>
          </p:cNvGraphicFramePr>
          <p:nvPr>
            <p:extLst>
              <p:ext uri="{D42A27DB-BD31-4B8C-83A1-F6EECF244321}">
                <p14:modId xmlns:p14="http://schemas.microsoft.com/office/powerpoint/2010/main" val="2768070485"/>
              </p:ext>
            </p:extLst>
          </p:nvPr>
        </p:nvGraphicFramePr>
        <p:xfrm>
          <a:off x="231085" y="980728"/>
          <a:ext cx="8221453" cy="4501480"/>
        </p:xfrm>
        <a:graphic>
          <a:graphicData uri="http://schemas.openxmlformats.org/presentationml/2006/ole">
            <mc:AlternateContent xmlns:mc="http://schemas.openxmlformats.org/markup-compatibility/2006">
              <mc:Choice xmlns:v="urn:schemas-microsoft-com:vml" Requires="v">
                <p:oleObj spid="_x0000_s1227853" name="SGWIN StatFolios" r:id="rId4" imgW="7213600" imgH="3898900" progId="SGStatFolio">
                  <p:embed/>
                </p:oleObj>
              </mc:Choice>
              <mc:Fallback>
                <p:oleObj name="SGWIN StatFolios" r:id="rId4" imgW="7213600" imgH="3898900" progId="SGStatFolio">
                  <p:embed/>
                  <p:pic>
                    <p:nvPicPr>
                      <p:cNvPr id="100357" name="Object 5">
                        <a:extLst>
                          <a:ext uri="{FF2B5EF4-FFF2-40B4-BE49-F238E27FC236}">
                            <a16:creationId xmlns:a16="http://schemas.microsoft.com/office/drawing/2014/main" id="{CD2CB0C0-AF88-234B-A692-78B406B9D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085" y="980728"/>
                        <a:ext cx="8221453" cy="4501480"/>
                      </a:xfrm>
                      <a:prstGeom prst="rect">
                        <a:avLst/>
                      </a:prstGeom>
                      <a:noFill/>
                      <a:ln>
                        <a:noFill/>
                      </a:ln>
                      <a:effectLst/>
                    </p:spPr>
                  </p:pic>
                </p:oleObj>
              </mc:Fallback>
            </mc:AlternateContent>
          </a:graphicData>
        </a:graphic>
      </p:graphicFrame>
      <p:sp>
        <p:nvSpPr>
          <p:cNvPr id="100361" name="Rectangle 9">
            <a:extLst>
              <a:ext uri="{FF2B5EF4-FFF2-40B4-BE49-F238E27FC236}">
                <a16:creationId xmlns:a16="http://schemas.microsoft.com/office/drawing/2014/main" id="{F7BA698F-C6FF-6347-AD82-E8D1059EAE3E}"/>
              </a:ext>
            </a:extLst>
          </p:cNvPr>
          <p:cNvSpPr>
            <a:spLocks noGrp="1" noChangeArrowheads="1"/>
          </p:cNvSpPr>
          <p:nvPr>
            <p:ph type="title"/>
          </p:nvPr>
        </p:nvSpPr>
        <p:spPr>
          <a:xfrm>
            <a:off x="107950" y="115888"/>
            <a:ext cx="8467725" cy="579437"/>
          </a:xfrm>
          <a:noFill/>
          <a:ln/>
        </p:spPr>
        <p:txBody>
          <a:bodyPr/>
          <a:lstStyle/>
          <a:p>
            <a:r>
              <a:rPr lang="es-ES_tradnl" altLang="es-ES" dirty="0"/>
              <a:t>Técnica basada en los residuos</a:t>
            </a:r>
            <a:endParaRPr lang="es-ES_tradnl" altLang="es-ES" dirty="0">
              <a:solidFill>
                <a:schemeClr val="folHlink"/>
              </a:solidFill>
            </a:endParaRPr>
          </a:p>
        </p:txBody>
      </p:sp>
    </p:spTree>
    <p:extLst>
      <p:ext uri="{BB962C8B-B14F-4D97-AF65-F5344CB8AC3E}">
        <p14:creationId xmlns:p14="http://schemas.microsoft.com/office/powerpoint/2010/main" val="3022176144"/>
      </p:ext>
    </p:extLst>
  </p:cSld>
  <p:clrMapOvr>
    <a:masterClrMapping/>
  </p:clrMapOvr>
  <p:transition>
    <p:zoom/>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8963" name="Rectangle 3">
            <a:extLst>
              <a:ext uri="{FF2B5EF4-FFF2-40B4-BE49-F238E27FC236}">
                <a16:creationId xmlns:a16="http://schemas.microsoft.com/office/drawing/2014/main" id="{72F569F6-89A5-8E42-A242-DF108E1AC62D}"/>
              </a:ext>
            </a:extLst>
          </p:cNvPr>
          <p:cNvSpPr>
            <a:spLocks noGrp="1" noChangeArrowheads="1"/>
          </p:cNvSpPr>
          <p:nvPr>
            <p:ph type="body" sz="half" idx="1"/>
          </p:nvPr>
        </p:nvSpPr>
        <p:spPr>
          <a:xfrm>
            <a:off x="216766" y="655724"/>
            <a:ext cx="8366894" cy="820959"/>
          </a:xfrm>
          <a:noFill/>
          <a:ln/>
        </p:spPr>
        <p:txBody>
          <a:bodyPr>
            <a:normAutofit/>
          </a:bodyPr>
          <a:lstStyle/>
          <a:p>
            <a:pPr marL="0" indent="0">
              <a:buNone/>
            </a:pPr>
            <a:r>
              <a:rPr lang="es-ES_tradnl" altLang="es-ES" sz="2400" dirty="0"/>
              <a:t>¿Existe alguna relación entre la media aritmética de los cuadrados de los residuos de un proveedor y la S</a:t>
            </a:r>
            <a:r>
              <a:rPr lang="es-ES_tradnl" altLang="es-ES" sz="2400" baseline="30000" dirty="0"/>
              <a:t>2</a:t>
            </a:r>
            <a:r>
              <a:rPr lang="es-ES_tradnl" altLang="es-ES" sz="2400" dirty="0"/>
              <a:t> para dicho proveedor?</a:t>
            </a:r>
          </a:p>
        </p:txBody>
      </p:sp>
      <p:graphicFrame>
        <p:nvGraphicFramePr>
          <p:cNvPr id="168964" name="Object 4">
            <a:extLst>
              <a:ext uri="{FF2B5EF4-FFF2-40B4-BE49-F238E27FC236}">
                <a16:creationId xmlns:a16="http://schemas.microsoft.com/office/drawing/2014/main" id="{807E0106-C0EC-3542-B834-49AEB1AF832E}"/>
              </a:ext>
            </a:extLst>
          </p:cNvPr>
          <p:cNvGraphicFramePr>
            <a:graphicFrameLocks noChangeAspect="1"/>
          </p:cNvGraphicFramePr>
          <p:nvPr>
            <p:extLst>
              <p:ext uri="{D42A27DB-BD31-4B8C-83A1-F6EECF244321}">
                <p14:modId xmlns:p14="http://schemas.microsoft.com/office/powerpoint/2010/main" val="2375357159"/>
              </p:ext>
            </p:extLst>
          </p:nvPr>
        </p:nvGraphicFramePr>
        <p:xfrm>
          <a:off x="216984" y="1389982"/>
          <a:ext cx="4114280" cy="1243049"/>
        </p:xfrm>
        <a:graphic>
          <a:graphicData uri="http://schemas.openxmlformats.org/presentationml/2006/ole">
            <mc:AlternateContent xmlns:mc="http://schemas.openxmlformats.org/markup-compatibility/2006">
              <mc:Choice xmlns:v="urn:schemas-microsoft-com:vml" Requires="v">
                <p:oleObj spid="_x0000_s1230053" name="Equation" r:id="rId4" imgW="50317400" imgH="15214600" progId="Equation.DSMT4">
                  <p:embed/>
                </p:oleObj>
              </mc:Choice>
              <mc:Fallback>
                <p:oleObj name="Equation" r:id="rId4" imgW="50317400" imgH="15214600" progId="Equation.DSMT4">
                  <p:embed/>
                  <p:pic>
                    <p:nvPicPr>
                      <p:cNvPr id="168964" name="Object 4">
                        <a:extLst>
                          <a:ext uri="{FF2B5EF4-FFF2-40B4-BE49-F238E27FC236}">
                            <a16:creationId xmlns:a16="http://schemas.microsoft.com/office/drawing/2014/main" id="{807E0106-C0EC-3542-B834-49AEB1AF8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84" y="1389982"/>
                        <a:ext cx="4114280" cy="1243049"/>
                      </a:xfrm>
                      <a:prstGeom prst="rect">
                        <a:avLst/>
                      </a:prstGeom>
                      <a:noFill/>
                      <a:ln>
                        <a:noFill/>
                      </a:ln>
                      <a:effectLst/>
                    </p:spPr>
                  </p:pic>
                </p:oleObj>
              </mc:Fallback>
            </mc:AlternateContent>
          </a:graphicData>
        </a:graphic>
      </p:graphicFrame>
      <p:graphicFrame>
        <p:nvGraphicFramePr>
          <p:cNvPr id="168965" name="Object 5">
            <a:extLst>
              <a:ext uri="{FF2B5EF4-FFF2-40B4-BE49-F238E27FC236}">
                <a16:creationId xmlns:a16="http://schemas.microsoft.com/office/drawing/2014/main" id="{E29D60F2-9BBE-0449-A884-715ACDDEBA88}"/>
              </a:ext>
            </a:extLst>
          </p:cNvPr>
          <p:cNvGraphicFramePr>
            <a:graphicFrameLocks noChangeAspect="1"/>
          </p:cNvGraphicFramePr>
          <p:nvPr>
            <p:extLst>
              <p:ext uri="{D42A27DB-BD31-4B8C-83A1-F6EECF244321}">
                <p14:modId xmlns:p14="http://schemas.microsoft.com/office/powerpoint/2010/main" val="2814316759"/>
              </p:ext>
            </p:extLst>
          </p:nvPr>
        </p:nvGraphicFramePr>
        <p:xfrm>
          <a:off x="5156522" y="1273569"/>
          <a:ext cx="2716212" cy="1485900"/>
        </p:xfrm>
        <a:graphic>
          <a:graphicData uri="http://schemas.openxmlformats.org/presentationml/2006/ole">
            <mc:AlternateContent xmlns:mc="http://schemas.openxmlformats.org/markup-compatibility/2006">
              <mc:Choice xmlns:v="urn:schemas-microsoft-com:vml" Requires="v">
                <p:oleObj spid="_x0000_s1230054" name="Equation" r:id="rId6" imgW="27800300" imgH="15214600" progId="Equation.DSMT4">
                  <p:embed/>
                </p:oleObj>
              </mc:Choice>
              <mc:Fallback>
                <p:oleObj name="Equation" r:id="rId6" imgW="27800300" imgH="15214600" progId="Equation.DSMT4">
                  <p:embed/>
                  <p:pic>
                    <p:nvPicPr>
                      <p:cNvPr id="168965" name="Object 5">
                        <a:extLst>
                          <a:ext uri="{FF2B5EF4-FFF2-40B4-BE49-F238E27FC236}">
                            <a16:creationId xmlns:a16="http://schemas.microsoft.com/office/drawing/2014/main" id="{E29D60F2-9BBE-0449-A884-715ACDDEBA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6522" y="1273569"/>
                        <a:ext cx="2716212" cy="1485900"/>
                      </a:xfrm>
                      <a:prstGeom prst="rect">
                        <a:avLst/>
                      </a:prstGeom>
                      <a:noFill/>
                      <a:ln>
                        <a:noFill/>
                      </a:ln>
                      <a:effectLst/>
                    </p:spPr>
                  </p:pic>
                </p:oleObj>
              </mc:Fallback>
            </mc:AlternateContent>
          </a:graphicData>
        </a:graphic>
      </p:graphicFrame>
      <p:sp>
        <p:nvSpPr>
          <p:cNvPr id="168966" name="Rectangle 6">
            <a:extLst>
              <a:ext uri="{FF2B5EF4-FFF2-40B4-BE49-F238E27FC236}">
                <a16:creationId xmlns:a16="http://schemas.microsoft.com/office/drawing/2014/main" id="{CC7ADA61-D0FC-F041-B124-13EF5F9CCCEE}"/>
              </a:ext>
            </a:extLst>
          </p:cNvPr>
          <p:cNvSpPr>
            <a:spLocks noChangeArrowheads="1"/>
          </p:cNvSpPr>
          <p:nvPr/>
        </p:nvSpPr>
        <p:spPr bwMode="auto">
          <a:xfrm>
            <a:off x="450317" y="2759469"/>
            <a:ext cx="7718822"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0" indent="0" eaLnBrk="1" hangingPunct="1">
              <a:spcBef>
                <a:spcPct val="20000"/>
              </a:spcBef>
              <a:buClr>
                <a:schemeClr val="folHlink"/>
              </a:buClr>
              <a:buSzPct val="75000"/>
            </a:pPr>
            <a:r>
              <a:rPr lang="es-ES_tradnl" altLang="es-ES" dirty="0">
                <a:latin typeface="+mn-lt"/>
              </a:rPr>
              <a:t>La media de los residuos al cuadrado es ligeramente superior a la S</a:t>
            </a:r>
            <a:r>
              <a:rPr lang="es-ES_tradnl" altLang="es-ES" baseline="-25000" dirty="0">
                <a:latin typeface="+mn-lt"/>
              </a:rPr>
              <a:t>i</a:t>
            </a:r>
            <a:r>
              <a:rPr lang="es-ES_tradnl" altLang="es-ES" baseline="30000" dirty="0">
                <a:latin typeface="+mn-lt"/>
              </a:rPr>
              <a:t>2</a:t>
            </a:r>
            <a:r>
              <a:rPr lang="es-ES_tradnl" altLang="es-ES" dirty="0">
                <a:latin typeface="+mn-lt"/>
              </a:rPr>
              <a:t>, y tienden a ser iguales si N</a:t>
            </a:r>
            <a:r>
              <a:rPr lang="es-ES_tradnl" altLang="es-ES" baseline="-25000" dirty="0">
                <a:latin typeface="+mn-lt"/>
              </a:rPr>
              <a:t>i</a:t>
            </a:r>
            <a:r>
              <a:rPr lang="es-ES_tradnl" altLang="es-ES" dirty="0">
                <a:latin typeface="+mn-lt"/>
              </a:rPr>
              <a:t> es grande.</a:t>
            </a:r>
          </a:p>
        </p:txBody>
      </p:sp>
      <p:graphicFrame>
        <p:nvGraphicFramePr>
          <p:cNvPr id="168967" name="Object 7">
            <a:extLst>
              <a:ext uri="{FF2B5EF4-FFF2-40B4-BE49-F238E27FC236}">
                <a16:creationId xmlns:a16="http://schemas.microsoft.com/office/drawing/2014/main" id="{746EAF7C-77CE-F543-B692-A1441E68EF3B}"/>
              </a:ext>
            </a:extLst>
          </p:cNvPr>
          <p:cNvGraphicFramePr>
            <a:graphicFrameLocks noGrp="1" noChangeAspect="1"/>
          </p:cNvGraphicFramePr>
          <p:nvPr>
            <p:ph sz="half" idx="2"/>
            <p:extLst>
              <p:ext uri="{D42A27DB-BD31-4B8C-83A1-F6EECF244321}">
                <p14:modId xmlns:p14="http://schemas.microsoft.com/office/powerpoint/2010/main" val="260765461"/>
              </p:ext>
            </p:extLst>
          </p:nvPr>
        </p:nvGraphicFramePr>
        <p:xfrm>
          <a:off x="7023422" y="2287982"/>
          <a:ext cx="428625" cy="371475"/>
        </p:xfrm>
        <a:graphic>
          <a:graphicData uri="http://schemas.openxmlformats.org/presentationml/2006/ole">
            <mc:AlternateContent xmlns:mc="http://schemas.openxmlformats.org/markup-compatibility/2006">
              <mc:Choice xmlns:v="urn:schemas-microsoft-com:vml" Requires="v">
                <p:oleObj spid="_x0000_s1230055" name="Equation" r:id="rId8" imgW="4394200" imgH="3797300" progId="Equation.DSMT4">
                  <p:embed/>
                </p:oleObj>
              </mc:Choice>
              <mc:Fallback>
                <p:oleObj name="Equation" r:id="rId8" imgW="4394200" imgH="3797300" progId="Equation.DSMT4">
                  <p:embed/>
                  <p:pic>
                    <p:nvPicPr>
                      <p:cNvPr id="168967" name="Object 7">
                        <a:extLst>
                          <a:ext uri="{FF2B5EF4-FFF2-40B4-BE49-F238E27FC236}">
                            <a16:creationId xmlns:a16="http://schemas.microsoft.com/office/drawing/2014/main" id="{746EAF7C-77CE-F543-B692-A1441E68E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3422" y="2287982"/>
                        <a:ext cx="428625" cy="371475"/>
                      </a:xfrm>
                      <a:prstGeom prst="rect">
                        <a:avLst/>
                      </a:prstGeom>
                      <a:noFill/>
                      <a:ln>
                        <a:noFill/>
                      </a:ln>
                      <a:effectLst/>
                    </p:spPr>
                  </p:pic>
                </p:oleObj>
              </mc:Fallback>
            </mc:AlternateContent>
          </a:graphicData>
        </a:graphic>
      </p:graphicFrame>
      <p:sp>
        <p:nvSpPr>
          <p:cNvPr id="168970" name="Rectangle 10">
            <a:extLst>
              <a:ext uri="{FF2B5EF4-FFF2-40B4-BE49-F238E27FC236}">
                <a16:creationId xmlns:a16="http://schemas.microsoft.com/office/drawing/2014/main" id="{4CAADF1C-5E03-C44E-B126-0B65376EB295}"/>
              </a:ext>
            </a:extLst>
          </p:cNvPr>
          <p:cNvSpPr>
            <a:spLocks noGrp="1" noChangeArrowheads="1"/>
          </p:cNvSpPr>
          <p:nvPr>
            <p:ph type="title"/>
          </p:nvPr>
        </p:nvSpPr>
        <p:spPr>
          <a:xfrm>
            <a:off x="107950" y="115888"/>
            <a:ext cx="8467725" cy="579437"/>
          </a:xfrm>
          <a:noFill/>
          <a:ln/>
        </p:spPr>
        <p:txBody>
          <a:bodyPr/>
          <a:lstStyle/>
          <a:p>
            <a:r>
              <a:rPr lang="es-ES_tradnl" altLang="es-ES" dirty="0"/>
              <a:t>Técnica basada en los residuos</a:t>
            </a:r>
            <a:endParaRPr lang="es-ES_tradnl" altLang="es-ES" dirty="0">
              <a:solidFill>
                <a:schemeClr val="folHlink"/>
              </a:solidFill>
            </a:endParaRPr>
          </a:p>
        </p:txBody>
      </p:sp>
      <p:sp>
        <p:nvSpPr>
          <p:cNvPr id="2" name="Rectángulo 1">
            <a:extLst>
              <a:ext uri="{FF2B5EF4-FFF2-40B4-BE49-F238E27FC236}">
                <a16:creationId xmlns:a16="http://schemas.microsoft.com/office/drawing/2014/main" id="{A3016414-5B2B-564A-A66C-B2F309E6D56B}"/>
              </a:ext>
            </a:extLst>
          </p:cNvPr>
          <p:cNvSpPr/>
          <p:nvPr/>
        </p:nvSpPr>
        <p:spPr>
          <a:xfrm>
            <a:off x="450317" y="3631664"/>
            <a:ext cx="8366894" cy="2677656"/>
          </a:xfrm>
          <a:prstGeom prst="rect">
            <a:avLst/>
          </a:prstGeom>
        </p:spPr>
        <p:txBody>
          <a:bodyPr wrap="square">
            <a:spAutoFit/>
          </a:bodyPr>
          <a:lstStyle/>
          <a:p>
            <a:r>
              <a:rPr lang="es-ES_tradnl" altLang="es-ES" dirty="0">
                <a:latin typeface="+mn-lt"/>
              </a:rPr>
              <a:t>Si no hay diferencias entre las varianzas de los proveedores </a:t>
            </a:r>
            <a:r>
              <a:rPr lang="es-ES_tradnl" altLang="es-ES" dirty="0">
                <a:solidFill>
                  <a:schemeClr val="tx2"/>
                </a:solidFill>
                <a:latin typeface="+mn-lt"/>
                <a:sym typeface="Wingdings" pitchFamily="2" charset="2"/>
              </a:rPr>
              <a:t></a:t>
            </a:r>
            <a:r>
              <a:rPr lang="es-ES_tradnl" altLang="es-ES" dirty="0">
                <a:latin typeface="+mn-lt"/>
                <a:sym typeface="Wingdings" pitchFamily="2" charset="2"/>
              </a:rPr>
              <a:t> no debe haber diferencias entre las medias de los residuos al cuadrado para cada proveedor.</a:t>
            </a:r>
          </a:p>
          <a:p>
            <a:endParaRPr lang="es-ES_tradnl" altLang="es-ES" dirty="0">
              <a:latin typeface="+mn-lt"/>
              <a:sym typeface="Wingdings" pitchFamily="2" charset="2"/>
            </a:endParaRPr>
          </a:p>
          <a:p>
            <a:r>
              <a:rPr lang="es-ES_tradnl" altLang="es-ES" dirty="0">
                <a:latin typeface="+mn-lt"/>
                <a:sym typeface="Wingdings" pitchFamily="2" charset="2"/>
              </a:rPr>
              <a:t>¿Qué herramienta o técnica conocemos para estudiar si existen o no diferencias entre múltiples medias de una </a:t>
            </a:r>
            <a:r>
              <a:rPr lang="es-ES_tradnl" altLang="es-ES" dirty="0" err="1">
                <a:latin typeface="+mn-lt"/>
                <a:sym typeface="Wingdings" pitchFamily="2" charset="2"/>
              </a:rPr>
              <a:t>v.a.</a:t>
            </a:r>
            <a:r>
              <a:rPr lang="es-ES_tradnl" altLang="es-ES" dirty="0">
                <a:latin typeface="+mn-lt"/>
                <a:sym typeface="Wingdings" pitchFamily="2" charset="2"/>
              </a:rPr>
              <a:t> de distintas poblaciones?</a:t>
            </a:r>
            <a:endParaRPr lang="es-ES_tradnl" altLang="es-ES" dirty="0">
              <a:latin typeface="+mn-lt"/>
            </a:endParaRPr>
          </a:p>
        </p:txBody>
      </p:sp>
      <p:sp>
        <p:nvSpPr>
          <p:cNvPr id="10" name="Text Box 9">
            <a:extLst>
              <a:ext uri="{FF2B5EF4-FFF2-40B4-BE49-F238E27FC236}">
                <a16:creationId xmlns:a16="http://schemas.microsoft.com/office/drawing/2014/main" id="{01AFA287-E893-144F-B535-56C08B386B3C}"/>
              </a:ext>
            </a:extLst>
          </p:cNvPr>
          <p:cNvSpPr txBox="1">
            <a:spLocks noChangeArrowheads="1"/>
          </p:cNvSpPr>
          <p:nvPr/>
        </p:nvSpPr>
        <p:spPr bwMode="auto">
          <a:xfrm>
            <a:off x="3995936" y="5852120"/>
            <a:ext cx="1600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b="1" dirty="0">
                <a:solidFill>
                  <a:srgbClr val="FF0000"/>
                </a:solidFill>
              </a:rPr>
              <a:t>ANOVA</a:t>
            </a:r>
          </a:p>
        </p:txBody>
      </p:sp>
    </p:spTree>
    <p:extLst>
      <p:ext uri="{BB962C8B-B14F-4D97-AF65-F5344CB8AC3E}">
        <p14:creationId xmlns:p14="http://schemas.microsoft.com/office/powerpoint/2010/main" val="251495731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168964"/>
                                        </p:tgtEl>
                                        <p:attrNameLst>
                                          <p:attrName>style.visibility</p:attrName>
                                        </p:attrNameLst>
                                      </p:cBhvr>
                                      <p:to>
                                        <p:strVal val="visible"/>
                                      </p:to>
                                    </p:set>
                                    <p:animEffect transition="in" filter="wipe(up)">
                                      <p:cBhvr>
                                        <p:cTn id="7" dur="500"/>
                                        <p:tgtEl>
                                          <p:spTgt spid="168964"/>
                                        </p:tgtEl>
                                      </p:cBhvr>
                                    </p:animEffect>
                                  </p:childTnLst>
                                </p:cTn>
                              </p:par>
                            </p:childTnLst>
                          </p:cTn>
                        </p:par>
                        <p:par>
                          <p:cTn id="8" fill="hold" nodeType="with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168965"/>
                                        </p:tgtEl>
                                        <p:attrNameLst>
                                          <p:attrName>style.visibility</p:attrName>
                                        </p:attrNameLst>
                                      </p:cBhvr>
                                      <p:to>
                                        <p:strVal val="visible"/>
                                      </p:to>
                                    </p:set>
                                    <p:animEffect transition="in" filter="wipe(up)">
                                      <p:cBhvr>
                                        <p:cTn id="11" dur="500"/>
                                        <p:tgtEl>
                                          <p:spTgt spid="16896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7" presetClass="entr" presetSubtype="0" fill="hold" nodeType="clickEffect">
                                  <p:stCondLst>
                                    <p:cond delay="0"/>
                                  </p:stCondLst>
                                  <p:childTnLst>
                                    <p:set>
                                      <p:cBhvr>
                                        <p:cTn id="15" dur="1" fill="hold">
                                          <p:stCondLst>
                                            <p:cond delay="0"/>
                                          </p:stCondLst>
                                        </p:cTn>
                                        <p:tgtEl>
                                          <p:spTgt spid="168967"/>
                                        </p:tgtEl>
                                        <p:attrNameLst>
                                          <p:attrName>style.visibility</p:attrName>
                                        </p:attrNameLst>
                                      </p:cBhvr>
                                      <p:to>
                                        <p:strVal val="visible"/>
                                      </p:to>
                                    </p:set>
                                    <p:animEffect transition="in" filter="fade">
                                      <p:cBhvr>
                                        <p:cTn id="16" dur="1000"/>
                                        <p:tgtEl>
                                          <p:spTgt spid="168967"/>
                                        </p:tgtEl>
                                      </p:cBhvr>
                                    </p:animEffect>
                                    <p:anim calcmode="lin" valueType="num">
                                      <p:cBhvr>
                                        <p:cTn id="17" dur="1000" fill="hold"/>
                                        <p:tgtEl>
                                          <p:spTgt spid="168967"/>
                                        </p:tgtEl>
                                        <p:attrNameLst>
                                          <p:attrName>ppt_x</p:attrName>
                                        </p:attrNameLst>
                                      </p:cBhvr>
                                      <p:tavLst>
                                        <p:tav tm="0">
                                          <p:val>
                                            <p:strVal val="#ppt_x"/>
                                          </p:val>
                                        </p:tav>
                                        <p:tav tm="100000">
                                          <p:val>
                                            <p:strVal val="#ppt_x"/>
                                          </p:val>
                                        </p:tav>
                                      </p:tavLst>
                                    </p:anim>
                                    <p:anim calcmode="lin" valueType="num">
                                      <p:cBhvr>
                                        <p:cTn id="18" dur="1000" fill="hold"/>
                                        <p:tgtEl>
                                          <p:spTgt spid="168967"/>
                                        </p:tgtEl>
                                        <p:attrNameLst>
                                          <p:attrName>ppt_y</p:attrName>
                                        </p:attrNameLst>
                                      </p:cBhvr>
                                      <p:tavLst>
                                        <p:tav tm="0">
                                          <p:val>
                                            <p:strVal val="#ppt_y-.1"/>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8" presetClass="entr" presetSubtype="6" fill="hold" grpId="0" nodeType="clickEffect">
                                  <p:stCondLst>
                                    <p:cond delay="0"/>
                                  </p:stCondLst>
                                  <p:childTnLst>
                                    <p:set>
                                      <p:cBhvr>
                                        <p:cTn id="22" dur="1" fill="hold">
                                          <p:stCondLst>
                                            <p:cond delay="0"/>
                                          </p:stCondLst>
                                        </p:cTn>
                                        <p:tgtEl>
                                          <p:spTgt spid="168966"/>
                                        </p:tgtEl>
                                        <p:attrNameLst>
                                          <p:attrName>style.visibility</p:attrName>
                                        </p:attrNameLst>
                                      </p:cBhvr>
                                      <p:to>
                                        <p:strVal val="visible"/>
                                      </p:to>
                                    </p:set>
                                    <p:animEffect transition="in" filter="strips(downRight)">
                                      <p:cBhvr>
                                        <p:cTn id="23" dur="500"/>
                                        <p:tgtEl>
                                          <p:spTgt spid="168966"/>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ppt_x"/>
                                          </p:val>
                                        </p:tav>
                                        <p:tav tm="100000">
                                          <p:val>
                                            <p:strVal val="#ppt_x"/>
                                          </p:val>
                                        </p:tav>
                                      </p:tavLst>
                                    </p:anim>
                                    <p:anim calcmode="lin" valueType="num">
                                      <p:cBhvr additive="base">
                                        <p:cTn id="3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6" grpId="0" autoUpdateAnimBg="0"/>
      <p:bldP spid="2"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p:cNvSpPr/>
          <p:nvPr/>
        </p:nvSpPr>
        <p:spPr>
          <a:xfrm>
            <a:off x="435328" y="987108"/>
            <a:ext cx="8524710" cy="1311541"/>
          </a:xfrm>
          <a:prstGeom prst="roundRect">
            <a:avLst/>
          </a:prstGeom>
          <a:solidFill>
            <a:schemeClr val="bg2"/>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_tradnl" sz="2585" dirty="0">
                <a:solidFill>
                  <a:sysClr val="windowText" lastClr="000000"/>
                </a:solidFill>
                <a:cs typeface="Arial" pitchFamily="34" charset="0"/>
              </a:rPr>
              <a:t>Permite estudiar el efecto de uno o más factores sobre la media de una variable, mediante el análisis de la    variabilidad constatada en los datos debida a varias fuentes.</a:t>
            </a:r>
          </a:p>
        </p:txBody>
      </p:sp>
      <p:sp>
        <p:nvSpPr>
          <p:cNvPr id="162818" name="Rectangle 2"/>
          <p:cNvSpPr>
            <a:spLocks noGrp="1" noChangeArrowheads="1"/>
          </p:cNvSpPr>
          <p:nvPr>
            <p:ph type="title"/>
          </p:nvPr>
        </p:nvSpPr>
        <p:spPr/>
        <p:txBody>
          <a:bodyPr>
            <a:normAutofit/>
          </a:bodyPr>
          <a:lstStyle/>
          <a:p>
            <a:r>
              <a:rPr lang="es-ES" dirty="0"/>
              <a:t>¿Para qué sirve el ANOVA?</a:t>
            </a:r>
            <a:endParaRPr lang="es-ES_tradnl" dirty="0"/>
          </a:p>
        </p:txBody>
      </p:sp>
      <p:sp>
        <p:nvSpPr>
          <p:cNvPr id="6" name="AutoShape 7"/>
          <p:cNvSpPr>
            <a:spLocks/>
          </p:cNvSpPr>
          <p:nvPr/>
        </p:nvSpPr>
        <p:spPr bwMode="auto">
          <a:xfrm>
            <a:off x="1950141" y="2725888"/>
            <a:ext cx="1661746" cy="429358"/>
          </a:xfrm>
          <a:prstGeom prst="borderCallout2">
            <a:avLst>
              <a:gd name="adj1" fmla="val 43238"/>
              <a:gd name="adj2" fmla="val 234"/>
              <a:gd name="adj3" fmla="val 2267"/>
              <a:gd name="adj4" fmla="val -15952"/>
              <a:gd name="adj5" fmla="val -95336"/>
              <a:gd name="adj6" fmla="val -31384"/>
            </a:avLst>
          </a:prstGeom>
          <a:noFill/>
          <a:ln w="28575" cap="sq">
            <a:solidFill>
              <a:srgbClr val="FF0000"/>
            </a:solidFill>
            <a:miter lim="800000"/>
            <a:headEnd type="none" w="sm" len="sm"/>
            <a:tailEnd type="none" w="sm" len="sm"/>
          </a:ln>
          <a:effectLst/>
        </p:spPr>
        <p:txBody>
          <a:bodyPr/>
          <a:lstStyle/>
          <a:p>
            <a:pPr algn="ctr"/>
            <a:r>
              <a:rPr lang="es-ES_tradnl" sz="2215" b="1">
                <a:solidFill>
                  <a:prstClr val="black"/>
                </a:solidFill>
                <a:latin typeface="Calibri"/>
              </a:rPr>
              <a:t>Varianza</a:t>
            </a:r>
          </a:p>
        </p:txBody>
      </p:sp>
      <p:sp>
        <p:nvSpPr>
          <p:cNvPr id="7" name="Oval 8"/>
          <p:cNvSpPr>
            <a:spLocks noChangeArrowheads="1"/>
          </p:cNvSpPr>
          <p:nvPr/>
        </p:nvSpPr>
        <p:spPr bwMode="auto">
          <a:xfrm>
            <a:off x="435328" y="1797488"/>
            <a:ext cx="1785203" cy="501162"/>
          </a:xfrm>
          <a:prstGeom prst="ellipse">
            <a:avLst/>
          </a:prstGeom>
          <a:noFill/>
          <a:ln w="28575" cap="sq">
            <a:solidFill>
              <a:srgbClr val="FF0000"/>
            </a:solidFill>
            <a:miter lim="800000"/>
            <a:headEnd type="none" w="sm" len="sm"/>
            <a:tailEnd type="none" w="sm" len="sm"/>
          </a:ln>
          <a:effectLst/>
        </p:spPr>
        <p:txBody>
          <a:bodyPr wrap="none" anchor="ctr"/>
          <a:lstStyle/>
          <a:p>
            <a:endParaRPr lang="es-ES" sz="1662" b="1">
              <a:solidFill>
                <a:prstClr val="black"/>
              </a:solidFill>
              <a:latin typeface="Arial" charset="0"/>
            </a:endParaRPr>
          </a:p>
        </p:txBody>
      </p:sp>
      <p:sp>
        <p:nvSpPr>
          <p:cNvPr id="9" name="Oval 9"/>
          <p:cNvSpPr>
            <a:spLocks noChangeArrowheads="1"/>
          </p:cNvSpPr>
          <p:nvPr/>
        </p:nvSpPr>
        <p:spPr bwMode="auto">
          <a:xfrm>
            <a:off x="5276522" y="1426642"/>
            <a:ext cx="1131277" cy="464527"/>
          </a:xfrm>
          <a:prstGeom prst="ellipse">
            <a:avLst/>
          </a:prstGeom>
          <a:noFill/>
          <a:ln w="28575" cap="sq">
            <a:solidFill>
              <a:srgbClr val="FF0000"/>
            </a:solidFill>
            <a:miter lim="800000"/>
            <a:headEnd type="none" w="sm" len="sm"/>
            <a:tailEnd type="none" w="sm" len="sm"/>
          </a:ln>
          <a:effectLst/>
        </p:spPr>
        <p:txBody>
          <a:bodyPr wrap="none" anchor="ctr"/>
          <a:lstStyle/>
          <a:p>
            <a:endParaRPr lang="es-ES" sz="1662" b="1">
              <a:solidFill>
                <a:prstClr val="black"/>
              </a:solidFill>
              <a:latin typeface="Arial" charset="0"/>
            </a:endParaRPr>
          </a:p>
        </p:txBody>
      </p:sp>
      <p:sp>
        <p:nvSpPr>
          <p:cNvPr id="10" name="AutoShape 10"/>
          <p:cNvSpPr>
            <a:spLocks/>
          </p:cNvSpPr>
          <p:nvPr/>
        </p:nvSpPr>
        <p:spPr bwMode="auto">
          <a:xfrm>
            <a:off x="4312737" y="2725888"/>
            <a:ext cx="1661746" cy="429358"/>
          </a:xfrm>
          <a:prstGeom prst="borderCallout2">
            <a:avLst>
              <a:gd name="adj1" fmla="val 48420"/>
              <a:gd name="adj2" fmla="val 100705"/>
              <a:gd name="adj3" fmla="val 12156"/>
              <a:gd name="adj4" fmla="val 115702"/>
              <a:gd name="adj5" fmla="val -219237"/>
              <a:gd name="adj6" fmla="val 119421"/>
            </a:avLst>
          </a:prstGeom>
          <a:noFill/>
          <a:ln w="28575" cap="sq">
            <a:solidFill>
              <a:srgbClr val="FF0000"/>
            </a:solidFill>
            <a:miter lim="800000"/>
            <a:headEnd type="none" w="sm" len="sm"/>
            <a:tailEnd type="none" w="sm" len="sm"/>
          </a:ln>
          <a:effectLst/>
        </p:spPr>
        <p:txBody>
          <a:bodyPr/>
          <a:lstStyle/>
          <a:p>
            <a:pPr algn="ctr"/>
            <a:r>
              <a:rPr lang="es-ES_tradnl" sz="2215" b="1">
                <a:solidFill>
                  <a:prstClr val="black"/>
                </a:solidFill>
                <a:latin typeface="Calibri"/>
              </a:rPr>
              <a:t>Análisis</a:t>
            </a:r>
          </a:p>
        </p:txBody>
      </p:sp>
      <p:sp>
        <p:nvSpPr>
          <p:cNvPr id="11" name="10 CuadroTexto"/>
          <p:cNvSpPr txBox="1"/>
          <p:nvPr/>
        </p:nvSpPr>
        <p:spPr>
          <a:xfrm>
            <a:off x="1543354" y="3366192"/>
            <a:ext cx="4864445" cy="490134"/>
          </a:xfrm>
          <a:prstGeom prst="rect">
            <a:avLst/>
          </a:prstGeom>
          <a:noFill/>
        </p:spPr>
        <p:txBody>
          <a:bodyPr wrap="square" rtlCol="0">
            <a:spAutoFit/>
          </a:bodyPr>
          <a:lstStyle/>
          <a:p>
            <a:pPr algn="ctr"/>
            <a:r>
              <a:rPr lang="es-ES" sz="2585" b="1" dirty="0" err="1">
                <a:solidFill>
                  <a:srgbClr val="4472C4"/>
                </a:solidFill>
                <a:latin typeface="Calibri"/>
              </a:rPr>
              <a:t>ANalysis</a:t>
            </a:r>
            <a:r>
              <a:rPr lang="es-ES" sz="2585" b="1" dirty="0">
                <a:solidFill>
                  <a:srgbClr val="4472C4"/>
                </a:solidFill>
                <a:latin typeface="Calibri"/>
              </a:rPr>
              <a:t> Of </a:t>
            </a:r>
            <a:r>
              <a:rPr lang="es-ES" sz="2585" b="1" dirty="0" err="1">
                <a:solidFill>
                  <a:srgbClr val="4472C4"/>
                </a:solidFill>
                <a:latin typeface="Calibri"/>
              </a:rPr>
              <a:t>Variance</a:t>
            </a:r>
            <a:r>
              <a:rPr lang="es-ES" sz="2585" b="1" dirty="0">
                <a:solidFill>
                  <a:srgbClr val="4472C4"/>
                </a:solidFill>
                <a:latin typeface="Calibri"/>
              </a:rPr>
              <a:t> (ANOVA)</a:t>
            </a:r>
          </a:p>
        </p:txBody>
      </p:sp>
      <p:sp>
        <p:nvSpPr>
          <p:cNvPr id="16" name="Rectangle 3"/>
          <p:cNvSpPr txBox="1">
            <a:spLocks noChangeArrowheads="1"/>
          </p:cNvSpPr>
          <p:nvPr/>
        </p:nvSpPr>
        <p:spPr bwMode="auto">
          <a:xfrm>
            <a:off x="247467" y="4060111"/>
            <a:ext cx="8416222" cy="2142814"/>
          </a:xfrm>
          <a:prstGeom prst="rect">
            <a:avLst/>
          </a:prstGeom>
          <a:noFill/>
          <a:ln w="9525">
            <a:noFill/>
            <a:miter lim="800000"/>
            <a:headEnd/>
            <a:tailEnd/>
          </a:ln>
          <a:effectLst/>
        </p:spPr>
        <p:txBody>
          <a:bodyPr vert="horz" wrap="square" lIns="84406" tIns="42203" rIns="84406" bIns="42203" numCol="1" anchor="t" anchorCtr="0" compatLnSpc="1">
            <a:prstTxWarp prst="textNoShape">
              <a:avLst/>
            </a:prstTxWarp>
          </a:bodyPr>
          <a:lstStyle/>
          <a:p>
            <a:pPr marL="316531" indent="-316531">
              <a:spcBef>
                <a:spcPts val="0"/>
              </a:spcBef>
              <a:spcAft>
                <a:spcPts val="554"/>
              </a:spcAft>
              <a:buClr>
                <a:srgbClr val="4472C4"/>
              </a:buClr>
              <a:buSzPct val="100000"/>
              <a:buFont typeface="Arial" panose="020B0604020202020204" pitchFamily="34" charset="0"/>
              <a:buChar char="•"/>
              <a:defRPr/>
            </a:pPr>
            <a:r>
              <a:rPr lang="es-ES" sz="1846" kern="0" dirty="0">
                <a:solidFill>
                  <a:prstClr val="black"/>
                </a:solidFill>
                <a:latin typeface="Arial" pitchFamily="34" charset="0"/>
                <a:cs typeface="Arial" pitchFamily="34" charset="0"/>
              </a:rPr>
              <a:t>Constituye </a:t>
            </a:r>
            <a:r>
              <a:rPr lang="es-ES" sz="1846" b="1" kern="0" dirty="0">
                <a:solidFill>
                  <a:prstClr val="black"/>
                </a:solidFill>
                <a:latin typeface="Arial" pitchFamily="34" charset="0"/>
                <a:cs typeface="Arial" pitchFamily="34" charset="0"/>
              </a:rPr>
              <a:t>una</a:t>
            </a:r>
            <a:r>
              <a:rPr lang="es-ES" sz="1846" kern="0" dirty="0">
                <a:solidFill>
                  <a:prstClr val="black"/>
                </a:solidFill>
                <a:latin typeface="Arial" pitchFamily="34" charset="0"/>
                <a:cs typeface="Arial" pitchFamily="34" charset="0"/>
              </a:rPr>
              <a:t> de las </a:t>
            </a:r>
            <a:r>
              <a:rPr lang="es-ES" sz="1846" b="1" kern="0" dirty="0">
                <a:solidFill>
                  <a:prstClr val="black"/>
                </a:solidFill>
                <a:latin typeface="Arial" pitchFamily="34" charset="0"/>
                <a:cs typeface="Arial" pitchFamily="34" charset="0"/>
              </a:rPr>
              <a:t>técnicas</a:t>
            </a:r>
            <a:r>
              <a:rPr lang="es-ES" sz="1846" kern="0" dirty="0">
                <a:solidFill>
                  <a:prstClr val="black"/>
                </a:solidFill>
                <a:latin typeface="Arial" pitchFamily="34" charset="0"/>
                <a:cs typeface="Arial" pitchFamily="34" charset="0"/>
              </a:rPr>
              <a:t> más </a:t>
            </a:r>
            <a:r>
              <a:rPr lang="es-ES" sz="1846" b="1" kern="0" dirty="0">
                <a:solidFill>
                  <a:prstClr val="black"/>
                </a:solidFill>
                <a:latin typeface="Arial" pitchFamily="34" charset="0"/>
                <a:cs typeface="Arial" pitchFamily="34" charset="0"/>
              </a:rPr>
              <a:t>valiosas</a:t>
            </a:r>
            <a:r>
              <a:rPr lang="es-ES" sz="1846" kern="0" dirty="0">
                <a:solidFill>
                  <a:prstClr val="black"/>
                </a:solidFill>
                <a:latin typeface="Arial" pitchFamily="34" charset="0"/>
                <a:cs typeface="Arial" pitchFamily="34" charset="0"/>
              </a:rPr>
              <a:t> de la </a:t>
            </a:r>
            <a:r>
              <a:rPr lang="es-ES" sz="1846" b="1" kern="0" dirty="0">
                <a:solidFill>
                  <a:prstClr val="black"/>
                </a:solidFill>
                <a:latin typeface="Arial" pitchFamily="34" charset="0"/>
                <a:cs typeface="Arial" pitchFamily="34" charset="0"/>
              </a:rPr>
              <a:t>Inferencia</a:t>
            </a:r>
            <a:r>
              <a:rPr lang="es-ES" sz="1846" kern="0" dirty="0">
                <a:solidFill>
                  <a:prstClr val="black"/>
                </a:solidFill>
                <a:latin typeface="Arial" pitchFamily="34" charset="0"/>
                <a:cs typeface="Arial" pitchFamily="34" charset="0"/>
              </a:rPr>
              <a:t> Estadística</a:t>
            </a:r>
          </a:p>
          <a:p>
            <a:pPr marL="316531" indent="-316531">
              <a:spcBef>
                <a:spcPts val="0"/>
              </a:spcBef>
              <a:spcAft>
                <a:spcPts val="554"/>
              </a:spcAft>
              <a:buClr>
                <a:srgbClr val="4472C4"/>
              </a:buClr>
              <a:buSzPct val="100000"/>
              <a:buFont typeface="Arial" panose="020B0604020202020204" pitchFamily="34" charset="0"/>
              <a:buChar char="•"/>
              <a:defRPr/>
            </a:pPr>
            <a:r>
              <a:rPr lang="es-ES" sz="1846" kern="0" dirty="0">
                <a:solidFill>
                  <a:prstClr val="black"/>
                </a:solidFill>
                <a:latin typeface="Arial" pitchFamily="34" charset="0"/>
                <a:cs typeface="Arial" pitchFamily="34" charset="0"/>
              </a:rPr>
              <a:t>Herramienta </a:t>
            </a:r>
            <a:r>
              <a:rPr lang="es-ES" sz="1846" b="1" kern="0" dirty="0">
                <a:solidFill>
                  <a:prstClr val="black"/>
                </a:solidFill>
                <a:latin typeface="Arial" pitchFamily="34" charset="0"/>
                <a:cs typeface="Arial" pitchFamily="34" charset="0"/>
              </a:rPr>
              <a:t>fundamental</a:t>
            </a:r>
            <a:r>
              <a:rPr lang="es-ES" sz="1846" kern="0" dirty="0">
                <a:solidFill>
                  <a:prstClr val="black"/>
                </a:solidFill>
                <a:latin typeface="Arial" pitchFamily="34" charset="0"/>
                <a:cs typeface="Arial" pitchFamily="34" charset="0"/>
              </a:rPr>
              <a:t> en el análisis de los modelos de </a:t>
            </a:r>
            <a:r>
              <a:rPr lang="es-ES" sz="1846" b="1" kern="0" dirty="0">
                <a:solidFill>
                  <a:srgbClr val="0070C0"/>
                </a:solidFill>
                <a:latin typeface="Arial" pitchFamily="34" charset="0"/>
                <a:cs typeface="Arial" pitchFamily="34" charset="0"/>
              </a:rPr>
              <a:t>Regresión Lineal </a:t>
            </a:r>
            <a:r>
              <a:rPr lang="es-ES" sz="1846" kern="0" dirty="0">
                <a:solidFill>
                  <a:prstClr val="black"/>
                </a:solidFill>
                <a:latin typeface="Arial" pitchFamily="34" charset="0"/>
                <a:cs typeface="Arial" pitchFamily="34" charset="0"/>
              </a:rPr>
              <a:t>y de </a:t>
            </a:r>
            <a:r>
              <a:rPr lang="es-ES" sz="1846" b="1" kern="0" dirty="0">
                <a:solidFill>
                  <a:srgbClr val="0070C0"/>
                </a:solidFill>
                <a:latin typeface="Arial" pitchFamily="34" charset="0"/>
                <a:cs typeface="Arial" pitchFamily="34" charset="0"/>
              </a:rPr>
              <a:t>Diseño de Experimentos</a:t>
            </a:r>
          </a:p>
          <a:p>
            <a:pPr marL="316531" indent="-316531">
              <a:spcBef>
                <a:spcPts val="0"/>
              </a:spcBef>
              <a:spcAft>
                <a:spcPts val="554"/>
              </a:spcAft>
              <a:buClr>
                <a:srgbClr val="4472C4"/>
              </a:buClr>
              <a:buSzPct val="100000"/>
              <a:buFont typeface="Arial" panose="020B0604020202020204" pitchFamily="34" charset="0"/>
              <a:buChar char="•"/>
              <a:defRPr/>
            </a:pPr>
            <a:r>
              <a:rPr lang="es-ES_tradnl" sz="1846" dirty="0">
                <a:solidFill>
                  <a:prstClr val="black"/>
                </a:solidFill>
                <a:latin typeface="Arial" charset="0"/>
              </a:rPr>
              <a:t>En general </a:t>
            </a:r>
            <a:r>
              <a:rPr lang="es-ES_tradnl" sz="1846" u="sng" dirty="0">
                <a:solidFill>
                  <a:prstClr val="black"/>
                </a:solidFill>
                <a:latin typeface="Arial" charset="0"/>
              </a:rPr>
              <a:t>se estudia el efecto</a:t>
            </a:r>
            <a:r>
              <a:rPr lang="es-ES_tradnl" sz="1846" dirty="0">
                <a:solidFill>
                  <a:prstClr val="black"/>
                </a:solidFill>
                <a:latin typeface="Arial" charset="0"/>
              </a:rPr>
              <a:t> de los factores </a:t>
            </a:r>
            <a:r>
              <a:rPr lang="es-ES_tradnl" sz="1846" u="sng" dirty="0">
                <a:solidFill>
                  <a:prstClr val="black"/>
                </a:solidFill>
                <a:latin typeface="Arial" charset="0"/>
              </a:rPr>
              <a:t>sobre la media</a:t>
            </a:r>
            <a:r>
              <a:rPr lang="es-ES_tradnl" sz="1846" dirty="0">
                <a:solidFill>
                  <a:prstClr val="black"/>
                </a:solidFill>
                <a:latin typeface="Arial" charset="0"/>
              </a:rPr>
              <a:t>, aunque también es posible </a:t>
            </a:r>
            <a:r>
              <a:rPr lang="es-ES" sz="1846" dirty="0">
                <a:solidFill>
                  <a:prstClr val="black"/>
                </a:solidFill>
                <a:latin typeface="Arial" charset="0"/>
              </a:rPr>
              <a:t>utilizar el ANOVA para investigar efectos sobre la varianza de la respuesta</a:t>
            </a:r>
            <a:r>
              <a:rPr lang="es-ES_tradnl" sz="1846" dirty="0">
                <a:solidFill>
                  <a:prstClr val="black"/>
                </a:solidFill>
                <a:latin typeface="Arial" charset="0"/>
              </a:rPr>
              <a:t>.</a:t>
            </a:r>
            <a:endParaRPr lang="es-ES" sz="1846" b="1" kern="0" dirty="0">
              <a:solidFill>
                <a:srgbClr val="0070C0"/>
              </a:solidFill>
              <a:latin typeface="Arial" pitchFamily="34" charset="0"/>
              <a:cs typeface="Arial" pitchFamily="34" charset="0"/>
            </a:endParaRPr>
          </a:p>
          <a:p>
            <a:pPr marL="316531" indent="-316531">
              <a:spcBef>
                <a:spcPts val="0"/>
              </a:spcBef>
              <a:spcAft>
                <a:spcPts val="554"/>
              </a:spcAft>
              <a:buClr>
                <a:srgbClr val="954F72"/>
              </a:buClr>
              <a:buSzPct val="75000"/>
              <a:buFont typeface="Wingdings" pitchFamily="2" charset="2"/>
              <a:buChar char="n"/>
              <a:defRPr/>
            </a:pPr>
            <a:endParaRPr lang="es-ES_tradnl" sz="1846" b="1" kern="0" dirty="0">
              <a:solidFill>
                <a:srgbClr val="0070C0"/>
              </a:solidFill>
              <a:latin typeface="Arial" pitchFamily="34" charset="0"/>
              <a:cs typeface="Arial" pitchFamily="34" charset="0"/>
            </a:endParaRPr>
          </a:p>
        </p:txBody>
      </p:sp>
      <p:pic>
        <p:nvPicPr>
          <p:cNvPr id="12"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39785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1"/>
                                        </p:tgtEl>
                                        <p:attrNameLst>
                                          <p:attrName>style.visibility</p:attrName>
                                        </p:attrNameLst>
                                      </p:cBhvr>
                                      <p:to>
                                        <p:strVal val="visible"/>
                                      </p:to>
                                    </p:set>
                                    <p:anim calcmode="discrete" valueType="clr">
                                      <p:cBhvr override="childStyle">
                                        <p:cTn id="7"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
                                        </p:tgtEl>
                                        <p:attrNameLst>
                                          <p:attrName>fillcolor</p:attrName>
                                        </p:attrNameLst>
                                      </p:cBhvr>
                                      <p:tavLst>
                                        <p:tav tm="0">
                                          <p:val>
                                            <p:clrVal>
                                              <a:schemeClr val="accent2"/>
                                            </p:clrVal>
                                          </p:val>
                                        </p:tav>
                                        <p:tav tm="50000">
                                          <p:val>
                                            <p:clrVal>
                                              <a:schemeClr val="hlink"/>
                                            </p:clrVal>
                                          </p:val>
                                        </p:tav>
                                      </p:tavLst>
                                    </p:anim>
                                    <p:set>
                                      <p:cBhvr>
                                        <p:cTn id="9" dur="80"/>
                                        <p:tgtEl>
                                          <p:spTgt spid="11"/>
                                        </p:tgtEl>
                                        <p:attrNameLst>
                                          <p:attrName>fill.type</p:attrName>
                                        </p:attrNameLst>
                                      </p:cBhvr>
                                      <p:to>
                                        <p:strVal val="solid"/>
                                      </p:to>
                                    </p:set>
                                  </p:childTnLst>
                                </p:cTn>
                              </p:par>
                            </p:childTnLst>
                          </p:cTn>
                        </p:par>
                        <p:par>
                          <p:cTn id="10" fill="hold">
                            <p:stCondLst>
                              <p:cond delay="1040"/>
                            </p:stCondLst>
                            <p:childTnLst>
                              <p:par>
                                <p:cTn id="11" presetID="22" presetClass="entr" presetSubtype="8" fill="hold" grpId="0" nodeType="afterEffect">
                                  <p:stCondLst>
                                    <p:cond delay="2000"/>
                                  </p:stCondLst>
                                  <p:childTnLst>
                                    <p:set>
                                      <p:cBhvr>
                                        <p:cTn id="12" dur="1" fill="hold">
                                          <p:stCondLst>
                                            <p:cond delay="0"/>
                                          </p:stCondLst>
                                        </p:cTn>
                                        <p:tgtEl>
                                          <p:spTgt spid="16">
                                            <p:txEl>
                                              <p:pRg st="0" end="0"/>
                                            </p:txEl>
                                          </p:spTgt>
                                        </p:tgtEl>
                                        <p:attrNameLst>
                                          <p:attrName>style.visibility</p:attrName>
                                        </p:attrNameLst>
                                      </p:cBhvr>
                                      <p:to>
                                        <p:strVal val="visible"/>
                                      </p:to>
                                    </p:set>
                                    <p:animEffect transition="in" filter="wipe(left)">
                                      <p:cBhvr>
                                        <p:cTn id="13" dur="2000"/>
                                        <p:tgtEl>
                                          <p:spTgt spid="16">
                                            <p:txEl>
                                              <p:pRg st="0" end="0"/>
                                            </p:txEl>
                                          </p:spTgt>
                                        </p:tgtEl>
                                      </p:cBhvr>
                                    </p:animEffect>
                                  </p:childTnLst>
                                </p:cTn>
                              </p:par>
                            </p:childTnLst>
                          </p:cTn>
                        </p:par>
                        <p:par>
                          <p:cTn id="14" fill="hold">
                            <p:stCondLst>
                              <p:cond delay="5040"/>
                            </p:stCondLst>
                            <p:childTnLst>
                              <p:par>
                                <p:cTn id="15" presetID="22" presetClass="entr" presetSubtype="8" fill="hold" grpId="0" nodeType="afterEffect">
                                  <p:stCondLst>
                                    <p:cond delay="200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wipe(left)">
                                      <p:cBhvr>
                                        <p:cTn id="17" dur="20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200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wipe(left)">
                                      <p:cBhvr>
                                        <p:cTn id="22" dur="2000"/>
                                        <p:tgtEl>
                                          <p:spTgt spid="16">
                                            <p:txEl>
                                              <p:pRg st="2" end="2"/>
                                            </p:txEl>
                                          </p:spTgt>
                                        </p:tgtEl>
                                      </p:cBhvr>
                                    </p:animEffect>
                                  </p:childTnLst>
                                </p:cTn>
                              </p:par>
                            </p:childTnLst>
                          </p:cTn>
                        </p:par>
                        <p:par>
                          <p:cTn id="23" fill="hold">
                            <p:stCondLst>
                              <p:cond delay="4000"/>
                            </p:stCondLst>
                            <p:childTnLst>
                              <p:par>
                                <p:cTn id="24" presetID="51"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770" decel="100000"/>
                                        <p:tgtEl>
                                          <p:spTgt spid="12"/>
                                        </p:tgtEl>
                                      </p:cBhvr>
                                    </p:animEffect>
                                    <p:animScale>
                                      <p:cBhvr>
                                        <p:cTn id="27" dur="770" decel="100000"/>
                                        <p:tgtEl>
                                          <p:spTgt spid="12"/>
                                        </p:tgtEl>
                                      </p:cBhvr>
                                      <p:from x="10000" y="10000"/>
                                      <p:to x="200000" y="450000"/>
                                    </p:animScale>
                                    <p:animScale>
                                      <p:cBhvr>
                                        <p:cTn id="28" dur="1230" accel="100000" fill="hold">
                                          <p:stCondLst>
                                            <p:cond delay="770"/>
                                          </p:stCondLst>
                                        </p:cTn>
                                        <p:tgtEl>
                                          <p:spTgt spid="12"/>
                                        </p:tgtEl>
                                      </p:cBhvr>
                                      <p:from x="200000" y="450000"/>
                                      <p:to x="100000" y="100000"/>
                                    </p:animScale>
                                    <p:set>
                                      <p:cBhvr>
                                        <p:cTn id="29" dur="770" fill="hold"/>
                                        <p:tgtEl>
                                          <p:spTgt spid="12"/>
                                        </p:tgtEl>
                                        <p:attrNameLst>
                                          <p:attrName>ppt_x</p:attrName>
                                        </p:attrNameLst>
                                      </p:cBhvr>
                                      <p:to>
                                        <p:strVal val="(0.5)"/>
                                      </p:to>
                                    </p:set>
                                    <p:anim from="(0.5)" to="(#ppt_x)" calcmode="lin" valueType="num">
                                      <p:cBhvr>
                                        <p:cTn id="30" dur="1230" accel="100000" fill="hold">
                                          <p:stCondLst>
                                            <p:cond delay="770"/>
                                          </p:stCondLst>
                                        </p:cTn>
                                        <p:tgtEl>
                                          <p:spTgt spid="12"/>
                                        </p:tgtEl>
                                        <p:attrNameLst>
                                          <p:attrName>ppt_x</p:attrName>
                                        </p:attrNameLst>
                                      </p:cBhvr>
                                    </p:anim>
                                    <p:set>
                                      <p:cBhvr>
                                        <p:cTn id="31" dur="770" fill="hold"/>
                                        <p:tgtEl>
                                          <p:spTgt spid="12"/>
                                        </p:tgtEl>
                                        <p:attrNameLst>
                                          <p:attrName>ppt_y</p:attrName>
                                        </p:attrNameLst>
                                      </p:cBhvr>
                                      <p:to>
                                        <p:strVal val="(#ppt_y+0.4)"/>
                                      </p:to>
                                    </p:set>
                                    <p:anim from="(#ppt_y+0.4)" to="(#ppt_y)" calcmode="lin" valueType="num">
                                      <p:cBhvr>
                                        <p:cTn id="32" dur="1230" accel="100000" fill="hold">
                                          <p:stCondLst>
                                            <p:cond delay="770"/>
                                          </p:stCondLst>
                                        </p:cTn>
                                        <p:tgtEl>
                                          <p:spTgt spid="12"/>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7" name="Text Box 7">
            <a:extLst>
              <a:ext uri="{FF2B5EF4-FFF2-40B4-BE49-F238E27FC236}">
                <a16:creationId xmlns:a16="http://schemas.microsoft.com/office/drawing/2014/main" id="{5A6AC58F-EC27-7A4E-9DB7-C601D9CA26BA}"/>
              </a:ext>
            </a:extLst>
          </p:cNvPr>
          <p:cNvSpPr txBox="1">
            <a:spLocks noChangeArrowheads="1"/>
          </p:cNvSpPr>
          <p:nvPr/>
        </p:nvSpPr>
        <p:spPr bwMode="auto">
          <a:xfrm>
            <a:off x="381000" y="1743075"/>
            <a:ext cx="845820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400" dirty="0">
                <a:solidFill>
                  <a:srgbClr val="000000"/>
                </a:solidFill>
                <a:latin typeface="Calibri"/>
                <a:ea typeface="ＭＳ Ｐゴシック" charset="0"/>
                <a:cs typeface="Calibri"/>
              </a:rPr>
              <a:t>1.- Realizar un </a:t>
            </a:r>
            <a:r>
              <a:rPr lang="es-ES_tradnl" sz="2400" dirty="0">
                <a:solidFill>
                  <a:schemeClr val="accent6">
                    <a:lumMod val="75000"/>
                  </a:schemeClr>
                </a:solidFill>
                <a:latin typeface="Calibri"/>
                <a:ea typeface="ＭＳ Ｐゴシック" charset="0"/>
                <a:cs typeface="Calibri"/>
              </a:rPr>
              <a:t>ANOVA</a:t>
            </a:r>
            <a:r>
              <a:rPr lang="es-ES_tradnl" sz="2400" dirty="0">
                <a:solidFill>
                  <a:srgbClr val="000000"/>
                </a:solidFill>
                <a:latin typeface="Calibri"/>
                <a:ea typeface="ＭＳ Ｐゴシック" charset="0"/>
                <a:cs typeface="Calibri"/>
              </a:rPr>
              <a:t> para estudiar efectos sobre la media.</a:t>
            </a:r>
            <a:endParaRPr lang="es-ES" sz="2400" dirty="0">
              <a:solidFill>
                <a:srgbClr val="000000"/>
              </a:solidFill>
              <a:latin typeface="Calibri"/>
              <a:ea typeface="ＭＳ Ｐゴシック" charset="0"/>
              <a:cs typeface="Calibri"/>
            </a:endParaRPr>
          </a:p>
        </p:txBody>
      </p:sp>
      <p:sp>
        <p:nvSpPr>
          <p:cNvPr id="56328" name="Text Box 8">
            <a:extLst>
              <a:ext uri="{FF2B5EF4-FFF2-40B4-BE49-F238E27FC236}">
                <a16:creationId xmlns:a16="http://schemas.microsoft.com/office/drawing/2014/main" id="{BD63ACDC-B21F-A841-82EE-CA095732EF75}"/>
              </a:ext>
            </a:extLst>
          </p:cNvPr>
          <p:cNvSpPr txBox="1">
            <a:spLocks noChangeArrowheads="1"/>
          </p:cNvSpPr>
          <p:nvPr/>
        </p:nvSpPr>
        <p:spPr bwMode="auto">
          <a:xfrm>
            <a:off x="381000" y="2590800"/>
            <a:ext cx="845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sz="20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0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0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0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s-ES_tradnl" altLang="es-ES" sz="2400">
                <a:solidFill>
                  <a:srgbClr val="000000"/>
                </a:solidFill>
                <a:latin typeface="Calibri" panose="020F0502020204030204" pitchFamily="34" charset="0"/>
              </a:rPr>
              <a:t>2.- Calcular el residuo de cada observación.</a:t>
            </a:r>
            <a:endParaRPr lang="es-ES" altLang="es-ES" sz="2400">
              <a:solidFill>
                <a:srgbClr val="000000"/>
              </a:solidFill>
              <a:latin typeface="Calibri" panose="020F0502020204030204" pitchFamily="34" charset="0"/>
            </a:endParaRPr>
          </a:p>
        </p:txBody>
      </p:sp>
      <p:sp>
        <p:nvSpPr>
          <p:cNvPr id="56329" name="Text Box 9">
            <a:extLst>
              <a:ext uri="{FF2B5EF4-FFF2-40B4-BE49-F238E27FC236}">
                <a16:creationId xmlns:a16="http://schemas.microsoft.com/office/drawing/2014/main" id="{7DDC370E-4111-8B45-A456-BE5B7A6C6FB4}"/>
              </a:ext>
            </a:extLst>
          </p:cNvPr>
          <p:cNvSpPr txBox="1">
            <a:spLocks noChangeArrowheads="1"/>
          </p:cNvSpPr>
          <p:nvPr/>
        </p:nvSpPr>
        <p:spPr bwMode="auto">
          <a:xfrm>
            <a:off x="381000" y="3429000"/>
            <a:ext cx="845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400" dirty="0">
                <a:solidFill>
                  <a:srgbClr val="000000"/>
                </a:solidFill>
                <a:latin typeface="Calibri"/>
                <a:ea typeface="ＭＳ Ｐゴシック" charset="0"/>
                <a:cs typeface="Calibri"/>
              </a:rPr>
              <a:t>3.- Elevar al cuadrado cada residuo.</a:t>
            </a:r>
            <a:endParaRPr lang="es-ES" sz="2400" dirty="0">
              <a:solidFill>
                <a:srgbClr val="000000"/>
              </a:solidFill>
              <a:latin typeface="Calibri"/>
              <a:ea typeface="ＭＳ Ｐゴシック" charset="0"/>
              <a:cs typeface="Calibri"/>
            </a:endParaRPr>
          </a:p>
        </p:txBody>
      </p:sp>
      <p:sp>
        <p:nvSpPr>
          <p:cNvPr id="56331" name="Text Box 11">
            <a:extLst>
              <a:ext uri="{FF2B5EF4-FFF2-40B4-BE49-F238E27FC236}">
                <a16:creationId xmlns:a16="http://schemas.microsoft.com/office/drawing/2014/main" id="{D43F4367-3CF3-C24E-95EB-F40FC4698D86}"/>
              </a:ext>
            </a:extLst>
          </p:cNvPr>
          <p:cNvSpPr txBox="1">
            <a:spLocks noChangeArrowheads="1"/>
          </p:cNvSpPr>
          <p:nvPr/>
        </p:nvSpPr>
        <p:spPr bwMode="auto">
          <a:xfrm>
            <a:off x="381000" y="4267200"/>
            <a:ext cx="845820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400" dirty="0">
                <a:solidFill>
                  <a:srgbClr val="000000"/>
                </a:solidFill>
                <a:latin typeface="Calibri"/>
                <a:ea typeface="ＭＳ Ｐゴシック" charset="0"/>
                <a:cs typeface="Calibri"/>
              </a:rPr>
              <a:t>4.- Realizar un </a:t>
            </a:r>
            <a:r>
              <a:rPr lang="es-ES_tradnl" sz="2400" dirty="0">
                <a:solidFill>
                  <a:srgbClr val="E46C0A"/>
                </a:solidFill>
                <a:latin typeface="Calibri"/>
                <a:ea typeface="ＭＳ Ｐゴシック" charset="0"/>
                <a:cs typeface="Calibri"/>
              </a:rPr>
              <a:t>ANOVA</a:t>
            </a:r>
            <a:r>
              <a:rPr lang="es-ES_tradnl" sz="2400" dirty="0">
                <a:solidFill>
                  <a:srgbClr val="000000"/>
                </a:solidFill>
                <a:latin typeface="Calibri"/>
                <a:ea typeface="ＭＳ Ｐゴシック" charset="0"/>
                <a:cs typeface="Calibri"/>
              </a:rPr>
              <a:t> tomando como </a:t>
            </a:r>
            <a:r>
              <a:rPr lang="es-ES_tradnl" sz="2400" dirty="0">
                <a:solidFill>
                  <a:srgbClr val="008000"/>
                </a:solidFill>
                <a:latin typeface="Calibri"/>
                <a:ea typeface="ＭＳ Ｐゴシック" charset="0"/>
                <a:cs typeface="Calibri"/>
              </a:rPr>
              <a:t>respuesta</a:t>
            </a:r>
            <a:r>
              <a:rPr lang="es-ES_tradnl" sz="2400" dirty="0">
                <a:solidFill>
                  <a:srgbClr val="000000"/>
                </a:solidFill>
                <a:latin typeface="Calibri"/>
                <a:ea typeface="ＭＳ Ｐゴシック" charset="0"/>
                <a:cs typeface="Calibri"/>
              </a:rPr>
              <a:t> los </a:t>
            </a:r>
            <a:r>
              <a:rPr lang="es-ES_tradnl" sz="2400" dirty="0">
                <a:solidFill>
                  <a:srgbClr val="008000"/>
                </a:solidFill>
                <a:latin typeface="Calibri"/>
                <a:ea typeface="ＭＳ Ｐゴシック" charset="0"/>
                <a:cs typeface="Calibri"/>
              </a:rPr>
              <a:t>cuadrados de los residuos.</a:t>
            </a:r>
            <a:endParaRPr lang="es-ES" sz="2400" dirty="0">
              <a:solidFill>
                <a:srgbClr val="008000"/>
              </a:solidFill>
              <a:latin typeface="Calibri"/>
              <a:ea typeface="ＭＳ Ｐゴシック" charset="0"/>
              <a:cs typeface="Calibri"/>
            </a:endParaRPr>
          </a:p>
        </p:txBody>
      </p:sp>
      <p:sp>
        <p:nvSpPr>
          <p:cNvPr id="3" name="Título 2">
            <a:extLst>
              <a:ext uri="{FF2B5EF4-FFF2-40B4-BE49-F238E27FC236}">
                <a16:creationId xmlns:a16="http://schemas.microsoft.com/office/drawing/2014/main" id="{96713BFC-69C0-CD46-BDA3-D54991FBA1FB}"/>
              </a:ext>
            </a:extLst>
          </p:cNvPr>
          <p:cNvSpPr>
            <a:spLocks noGrp="1"/>
          </p:cNvSpPr>
          <p:nvPr>
            <p:ph type="title"/>
          </p:nvPr>
        </p:nvSpPr>
        <p:spPr>
          <a:xfrm>
            <a:off x="91587" y="67734"/>
            <a:ext cx="8960826" cy="985002"/>
          </a:xfrm>
        </p:spPr>
        <p:txBody>
          <a:bodyPr>
            <a:normAutofit/>
          </a:bodyPr>
          <a:lstStyle/>
          <a:p>
            <a:r>
              <a:rPr lang="es-ES" dirty="0"/>
              <a:t> </a:t>
            </a:r>
            <a:r>
              <a:rPr lang="es-ES_tradnl" altLang="es-ES" dirty="0"/>
              <a:t>Técnica basada en los residuos</a:t>
            </a:r>
            <a:endParaRPr lang="es-ES" sz="3100" dirty="0"/>
          </a:p>
        </p:txBody>
      </p:sp>
      <p:sp>
        <p:nvSpPr>
          <p:cNvPr id="9" name="Rectángulo 8">
            <a:extLst>
              <a:ext uri="{FF2B5EF4-FFF2-40B4-BE49-F238E27FC236}">
                <a16:creationId xmlns:a16="http://schemas.microsoft.com/office/drawing/2014/main" id="{D7B8DAD9-D7BA-C545-8ABA-F056EA27CBC6}"/>
              </a:ext>
            </a:extLst>
          </p:cNvPr>
          <p:cNvSpPr/>
          <p:nvPr/>
        </p:nvSpPr>
        <p:spPr>
          <a:xfrm>
            <a:off x="381000" y="982407"/>
            <a:ext cx="3597010" cy="400110"/>
          </a:xfrm>
          <a:prstGeom prst="rect">
            <a:avLst/>
          </a:prstGeom>
        </p:spPr>
        <p:txBody>
          <a:bodyPr wrap="none">
            <a:spAutoFit/>
          </a:bodyPr>
          <a:lstStyle/>
          <a:p>
            <a:r>
              <a:rPr lang="es-ES_tradnl" altLang="es-ES" sz="2000" dirty="0"/>
              <a:t>Romero, R. y </a:t>
            </a:r>
            <a:r>
              <a:rPr lang="es-ES_tradnl" altLang="es-ES" sz="2000" dirty="0" err="1"/>
              <a:t>Zúnica</a:t>
            </a:r>
            <a:r>
              <a:rPr lang="es-ES_tradnl" altLang="es-ES" sz="2000" dirty="0"/>
              <a:t>, L. R.</a:t>
            </a:r>
            <a:endParaRPr lang="es-ES" sz="2000" dirty="0"/>
          </a:p>
        </p:txBody>
      </p:sp>
    </p:spTree>
    <p:extLst>
      <p:ext uri="{BB962C8B-B14F-4D97-AF65-F5344CB8AC3E}">
        <p14:creationId xmlns:p14="http://schemas.microsoft.com/office/powerpoint/2010/main" val="1364088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7" grpId="0" autoUpdateAnimBg="0"/>
      <p:bldP spid="56328" grpId="0" autoUpdateAnimBg="0"/>
      <p:bldP spid="56329" grpId="0" autoUpdateAnimBg="0"/>
      <p:bldP spid="56331"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3431" name="Rectangle 7">
            <a:extLst>
              <a:ext uri="{FF2B5EF4-FFF2-40B4-BE49-F238E27FC236}">
                <a16:creationId xmlns:a16="http://schemas.microsoft.com/office/drawing/2014/main" id="{DD44A411-D0BE-0045-A8FA-547D3C823D04}"/>
              </a:ext>
            </a:extLst>
          </p:cNvPr>
          <p:cNvSpPr>
            <a:spLocks noChangeArrowheads="1"/>
          </p:cNvSpPr>
          <p:nvPr/>
        </p:nvSpPr>
        <p:spPr bwMode="auto">
          <a:xfrm>
            <a:off x="122238" y="5229200"/>
            <a:ext cx="8530126" cy="94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tx2"/>
              </a:buClr>
              <a:buSzPct val="75000"/>
              <a:buFont typeface="Wingdings" pitchFamily="2" charset="2"/>
              <a:buNone/>
            </a:pPr>
            <a:r>
              <a:rPr lang="es-ES_tradnl" altLang="es-ES" b="1" dirty="0">
                <a:latin typeface="+mn-lt"/>
              </a:rPr>
              <a:t>   Aceptamos la H</a:t>
            </a:r>
            <a:r>
              <a:rPr lang="es-ES_tradnl" altLang="es-ES" b="1" baseline="-25000" dirty="0">
                <a:latin typeface="+mn-lt"/>
              </a:rPr>
              <a:t>0</a:t>
            </a:r>
            <a:r>
              <a:rPr lang="es-ES_tradnl" altLang="es-ES" dirty="0">
                <a:latin typeface="+mn-lt"/>
              </a:rPr>
              <a:t> de igualdad de varianzas </a:t>
            </a:r>
            <a:r>
              <a:rPr lang="es-ES_tradnl" altLang="es-ES" dirty="0">
                <a:solidFill>
                  <a:schemeClr val="tx2"/>
                </a:solidFill>
                <a:latin typeface="+mn-lt"/>
                <a:sym typeface="Wingdings" pitchFamily="2" charset="2"/>
              </a:rPr>
              <a:t></a:t>
            </a:r>
            <a:r>
              <a:rPr lang="es-ES_tradnl" altLang="es-ES" dirty="0">
                <a:latin typeface="+mn-lt"/>
                <a:sym typeface="Wingdings" pitchFamily="2" charset="2"/>
              </a:rPr>
              <a:t> el factor proveedor no tiene un efecto significativo sobre la dispersión</a:t>
            </a:r>
            <a:endParaRPr lang="es-ES_tradnl" altLang="es-ES" dirty="0">
              <a:latin typeface="+mn-lt"/>
            </a:endParaRPr>
          </a:p>
        </p:txBody>
      </p:sp>
      <p:sp>
        <p:nvSpPr>
          <p:cNvPr id="103434" name="Rectangle 10">
            <a:extLst>
              <a:ext uri="{FF2B5EF4-FFF2-40B4-BE49-F238E27FC236}">
                <a16:creationId xmlns:a16="http://schemas.microsoft.com/office/drawing/2014/main" id="{443E024A-35BD-8C45-A611-34B437D317AF}"/>
              </a:ext>
            </a:extLst>
          </p:cNvPr>
          <p:cNvSpPr>
            <a:spLocks noChangeArrowheads="1"/>
          </p:cNvSpPr>
          <p:nvPr/>
        </p:nvSpPr>
        <p:spPr bwMode="auto">
          <a:xfrm>
            <a:off x="122238" y="992646"/>
            <a:ext cx="8610600" cy="3356303"/>
          </a:xfrm>
          <a:prstGeom prst="rect">
            <a:avLst/>
          </a:prstGeom>
          <a:solidFill>
            <a:schemeClr val="bg2"/>
          </a:solidFill>
          <a:ln w="9525" cap="flat" cmpd="sng" algn="ctr">
            <a:solidFill>
              <a:schemeClr val="accent3"/>
            </a:solidFill>
            <a:prstDash val="solid"/>
            <a:round/>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rgbClr r="0" g="0" b="0"/>
          </a:lnRef>
          <a:fillRef idx="0">
            <a:scrgbClr r="0" g="0" b="0"/>
          </a:fillRef>
          <a:effectRef idx="0">
            <a:scrgbClr r="0" g="0" b="0"/>
          </a:effectRef>
          <a:fontRef idx="minor">
            <a:schemeClr val="accent3"/>
          </a:fontRef>
        </p:style>
        <p:txBody>
          <a:bodyPr/>
          <a:lstStyle/>
          <a:p>
            <a:pPr>
              <a:lnSpc>
                <a:spcPct val="80000"/>
              </a:lnSpc>
              <a:spcBef>
                <a:spcPct val="50000"/>
              </a:spcBef>
            </a:pPr>
            <a:endParaRPr lang="es-ES_tradnl" altLang="es-ES" sz="1400" b="1" dirty="0">
              <a:solidFill>
                <a:schemeClr val="tx1"/>
              </a:solidFill>
              <a:latin typeface="Courier New" panose="02070309020205020404" pitchFamily="49" charset="0"/>
            </a:endParaRPr>
          </a:p>
          <a:p>
            <a:pPr>
              <a:lnSpc>
                <a:spcPct val="80000"/>
              </a:lnSpc>
              <a:spcBef>
                <a:spcPct val="50000"/>
              </a:spcBef>
            </a:pPr>
            <a:r>
              <a:rPr lang="es-ES_tradnl" altLang="es-ES" sz="1400" b="1" dirty="0">
                <a:solidFill>
                  <a:schemeClr val="tx1"/>
                </a:solidFill>
                <a:latin typeface="Courier New" panose="02070309020205020404" pitchFamily="49" charset="0"/>
              </a:rPr>
              <a:t>ANOVA </a:t>
            </a:r>
            <a:r>
              <a:rPr lang="es-ES_tradnl" altLang="es-ES" sz="1400" b="1" dirty="0" err="1">
                <a:solidFill>
                  <a:schemeClr val="tx1"/>
                </a:solidFill>
                <a:latin typeface="Courier New" panose="02070309020205020404" pitchFamily="49" charset="0"/>
              </a:rPr>
              <a:t>Table</a:t>
            </a:r>
            <a:r>
              <a:rPr lang="es-ES_tradnl" altLang="es-ES" sz="1400" b="1" dirty="0">
                <a:solidFill>
                  <a:schemeClr val="tx1"/>
                </a:solidFill>
                <a:latin typeface="Courier New" panose="02070309020205020404" pitchFamily="49" charset="0"/>
              </a:rPr>
              <a:t> </a:t>
            </a:r>
            <a:r>
              <a:rPr lang="es-ES_tradnl" altLang="es-ES" sz="1400" b="1" dirty="0" err="1">
                <a:solidFill>
                  <a:schemeClr val="tx1"/>
                </a:solidFill>
                <a:latin typeface="Courier New" panose="02070309020205020404" pitchFamily="49" charset="0"/>
              </a:rPr>
              <a:t>for</a:t>
            </a:r>
            <a:r>
              <a:rPr lang="es-ES_tradnl" altLang="es-ES" sz="1400" b="1" dirty="0">
                <a:solidFill>
                  <a:schemeClr val="tx1"/>
                </a:solidFill>
                <a:latin typeface="Courier New" panose="02070309020205020404" pitchFamily="49" charset="0"/>
              </a:rPr>
              <a:t> RESIDUALS^2 </a:t>
            </a:r>
            <a:r>
              <a:rPr lang="es-ES_tradnl" altLang="es-ES" sz="1400" b="1" dirty="0" err="1">
                <a:solidFill>
                  <a:schemeClr val="tx1"/>
                </a:solidFill>
                <a:latin typeface="Courier New" panose="02070309020205020404" pitchFamily="49" charset="0"/>
              </a:rPr>
              <a:t>by</a:t>
            </a:r>
            <a:r>
              <a:rPr lang="es-ES_tradnl" altLang="es-ES" sz="1400" b="1" dirty="0">
                <a:solidFill>
                  <a:schemeClr val="tx1"/>
                </a:solidFill>
                <a:latin typeface="Courier New" panose="02070309020205020404" pitchFamily="49" charset="0"/>
              </a:rPr>
              <a:t> PROV</a:t>
            </a:r>
          </a:p>
          <a:p>
            <a:pPr>
              <a:lnSpc>
                <a:spcPct val="80000"/>
              </a:lnSpc>
              <a:spcBef>
                <a:spcPct val="50000"/>
              </a:spcBef>
            </a:pPr>
            <a:endParaRPr lang="es-ES_tradnl" altLang="es-ES" sz="1400" b="1" dirty="0">
              <a:solidFill>
                <a:schemeClr val="tx1"/>
              </a:solidFill>
              <a:latin typeface="Courier New" panose="02070309020205020404" pitchFamily="49" charset="0"/>
            </a:endParaRPr>
          </a:p>
          <a:p>
            <a:pPr>
              <a:lnSpc>
                <a:spcPct val="80000"/>
              </a:lnSpc>
              <a:spcBef>
                <a:spcPct val="50000"/>
              </a:spcBef>
            </a:pPr>
            <a:r>
              <a:rPr lang="es-ES_tradnl" altLang="es-ES" sz="1400" b="1" dirty="0">
                <a:solidFill>
                  <a:schemeClr val="tx1"/>
                </a:solidFill>
                <a:latin typeface="Courier New" panose="02070309020205020404" pitchFamily="49" charset="0"/>
              </a:rPr>
              <a:t>                            </a:t>
            </a:r>
            <a:r>
              <a:rPr lang="es-ES_tradnl" altLang="es-ES" sz="1400" b="1" dirty="0" err="1">
                <a:solidFill>
                  <a:schemeClr val="tx1"/>
                </a:solidFill>
                <a:latin typeface="Courier New" panose="02070309020205020404" pitchFamily="49" charset="0"/>
              </a:rPr>
              <a:t>Analysis</a:t>
            </a:r>
            <a:r>
              <a:rPr lang="es-ES_tradnl" altLang="es-ES" sz="1400" b="1" dirty="0">
                <a:solidFill>
                  <a:schemeClr val="tx1"/>
                </a:solidFill>
                <a:latin typeface="Courier New" panose="02070309020205020404" pitchFamily="49" charset="0"/>
              </a:rPr>
              <a:t> of </a:t>
            </a:r>
            <a:r>
              <a:rPr lang="es-ES_tradnl" altLang="es-ES" sz="1400" b="1" dirty="0" err="1">
                <a:solidFill>
                  <a:schemeClr val="tx1"/>
                </a:solidFill>
                <a:latin typeface="Courier New" panose="02070309020205020404" pitchFamily="49" charset="0"/>
              </a:rPr>
              <a:t>Variance</a:t>
            </a:r>
            <a:endParaRPr lang="es-ES_tradnl" altLang="es-ES" sz="1400" b="1" dirty="0">
              <a:solidFill>
                <a:schemeClr val="tx1"/>
              </a:solidFill>
              <a:latin typeface="Courier New" panose="02070309020205020404" pitchFamily="49" charset="0"/>
            </a:endParaRPr>
          </a:p>
          <a:p>
            <a:pPr>
              <a:lnSpc>
                <a:spcPct val="80000"/>
              </a:lnSpc>
              <a:spcBef>
                <a:spcPct val="50000"/>
              </a:spcBef>
            </a:pPr>
            <a:r>
              <a:rPr lang="es-ES_tradnl" altLang="es-ES" sz="1400" b="1" dirty="0">
                <a:solidFill>
                  <a:schemeClr val="tx1"/>
                </a:solidFill>
                <a:latin typeface="Courier New" panose="02070309020205020404" pitchFamily="49" charset="0"/>
              </a:rPr>
              <a:t>-----------------------------------------------------------------------------</a:t>
            </a:r>
          </a:p>
          <a:p>
            <a:pPr>
              <a:lnSpc>
                <a:spcPct val="80000"/>
              </a:lnSpc>
              <a:spcBef>
                <a:spcPct val="50000"/>
              </a:spcBef>
            </a:pPr>
            <a:r>
              <a:rPr lang="es-ES_tradnl" altLang="es-ES" sz="1400" b="1" dirty="0" err="1">
                <a:solidFill>
                  <a:schemeClr val="tx1"/>
                </a:solidFill>
                <a:latin typeface="Courier New" panose="02070309020205020404" pitchFamily="49" charset="0"/>
              </a:rPr>
              <a:t>Source</a:t>
            </a:r>
            <a:r>
              <a:rPr lang="es-ES_tradnl" altLang="es-ES" sz="1400" b="1" dirty="0">
                <a:solidFill>
                  <a:schemeClr val="tx1"/>
                </a:solidFill>
                <a:latin typeface="Courier New" panose="02070309020205020404" pitchFamily="49" charset="0"/>
              </a:rPr>
              <a:t>             Sum of </a:t>
            </a:r>
            <a:r>
              <a:rPr lang="es-ES_tradnl" altLang="es-ES" sz="1400" b="1" dirty="0" err="1">
                <a:solidFill>
                  <a:schemeClr val="tx1"/>
                </a:solidFill>
                <a:latin typeface="Courier New" panose="02070309020205020404" pitchFamily="49" charset="0"/>
              </a:rPr>
              <a:t>Squares</a:t>
            </a:r>
            <a:r>
              <a:rPr lang="es-ES_tradnl" altLang="es-ES" sz="1400" b="1" dirty="0">
                <a:solidFill>
                  <a:schemeClr val="tx1"/>
                </a:solidFill>
                <a:latin typeface="Courier New" panose="02070309020205020404" pitchFamily="49" charset="0"/>
              </a:rPr>
              <a:t>     </a:t>
            </a:r>
            <a:r>
              <a:rPr lang="es-ES_tradnl" altLang="es-ES" sz="1400" b="1" dirty="0" err="1">
                <a:solidFill>
                  <a:schemeClr val="tx1"/>
                </a:solidFill>
                <a:latin typeface="Courier New" panose="02070309020205020404" pitchFamily="49" charset="0"/>
              </a:rPr>
              <a:t>Df</a:t>
            </a:r>
            <a:r>
              <a:rPr lang="es-ES_tradnl" altLang="es-ES" sz="1400" b="1" dirty="0">
                <a:solidFill>
                  <a:schemeClr val="tx1"/>
                </a:solidFill>
                <a:latin typeface="Courier New" panose="02070309020205020404" pitchFamily="49" charset="0"/>
              </a:rPr>
              <a:t>  Mean </a:t>
            </a:r>
            <a:r>
              <a:rPr lang="es-ES_tradnl" altLang="es-ES" sz="1400" b="1" dirty="0" err="1">
                <a:solidFill>
                  <a:schemeClr val="tx1"/>
                </a:solidFill>
                <a:latin typeface="Courier New" panose="02070309020205020404" pitchFamily="49" charset="0"/>
              </a:rPr>
              <a:t>Square</a:t>
            </a:r>
            <a:r>
              <a:rPr lang="es-ES_tradnl" altLang="es-ES" sz="1400" b="1" dirty="0">
                <a:solidFill>
                  <a:schemeClr val="tx1"/>
                </a:solidFill>
                <a:latin typeface="Courier New" panose="02070309020205020404" pitchFamily="49" charset="0"/>
              </a:rPr>
              <a:t>    F-Ratio      P-</a:t>
            </a:r>
            <a:r>
              <a:rPr lang="es-ES_tradnl" altLang="es-ES" sz="1400" b="1" dirty="0" err="1">
                <a:solidFill>
                  <a:schemeClr val="tx1"/>
                </a:solidFill>
                <a:latin typeface="Courier New" panose="02070309020205020404" pitchFamily="49" charset="0"/>
              </a:rPr>
              <a:t>Value</a:t>
            </a:r>
            <a:endParaRPr lang="es-ES_tradnl" altLang="es-ES" sz="1400" b="1" dirty="0">
              <a:solidFill>
                <a:schemeClr val="tx1"/>
              </a:solidFill>
              <a:latin typeface="Courier New" panose="02070309020205020404" pitchFamily="49" charset="0"/>
            </a:endParaRPr>
          </a:p>
          <a:p>
            <a:pPr>
              <a:lnSpc>
                <a:spcPct val="80000"/>
              </a:lnSpc>
              <a:spcBef>
                <a:spcPct val="50000"/>
              </a:spcBef>
            </a:pPr>
            <a:r>
              <a:rPr lang="es-ES_tradnl" altLang="es-ES" sz="1400" b="1" dirty="0">
                <a:solidFill>
                  <a:schemeClr val="tx1"/>
                </a:solidFill>
                <a:latin typeface="Courier New" panose="02070309020205020404" pitchFamily="49" charset="0"/>
              </a:rPr>
              <a:t>-----------------------------------------------------------------------------</a:t>
            </a:r>
          </a:p>
          <a:p>
            <a:pPr>
              <a:lnSpc>
                <a:spcPct val="80000"/>
              </a:lnSpc>
              <a:spcBef>
                <a:spcPct val="50000"/>
              </a:spcBef>
            </a:pPr>
            <a:r>
              <a:rPr lang="es-ES_tradnl" altLang="es-ES" sz="1400" b="1" dirty="0" err="1">
                <a:solidFill>
                  <a:schemeClr val="tx1"/>
                </a:solidFill>
                <a:latin typeface="Courier New" panose="02070309020205020404" pitchFamily="49" charset="0"/>
              </a:rPr>
              <a:t>Between</a:t>
            </a:r>
            <a:r>
              <a:rPr lang="es-ES_tradnl" altLang="es-ES" sz="1400" b="1" dirty="0">
                <a:solidFill>
                  <a:schemeClr val="tx1"/>
                </a:solidFill>
                <a:latin typeface="Courier New" panose="02070309020205020404" pitchFamily="49" charset="0"/>
              </a:rPr>
              <a:t> </a:t>
            </a:r>
            <a:r>
              <a:rPr lang="es-ES_tradnl" altLang="es-ES" sz="1400" b="1" dirty="0" err="1">
                <a:solidFill>
                  <a:schemeClr val="tx1"/>
                </a:solidFill>
                <a:latin typeface="Courier New" panose="02070309020205020404" pitchFamily="49" charset="0"/>
              </a:rPr>
              <a:t>groups</a:t>
            </a:r>
            <a:r>
              <a:rPr lang="es-ES_tradnl" altLang="es-ES" sz="1400" b="1" dirty="0">
                <a:solidFill>
                  <a:schemeClr val="tx1"/>
                </a:solidFill>
                <a:latin typeface="Courier New" panose="02070309020205020404" pitchFamily="49" charset="0"/>
              </a:rPr>
              <a:t>            8198,36      2      4099,18       1,89       0,1707 </a:t>
            </a:r>
          </a:p>
          <a:p>
            <a:pPr>
              <a:lnSpc>
                <a:spcPct val="80000"/>
              </a:lnSpc>
              <a:spcBef>
                <a:spcPct val="50000"/>
              </a:spcBef>
            </a:pPr>
            <a:r>
              <a:rPr lang="es-ES_tradnl" altLang="es-ES" sz="1400" b="1" dirty="0" err="1">
                <a:solidFill>
                  <a:schemeClr val="tx1"/>
                </a:solidFill>
                <a:latin typeface="Courier New" panose="02070309020205020404" pitchFamily="49" charset="0"/>
              </a:rPr>
              <a:t>Within</a:t>
            </a:r>
            <a:r>
              <a:rPr lang="es-ES_tradnl" altLang="es-ES" sz="1400" b="1" dirty="0">
                <a:solidFill>
                  <a:schemeClr val="tx1"/>
                </a:solidFill>
                <a:latin typeface="Courier New" panose="02070309020205020404" pitchFamily="49" charset="0"/>
              </a:rPr>
              <a:t> </a:t>
            </a:r>
            <a:r>
              <a:rPr lang="es-ES_tradnl" altLang="es-ES" sz="1400" b="1" dirty="0" err="1">
                <a:solidFill>
                  <a:schemeClr val="tx1"/>
                </a:solidFill>
                <a:latin typeface="Courier New" panose="02070309020205020404" pitchFamily="49" charset="0"/>
              </a:rPr>
              <a:t>groups</a:t>
            </a:r>
            <a:r>
              <a:rPr lang="es-ES_tradnl" altLang="es-ES" sz="1400" b="1" dirty="0">
                <a:solidFill>
                  <a:schemeClr val="tx1"/>
                </a:solidFill>
                <a:latin typeface="Courier New" panose="02070309020205020404" pitchFamily="49" charset="0"/>
              </a:rPr>
              <a:t>             58587,0     27      2169,89</a:t>
            </a:r>
          </a:p>
          <a:p>
            <a:pPr>
              <a:lnSpc>
                <a:spcPct val="80000"/>
              </a:lnSpc>
              <a:spcBef>
                <a:spcPct val="50000"/>
              </a:spcBef>
            </a:pPr>
            <a:r>
              <a:rPr lang="es-ES_tradnl" altLang="es-ES" sz="1400" b="1" dirty="0">
                <a:solidFill>
                  <a:schemeClr val="tx1"/>
                </a:solidFill>
                <a:latin typeface="Courier New" panose="02070309020205020404" pitchFamily="49" charset="0"/>
              </a:rPr>
              <a:t>-----------------------------------------------------------------------------</a:t>
            </a:r>
          </a:p>
          <a:p>
            <a:pPr>
              <a:lnSpc>
                <a:spcPct val="80000"/>
              </a:lnSpc>
              <a:spcBef>
                <a:spcPct val="50000"/>
              </a:spcBef>
            </a:pPr>
            <a:r>
              <a:rPr lang="es-ES_tradnl" altLang="es-ES" sz="1400" b="1" dirty="0">
                <a:solidFill>
                  <a:schemeClr val="tx1"/>
                </a:solidFill>
                <a:latin typeface="Courier New" panose="02070309020205020404" pitchFamily="49" charset="0"/>
              </a:rPr>
              <a:t>Total (</a:t>
            </a:r>
            <a:r>
              <a:rPr lang="es-ES_tradnl" altLang="es-ES" sz="1400" b="1" dirty="0" err="1">
                <a:solidFill>
                  <a:schemeClr val="tx1"/>
                </a:solidFill>
                <a:latin typeface="Courier New" panose="02070309020205020404" pitchFamily="49" charset="0"/>
              </a:rPr>
              <a:t>Corr</a:t>
            </a:r>
            <a:r>
              <a:rPr lang="es-ES_tradnl" altLang="es-ES" sz="1400" b="1" dirty="0">
                <a:solidFill>
                  <a:schemeClr val="tx1"/>
                </a:solidFill>
                <a:latin typeface="Courier New" panose="02070309020205020404" pitchFamily="49" charset="0"/>
              </a:rPr>
              <a:t>.)             66785,4     29</a:t>
            </a:r>
          </a:p>
          <a:p>
            <a:pPr>
              <a:lnSpc>
                <a:spcPct val="80000"/>
              </a:lnSpc>
              <a:spcBef>
                <a:spcPct val="50000"/>
              </a:spcBef>
            </a:pPr>
            <a:endParaRPr lang="es-ES_tradnl" altLang="es-ES" sz="1400" b="1" dirty="0">
              <a:solidFill>
                <a:schemeClr val="tx1"/>
              </a:solidFill>
              <a:latin typeface="Courier New" panose="02070309020205020404" pitchFamily="49" charset="0"/>
            </a:endParaRPr>
          </a:p>
        </p:txBody>
      </p:sp>
      <p:sp>
        <p:nvSpPr>
          <p:cNvPr id="103435" name="AutoShape 11">
            <a:extLst>
              <a:ext uri="{FF2B5EF4-FFF2-40B4-BE49-F238E27FC236}">
                <a16:creationId xmlns:a16="http://schemas.microsoft.com/office/drawing/2014/main" id="{86DE39FE-CA24-A140-A6F0-72715E19A61E}"/>
              </a:ext>
            </a:extLst>
          </p:cNvPr>
          <p:cNvSpPr>
            <a:spLocks/>
          </p:cNvSpPr>
          <p:nvPr/>
        </p:nvSpPr>
        <p:spPr bwMode="auto">
          <a:xfrm>
            <a:off x="4427538" y="4201985"/>
            <a:ext cx="3225800" cy="550862"/>
          </a:xfrm>
          <a:prstGeom prst="borderCallout2">
            <a:avLst>
              <a:gd name="adj1" fmla="val 20750"/>
              <a:gd name="adj2" fmla="val 102361"/>
              <a:gd name="adj3" fmla="val 20750"/>
              <a:gd name="adj4" fmla="val 117912"/>
              <a:gd name="adj5" fmla="val -237826"/>
              <a:gd name="adj6" fmla="val 114312"/>
            </a:avLst>
          </a:prstGeom>
          <a:solidFill>
            <a:schemeClr val="bg1"/>
          </a:solidFill>
          <a:ln w="12700" cap="sq">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s-ES_tradnl" altLang="es-ES"/>
              <a:t>P-Value &gt; 0’05</a:t>
            </a:r>
          </a:p>
        </p:txBody>
      </p:sp>
      <p:pic>
        <p:nvPicPr>
          <p:cNvPr id="344066" name="Picture 2" descr="MCj02991330000[1]">
            <a:extLst>
              <a:ext uri="{FF2B5EF4-FFF2-40B4-BE49-F238E27FC236}">
                <a16:creationId xmlns:a16="http://schemas.microsoft.com/office/drawing/2014/main" id="{900D54C3-5DE8-7544-80D8-881CE920A8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1013" y="5949950"/>
            <a:ext cx="530225" cy="746125"/>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D4AE6436-1BEA-E14A-9265-4689F26EEEDA}"/>
              </a:ext>
            </a:extLst>
          </p:cNvPr>
          <p:cNvSpPr>
            <a:spLocks noGrp="1"/>
          </p:cNvSpPr>
          <p:nvPr>
            <p:ph type="title"/>
          </p:nvPr>
        </p:nvSpPr>
        <p:spPr/>
        <p:txBody>
          <a:bodyPr/>
          <a:lstStyle/>
          <a:p>
            <a:r>
              <a:rPr lang="es-ES" dirty="0"/>
              <a:t> </a:t>
            </a:r>
            <a:r>
              <a:rPr lang="es-ES_tradnl" altLang="es-ES" dirty="0"/>
              <a:t>Ejemplo Proveedores. Efecto sobre varianzas</a:t>
            </a:r>
            <a:endParaRPr lang="es-ES" dirty="0"/>
          </a:p>
        </p:txBody>
      </p:sp>
      <p:pic>
        <p:nvPicPr>
          <p:cNvPr id="7" name="Imagen 6">
            <a:extLst>
              <a:ext uri="{FF2B5EF4-FFF2-40B4-BE49-F238E27FC236}">
                <a16:creationId xmlns:a16="http://schemas.microsoft.com/office/drawing/2014/main" id="{5962DEF0-0F1B-4748-8C47-9AA1A6E38265}"/>
              </a:ext>
            </a:extLst>
          </p:cNvPr>
          <p:cNvPicPr>
            <a:picLocks noChangeAspect="1"/>
          </p:cNvPicPr>
          <p:nvPr/>
        </p:nvPicPr>
        <p:blipFill>
          <a:blip r:embed="rId4"/>
          <a:stretch>
            <a:fillRect/>
          </a:stretch>
        </p:blipFill>
        <p:spPr>
          <a:xfrm>
            <a:off x="8172400" y="45721"/>
            <a:ext cx="879685" cy="879685"/>
          </a:xfrm>
          <a:prstGeom prst="rect">
            <a:avLst/>
          </a:prstGeom>
        </p:spPr>
      </p:pic>
    </p:spTree>
    <p:extLst>
      <p:ext uri="{BB962C8B-B14F-4D97-AF65-F5344CB8AC3E}">
        <p14:creationId xmlns:p14="http://schemas.microsoft.com/office/powerpoint/2010/main" val="181767794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3435"/>
                                        </p:tgtEl>
                                        <p:attrNameLst>
                                          <p:attrName>style.visibility</p:attrName>
                                        </p:attrNameLst>
                                      </p:cBhvr>
                                      <p:to>
                                        <p:strVal val="visible"/>
                                      </p:to>
                                    </p:set>
                                    <p:animEffect transition="in" filter="wipe(up)">
                                      <p:cBhvr>
                                        <p:cTn id="7" dur="2000"/>
                                        <p:tgtEl>
                                          <p:spTgt spid="103435"/>
                                        </p:tgtEl>
                                      </p:cBhvr>
                                    </p:animEffect>
                                  </p:childTnLst>
                                </p:cTn>
                              </p:par>
                            </p:childTnLst>
                          </p:cTn>
                        </p:par>
                        <p:par>
                          <p:cTn id="8" fill="hold" nodeType="afterGroup">
                            <p:stCondLst>
                              <p:cond delay="2000"/>
                            </p:stCondLst>
                            <p:childTnLst>
                              <p:par>
                                <p:cTn id="9" presetID="18" presetClass="entr" presetSubtype="6" fill="hold" grpId="0" nodeType="afterEffect">
                                  <p:stCondLst>
                                    <p:cond delay="0"/>
                                  </p:stCondLst>
                                  <p:childTnLst>
                                    <p:set>
                                      <p:cBhvr>
                                        <p:cTn id="10" dur="1" fill="hold">
                                          <p:stCondLst>
                                            <p:cond delay="0"/>
                                          </p:stCondLst>
                                        </p:cTn>
                                        <p:tgtEl>
                                          <p:spTgt spid="103431"/>
                                        </p:tgtEl>
                                        <p:attrNameLst>
                                          <p:attrName>style.visibility</p:attrName>
                                        </p:attrNameLst>
                                      </p:cBhvr>
                                      <p:to>
                                        <p:strVal val="visible"/>
                                      </p:to>
                                    </p:set>
                                    <p:animEffect transition="in" filter="strips(downRight)">
                                      <p:cBhvr>
                                        <p:cTn id="11" dur="2000"/>
                                        <p:tgtEl>
                                          <p:spTgt spid="103431"/>
                                        </p:tgtEl>
                                      </p:cBhvr>
                                    </p:animEffect>
                                  </p:childTnLst>
                                </p:cTn>
                              </p:par>
                            </p:childTnLst>
                          </p:cTn>
                        </p:par>
                        <p:par>
                          <p:cTn id="12" fill="hold" nodeType="afterGroup">
                            <p:stCondLst>
                              <p:cond delay="4000"/>
                            </p:stCondLst>
                            <p:childTnLst>
                              <p:par>
                                <p:cTn id="13" presetID="51" presetClass="entr" presetSubtype="0" fill="hold" nodeType="afterEffect">
                                  <p:stCondLst>
                                    <p:cond delay="0"/>
                                  </p:stCondLst>
                                  <p:childTnLst>
                                    <p:set>
                                      <p:cBhvr>
                                        <p:cTn id="14" dur="1" fill="hold">
                                          <p:stCondLst>
                                            <p:cond delay="0"/>
                                          </p:stCondLst>
                                        </p:cTn>
                                        <p:tgtEl>
                                          <p:spTgt spid="344066"/>
                                        </p:tgtEl>
                                        <p:attrNameLst>
                                          <p:attrName>style.visibility</p:attrName>
                                        </p:attrNameLst>
                                      </p:cBhvr>
                                      <p:to>
                                        <p:strVal val="visible"/>
                                      </p:to>
                                    </p:set>
                                    <p:animEffect transition="in" filter="fade">
                                      <p:cBhvr>
                                        <p:cTn id="15" dur="770" decel="100000"/>
                                        <p:tgtEl>
                                          <p:spTgt spid="344066"/>
                                        </p:tgtEl>
                                      </p:cBhvr>
                                    </p:animEffect>
                                    <p:animScale>
                                      <p:cBhvr>
                                        <p:cTn id="16" dur="770" decel="100000"/>
                                        <p:tgtEl>
                                          <p:spTgt spid="344066"/>
                                        </p:tgtEl>
                                      </p:cBhvr>
                                      <p:from x="10000" y="10000"/>
                                      <p:to x="200000" y="450000"/>
                                    </p:animScale>
                                    <p:animScale>
                                      <p:cBhvr>
                                        <p:cTn id="17" dur="1230" accel="100000" fill="hold">
                                          <p:stCondLst>
                                            <p:cond delay="770"/>
                                          </p:stCondLst>
                                        </p:cTn>
                                        <p:tgtEl>
                                          <p:spTgt spid="344066"/>
                                        </p:tgtEl>
                                      </p:cBhvr>
                                      <p:from x="200000" y="450000"/>
                                      <p:to x="100000" y="100000"/>
                                    </p:animScale>
                                    <p:set>
                                      <p:cBhvr>
                                        <p:cTn id="18" dur="770" fill="hold"/>
                                        <p:tgtEl>
                                          <p:spTgt spid="344066"/>
                                        </p:tgtEl>
                                        <p:attrNameLst>
                                          <p:attrName>ppt_x</p:attrName>
                                        </p:attrNameLst>
                                      </p:cBhvr>
                                      <p:to>
                                        <p:strVal val="(0.5)"/>
                                      </p:to>
                                    </p:set>
                                    <p:anim from="(0.5)" to="(#ppt_x)" calcmode="lin" valueType="num">
                                      <p:cBhvr>
                                        <p:cTn id="19" dur="1230" accel="100000" fill="hold">
                                          <p:stCondLst>
                                            <p:cond delay="770"/>
                                          </p:stCondLst>
                                        </p:cTn>
                                        <p:tgtEl>
                                          <p:spTgt spid="344066"/>
                                        </p:tgtEl>
                                        <p:attrNameLst>
                                          <p:attrName>ppt_x</p:attrName>
                                        </p:attrNameLst>
                                      </p:cBhvr>
                                    </p:anim>
                                    <p:set>
                                      <p:cBhvr>
                                        <p:cTn id="20" dur="770" fill="hold"/>
                                        <p:tgtEl>
                                          <p:spTgt spid="344066"/>
                                        </p:tgtEl>
                                        <p:attrNameLst>
                                          <p:attrName>ppt_y</p:attrName>
                                        </p:attrNameLst>
                                      </p:cBhvr>
                                      <p:to>
                                        <p:strVal val="(#ppt_y+0.4)"/>
                                      </p:to>
                                    </p:set>
                                    <p:anim from="(#ppt_y+0.4)" to="(#ppt_y)" calcmode="lin" valueType="num">
                                      <p:cBhvr>
                                        <p:cTn id="21" dur="1230" accel="100000" fill="hold">
                                          <p:stCondLst>
                                            <p:cond delay="770"/>
                                          </p:stCondLst>
                                        </p:cTn>
                                        <p:tgtEl>
                                          <p:spTgt spid="34406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1" grpId="0" autoUpdateAnimBg="0"/>
      <p:bldP spid="103435"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9987" name="Object 3">
            <a:extLst>
              <a:ext uri="{FF2B5EF4-FFF2-40B4-BE49-F238E27FC236}">
                <a16:creationId xmlns:a16="http://schemas.microsoft.com/office/drawing/2014/main" id="{9CE7FC85-19C7-0B40-8B28-306ABF6AED9C}"/>
              </a:ext>
            </a:extLst>
          </p:cNvPr>
          <p:cNvGraphicFramePr>
            <a:graphicFrameLocks noChangeAspect="1"/>
          </p:cNvGraphicFramePr>
          <p:nvPr/>
        </p:nvGraphicFramePr>
        <p:xfrm>
          <a:off x="838200" y="1196975"/>
          <a:ext cx="7620000" cy="4233863"/>
        </p:xfrm>
        <a:graphic>
          <a:graphicData uri="http://schemas.openxmlformats.org/presentationml/2006/ole">
            <mc:AlternateContent xmlns:mc="http://schemas.openxmlformats.org/markup-compatibility/2006">
              <mc:Choice xmlns:v="urn:schemas-microsoft-com:vml" Requires="v">
                <p:oleObj spid="_x0000_s1236045" name="Imagen" r:id="rId4" imgW="4940300" imgH="2743200" progId="StaticMetafile">
                  <p:embed/>
                </p:oleObj>
              </mc:Choice>
              <mc:Fallback>
                <p:oleObj name="Imagen" r:id="rId4" imgW="4940300" imgH="2743200" progId="StaticMetafile">
                  <p:embed/>
                  <p:pic>
                    <p:nvPicPr>
                      <p:cNvPr id="169987" name="Object 3">
                        <a:extLst>
                          <a:ext uri="{FF2B5EF4-FFF2-40B4-BE49-F238E27FC236}">
                            <a16:creationId xmlns:a16="http://schemas.microsoft.com/office/drawing/2014/main" id="{9CE7FC85-19C7-0B40-8B28-306ABF6AE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196975"/>
                        <a:ext cx="7620000" cy="423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9988" name="Group 4">
            <a:extLst>
              <a:ext uri="{FF2B5EF4-FFF2-40B4-BE49-F238E27FC236}">
                <a16:creationId xmlns:a16="http://schemas.microsoft.com/office/drawing/2014/main" id="{963FD255-B978-D045-9D08-0CCF1D9E0F30}"/>
              </a:ext>
            </a:extLst>
          </p:cNvPr>
          <p:cNvGrpSpPr>
            <a:grpSpLocks/>
          </p:cNvGrpSpPr>
          <p:nvPr/>
        </p:nvGrpSpPr>
        <p:grpSpPr bwMode="auto">
          <a:xfrm>
            <a:off x="5105400" y="4383088"/>
            <a:ext cx="838200" cy="533400"/>
            <a:chOff x="3216" y="2880"/>
            <a:chExt cx="528" cy="336"/>
          </a:xfrm>
        </p:grpSpPr>
        <p:sp>
          <p:nvSpPr>
            <p:cNvPr id="169989" name="Line 5">
              <a:extLst>
                <a:ext uri="{FF2B5EF4-FFF2-40B4-BE49-F238E27FC236}">
                  <a16:creationId xmlns:a16="http://schemas.microsoft.com/office/drawing/2014/main" id="{43559C78-DA71-4843-BD75-34324A5AEB6B}"/>
                </a:ext>
              </a:extLst>
            </p:cNvPr>
            <p:cNvSpPr>
              <a:spLocks noChangeShapeType="1"/>
            </p:cNvSpPr>
            <p:nvPr/>
          </p:nvSpPr>
          <p:spPr bwMode="auto">
            <a:xfrm>
              <a:off x="3360" y="2880"/>
              <a:ext cx="0" cy="144"/>
            </a:xfrm>
            <a:prstGeom prst="line">
              <a:avLst/>
            </a:prstGeom>
            <a:noFill/>
            <a:ln w="12700" cap="sq">
              <a:solidFill>
                <a:srgbClr val="FF3300"/>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69990" name="Text Box 6">
              <a:extLst>
                <a:ext uri="{FF2B5EF4-FFF2-40B4-BE49-F238E27FC236}">
                  <a16:creationId xmlns:a16="http://schemas.microsoft.com/office/drawing/2014/main" id="{5CD22E1F-717A-0848-BF0E-59A4868B6364}"/>
                </a:ext>
              </a:extLst>
            </p:cNvPr>
            <p:cNvSpPr txBox="1">
              <a:spLocks noChangeArrowheads="1"/>
            </p:cNvSpPr>
            <p:nvPr/>
          </p:nvSpPr>
          <p:spPr bwMode="auto">
            <a:xfrm>
              <a:off x="3216" y="3024"/>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400" b="1">
                  <a:solidFill>
                    <a:srgbClr val="FF3300"/>
                  </a:solidFill>
                </a:rPr>
                <a:t>3.35</a:t>
              </a:r>
            </a:p>
          </p:txBody>
        </p:sp>
      </p:grpSp>
      <p:grpSp>
        <p:nvGrpSpPr>
          <p:cNvPr id="169991" name="Group 7">
            <a:extLst>
              <a:ext uri="{FF2B5EF4-FFF2-40B4-BE49-F238E27FC236}">
                <a16:creationId xmlns:a16="http://schemas.microsoft.com/office/drawing/2014/main" id="{6F9448D4-F974-B04E-8BDC-18AAB1CF3712}"/>
              </a:ext>
            </a:extLst>
          </p:cNvPr>
          <p:cNvGrpSpPr>
            <a:grpSpLocks/>
          </p:cNvGrpSpPr>
          <p:nvPr/>
        </p:nvGrpSpPr>
        <p:grpSpPr bwMode="auto">
          <a:xfrm>
            <a:off x="5334000" y="3544888"/>
            <a:ext cx="1600200" cy="990600"/>
            <a:chOff x="3360" y="2352"/>
            <a:chExt cx="1008" cy="624"/>
          </a:xfrm>
        </p:grpSpPr>
        <p:sp>
          <p:nvSpPr>
            <p:cNvPr id="169992" name="AutoShape 8" descr="Diagonal hacia arriba ancha">
              <a:extLst>
                <a:ext uri="{FF2B5EF4-FFF2-40B4-BE49-F238E27FC236}">
                  <a16:creationId xmlns:a16="http://schemas.microsoft.com/office/drawing/2014/main" id="{993DBA8B-4A48-984F-AAF3-4A16BB02E680}"/>
                </a:ext>
              </a:extLst>
            </p:cNvPr>
            <p:cNvSpPr>
              <a:spLocks noChangeArrowheads="1"/>
            </p:cNvSpPr>
            <p:nvPr/>
          </p:nvSpPr>
          <p:spPr bwMode="auto">
            <a:xfrm>
              <a:off x="3360" y="2880"/>
              <a:ext cx="1008" cy="96"/>
            </a:xfrm>
            <a:prstGeom prst="rtTriangle">
              <a:avLst/>
            </a:prstGeom>
            <a:blipFill dpi="0" rotWithShape="0">
              <a:blip r:embed="rId6"/>
              <a:srcRect/>
              <a:tile tx="0" ty="0" sx="100000" sy="100000" flip="none" algn="tl"/>
            </a:blipFill>
            <a:ln w="12700" cap="sq">
              <a:solidFill>
                <a:srgbClr val="FF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nvGrpSpPr>
            <p:cNvPr id="169993" name="Group 9">
              <a:extLst>
                <a:ext uri="{FF2B5EF4-FFF2-40B4-BE49-F238E27FC236}">
                  <a16:creationId xmlns:a16="http://schemas.microsoft.com/office/drawing/2014/main" id="{40C85A17-A711-9146-8F34-B0B6E9C534F1}"/>
                </a:ext>
              </a:extLst>
            </p:cNvPr>
            <p:cNvGrpSpPr>
              <a:grpSpLocks/>
            </p:cNvGrpSpPr>
            <p:nvPr/>
          </p:nvGrpSpPr>
          <p:grpSpPr bwMode="auto">
            <a:xfrm>
              <a:off x="3552" y="2352"/>
              <a:ext cx="528" cy="576"/>
              <a:chOff x="3552" y="2352"/>
              <a:chExt cx="528" cy="576"/>
            </a:xfrm>
          </p:grpSpPr>
          <p:sp>
            <p:nvSpPr>
              <p:cNvPr id="169994" name="Line 10">
                <a:extLst>
                  <a:ext uri="{FF2B5EF4-FFF2-40B4-BE49-F238E27FC236}">
                    <a16:creationId xmlns:a16="http://schemas.microsoft.com/office/drawing/2014/main" id="{11F6CF93-5E00-0845-9133-D50DCAC4BAA9}"/>
                  </a:ext>
                </a:extLst>
              </p:cNvPr>
              <p:cNvSpPr>
                <a:spLocks noChangeShapeType="1"/>
              </p:cNvSpPr>
              <p:nvPr/>
            </p:nvSpPr>
            <p:spPr bwMode="auto">
              <a:xfrm flipV="1">
                <a:off x="3552" y="2496"/>
                <a:ext cx="144" cy="432"/>
              </a:xfrm>
              <a:prstGeom prst="line">
                <a:avLst/>
              </a:prstGeom>
              <a:noFill/>
              <a:ln w="12700" cap="sq">
                <a:solidFill>
                  <a:srgbClr val="CC3300"/>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69995" name="Text Box 11">
                <a:extLst>
                  <a:ext uri="{FF2B5EF4-FFF2-40B4-BE49-F238E27FC236}">
                    <a16:creationId xmlns:a16="http://schemas.microsoft.com/office/drawing/2014/main" id="{143E5F5E-4926-8C42-BE9C-85A2F4C753A1}"/>
                  </a:ext>
                </a:extLst>
              </p:cNvPr>
              <p:cNvSpPr txBox="1">
                <a:spLocks noChangeArrowheads="1"/>
              </p:cNvSpPr>
              <p:nvPr/>
            </p:nvSpPr>
            <p:spPr bwMode="auto">
              <a:xfrm>
                <a:off x="3552" y="2352"/>
                <a:ext cx="5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400" b="1">
                    <a:solidFill>
                      <a:srgbClr val="CC3300"/>
                    </a:solidFill>
                    <a:sym typeface="Symbol" pitchFamily="2" charset="2"/>
                  </a:rPr>
                  <a:t></a:t>
                </a:r>
                <a:r>
                  <a:rPr lang="es-ES_tradnl" altLang="es-ES" sz="1400">
                    <a:solidFill>
                      <a:srgbClr val="CC3300"/>
                    </a:solidFill>
                    <a:sym typeface="Symbol" pitchFamily="2" charset="2"/>
                  </a:rPr>
                  <a:t>=0’05</a:t>
                </a:r>
                <a:endParaRPr lang="es-ES_tradnl" altLang="es-ES" sz="1400">
                  <a:solidFill>
                    <a:srgbClr val="CC3300"/>
                  </a:solidFill>
                </a:endParaRPr>
              </a:p>
            </p:txBody>
          </p:sp>
        </p:grpSp>
      </p:grpSp>
      <p:grpSp>
        <p:nvGrpSpPr>
          <p:cNvPr id="169996" name="Group 12">
            <a:extLst>
              <a:ext uri="{FF2B5EF4-FFF2-40B4-BE49-F238E27FC236}">
                <a16:creationId xmlns:a16="http://schemas.microsoft.com/office/drawing/2014/main" id="{E2C5D92B-5BD5-4848-A537-6531A322465B}"/>
              </a:ext>
            </a:extLst>
          </p:cNvPr>
          <p:cNvGrpSpPr>
            <a:grpSpLocks/>
          </p:cNvGrpSpPr>
          <p:nvPr/>
        </p:nvGrpSpPr>
        <p:grpSpPr bwMode="auto">
          <a:xfrm>
            <a:off x="2438400" y="4992688"/>
            <a:ext cx="2971800" cy="366712"/>
            <a:chOff x="1536" y="3264"/>
            <a:chExt cx="1872" cy="231"/>
          </a:xfrm>
        </p:grpSpPr>
        <p:sp>
          <p:nvSpPr>
            <p:cNvPr id="169997" name="Line 13">
              <a:extLst>
                <a:ext uri="{FF2B5EF4-FFF2-40B4-BE49-F238E27FC236}">
                  <a16:creationId xmlns:a16="http://schemas.microsoft.com/office/drawing/2014/main" id="{E523B699-19DB-344B-899B-473DD12862EE}"/>
                </a:ext>
              </a:extLst>
            </p:cNvPr>
            <p:cNvSpPr>
              <a:spLocks noChangeShapeType="1"/>
            </p:cNvSpPr>
            <p:nvPr/>
          </p:nvSpPr>
          <p:spPr bwMode="auto">
            <a:xfrm>
              <a:off x="1536" y="3264"/>
              <a:ext cx="1872" cy="0"/>
            </a:xfrm>
            <a:prstGeom prst="line">
              <a:avLst/>
            </a:prstGeom>
            <a:noFill/>
            <a:ln w="12700" cap="sq">
              <a:solidFill>
                <a:schemeClr val="tx2"/>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69998" name="Text Box 14">
              <a:extLst>
                <a:ext uri="{FF2B5EF4-FFF2-40B4-BE49-F238E27FC236}">
                  <a16:creationId xmlns:a16="http://schemas.microsoft.com/office/drawing/2014/main" id="{655E2E58-FF20-1E48-852D-1BE56FF7AE44}"/>
                </a:ext>
              </a:extLst>
            </p:cNvPr>
            <p:cNvSpPr txBox="1">
              <a:spLocks noChangeArrowheads="1"/>
            </p:cNvSpPr>
            <p:nvPr/>
          </p:nvSpPr>
          <p:spPr bwMode="auto">
            <a:xfrm>
              <a:off x="1824" y="3264"/>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800">
                  <a:solidFill>
                    <a:schemeClr val="tx2"/>
                  </a:solidFill>
                </a:rPr>
                <a:t>Aceptación</a:t>
              </a:r>
            </a:p>
          </p:txBody>
        </p:sp>
      </p:grpSp>
      <p:grpSp>
        <p:nvGrpSpPr>
          <p:cNvPr id="169999" name="Group 15">
            <a:extLst>
              <a:ext uri="{FF2B5EF4-FFF2-40B4-BE49-F238E27FC236}">
                <a16:creationId xmlns:a16="http://schemas.microsoft.com/office/drawing/2014/main" id="{BBBC6904-BD8E-524B-B51C-54D4EE0165CB}"/>
              </a:ext>
            </a:extLst>
          </p:cNvPr>
          <p:cNvGrpSpPr>
            <a:grpSpLocks/>
          </p:cNvGrpSpPr>
          <p:nvPr/>
        </p:nvGrpSpPr>
        <p:grpSpPr bwMode="auto">
          <a:xfrm>
            <a:off x="5334000" y="4992688"/>
            <a:ext cx="1676400" cy="366712"/>
            <a:chOff x="3360" y="3264"/>
            <a:chExt cx="1056" cy="231"/>
          </a:xfrm>
        </p:grpSpPr>
        <p:sp>
          <p:nvSpPr>
            <p:cNvPr id="170000" name="Line 16">
              <a:extLst>
                <a:ext uri="{FF2B5EF4-FFF2-40B4-BE49-F238E27FC236}">
                  <a16:creationId xmlns:a16="http://schemas.microsoft.com/office/drawing/2014/main" id="{E2B275C1-A78D-0C4F-88C1-FE572C7076BA}"/>
                </a:ext>
              </a:extLst>
            </p:cNvPr>
            <p:cNvSpPr>
              <a:spLocks noChangeShapeType="1"/>
            </p:cNvSpPr>
            <p:nvPr/>
          </p:nvSpPr>
          <p:spPr bwMode="auto">
            <a:xfrm>
              <a:off x="3360" y="3264"/>
              <a:ext cx="960" cy="0"/>
            </a:xfrm>
            <a:prstGeom prst="line">
              <a:avLst/>
            </a:prstGeom>
            <a:noFill/>
            <a:ln w="12700" cap="sq">
              <a:solidFill>
                <a:srgbClr val="FF33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70001" name="Text Box 17">
              <a:extLst>
                <a:ext uri="{FF2B5EF4-FFF2-40B4-BE49-F238E27FC236}">
                  <a16:creationId xmlns:a16="http://schemas.microsoft.com/office/drawing/2014/main" id="{8A1D5EA2-AC75-F248-B717-5EF1992BA652}"/>
                </a:ext>
              </a:extLst>
            </p:cNvPr>
            <p:cNvSpPr txBox="1">
              <a:spLocks noChangeArrowheads="1"/>
            </p:cNvSpPr>
            <p:nvPr/>
          </p:nvSpPr>
          <p:spPr bwMode="auto">
            <a:xfrm>
              <a:off x="3408" y="3264"/>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800">
                  <a:solidFill>
                    <a:srgbClr val="FF3300"/>
                  </a:solidFill>
                </a:rPr>
                <a:t>Rechazo</a:t>
              </a:r>
            </a:p>
          </p:txBody>
        </p:sp>
      </p:grpSp>
      <p:grpSp>
        <p:nvGrpSpPr>
          <p:cNvPr id="170002" name="Group 18">
            <a:extLst>
              <a:ext uri="{FF2B5EF4-FFF2-40B4-BE49-F238E27FC236}">
                <a16:creationId xmlns:a16="http://schemas.microsoft.com/office/drawing/2014/main" id="{E6B40F79-D929-7D45-A05B-7D9C9BEEAD97}"/>
              </a:ext>
            </a:extLst>
          </p:cNvPr>
          <p:cNvGrpSpPr>
            <a:grpSpLocks/>
          </p:cNvGrpSpPr>
          <p:nvPr/>
        </p:nvGrpSpPr>
        <p:grpSpPr bwMode="auto">
          <a:xfrm>
            <a:off x="3779838" y="2781300"/>
            <a:ext cx="685800" cy="2287588"/>
            <a:chOff x="1680" y="2976"/>
            <a:chExt cx="384" cy="609"/>
          </a:xfrm>
        </p:grpSpPr>
        <p:sp>
          <p:nvSpPr>
            <p:cNvPr id="170003" name="Line 19">
              <a:extLst>
                <a:ext uri="{FF2B5EF4-FFF2-40B4-BE49-F238E27FC236}">
                  <a16:creationId xmlns:a16="http://schemas.microsoft.com/office/drawing/2014/main" id="{71CE90E8-18BA-1545-BA98-3126974851C2}"/>
                </a:ext>
              </a:extLst>
            </p:cNvPr>
            <p:cNvSpPr>
              <a:spLocks noChangeShapeType="1"/>
            </p:cNvSpPr>
            <p:nvPr/>
          </p:nvSpPr>
          <p:spPr bwMode="auto">
            <a:xfrm>
              <a:off x="1872" y="2976"/>
              <a:ext cx="0" cy="528"/>
            </a:xfrm>
            <a:prstGeom prst="line">
              <a:avLst/>
            </a:prstGeom>
            <a:noFill/>
            <a:ln w="12700" cap="sq">
              <a:solidFill>
                <a:schemeClr val="tx2"/>
              </a:solidFill>
              <a:miter lim="800000"/>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170004" name="Text Box 20">
              <a:extLst>
                <a:ext uri="{FF2B5EF4-FFF2-40B4-BE49-F238E27FC236}">
                  <a16:creationId xmlns:a16="http://schemas.microsoft.com/office/drawing/2014/main" id="{BB69EF68-11FE-7943-AEA0-DD44294D8199}"/>
                </a:ext>
              </a:extLst>
            </p:cNvPr>
            <p:cNvSpPr txBox="1">
              <a:spLocks noChangeArrowheads="1"/>
            </p:cNvSpPr>
            <p:nvPr/>
          </p:nvSpPr>
          <p:spPr bwMode="auto">
            <a:xfrm>
              <a:off x="1680" y="3504"/>
              <a:ext cx="384"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1400" b="1">
                  <a:solidFill>
                    <a:schemeClr val="tx2"/>
                  </a:solidFill>
                </a:rPr>
                <a:t>1’89</a:t>
              </a:r>
            </a:p>
          </p:txBody>
        </p:sp>
      </p:grpSp>
      <p:sp>
        <p:nvSpPr>
          <p:cNvPr id="170005" name="Text Box 21">
            <a:extLst>
              <a:ext uri="{FF2B5EF4-FFF2-40B4-BE49-F238E27FC236}">
                <a16:creationId xmlns:a16="http://schemas.microsoft.com/office/drawing/2014/main" id="{8E092D38-6B6B-B444-AC81-4BFBD1AFA9C5}"/>
              </a:ext>
            </a:extLst>
          </p:cNvPr>
          <p:cNvSpPr txBox="1">
            <a:spLocks noChangeArrowheads="1"/>
          </p:cNvSpPr>
          <p:nvPr/>
        </p:nvSpPr>
        <p:spPr bwMode="auto">
          <a:xfrm>
            <a:off x="539750" y="5589588"/>
            <a:ext cx="80645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a:solidFill>
                  <a:schemeClr val="folHlink"/>
                </a:solidFill>
              </a:rPr>
              <a:t>Aceptamos H</a:t>
            </a:r>
            <a:r>
              <a:rPr lang="es-ES_tradnl" altLang="es-ES" baseline="-25000">
                <a:solidFill>
                  <a:schemeClr val="folHlink"/>
                </a:solidFill>
              </a:rPr>
              <a:t>0</a:t>
            </a:r>
            <a:r>
              <a:rPr lang="es-ES_tradnl" altLang="es-ES" baseline="-25000"/>
              <a:t>: </a:t>
            </a:r>
            <a:r>
              <a:rPr lang="es-ES_tradnl" altLang="es-ES" sz="2000"/>
              <a:t>Podemos asumir que las </a:t>
            </a:r>
            <a:r>
              <a:rPr lang="es-ES_tradnl" altLang="es-ES" b="1">
                <a:sym typeface="Symbol" pitchFamily="2" charset="2"/>
              </a:rPr>
              <a:t></a:t>
            </a:r>
            <a:r>
              <a:rPr lang="es-ES_tradnl" altLang="es-ES" b="1" baseline="30000">
                <a:sym typeface="Symbol" pitchFamily="2" charset="2"/>
              </a:rPr>
              <a:t>2</a:t>
            </a:r>
            <a:r>
              <a:rPr lang="es-ES_tradnl" altLang="es-ES"/>
              <a:t> </a:t>
            </a:r>
            <a:r>
              <a:rPr lang="es-ES_tradnl" altLang="es-ES" sz="2000"/>
              <a:t>del </a:t>
            </a:r>
            <a:r>
              <a:rPr lang="es-ES_tradnl" altLang="es-ES" sz="2000" i="1"/>
              <a:t>equilibrado dinámico</a:t>
            </a:r>
            <a:r>
              <a:rPr lang="es-ES_tradnl" altLang="es-ES" sz="2000"/>
              <a:t> de los cigüeñales de cada proveedor son iguales</a:t>
            </a:r>
          </a:p>
        </p:txBody>
      </p:sp>
      <p:sp>
        <p:nvSpPr>
          <p:cNvPr id="170006" name="Text Box 22">
            <a:extLst>
              <a:ext uri="{FF2B5EF4-FFF2-40B4-BE49-F238E27FC236}">
                <a16:creationId xmlns:a16="http://schemas.microsoft.com/office/drawing/2014/main" id="{315D8C1F-4622-5546-85FB-20EFE311A107}"/>
              </a:ext>
            </a:extLst>
          </p:cNvPr>
          <p:cNvSpPr txBox="1">
            <a:spLocks noChangeArrowheads="1"/>
          </p:cNvSpPr>
          <p:nvPr/>
        </p:nvSpPr>
        <p:spPr bwMode="auto">
          <a:xfrm>
            <a:off x="685800" y="836613"/>
            <a:ext cx="80629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s-ES_tradnl" altLang="es-ES" b="1">
                <a:solidFill>
                  <a:srgbClr val="008000"/>
                </a:solidFill>
              </a:rPr>
              <a:t>TEST F  </a:t>
            </a:r>
            <a:r>
              <a:rPr lang="es-ES_tradnl" altLang="es-ES" b="1"/>
              <a:t>Comparación de </a:t>
            </a:r>
            <a:r>
              <a:rPr lang="es-ES_tradnl" altLang="es-ES" sz="2800" b="1">
                <a:sym typeface="Symbol" pitchFamily="2" charset="2"/>
              </a:rPr>
              <a:t></a:t>
            </a:r>
            <a:r>
              <a:rPr lang="es-ES_tradnl" altLang="es-ES" sz="2800" b="1" baseline="30000">
                <a:sym typeface="Symbol" pitchFamily="2" charset="2"/>
              </a:rPr>
              <a:t>2</a:t>
            </a:r>
            <a:r>
              <a:rPr lang="es-ES_tradnl" altLang="es-ES" b="1"/>
              <a:t> </a:t>
            </a:r>
            <a:r>
              <a:rPr lang="es-ES_tradnl" altLang="es-ES" sz="2000" b="1">
                <a:solidFill>
                  <a:srgbClr val="008000"/>
                </a:solidFill>
              </a:rPr>
              <a:t>Gráficamente</a:t>
            </a:r>
          </a:p>
        </p:txBody>
      </p:sp>
      <p:sp>
        <p:nvSpPr>
          <p:cNvPr id="170007" name="AutoShape 23">
            <a:extLst>
              <a:ext uri="{FF2B5EF4-FFF2-40B4-BE49-F238E27FC236}">
                <a16:creationId xmlns:a16="http://schemas.microsoft.com/office/drawing/2014/main" id="{6FA47635-9FB1-3F4D-A2E5-53327BD9A972}"/>
              </a:ext>
            </a:extLst>
          </p:cNvPr>
          <p:cNvSpPr>
            <a:spLocks/>
          </p:cNvSpPr>
          <p:nvPr/>
        </p:nvSpPr>
        <p:spPr bwMode="auto">
          <a:xfrm>
            <a:off x="179388" y="1728788"/>
            <a:ext cx="1511300" cy="777875"/>
          </a:xfrm>
          <a:prstGeom prst="borderCallout2">
            <a:avLst>
              <a:gd name="adj1" fmla="val 14694"/>
              <a:gd name="adj2" fmla="val 105042"/>
              <a:gd name="adj3" fmla="val 14694"/>
              <a:gd name="adj4" fmla="val 116384"/>
              <a:gd name="adj5" fmla="val 136532"/>
              <a:gd name="adj6" fmla="val 258931"/>
            </a:avLst>
          </a:prstGeom>
          <a:solidFill>
            <a:schemeClr val="bg1"/>
          </a:solidFill>
          <a:ln w="19050" cap="sq">
            <a:solidFill>
              <a:schemeClr val="tx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s-ES" altLang="es-ES" sz="2000"/>
              <a:t>F ratio= CMF/CMR</a:t>
            </a:r>
          </a:p>
        </p:txBody>
      </p:sp>
      <p:sp>
        <p:nvSpPr>
          <p:cNvPr id="170008" name="AutoShape 24">
            <a:extLst>
              <a:ext uri="{FF2B5EF4-FFF2-40B4-BE49-F238E27FC236}">
                <a16:creationId xmlns:a16="http://schemas.microsoft.com/office/drawing/2014/main" id="{F5AE3FC2-39B3-EB49-BAAD-86EADAFC2489}"/>
              </a:ext>
            </a:extLst>
          </p:cNvPr>
          <p:cNvSpPr>
            <a:spLocks/>
          </p:cNvSpPr>
          <p:nvPr/>
        </p:nvSpPr>
        <p:spPr bwMode="auto">
          <a:xfrm>
            <a:off x="7092950" y="2997200"/>
            <a:ext cx="1582738" cy="1079500"/>
          </a:xfrm>
          <a:prstGeom prst="borderCallout2">
            <a:avLst>
              <a:gd name="adj1" fmla="val 10588"/>
              <a:gd name="adj2" fmla="val -4815"/>
              <a:gd name="adj3" fmla="val 10588"/>
              <a:gd name="adj4" fmla="val -4815"/>
              <a:gd name="adj5" fmla="val 160588"/>
              <a:gd name="adj6" fmla="val -88468"/>
            </a:avLst>
          </a:prstGeom>
          <a:solidFill>
            <a:schemeClr val="bg1"/>
          </a:solidFill>
          <a:ln w="19050" cap="sq">
            <a:solidFill>
              <a:srgbClr val="CC33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s-ES" altLang="es-ES" sz="2000"/>
              <a:t>F Tabla= </a:t>
            </a:r>
            <a:endParaRPr lang="es-ES" altLang="es-ES" sz="1400"/>
          </a:p>
          <a:p>
            <a:pPr algn="ctr"/>
            <a:endParaRPr lang="es-ES" altLang="es-ES" sz="1400"/>
          </a:p>
          <a:p>
            <a:pPr algn="ctr"/>
            <a:r>
              <a:rPr lang="es-ES" altLang="es-ES" sz="2000"/>
              <a:t>F</a:t>
            </a:r>
            <a:r>
              <a:rPr lang="es-ES" altLang="es-ES" sz="2000" baseline="-25000"/>
              <a:t>2,27</a:t>
            </a:r>
            <a:r>
              <a:rPr lang="es-ES" altLang="es-ES" sz="2000" baseline="30000"/>
              <a:t>(</a:t>
            </a:r>
            <a:r>
              <a:rPr lang="es-ES" altLang="es-ES" sz="2000" baseline="30000">
                <a:sym typeface="Symbol" pitchFamily="2" charset="2"/>
              </a:rPr>
              <a:t>=0.05)</a:t>
            </a:r>
            <a:endParaRPr lang="es-ES" altLang="es-ES" sz="2000">
              <a:sym typeface="Symbol" pitchFamily="2" charset="2"/>
            </a:endParaRPr>
          </a:p>
        </p:txBody>
      </p:sp>
      <p:sp>
        <p:nvSpPr>
          <p:cNvPr id="170011" name="Rectangle 27">
            <a:extLst>
              <a:ext uri="{FF2B5EF4-FFF2-40B4-BE49-F238E27FC236}">
                <a16:creationId xmlns:a16="http://schemas.microsoft.com/office/drawing/2014/main" id="{D66BDF0F-E33C-5D46-8B7F-A5C8ECC2D65D}"/>
              </a:ext>
            </a:extLst>
          </p:cNvPr>
          <p:cNvSpPr>
            <a:spLocks noGrp="1" noChangeArrowheads="1"/>
          </p:cNvSpPr>
          <p:nvPr>
            <p:ph type="title"/>
          </p:nvPr>
        </p:nvSpPr>
        <p:spPr>
          <a:xfrm>
            <a:off x="107950" y="115888"/>
            <a:ext cx="8467725" cy="579437"/>
          </a:xfrm>
          <a:noFill/>
          <a:ln/>
        </p:spPr>
        <p:txBody>
          <a:bodyPr/>
          <a:lstStyle/>
          <a:p>
            <a:r>
              <a:rPr lang="es-ES_tradnl" altLang="es-ES" dirty="0"/>
              <a:t>Ejemplo Proveedores. Efecto sobre varianzas</a:t>
            </a:r>
            <a:endParaRPr lang="es-ES_tradnl" altLang="es-ES" dirty="0">
              <a:solidFill>
                <a:schemeClr val="folHlink"/>
              </a:solidFill>
            </a:endParaRPr>
          </a:p>
        </p:txBody>
      </p:sp>
    </p:spTree>
    <p:extLst>
      <p:ext uri="{BB962C8B-B14F-4D97-AF65-F5344CB8AC3E}">
        <p14:creationId xmlns:p14="http://schemas.microsoft.com/office/powerpoint/2010/main" val="3507177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9988"/>
                                        </p:tgtEl>
                                        <p:attrNameLst>
                                          <p:attrName>style.visibility</p:attrName>
                                        </p:attrNameLst>
                                      </p:cBhvr>
                                      <p:to>
                                        <p:strVal val="visible"/>
                                      </p:to>
                                    </p:set>
                                    <p:anim calcmode="lin" valueType="num">
                                      <p:cBhvr additive="base">
                                        <p:cTn id="7" dur="500" fill="hold"/>
                                        <p:tgtEl>
                                          <p:spTgt spid="169988"/>
                                        </p:tgtEl>
                                        <p:attrNameLst>
                                          <p:attrName>ppt_x</p:attrName>
                                        </p:attrNameLst>
                                      </p:cBhvr>
                                      <p:tavLst>
                                        <p:tav tm="0">
                                          <p:val>
                                            <p:strVal val="0-#ppt_w/2"/>
                                          </p:val>
                                        </p:tav>
                                        <p:tav tm="100000">
                                          <p:val>
                                            <p:strVal val="#ppt_x"/>
                                          </p:val>
                                        </p:tav>
                                      </p:tavLst>
                                    </p:anim>
                                    <p:anim calcmode="lin" valueType="num">
                                      <p:cBhvr additive="base">
                                        <p:cTn id="8" dur="500" fill="hold"/>
                                        <p:tgtEl>
                                          <p:spTgt spid="1699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169991"/>
                                        </p:tgtEl>
                                        <p:attrNameLst>
                                          <p:attrName>style.visibility</p:attrName>
                                        </p:attrNameLst>
                                      </p:cBhvr>
                                      <p:to>
                                        <p:strVal val="visible"/>
                                      </p:to>
                                    </p:set>
                                    <p:anim calcmode="lin" valueType="num">
                                      <p:cBhvr>
                                        <p:cTn id="13" dur="500" fill="hold"/>
                                        <p:tgtEl>
                                          <p:spTgt spid="169991"/>
                                        </p:tgtEl>
                                        <p:attrNameLst>
                                          <p:attrName>ppt_w</p:attrName>
                                        </p:attrNameLst>
                                      </p:cBhvr>
                                      <p:tavLst>
                                        <p:tav tm="0">
                                          <p:val>
                                            <p:fltVal val="0"/>
                                          </p:val>
                                        </p:tav>
                                        <p:tav tm="100000">
                                          <p:val>
                                            <p:strVal val="#ppt_w"/>
                                          </p:val>
                                        </p:tav>
                                      </p:tavLst>
                                    </p:anim>
                                    <p:anim calcmode="lin" valueType="num">
                                      <p:cBhvr>
                                        <p:cTn id="14" dur="500" fill="hold"/>
                                        <p:tgtEl>
                                          <p:spTgt spid="169991"/>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169999"/>
                                        </p:tgtEl>
                                        <p:attrNameLst>
                                          <p:attrName>style.visibility</p:attrName>
                                        </p:attrNameLst>
                                      </p:cBhvr>
                                      <p:to>
                                        <p:strVal val="visible"/>
                                      </p:to>
                                    </p:set>
                                    <p:anim calcmode="lin" valueType="num">
                                      <p:cBhvr>
                                        <p:cTn id="19" dur="500" fill="hold"/>
                                        <p:tgtEl>
                                          <p:spTgt spid="169999"/>
                                        </p:tgtEl>
                                        <p:attrNameLst>
                                          <p:attrName>ppt_w</p:attrName>
                                        </p:attrNameLst>
                                      </p:cBhvr>
                                      <p:tavLst>
                                        <p:tav tm="0">
                                          <p:val>
                                            <p:fltVal val="0"/>
                                          </p:val>
                                        </p:tav>
                                        <p:tav tm="100000">
                                          <p:val>
                                            <p:strVal val="#ppt_w"/>
                                          </p:val>
                                        </p:tav>
                                      </p:tavLst>
                                    </p:anim>
                                    <p:anim calcmode="lin" valueType="num">
                                      <p:cBhvr>
                                        <p:cTn id="20" dur="500" fill="hold"/>
                                        <p:tgtEl>
                                          <p:spTgt spid="169999"/>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170008"/>
                                        </p:tgtEl>
                                        <p:attrNameLst>
                                          <p:attrName>style.visibility</p:attrName>
                                        </p:attrNameLst>
                                      </p:cBhvr>
                                      <p:to>
                                        <p:strVal val="visible"/>
                                      </p:to>
                                    </p:set>
                                    <p:animEffect transition="in" filter="wipe(down)">
                                      <p:cBhvr>
                                        <p:cTn id="25" dur="500"/>
                                        <p:tgtEl>
                                          <p:spTgt spid="170008"/>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nodeType="clickEffect">
                                  <p:stCondLst>
                                    <p:cond delay="0"/>
                                  </p:stCondLst>
                                  <p:childTnLst>
                                    <p:set>
                                      <p:cBhvr>
                                        <p:cTn id="29" dur="1" fill="hold">
                                          <p:stCondLst>
                                            <p:cond delay="0"/>
                                          </p:stCondLst>
                                        </p:cTn>
                                        <p:tgtEl>
                                          <p:spTgt spid="169996"/>
                                        </p:tgtEl>
                                        <p:attrNameLst>
                                          <p:attrName>style.visibility</p:attrName>
                                        </p:attrNameLst>
                                      </p:cBhvr>
                                      <p:to>
                                        <p:strVal val="visible"/>
                                      </p:to>
                                    </p:set>
                                    <p:anim calcmode="lin" valueType="num">
                                      <p:cBhvr>
                                        <p:cTn id="30" dur="500" fill="hold"/>
                                        <p:tgtEl>
                                          <p:spTgt spid="169996"/>
                                        </p:tgtEl>
                                        <p:attrNameLst>
                                          <p:attrName>ppt_w</p:attrName>
                                        </p:attrNameLst>
                                      </p:cBhvr>
                                      <p:tavLst>
                                        <p:tav tm="0">
                                          <p:val>
                                            <p:fltVal val="0"/>
                                          </p:val>
                                        </p:tav>
                                        <p:tav tm="100000">
                                          <p:val>
                                            <p:strVal val="#ppt_w"/>
                                          </p:val>
                                        </p:tav>
                                      </p:tavLst>
                                    </p:anim>
                                    <p:anim calcmode="lin" valueType="num">
                                      <p:cBhvr>
                                        <p:cTn id="31" dur="500" fill="hold"/>
                                        <p:tgtEl>
                                          <p:spTgt spid="169996"/>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170002"/>
                                        </p:tgtEl>
                                        <p:attrNameLst>
                                          <p:attrName>style.visibility</p:attrName>
                                        </p:attrNameLst>
                                      </p:cBhvr>
                                      <p:to>
                                        <p:strVal val="visible"/>
                                      </p:to>
                                    </p:set>
                                    <p:animEffect transition="in" filter="wipe(up)">
                                      <p:cBhvr>
                                        <p:cTn id="36" dur="500"/>
                                        <p:tgtEl>
                                          <p:spTgt spid="17000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170007"/>
                                        </p:tgtEl>
                                        <p:attrNameLst>
                                          <p:attrName>style.visibility</p:attrName>
                                        </p:attrNameLst>
                                      </p:cBhvr>
                                      <p:to>
                                        <p:strVal val="visible"/>
                                      </p:to>
                                    </p:set>
                                    <p:animEffect transition="in" filter="wipe(down)">
                                      <p:cBhvr>
                                        <p:cTn id="41" dur="500"/>
                                        <p:tgtEl>
                                          <p:spTgt spid="170007"/>
                                        </p:tgtEl>
                                      </p:cBhvr>
                                    </p:animEffect>
                                  </p:childTnLst>
                                </p:cTn>
                              </p:par>
                            </p:childTnLst>
                          </p:cTn>
                        </p:par>
                        <p:par>
                          <p:cTn id="42" fill="hold" nodeType="afterGroup">
                            <p:stCondLst>
                              <p:cond delay="500"/>
                            </p:stCondLst>
                            <p:childTnLst>
                              <p:par>
                                <p:cTn id="43" presetID="22" presetClass="entr" presetSubtype="1" fill="hold" grpId="0" nodeType="afterEffect">
                                  <p:stCondLst>
                                    <p:cond delay="2000"/>
                                  </p:stCondLst>
                                  <p:childTnLst>
                                    <p:set>
                                      <p:cBhvr>
                                        <p:cTn id="44" dur="1" fill="hold">
                                          <p:stCondLst>
                                            <p:cond delay="0"/>
                                          </p:stCondLst>
                                        </p:cTn>
                                        <p:tgtEl>
                                          <p:spTgt spid="170005"/>
                                        </p:tgtEl>
                                        <p:attrNameLst>
                                          <p:attrName>style.visibility</p:attrName>
                                        </p:attrNameLst>
                                      </p:cBhvr>
                                      <p:to>
                                        <p:strVal val="visible"/>
                                      </p:to>
                                    </p:set>
                                    <p:animEffect transition="in" filter="wipe(up)">
                                      <p:cBhvr>
                                        <p:cTn id="45" dur="500"/>
                                        <p:tgtEl>
                                          <p:spTgt spid="170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05" grpId="0"/>
      <p:bldP spid="170007" grpId="0" animBg="1"/>
      <p:bldP spid="170008"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0632" name="Rectangle 8"/>
          <p:cNvSpPr>
            <a:spLocks noGrp="1" noChangeArrowheads="1"/>
          </p:cNvSpPr>
          <p:nvPr>
            <p:ph type="title"/>
          </p:nvPr>
        </p:nvSpPr>
        <p:spPr>
          <a:xfrm>
            <a:off x="91587" y="161820"/>
            <a:ext cx="8960826" cy="962924"/>
          </a:xfrm>
        </p:spPr>
        <p:txBody>
          <a:bodyPr vert="horz" lIns="91440" tIns="45720" rIns="91440" bIns="45720" rtlCol="0" anchor="ctr">
            <a:normAutofit fontScale="90000"/>
          </a:bodyPr>
          <a:lstStyle/>
          <a:p>
            <a:r>
              <a:rPr lang="es-ES_tradnl" dirty="0">
                <a:solidFill>
                  <a:schemeClr val="accent5"/>
                </a:solidFill>
              </a:rPr>
              <a:t>8 –ANOVA con más de un factor factores. Planes Factoriales Equilibrados. Ejemplo 2</a:t>
            </a:r>
          </a:p>
        </p:txBody>
      </p:sp>
      <p:sp>
        <p:nvSpPr>
          <p:cNvPr id="410636" name="Rectangle 12"/>
          <p:cNvSpPr>
            <a:spLocks noGrp="1" noChangeArrowheads="1"/>
          </p:cNvSpPr>
          <p:nvPr>
            <p:ph idx="1"/>
          </p:nvPr>
        </p:nvSpPr>
        <p:spPr>
          <a:xfrm>
            <a:off x="204910" y="1268760"/>
            <a:ext cx="8734180" cy="4392488"/>
          </a:xfrm>
          <a:noFill/>
          <a:ln/>
        </p:spPr>
        <p:txBody>
          <a:bodyPr/>
          <a:lstStyle/>
          <a:p>
            <a:r>
              <a:rPr lang="es-ES_tradnl" dirty="0">
                <a:solidFill>
                  <a:srgbClr val="FF0000"/>
                </a:solidFill>
              </a:rPr>
              <a:t>Objetivo</a:t>
            </a:r>
            <a:r>
              <a:rPr lang="es-ES_tradnl" dirty="0"/>
              <a:t>: analizar el </a:t>
            </a:r>
            <a:r>
              <a:rPr lang="es-ES_tradnl" u="sng" dirty="0"/>
              <a:t>efecto</a:t>
            </a:r>
            <a:r>
              <a:rPr lang="es-ES_tradnl" dirty="0"/>
              <a:t> que sobre el </a:t>
            </a:r>
            <a:r>
              <a:rPr lang="es-ES_tradnl" u="sng" dirty="0"/>
              <a:t>tiempo</a:t>
            </a:r>
            <a:r>
              <a:rPr lang="es-ES_tradnl" dirty="0"/>
              <a:t> </a:t>
            </a:r>
            <a:r>
              <a:rPr lang="es-ES_tradnl" u="sng" dirty="0"/>
              <a:t>medio de respuesta</a:t>
            </a:r>
            <a:r>
              <a:rPr lang="es-ES_tradnl" dirty="0"/>
              <a:t> de un sistema informático </a:t>
            </a:r>
            <a:r>
              <a:rPr lang="es-ES_tradnl" u="sng" dirty="0"/>
              <a:t>tienen</a:t>
            </a:r>
            <a:r>
              <a:rPr lang="es-ES_tradnl" dirty="0"/>
              <a:t> dos factores :</a:t>
            </a:r>
          </a:p>
          <a:p>
            <a:endParaRPr lang="es-ES_tradnl" dirty="0"/>
          </a:p>
          <a:p>
            <a:pPr lvl="1"/>
            <a:r>
              <a:rPr lang="es-ES_tradnl" sz="2400" b="1" dirty="0">
                <a:solidFill>
                  <a:srgbClr val="008000"/>
                </a:solidFill>
              </a:rPr>
              <a:t>Factor cualitativo</a:t>
            </a:r>
            <a:r>
              <a:rPr lang="es-ES_tradnl" sz="2400" dirty="0"/>
              <a:t>: </a:t>
            </a:r>
            <a:r>
              <a:rPr lang="es-ES_tradnl" sz="2400" b="1" dirty="0"/>
              <a:t>FICHEROS</a:t>
            </a:r>
            <a:r>
              <a:rPr lang="es-ES_tradnl" sz="2400" dirty="0"/>
              <a:t> con </a:t>
            </a:r>
            <a:r>
              <a:rPr lang="es-ES_tradnl" sz="2400" u="sng" dirty="0"/>
              <a:t>3 variantes</a:t>
            </a:r>
            <a:r>
              <a:rPr lang="es-ES_tradnl" sz="2400" dirty="0"/>
              <a:t> codificadas como 1, 2 y 3 </a:t>
            </a:r>
            <a:r>
              <a:rPr lang="es-ES_tradnl" sz="2400" b="1" dirty="0">
                <a:solidFill>
                  <a:srgbClr val="CC3300"/>
                </a:solidFill>
                <a:sym typeface="Wingdings" pitchFamily="2" charset="2"/>
              </a:rPr>
              <a:t></a:t>
            </a:r>
            <a:r>
              <a:rPr lang="es-ES_tradnl" sz="2400" dirty="0">
                <a:sym typeface="Wingdings" pitchFamily="2" charset="2"/>
              </a:rPr>
              <a:t> </a:t>
            </a:r>
            <a:r>
              <a:rPr lang="es-ES_tradnl" sz="2400" b="1" dirty="0">
                <a:solidFill>
                  <a:srgbClr val="0070C0"/>
                </a:solidFill>
                <a:sym typeface="Wingdings" pitchFamily="2" charset="2"/>
              </a:rPr>
              <a:t>I=3</a:t>
            </a:r>
            <a:endParaRPr lang="es-ES_tradnl" sz="2400" dirty="0">
              <a:solidFill>
                <a:srgbClr val="0070C0"/>
              </a:solidFill>
              <a:sym typeface="Wingdings" pitchFamily="2" charset="2"/>
            </a:endParaRPr>
          </a:p>
          <a:p>
            <a:pPr lvl="1">
              <a:buFont typeface="Wingdings" pitchFamily="2" charset="2"/>
              <a:buNone/>
            </a:pPr>
            <a:r>
              <a:rPr lang="es-ES_tradnl" sz="2400" dirty="0"/>
              <a:t>   Distribución de los ficheros en los discos.</a:t>
            </a:r>
          </a:p>
          <a:p>
            <a:pPr lvl="1">
              <a:buFont typeface="Wingdings" pitchFamily="2" charset="2"/>
              <a:buNone/>
            </a:pPr>
            <a:endParaRPr lang="es-ES_tradnl" sz="2400" dirty="0"/>
          </a:p>
          <a:p>
            <a:pPr lvl="1"/>
            <a:r>
              <a:rPr lang="es-ES_tradnl" sz="2400" b="1" dirty="0">
                <a:solidFill>
                  <a:srgbClr val="008000"/>
                </a:solidFill>
              </a:rPr>
              <a:t>Factor cuantitativo</a:t>
            </a:r>
            <a:r>
              <a:rPr lang="es-ES_tradnl" sz="2400" dirty="0"/>
              <a:t>: </a:t>
            </a:r>
            <a:r>
              <a:rPr lang="es-ES_tradnl" sz="2400" b="1" dirty="0"/>
              <a:t>BUFFERS</a:t>
            </a:r>
            <a:r>
              <a:rPr lang="es-ES_tradnl" sz="2400" dirty="0"/>
              <a:t> con </a:t>
            </a:r>
            <a:r>
              <a:rPr lang="es-ES_tradnl" sz="2400" u="sng" dirty="0"/>
              <a:t>3 niveles</a:t>
            </a:r>
            <a:r>
              <a:rPr lang="es-ES_tradnl" sz="2400" dirty="0"/>
              <a:t> </a:t>
            </a:r>
          </a:p>
          <a:p>
            <a:pPr lvl="1">
              <a:buFont typeface="Wingdings" pitchFamily="2" charset="2"/>
              <a:buNone/>
            </a:pPr>
            <a:r>
              <a:rPr lang="es-ES_tradnl" sz="2400" dirty="0"/>
              <a:t>   10, 20, 30 </a:t>
            </a:r>
            <a:r>
              <a:rPr lang="es-ES_tradnl" sz="2400" b="1" dirty="0">
                <a:solidFill>
                  <a:srgbClr val="CC3300"/>
                </a:solidFill>
                <a:sym typeface="Wingdings" pitchFamily="2" charset="2"/>
              </a:rPr>
              <a:t></a:t>
            </a:r>
            <a:r>
              <a:rPr lang="es-ES_tradnl" sz="2400" dirty="0">
                <a:sym typeface="Wingdings" pitchFamily="2" charset="2"/>
              </a:rPr>
              <a:t> </a:t>
            </a:r>
            <a:r>
              <a:rPr lang="es-ES_tradnl" sz="2400" b="1" dirty="0">
                <a:solidFill>
                  <a:srgbClr val="0070C0"/>
                </a:solidFill>
                <a:sym typeface="Wingdings" pitchFamily="2" charset="2"/>
              </a:rPr>
              <a:t>J=3</a:t>
            </a:r>
            <a:endParaRPr lang="es-ES_tradnl" sz="2400" dirty="0">
              <a:solidFill>
                <a:srgbClr val="0070C0"/>
              </a:solidFill>
              <a:sym typeface="Wingdings" pitchFamily="2" charset="2"/>
            </a:endParaRPr>
          </a:p>
          <a:p>
            <a:pPr lvl="1">
              <a:buFont typeface="Wingdings" pitchFamily="2" charset="2"/>
              <a:buNone/>
            </a:pPr>
            <a:r>
              <a:rPr lang="es-ES_tradnl" sz="2400" dirty="0"/>
              <a:t>   Número de buffers en el sistema.</a:t>
            </a:r>
          </a:p>
          <a:p>
            <a:endParaRPr lang="es-E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2000"/>
                                  </p:stCondLst>
                                  <p:childTnLst>
                                    <p:set>
                                      <p:cBhvr>
                                        <p:cTn id="6" dur="1" fill="hold">
                                          <p:stCondLst>
                                            <p:cond delay="0"/>
                                          </p:stCondLst>
                                        </p:cTn>
                                        <p:tgtEl>
                                          <p:spTgt spid="410636">
                                            <p:txEl>
                                              <p:pRg st="0" end="0"/>
                                            </p:txEl>
                                          </p:spTgt>
                                        </p:tgtEl>
                                        <p:attrNameLst>
                                          <p:attrName>style.visibility</p:attrName>
                                        </p:attrNameLst>
                                      </p:cBhvr>
                                      <p:to>
                                        <p:strVal val="visible"/>
                                      </p:to>
                                    </p:set>
                                    <p:animEffect transition="in" filter="strips(downRight)">
                                      <p:cBhvr>
                                        <p:cTn id="7" dur="500"/>
                                        <p:tgtEl>
                                          <p:spTgt spid="410636">
                                            <p:txEl>
                                              <p:pRg st="0" end="0"/>
                                            </p:txEl>
                                          </p:spTgt>
                                        </p:tgtEl>
                                      </p:cBhvr>
                                    </p:animEffect>
                                  </p:childTnLst>
                                </p:cTn>
                              </p:par>
                            </p:childTnLst>
                          </p:cTn>
                        </p:par>
                        <p:par>
                          <p:cTn id="8" fill="hold">
                            <p:stCondLst>
                              <p:cond delay="2500"/>
                            </p:stCondLst>
                            <p:childTnLst>
                              <p:par>
                                <p:cTn id="9" presetID="18" presetClass="entr" presetSubtype="6" fill="hold" grpId="0" nodeType="afterEffect">
                                  <p:stCondLst>
                                    <p:cond delay="2000"/>
                                  </p:stCondLst>
                                  <p:childTnLst>
                                    <p:set>
                                      <p:cBhvr>
                                        <p:cTn id="10" dur="1" fill="hold">
                                          <p:stCondLst>
                                            <p:cond delay="0"/>
                                          </p:stCondLst>
                                        </p:cTn>
                                        <p:tgtEl>
                                          <p:spTgt spid="410636">
                                            <p:txEl>
                                              <p:pRg st="2" end="2"/>
                                            </p:txEl>
                                          </p:spTgt>
                                        </p:tgtEl>
                                        <p:attrNameLst>
                                          <p:attrName>style.visibility</p:attrName>
                                        </p:attrNameLst>
                                      </p:cBhvr>
                                      <p:to>
                                        <p:strVal val="visible"/>
                                      </p:to>
                                    </p:set>
                                    <p:animEffect transition="in" filter="strips(downRight)">
                                      <p:cBhvr>
                                        <p:cTn id="11" dur="500"/>
                                        <p:tgtEl>
                                          <p:spTgt spid="410636">
                                            <p:txEl>
                                              <p:pRg st="2" end="2"/>
                                            </p:txEl>
                                          </p:spTgt>
                                        </p:tgtEl>
                                      </p:cBhvr>
                                    </p:animEffect>
                                  </p:childTnLst>
                                </p:cTn>
                              </p:par>
                            </p:childTnLst>
                          </p:cTn>
                        </p:par>
                        <p:par>
                          <p:cTn id="12" fill="hold">
                            <p:stCondLst>
                              <p:cond delay="5000"/>
                            </p:stCondLst>
                            <p:childTnLst>
                              <p:par>
                                <p:cTn id="13" presetID="18" presetClass="entr" presetSubtype="6" fill="hold" grpId="0" nodeType="afterEffect">
                                  <p:stCondLst>
                                    <p:cond delay="2000"/>
                                  </p:stCondLst>
                                  <p:childTnLst>
                                    <p:set>
                                      <p:cBhvr>
                                        <p:cTn id="14" dur="1" fill="hold">
                                          <p:stCondLst>
                                            <p:cond delay="0"/>
                                          </p:stCondLst>
                                        </p:cTn>
                                        <p:tgtEl>
                                          <p:spTgt spid="410636">
                                            <p:txEl>
                                              <p:pRg st="3" end="3"/>
                                            </p:txEl>
                                          </p:spTgt>
                                        </p:tgtEl>
                                        <p:attrNameLst>
                                          <p:attrName>style.visibility</p:attrName>
                                        </p:attrNameLst>
                                      </p:cBhvr>
                                      <p:to>
                                        <p:strVal val="visible"/>
                                      </p:to>
                                    </p:set>
                                    <p:animEffect transition="in" filter="strips(downRight)">
                                      <p:cBhvr>
                                        <p:cTn id="15" dur="500"/>
                                        <p:tgtEl>
                                          <p:spTgt spid="410636">
                                            <p:txEl>
                                              <p:pRg st="3" end="3"/>
                                            </p:txEl>
                                          </p:spTgt>
                                        </p:tgtEl>
                                      </p:cBhvr>
                                    </p:animEffect>
                                  </p:childTnLst>
                                </p:cTn>
                              </p:par>
                            </p:childTnLst>
                          </p:cTn>
                        </p:par>
                        <p:par>
                          <p:cTn id="16" fill="hold">
                            <p:stCondLst>
                              <p:cond delay="7500"/>
                            </p:stCondLst>
                            <p:childTnLst>
                              <p:par>
                                <p:cTn id="17" presetID="18" presetClass="entr" presetSubtype="6" fill="hold" grpId="0" nodeType="afterEffect">
                                  <p:stCondLst>
                                    <p:cond delay="2000"/>
                                  </p:stCondLst>
                                  <p:childTnLst>
                                    <p:set>
                                      <p:cBhvr>
                                        <p:cTn id="18" dur="1" fill="hold">
                                          <p:stCondLst>
                                            <p:cond delay="0"/>
                                          </p:stCondLst>
                                        </p:cTn>
                                        <p:tgtEl>
                                          <p:spTgt spid="410636">
                                            <p:txEl>
                                              <p:pRg st="5" end="5"/>
                                            </p:txEl>
                                          </p:spTgt>
                                        </p:tgtEl>
                                        <p:attrNameLst>
                                          <p:attrName>style.visibility</p:attrName>
                                        </p:attrNameLst>
                                      </p:cBhvr>
                                      <p:to>
                                        <p:strVal val="visible"/>
                                      </p:to>
                                    </p:set>
                                    <p:animEffect transition="in" filter="strips(downRight)">
                                      <p:cBhvr>
                                        <p:cTn id="19" dur="500"/>
                                        <p:tgtEl>
                                          <p:spTgt spid="410636">
                                            <p:txEl>
                                              <p:pRg st="5" end="5"/>
                                            </p:txEl>
                                          </p:spTgt>
                                        </p:tgtEl>
                                      </p:cBhvr>
                                    </p:animEffect>
                                  </p:childTnLst>
                                </p:cTn>
                              </p:par>
                            </p:childTnLst>
                          </p:cTn>
                        </p:par>
                        <p:par>
                          <p:cTn id="20" fill="hold">
                            <p:stCondLst>
                              <p:cond delay="10000"/>
                            </p:stCondLst>
                            <p:childTnLst>
                              <p:par>
                                <p:cTn id="21" presetID="18" presetClass="entr" presetSubtype="6" fill="hold" grpId="0" nodeType="afterEffect">
                                  <p:stCondLst>
                                    <p:cond delay="2000"/>
                                  </p:stCondLst>
                                  <p:childTnLst>
                                    <p:set>
                                      <p:cBhvr>
                                        <p:cTn id="22" dur="1" fill="hold">
                                          <p:stCondLst>
                                            <p:cond delay="0"/>
                                          </p:stCondLst>
                                        </p:cTn>
                                        <p:tgtEl>
                                          <p:spTgt spid="410636">
                                            <p:txEl>
                                              <p:pRg st="6" end="6"/>
                                            </p:txEl>
                                          </p:spTgt>
                                        </p:tgtEl>
                                        <p:attrNameLst>
                                          <p:attrName>style.visibility</p:attrName>
                                        </p:attrNameLst>
                                      </p:cBhvr>
                                      <p:to>
                                        <p:strVal val="visible"/>
                                      </p:to>
                                    </p:set>
                                    <p:animEffect transition="in" filter="strips(downRight)">
                                      <p:cBhvr>
                                        <p:cTn id="23" dur="500"/>
                                        <p:tgtEl>
                                          <p:spTgt spid="410636">
                                            <p:txEl>
                                              <p:pRg st="6" end="6"/>
                                            </p:txEl>
                                          </p:spTgt>
                                        </p:tgtEl>
                                      </p:cBhvr>
                                    </p:animEffect>
                                  </p:childTnLst>
                                </p:cTn>
                              </p:par>
                            </p:childTnLst>
                          </p:cTn>
                        </p:par>
                        <p:par>
                          <p:cTn id="24" fill="hold">
                            <p:stCondLst>
                              <p:cond delay="12500"/>
                            </p:stCondLst>
                            <p:childTnLst>
                              <p:par>
                                <p:cTn id="25" presetID="18" presetClass="entr" presetSubtype="6" fill="hold" grpId="0" nodeType="afterEffect">
                                  <p:stCondLst>
                                    <p:cond delay="2000"/>
                                  </p:stCondLst>
                                  <p:childTnLst>
                                    <p:set>
                                      <p:cBhvr>
                                        <p:cTn id="26" dur="1" fill="hold">
                                          <p:stCondLst>
                                            <p:cond delay="0"/>
                                          </p:stCondLst>
                                        </p:cTn>
                                        <p:tgtEl>
                                          <p:spTgt spid="410636">
                                            <p:txEl>
                                              <p:pRg st="7" end="7"/>
                                            </p:txEl>
                                          </p:spTgt>
                                        </p:tgtEl>
                                        <p:attrNameLst>
                                          <p:attrName>style.visibility</p:attrName>
                                        </p:attrNameLst>
                                      </p:cBhvr>
                                      <p:to>
                                        <p:strVal val="visible"/>
                                      </p:to>
                                    </p:set>
                                    <p:animEffect transition="in" filter="strips(downRight)">
                                      <p:cBhvr>
                                        <p:cTn id="27" dur="500"/>
                                        <p:tgtEl>
                                          <p:spTgt spid="4106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636" grpId="0" build="p" bldLvl="2" autoUpdateAnimBg="0" advAuto="200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80" name="Rectangle 8"/>
          <p:cNvSpPr>
            <a:spLocks noGrp="1" noChangeArrowheads="1"/>
          </p:cNvSpPr>
          <p:nvPr>
            <p:ph type="title"/>
          </p:nvPr>
        </p:nvSpPr>
        <p:spPr>
          <a:noFill/>
          <a:ln/>
        </p:spPr>
        <p:txBody>
          <a:bodyPr/>
          <a:lstStyle/>
          <a:p>
            <a:r>
              <a:rPr lang="es-ES_tradnl" dirty="0"/>
              <a:t>Tratamientos y pruebas</a:t>
            </a:r>
          </a:p>
        </p:txBody>
      </p:sp>
      <p:sp>
        <p:nvSpPr>
          <p:cNvPr id="412682" name="Rectangle 10"/>
          <p:cNvSpPr>
            <a:spLocks noGrp="1" noChangeArrowheads="1"/>
          </p:cNvSpPr>
          <p:nvPr>
            <p:ph idx="1"/>
          </p:nvPr>
        </p:nvSpPr>
        <p:spPr>
          <a:noFill/>
          <a:ln/>
        </p:spPr>
        <p:txBody>
          <a:bodyPr/>
          <a:lstStyle/>
          <a:p>
            <a:r>
              <a:rPr lang="es-ES_tradnl" u="sng" dirty="0"/>
              <a:t>Cada</a:t>
            </a:r>
            <a:r>
              <a:rPr lang="es-ES_tradnl" dirty="0"/>
              <a:t> uno de los </a:t>
            </a:r>
            <a:r>
              <a:rPr lang="es-ES_tradnl" b="1" dirty="0"/>
              <a:t>9</a:t>
            </a:r>
            <a:r>
              <a:rPr lang="es-ES_tradnl" dirty="0"/>
              <a:t> </a:t>
            </a:r>
            <a:r>
              <a:rPr lang="es-ES_tradnl" b="1" dirty="0"/>
              <a:t>tratamientos</a:t>
            </a:r>
            <a:r>
              <a:rPr lang="es-ES_tradnl" dirty="0"/>
              <a:t> (9 combinaciones posibles) se ha </a:t>
            </a:r>
            <a:r>
              <a:rPr lang="es-ES_tradnl" u="sng" dirty="0"/>
              <a:t>probado 2 veces</a:t>
            </a:r>
            <a:r>
              <a:rPr lang="es-ES_tradnl" dirty="0"/>
              <a:t>  </a:t>
            </a:r>
            <a:r>
              <a:rPr lang="es-ES_tradnl" b="1" dirty="0">
                <a:sym typeface="Wingdings" pitchFamily="2" charset="2"/>
              </a:rPr>
              <a:t>N=2</a:t>
            </a:r>
            <a:r>
              <a:rPr lang="es-ES_tradnl" dirty="0"/>
              <a:t> </a:t>
            </a:r>
            <a:r>
              <a:rPr lang="es-ES_tradnl" b="1" dirty="0">
                <a:sym typeface="Wingdings" pitchFamily="2" charset="2"/>
              </a:rPr>
              <a:t></a:t>
            </a:r>
            <a:r>
              <a:rPr lang="es-ES_tradnl" dirty="0">
                <a:sym typeface="Wingdings" pitchFamily="2" charset="2"/>
              </a:rPr>
              <a:t> </a:t>
            </a:r>
          </a:p>
          <a:p>
            <a:endParaRPr lang="es-ES_tradnl" dirty="0">
              <a:sym typeface="Wingdings" pitchFamily="2" charset="2"/>
            </a:endParaRPr>
          </a:p>
          <a:p>
            <a:r>
              <a:rPr lang="es-ES_tradnl" b="1" dirty="0">
                <a:sym typeface="Wingdings" pitchFamily="2" charset="2"/>
              </a:rPr>
              <a:t>Plan Factorial Equilibrado y replicado</a:t>
            </a:r>
          </a:p>
          <a:p>
            <a:endParaRPr lang="es-ES_tradnl" dirty="0"/>
          </a:p>
          <a:p>
            <a:r>
              <a:rPr lang="es-ES_tradnl" dirty="0"/>
              <a:t>Cada </a:t>
            </a:r>
            <a:r>
              <a:rPr lang="es-ES_tradnl" b="1" dirty="0"/>
              <a:t>prueba</a:t>
            </a:r>
            <a:r>
              <a:rPr lang="es-ES_tradnl" dirty="0"/>
              <a:t> </a:t>
            </a:r>
            <a:r>
              <a:rPr lang="es-ES_tradnl" u="sng" dirty="0"/>
              <a:t>consistió</a:t>
            </a:r>
            <a:r>
              <a:rPr lang="es-ES_tradnl" dirty="0"/>
              <a:t> en un día completo:</a:t>
            </a:r>
          </a:p>
          <a:p>
            <a:pPr lvl="1"/>
            <a:r>
              <a:rPr lang="es-ES_tradnl" dirty="0"/>
              <a:t>obteniéndose los tiempos medios de respuesta</a:t>
            </a:r>
          </a:p>
          <a:p>
            <a:pPr lvl="1"/>
            <a:r>
              <a:rPr lang="es-ES_tradnl" dirty="0"/>
              <a:t>evaluados para un proceso estándar consistente en la compilación de un determinado programa en lenguaje C.</a:t>
            </a:r>
          </a:p>
          <a:p>
            <a:pPr lvl="1"/>
            <a:endParaRPr lang="es-ES_tradnl" dirty="0"/>
          </a:p>
          <a:p>
            <a:r>
              <a:rPr lang="es-ES_tradnl" dirty="0"/>
              <a:t>Los resultados se recogen en la siguiente tabla:</a:t>
            </a:r>
          </a:p>
          <a:p>
            <a:pPr>
              <a:buFont typeface="Wingdings" pitchFamily="2" charset="2"/>
              <a:buNone/>
            </a:pPr>
            <a:endParaRPr lang="es-ES" dirty="0"/>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2000"/>
                                  </p:stCondLst>
                                  <p:childTnLst>
                                    <p:set>
                                      <p:cBhvr>
                                        <p:cTn id="6" dur="1" fill="hold">
                                          <p:stCondLst>
                                            <p:cond delay="0"/>
                                          </p:stCondLst>
                                        </p:cTn>
                                        <p:tgtEl>
                                          <p:spTgt spid="412682">
                                            <p:txEl>
                                              <p:pRg st="0" end="0"/>
                                            </p:txEl>
                                          </p:spTgt>
                                        </p:tgtEl>
                                        <p:attrNameLst>
                                          <p:attrName>style.visibility</p:attrName>
                                        </p:attrNameLst>
                                      </p:cBhvr>
                                      <p:to>
                                        <p:strVal val="visible"/>
                                      </p:to>
                                    </p:set>
                                    <p:animEffect transition="in" filter="strips(downRight)">
                                      <p:cBhvr>
                                        <p:cTn id="7" dur="500"/>
                                        <p:tgtEl>
                                          <p:spTgt spid="412682">
                                            <p:txEl>
                                              <p:pRg st="0" end="0"/>
                                            </p:txEl>
                                          </p:spTgt>
                                        </p:tgtEl>
                                      </p:cBhvr>
                                    </p:animEffect>
                                  </p:childTnLst>
                                </p:cTn>
                              </p:par>
                            </p:childTnLst>
                          </p:cTn>
                        </p:par>
                        <p:par>
                          <p:cTn id="8" fill="hold">
                            <p:stCondLst>
                              <p:cond delay="2500"/>
                            </p:stCondLst>
                            <p:childTnLst>
                              <p:par>
                                <p:cTn id="9" presetID="18" presetClass="entr" presetSubtype="6" fill="hold" grpId="0" nodeType="afterEffect">
                                  <p:stCondLst>
                                    <p:cond delay="2000"/>
                                  </p:stCondLst>
                                  <p:childTnLst>
                                    <p:set>
                                      <p:cBhvr>
                                        <p:cTn id="10" dur="1" fill="hold">
                                          <p:stCondLst>
                                            <p:cond delay="0"/>
                                          </p:stCondLst>
                                        </p:cTn>
                                        <p:tgtEl>
                                          <p:spTgt spid="412682">
                                            <p:txEl>
                                              <p:pRg st="2" end="2"/>
                                            </p:txEl>
                                          </p:spTgt>
                                        </p:tgtEl>
                                        <p:attrNameLst>
                                          <p:attrName>style.visibility</p:attrName>
                                        </p:attrNameLst>
                                      </p:cBhvr>
                                      <p:to>
                                        <p:strVal val="visible"/>
                                      </p:to>
                                    </p:set>
                                    <p:animEffect transition="in" filter="strips(downRight)">
                                      <p:cBhvr>
                                        <p:cTn id="11" dur="500"/>
                                        <p:tgtEl>
                                          <p:spTgt spid="412682">
                                            <p:txEl>
                                              <p:pRg st="2" end="2"/>
                                            </p:txEl>
                                          </p:spTgt>
                                        </p:tgtEl>
                                      </p:cBhvr>
                                    </p:animEffect>
                                  </p:childTnLst>
                                </p:cTn>
                              </p:par>
                            </p:childTnLst>
                          </p:cTn>
                        </p:par>
                        <p:par>
                          <p:cTn id="12" fill="hold">
                            <p:stCondLst>
                              <p:cond delay="5000"/>
                            </p:stCondLst>
                            <p:childTnLst>
                              <p:par>
                                <p:cTn id="13" presetID="18" presetClass="entr" presetSubtype="6" fill="hold" grpId="0" nodeType="afterEffect">
                                  <p:stCondLst>
                                    <p:cond delay="2000"/>
                                  </p:stCondLst>
                                  <p:childTnLst>
                                    <p:set>
                                      <p:cBhvr>
                                        <p:cTn id="14" dur="1" fill="hold">
                                          <p:stCondLst>
                                            <p:cond delay="0"/>
                                          </p:stCondLst>
                                        </p:cTn>
                                        <p:tgtEl>
                                          <p:spTgt spid="412682">
                                            <p:txEl>
                                              <p:pRg st="4" end="4"/>
                                            </p:txEl>
                                          </p:spTgt>
                                        </p:tgtEl>
                                        <p:attrNameLst>
                                          <p:attrName>style.visibility</p:attrName>
                                        </p:attrNameLst>
                                      </p:cBhvr>
                                      <p:to>
                                        <p:strVal val="visible"/>
                                      </p:to>
                                    </p:set>
                                    <p:animEffect transition="in" filter="strips(downRight)">
                                      <p:cBhvr>
                                        <p:cTn id="15" dur="500"/>
                                        <p:tgtEl>
                                          <p:spTgt spid="412682">
                                            <p:txEl>
                                              <p:pRg st="4" end="4"/>
                                            </p:txEl>
                                          </p:spTgt>
                                        </p:tgtEl>
                                      </p:cBhvr>
                                    </p:animEffect>
                                  </p:childTnLst>
                                </p:cTn>
                              </p:par>
                            </p:childTnLst>
                          </p:cTn>
                        </p:par>
                        <p:par>
                          <p:cTn id="16" fill="hold">
                            <p:stCondLst>
                              <p:cond delay="7500"/>
                            </p:stCondLst>
                            <p:childTnLst>
                              <p:par>
                                <p:cTn id="17" presetID="18" presetClass="entr" presetSubtype="6" fill="hold" grpId="0" nodeType="afterEffect">
                                  <p:stCondLst>
                                    <p:cond delay="2000"/>
                                  </p:stCondLst>
                                  <p:childTnLst>
                                    <p:set>
                                      <p:cBhvr>
                                        <p:cTn id="18" dur="1" fill="hold">
                                          <p:stCondLst>
                                            <p:cond delay="0"/>
                                          </p:stCondLst>
                                        </p:cTn>
                                        <p:tgtEl>
                                          <p:spTgt spid="412682">
                                            <p:txEl>
                                              <p:pRg st="5" end="5"/>
                                            </p:txEl>
                                          </p:spTgt>
                                        </p:tgtEl>
                                        <p:attrNameLst>
                                          <p:attrName>style.visibility</p:attrName>
                                        </p:attrNameLst>
                                      </p:cBhvr>
                                      <p:to>
                                        <p:strVal val="visible"/>
                                      </p:to>
                                    </p:set>
                                    <p:animEffect transition="in" filter="strips(downRight)">
                                      <p:cBhvr>
                                        <p:cTn id="19" dur="500"/>
                                        <p:tgtEl>
                                          <p:spTgt spid="412682">
                                            <p:txEl>
                                              <p:pRg st="5" end="5"/>
                                            </p:txEl>
                                          </p:spTgt>
                                        </p:tgtEl>
                                      </p:cBhvr>
                                    </p:animEffect>
                                  </p:childTnLst>
                                </p:cTn>
                              </p:par>
                            </p:childTnLst>
                          </p:cTn>
                        </p:par>
                        <p:par>
                          <p:cTn id="20" fill="hold">
                            <p:stCondLst>
                              <p:cond delay="10000"/>
                            </p:stCondLst>
                            <p:childTnLst>
                              <p:par>
                                <p:cTn id="21" presetID="18" presetClass="entr" presetSubtype="6" fill="hold" grpId="0" nodeType="afterEffect">
                                  <p:stCondLst>
                                    <p:cond delay="2000"/>
                                  </p:stCondLst>
                                  <p:childTnLst>
                                    <p:set>
                                      <p:cBhvr>
                                        <p:cTn id="22" dur="1" fill="hold">
                                          <p:stCondLst>
                                            <p:cond delay="0"/>
                                          </p:stCondLst>
                                        </p:cTn>
                                        <p:tgtEl>
                                          <p:spTgt spid="412682">
                                            <p:txEl>
                                              <p:pRg st="6" end="6"/>
                                            </p:txEl>
                                          </p:spTgt>
                                        </p:tgtEl>
                                        <p:attrNameLst>
                                          <p:attrName>style.visibility</p:attrName>
                                        </p:attrNameLst>
                                      </p:cBhvr>
                                      <p:to>
                                        <p:strVal val="visible"/>
                                      </p:to>
                                    </p:set>
                                    <p:animEffect transition="in" filter="strips(downRight)">
                                      <p:cBhvr>
                                        <p:cTn id="23" dur="500"/>
                                        <p:tgtEl>
                                          <p:spTgt spid="412682">
                                            <p:txEl>
                                              <p:pRg st="6" end="6"/>
                                            </p:txEl>
                                          </p:spTgt>
                                        </p:tgtEl>
                                      </p:cBhvr>
                                    </p:animEffect>
                                  </p:childTnLst>
                                </p:cTn>
                              </p:par>
                            </p:childTnLst>
                          </p:cTn>
                        </p:par>
                        <p:par>
                          <p:cTn id="24" fill="hold">
                            <p:stCondLst>
                              <p:cond delay="12500"/>
                            </p:stCondLst>
                            <p:childTnLst>
                              <p:par>
                                <p:cTn id="25" presetID="18" presetClass="entr" presetSubtype="6" fill="hold" grpId="0" nodeType="afterEffect">
                                  <p:stCondLst>
                                    <p:cond delay="2000"/>
                                  </p:stCondLst>
                                  <p:childTnLst>
                                    <p:set>
                                      <p:cBhvr>
                                        <p:cTn id="26" dur="1" fill="hold">
                                          <p:stCondLst>
                                            <p:cond delay="0"/>
                                          </p:stCondLst>
                                        </p:cTn>
                                        <p:tgtEl>
                                          <p:spTgt spid="412682">
                                            <p:txEl>
                                              <p:pRg st="8" end="8"/>
                                            </p:txEl>
                                          </p:spTgt>
                                        </p:tgtEl>
                                        <p:attrNameLst>
                                          <p:attrName>style.visibility</p:attrName>
                                        </p:attrNameLst>
                                      </p:cBhvr>
                                      <p:to>
                                        <p:strVal val="visible"/>
                                      </p:to>
                                    </p:set>
                                    <p:animEffect transition="in" filter="strips(downRight)">
                                      <p:cBhvr>
                                        <p:cTn id="27" dur="500"/>
                                        <p:tgtEl>
                                          <p:spTgt spid="41268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682" grpId="0" build="p" bldLvl="2" autoUpdateAnimBg="0" advAuto="200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60" name="Rectangle 40"/>
          <p:cNvSpPr>
            <a:spLocks noGrp="1" noChangeArrowheads="1"/>
          </p:cNvSpPr>
          <p:nvPr>
            <p:ph type="title"/>
          </p:nvPr>
        </p:nvSpPr>
        <p:spPr>
          <a:noFill/>
          <a:ln/>
        </p:spPr>
        <p:txBody>
          <a:bodyPr/>
          <a:lstStyle/>
          <a:p>
            <a:r>
              <a:rPr lang="es-ES_tradnl" dirty="0"/>
              <a:t>Resultados</a:t>
            </a:r>
          </a:p>
        </p:txBody>
      </p:sp>
      <p:graphicFrame>
        <p:nvGraphicFramePr>
          <p:cNvPr id="10" name="Group 41"/>
          <p:cNvGraphicFramePr>
            <a:graphicFrameLocks noGrp="1"/>
          </p:cNvGraphicFramePr>
          <p:nvPr>
            <p:extLst>
              <p:ext uri="{D42A27DB-BD31-4B8C-83A1-F6EECF244321}">
                <p14:modId xmlns:p14="http://schemas.microsoft.com/office/powerpoint/2010/main" val="2526801256"/>
              </p:ext>
            </p:extLst>
          </p:nvPr>
        </p:nvGraphicFramePr>
        <p:xfrm>
          <a:off x="1295400" y="1196975"/>
          <a:ext cx="6096000" cy="4114800"/>
        </p:xfrm>
        <a:graphic>
          <a:graphicData uri="http://schemas.openxmlformats.org/drawingml/2006/table">
            <a:tbl>
              <a:tblPr/>
              <a:tblGrid>
                <a:gridCol w="6858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0" i="0" u="none" strike="noStrike" cap="none" normalizeH="0" baseline="0" dirty="0">
                        <a:ln>
                          <a:noFill/>
                        </a:ln>
                        <a:solidFill>
                          <a:schemeClr val="tx1"/>
                        </a:solidFill>
                        <a:effectLst/>
                        <a:latin typeface="Verdana" pitchFamily="34" charset="0"/>
                      </a:endParaRPr>
                    </a:p>
                  </a:txBody>
                  <a:tcP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0"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cap="flat">
                      <a:noFill/>
                    </a:lnT>
                    <a:lnB>
                      <a:noFill/>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BUFFERS</a:t>
                      </a:r>
                      <a:endParaRPr kumimoji="0" lang="es-ES" sz="2000" b="0"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533400">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0" i="0" u="none" strike="noStrike" cap="none" normalizeH="0" baseline="0">
                        <a:ln>
                          <a:noFill/>
                        </a:ln>
                        <a:solidFill>
                          <a:schemeClr val="tx1"/>
                        </a:solidFill>
                        <a:effectLst/>
                        <a:latin typeface="Verdana" pitchFamily="34" charset="0"/>
                      </a:endParaRPr>
                    </a:p>
                  </a:txBody>
                  <a:tcPr horzOverflow="overflow">
                    <a:lnL cap="flat">
                      <a:noFill/>
                    </a:lnL>
                    <a:lnR>
                      <a:noFill/>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0" i="0" u="none" strike="noStrike" cap="none" normalizeH="0" baseline="0">
                        <a:ln>
                          <a:noFill/>
                        </a:ln>
                        <a:solidFill>
                          <a:schemeClr val="tx1"/>
                        </a:solidFill>
                        <a:effectLst/>
                        <a:latin typeface="Verdana" pitchFamily="34" charset="0"/>
                      </a:endParaRPr>
                    </a:p>
                  </a:txBody>
                  <a:tcPr horzOverflow="overflow">
                    <a:lnL>
                      <a:noFill/>
                    </a:lnL>
                    <a:lnR w="28575" cap="flat" cmpd="sng" algn="ctr">
                      <a:solidFill>
                        <a:schemeClr val="tx1"/>
                      </a:solidFill>
                      <a:prstDash val="solid"/>
                      <a:miter lim="800000"/>
                      <a:headEnd type="none" w="sm" len="sm"/>
                      <a:tailEnd type="none" w="sm" len="sm"/>
                    </a:lnR>
                    <a:lnT>
                      <a:noFill/>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10</a:t>
                      </a:r>
                      <a:endParaRPr kumimoji="0" lang="es-ES" sz="24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20</a:t>
                      </a:r>
                      <a:endParaRPr kumimoji="0" lang="es-ES" sz="24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30</a:t>
                      </a:r>
                      <a:endParaRPr kumimoji="0" lang="es-ES" sz="24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10001"/>
                  </a:ext>
                </a:extLst>
              </a:tr>
              <a:tr h="1016000">
                <a:tc row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sz="2000" b="0"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BF5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1</a:t>
                      </a:r>
                      <a:endParaRPr kumimoji="0" lang="es-ES" sz="24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2’7</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2’4</a:t>
                      </a:r>
                      <a:endParaRPr kumimoji="0" lang="es-ES" sz="2000" b="0"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2’0</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2’2</a:t>
                      </a:r>
                      <a:endParaRPr kumimoji="0" lang="es-ES" sz="20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1’8</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1’6</a:t>
                      </a:r>
                      <a:endParaRPr kumimoji="0" lang="es-ES" sz="20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1016000">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2</a:t>
                      </a:r>
                      <a:endParaRPr kumimoji="0" lang="es-ES" sz="24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3’1</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3’2</a:t>
                      </a:r>
                      <a:endParaRPr kumimoji="0" lang="es-ES" sz="2000" b="0"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2’7</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2’5</a:t>
                      </a:r>
                      <a:endParaRPr kumimoji="0" lang="es-ES" sz="20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2’2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1’9</a:t>
                      </a:r>
                      <a:endParaRPr kumimoji="0" lang="es-ES" sz="2000" b="0"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1016000">
                <a:tc vMerge="1">
                  <a:txBody>
                    <a:bodyPr/>
                    <a:lstStyle/>
                    <a:p>
                      <a:endParaRPr lang="es-ES"/>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400" b="1" i="0" u="none" strike="noStrike" cap="none" normalizeH="0" baseline="0" dirty="0">
                          <a:ln>
                            <a:noFill/>
                          </a:ln>
                          <a:solidFill>
                            <a:schemeClr val="tx1"/>
                          </a:solidFill>
                          <a:effectLst/>
                          <a:latin typeface="Verdana" pitchFamily="34" charset="0"/>
                        </a:rPr>
                        <a:t>3</a:t>
                      </a:r>
                      <a:endParaRPr kumimoji="0" lang="es-ES" sz="24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3’7</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sz="2000" b="0" i="0" u="none" strike="noStrike" cap="none" normalizeH="0" baseline="0">
                          <a:ln>
                            <a:noFill/>
                          </a:ln>
                          <a:solidFill>
                            <a:schemeClr val="tx1"/>
                          </a:solidFill>
                          <a:effectLst/>
                          <a:latin typeface="Verdana" pitchFamily="34" charset="0"/>
                        </a:rPr>
                        <a:t>3’9</a:t>
                      </a:r>
                      <a:endParaRPr kumimoji="0" lang="es-ES" sz="2000" b="0" i="0" u="none" strike="noStrike" cap="none" normalizeH="0" baseline="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2’9</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3’2</a:t>
                      </a:r>
                      <a:endParaRPr kumimoji="0" lang="es-ES" sz="20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3’5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2000" b="0" i="0" u="none" strike="noStrike" cap="none" normalizeH="0" baseline="0" dirty="0">
                          <a:ln>
                            <a:noFill/>
                          </a:ln>
                          <a:solidFill>
                            <a:schemeClr val="tx1"/>
                          </a:solidFill>
                          <a:effectLst/>
                          <a:latin typeface="Verdana" pitchFamily="34" charset="0"/>
                        </a:rPr>
                        <a:t>3’8</a:t>
                      </a:r>
                      <a:endParaRPr kumimoji="0" lang="es-ES" sz="20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11" name="Text Box 79"/>
          <p:cNvSpPr txBox="1">
            <a:spLocks noChangeArrowheads="1"/>
          </p:cNvSpPr>
          <p:nvPr/>
        </p:nvSpPr>
        <p:spPr bwMode="auto">
          <a:xfrm rot="16200000">
            <a:off x="869157" y="3455959"/>
            <a:ext cx="1524000" cy="400110"/>
          </a:xfrm>
          <a:prstGeom prst="rect">
            <a:avLst/>
          </a:prstGeom>
          <a:solidFill>
            <a:srgbClr val="EBF5FF"/>
          </a:solidFill>
          <a:ln w="12700" cap="sq">
            <a:noFill/>
            <a:miter lim="800000"/>
            <a:headEnd type="none" w="sm" len="sm"/>
            <a:tailEnd type="none" w="sm" len="sm"/>
          </a:ln>
          <a:effectLst/>
        </p:spPr>
        <p:txBody>
          <a:bodyPr>
            <a:spAutoFit/>
          </a:bodyPr>
          <a:lstStyle/>
          <a:p>
            <a:pPr>
              <a:spcBef>
                <a:spcPct val="50000"/>
              </a:spcBef>
            </a:pPr>
            <a:r>
              <a:rPr lang="es-ES_tradnl" sz="2000"/>
              <a:t>FICHEROS</a:t>
            </a:r>
            <a:endParaRPr lang="es-ES" sz="2000"/>
          </a:p>
        </p:txBody>
      </p:sp>
    </p:spTree>
  </p:cSld>
  <p:clrMapOvr>
    <a:masterClrMapping/>
  </p:clrMapOvr>
  <p:transition>
    <p:zoom/>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es-ES_tradnl" dirty="0">
                <a:cs typeface="Times New Roman" pitchFamily="18" charset="0"/>
              </a:rPr>
              <a:t>Sumas de Cuadrados y </a:t>
            </a:r>
            <a:r>
              <a:rPr lang="es-ES_tradnl" dirty="0" err="1">
                <a:cs typeface="Times New Roman" pitchFamily="18" charset="0"/>
              </a:rPr>
              <a:t>g.l.</a:t>
            </a:r>
            <a:endParaRPr lang="es-ES" i="1" dirty="0">
              <a:cs typeface="Times New Roman" pitchFamily="18" charset="0"/>
            </a:endParaRPr>
          </a:p>
        </p:txBody>
      </p:sp>
      <p:graphicFrame>
        <p:nvGraphicFramePr>
          <p:cNvPr id="668676" name="Object 4"/>
          <p:cNvGraphicFramePr>
            <a:graphicFrameLocks noChangeAspect="1"/>
          </p:cNvGraphicFramePr>
          <p:nvPr>
            <p:extLst>
              <p:ext uri="{D42A27DB-BD31-4B8C-83A1-F6EECF244321}">
                <p14:modId xmlns:p14="http://schemas.microsoft.com/office/powerpoint/2010/main" val="2383230811"/>
              </p:ext>
            </p:extLst>
          </p:nvPr>
        </p:nvGraphicFramePr>
        <p:xfrm>
          <a:off x="755165" y="2828528"/>
          <a:ext cx="2462213" cy="457200"/>
        </p:xfrm>
        <a:graphic>
          <a:graphicData uri="http://schemas.openxmlformats.org/presentationml/2006/ole">
            <mc:AlternateContent xmlns:mc="http://schemas.openxmlformats.org/markup-compatibility/2006">
              <mc:Choice xmlns:v="urn:schemas-microsoft-com:vml" Requires="v">
                <p:oleObj spid="_x0000_s841331" name="Equation" r:id="rId4" imgW="1333440" imgH="228600" progId="Equation.DSMT4">
                  <p:embed/>
                </p:oleObj>
              </mc:Choice>
              <mc:Fallback>
                <p:oleObj name="Equation" r:id="rId4" imgW="1333440" imgH="22860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165" y="2828528"/>
                        <a:ext cx="2462213"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8678" name="AutoShape 6"/>
          <p:cNvSpPr>
            <a:spLocks noChangeArrowheads="1"/>
          </p:cNvSpPr>
          <p:nvPr/>
        </p:nvSpPr>
        <p:spPr bwMode="auto">
          <a:xfrm rot="10800000">
            <a:off x="3635896" y="2845296"/>
            <a:ext cx="533400" cy="457200"/>
          </a:xfrm>
          <a:prstGeom prst="leftArrow">
            <a:avLst>
              <a:gd name="adj1" fmla="val 63889"/>
              <a:gd name="adj2" fmla="val 42535"/>
            </a:avLst>
          </a:prstGeom>
          <a:solidFill>
            <a:srgbClr val="CC3300"/>
          </a:solidFill>
          <a:ln w="12700" cap="sq">
            <a:solidFill>
              <a:schemeClr val="tx1"/>
            </a:solidFill>
            <a:miter lim="800000"/>
            <a:headEnd type="none" w="sm" len="sm"/>
            <a:tailEnd type="none" w="sm" len="sm"/>
          </a:ln>
          <a:effectLst/>
        </p:spPr>
        <p:txBody>
          <a:bodyPr wrap="none" anchor="ctr"/>
          <a:lstStyle/>
          <a:p>
            <a:endParaRPr lang="es-ES"/>
          </a:p>
        </p:txBody>
      </p:sp>
      <p:sp>
        <p:nvSpPr>
          <p:cNvPr id="668679" name="Rectangle 7"/>
          <p:cNvSpPr>
            <a:spLocks noChangeArrowheads="1"/>
          </p:cNvSpPr>
          <p:nvPr/>
        </p:nvSpPr>
        <p:spPr bwMode="auto">
          <a:xfrm>
            <a:off x="4341028" y="2540496"/>
            <a:ext cx="4191000" cy="1066800"/>
          </a:xfrm>
          <a:prstGeom prst="rect">
            <a:avLst/>
          </a:prstGeom>
          <a:noFill/>
          <a:ln w="9525">
            <a:noFill/>
            <a:miter lim="800000"/>
            <a:headEnd/>
            <a:tailEnd/>
          </a:ln>
          <a:effectLst/>
        </p:spPr>
        <p:txBody>
          <a:bodyPr/>
          <a:lstStyle/>
          <a:p>
            <a:pPr marL="342900" indent="-342900">
              <a:spcBef>
                <a:spcPct val="20000"/>
              </a:spcBef>
              <a:buClr>
                <a:schemeClr val="folHlink"/>
              </a:buClr>
              <a:buSzPct val="75000"/>
              <a:buFont typeface="Wingdings" pitchFamily="2" charset="2"/>
              <a:buNone/>
            </a:pPr>
            <a:r>
              <a:rPr lang="es-ES_tradnl" dirty="0"/>
              <a:t>(nº de variantes – 1) </a:t>
            </a:r>
            <a:r>
              <a:rPr lang="es-ES_tradnl" sz="2800" b="1" dirty="0">
                <a:solidFill>
                  <a:srgbClr val="CC3300"/>
                </a:solidFill>
                <a:sym typeface="Symbol" pitchFamily="18" charset="2"/>
              </a:rPr>
              <a:t></a:t>
            </a:r>
            <a:r>
              <a:rPr lang="es-ES_tradnl" sz="2800" b="1" dirty="0">
                <a:solidFill>
                  <a:srgbClr val="CC3300"/>
                </a:solidFill>
                <a:sym typeface="Wingdings" pitchFamily="2" charset="2"/>
              </a:rPr>
              <a:t> </a:t>
            </a:r>
          </a:p>
          <a:p>
            <a:pPr marL="342900" indent="-342900">
              <a:spcBef>
                <a:spcPct val="20000"/>
              </a:spcBef>
              <a:buClr>
                <a:schemeClr val="folHlink"/>
              </a:buClr>
              <a:buSzPct val="75000"/>
              <a:buFont typeface="Wingdings" pitchFamily="2" charset="2"/>
              <a:buNone/>
            </a:pPr>
            <a:r>
              <a:rPr lang="es-ES_tradnl" sz="2800" b="1" dirty="0">
                <a:solidFill>
                  <a:srgbClr val="CC3300"/>
                </a:solidFill>
                <a:sym typeface="Wingdings" pitchFamily="2" charset="2"/>
              </a:rPr>
              <a:t>    </a:t>
            </a:r>
            <a:r>
              <a:rPr lang="es-ES_tradnl" dirty="0">
                <a:sym typeface="Wingdings" pitchFamily="2" charset="2"/>
              </a:rPr>
              <a:t>(</a:t>
            </a:r>
            <a:r>
              <a:rPr lang="es-ES_tradnl" b="1" dirty="0">
                <a:solidFill>
                  <a:srgbClr val="0070C0"/>
                </a:solidFill>
                <a:sym typeface="Wingdings" pitchFamily="2" charset="2"/>
              </a:rPr>
              <a:t>I</a:t>
            </a:r>
            <a:r>
              <a:rPr lang="es-ES_tradnl" b="1" dirty="0">
                <a:sym typeface="Wingdings" pitchFamily="2" charset="2"/>
              </a:rPr>
              <a:t> – 1</a:t>
            </a:r>
            <a:r>
              <a:rPr lang="es-ES_tradnl" dirty="0">
                <a:sym typeface="Wingdings" pitchFamily="2" charset="2"/>
              </a:rPr>
              <a:t>)=(3-1)=</a:t>
            </a:r>
            <a:r>
              <a:rPr lang="es-ES_tradnl" b="1" dirty="0">
                <a:solidFill>
                  <a:srgbClr val="CC3300"/>
                </a:solidFill>
                <a:sym typeface="Wingdings" pitchFamily="2" charset="2"/>
              </a:rPr>
              <a:t>2 </a:t>
            </a:r>
            <a:r>
              <a:rPr lang="es-ES_tradnl" b="1" dirty="0" err="1">
                <a:solidFill>
                  <a:srgbClr val="CC3300"/>
                </a:solidFill>
                <a:sym typeface="Wingdings" pitchFamily="2" charset="2"/>
              </a:rPr>
              <a:t>g.l.</a:t>
            </a:r>
            <a:endParaRPr lang="es-ES_tradnl" b="1" dirty="0">
              <a:solidFill>
                <a:srgbClr val="CC3300"/>
              </a:solidFill>
            </a:endParaRPr>
          </a:p>
        </p:txBody>
      </p:sp>
      <p:graphicFrame>
        <p:nvGraphicFramePr>
          <p:cNvPr id="668680" name="Object 8"/>
          <p:cNvGraphicFramePr>
            <a:graphicFrameLocks noChangeAspect="1"/>
          </p:cNvGraphicFramePr>
          <p:nvPr>
            <p:extLst>
              <p:ext uri="{D42A27DB-BD31-4B8C-83A1-F6EECF244321}">
                <p14:modId xmlns:p14="http://schemas.microsoft.com/office/powerpoint/2010/main" val="3189766245"/>
              </p:ext>
            </p:extLst>
          </p:nvPr>
        </p:nvGraphicFramePr>
        <p:xfrm>
          <a:off x="755165" y="4149080"/>
          <a:ext cx="2344738" cy="457200"/>
        </p:xfrm>
        <a:graphic>
          <a:graphicData uri="http://schemas.openxmlformats.org/presentationml/2006/ole">
            <mc:AlternateContent xmlns:mc="http://schemas.openxmlformats.org/markup-compatibility/2006">
              <mc:Choice xmlns:v="urn:schemas-microsoft-com:vml" Requires="v">
                <p:oleObj spid="_x0000_s841332" name="Equation" r:id="rId6" imgW="1269720" imgH="228600" progId="Equation.DSMT4">
                  <p:embed/>
                </p:oleObj>
              </mc:Choice>
              <mc:Fallback>
                <p:oleObj name="Equation" r:id="rId6" imgW="1269720" imgH="228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165" y="4149080"/>
                        <a:ext cx="234473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68682" name="AutoShape 10"/>
          <p:cNvSpPr>
            <a:spLocks noChangeArrowheads="1"/>
          </p:cNvSpPr>
          <p:nvPr/>
        </p:nvSpPr>
        <p:spPr bwMode="auto">
          <a:xfrm rot="10800000">
            <a:off x="3635896" y="4165848"/>
            <a:ext cx="533400" cy="457200"/>
          </a:xfrm>
          <a:prstGeom prst="leftArrow">
            <a:avLst>
              <a:gd name="adj1" fmla="val 63889"/>
              <a:gd name="adj2" fmla="val 42535"/>
            </a:avLst>
          </a:prstGeom>
          <a:solidFill>
            <a:srgbClr val="CC3300"/>
          </a:solidFill>
          <a:ln w="12700" cap="sq">
            <a:solidFill>
              <a:schemeClr val="tx1"/>
            </a:solidFill>
            <a:miter lim="800000"/>
            <a:headEnd type="none" w="sm" len="sm"/>
            <a:tailEnd type="none" w="sm" len="sm"/>
          </a:ln>
          <a:effectLst/>
        </p:spPr>
        <p:txBody>
          <a:bodyPr wrap="none" anchor="ctr"/>
          <a:lstStyle/>
          <a:p>
            <a:endParaRPr lang="es-ES"/>
          </a:p>
        </p:txBody>
      </p:sp>
      <p:sp>
        <p:nvSpPr>
          <p:cNvPr id="668683" name="Rectangle 11"/>
          <p:cNvSpPr>
            <a:spLocks noChangeArrowheads="1"/>
          </p:cNvSpPr>
          <p:nvPr/>
        </p:nvSpPr>
        <p:spPr bwMode="auto">
          <a:xfrm>
            <a:off x="4452724" y="3861048"/>
            <a:ext cx="4191000" cy="1066800"/>
          </a:xfrm>
          <a:prstGeom prst="rect">
            <a:avLst/>
          </a:prstGeom>
          <a:noFill/>
          <a:ln w="9525">
            <a:noFill/>
            <a:miter lim="800000"/>
            <a:headEnd/>
            <a:tailEnd/>
          </a:ln>
          <a:effectLst/>
        </p:spPr>
        <p:txBody>
          <a:bodyPr/>
          <a:lstStyle/>
          <a:p>
            <a:pPr marL="342900" indent="-342900">
              <a:spcBef>
                <a:spcPct val="20000"/>
              </a:spcBef>
              <a:buClr>
                <a:schemeClr val="folHlink"/>
              </a:buClr>
              <a:buSzPct val="75000"/>
              <a:buFont typeface="Wingdings" pitchFamily="2" charset="2"/>
              <a:buNone/>
            </a:pPr>
            <a:r>
              <a:rPr lang="es-ES_tradnl" dirty="0"/>
              <a:t>(nº de niveles– 1) </a:t>
            </a:r>
            <a:r>
              <a:rPr lang="es-ES_tradnl" sz="2800" b="1" dirty="0">
                <a:solidFill>
                  <a:srgbClr val="CC3300"/>
                </a:solidFill>
                <a:sym typeface="Symbol" pitchFamily="18" charset="2"/>
              </a:rPr>
              <a:t></a:t>
            </a:r>
            <a:r>
              <a:rPr lang="es-ES_tradnl" sz="2800" b="1" dirty="0">
                <a:solidFill>
                  <a:srgbClr val="CC3300"/>
                </a:solidFill>
                <a:sym typeface="Wingdings" pitchFamily="2" charset="2"/>
              </a:rPr>
              <a:t> </a:t>
            </a:r>
          </a:p>
          <a:p>
            <a:pPr marL="342900" indent="-342900">
              <a:spcBef>
                <a:spcPct val="20000"/>
              </a:spcBef>
              <a:buClr>
                <a:schemeClr val="folHlink"/>
              </a:buClr>
              <a:buSzPct val="75000"/>
              <a:buFont typeface="Wingdings" pitchFamily="2" charset="2"/>
              <a:buNone/>
            </a:pPr>
            <a:r>
              <a:rPr lang="es-ES_tradnl" sz="2800" b="1" dirty="0">
                <a:solidFill>
                  <a:srgbClr val="CC3300"/>
                </a:solidFill>
                <a:sym typeface="Wingdings" pitchFamily="2" charset="2"/>
              </a:rPr>
              <a:t>    </a:t>
            </a:r>
            <a:r>
              <a:rPr lang="es-ES_tradnl" dirty="0">
                <a:sym typeface="Wingdings" pitchFamily="2" charset="2"/>
              </a:rPr>
              <a:t>(</a:t>
            </a:r>
            <a:r>
              <a:rPr lang="es-ES_tradnl" b="1" dirty="0">
                <a:solidFill>
                  <a:srgbClr val="0070C0"/>
                </a:solidFill>
                <a:sym typeface="Wingdings" pitchFamily="2" charset="2"/>
              </a:rPr>
              <a:t>J</a:t>
            </a:r>
            <a:r>
              <a:rPr lang="es-ES_tradnl" b="1" dirty="0">
                <a:sym typeface="Wingdings" pitchFamily="2" charset="2"/>
              </a:rPr>
              <a:t> – 1</a:t>
            </a:r>
            <a:r>
              <a:rPr lang="es-ES_tradnl" dirty="0">
                <a:sym typeface="Wingdings" pitchFamily="2" charset="2"/>
              </a:rPr>
              <a:t>)=(3-1)=</a:t>
            </a:r>
            <a:r>
              <a:rPr lang="es-ES_tradnl" b="1" dirty="0">
                <a:solidFill>
                  <a:srgbClr val="CC3300"/>
                </a:solidFill>
                <a:sym typeface="Wingdings" pitchFamily="2" charset="2"/>
              </a:rPr>
              <a:t>2 </a:t>
            </a:r>
            <a:r>
              <a:rPr lang="es-ES_tradnl" b="1" dirty="0" err="1">
                <a:solidFill>
                  <a:srgbClr val="CC3300"/>
                </a:solidFill>
                <a:sym typeface="Wingdings" pitchFamily="2" charset="2"/>
              </a:rPr>
              <a:t>g.l.</a:t>
            </a:r>
            <a:endParaRPr lang="es-ES_tradnl" b="1" dirty="0">
              <a:solidFill>
                <a:srgbClr val="CC3300"/>
              </a:solidFill>
            </a:endParaRPr>
          </a:p>
        </p:txBody>
      </p:sp>
      <p:sp>
        <p:nvSpPr>
          <p:cNvPr id="19" name="Rectangle 4"/>
          <p:cNvSpPr>
            <a:spLocks noChangeArrowheads="1"/>
          </p:cNvSpPr>
          <p:nvPr/>
        </p:nvSpPr>
        <p:spPr bwMode="auto">
          <a:xfrm>
            <a:off x="228600" y="698376"/>
            <a:ext cx="8534400" cy="1218456"/>
          </a:xfrm>
          <a:prstGeom prst="rect">
            <a:avLst/>
          </a:prstGeom>
          <a:noFill/>
          <a:ln w="9525">
            <a:noFill/>
            <a:miter lim="800000"/>
            <a:headEnd/>
            <a:tailEnd/>
          </a:ln>
          <a:effectLst/>
        </p:spPr>
        <p:txBody>
          <a:bodyPr/>
          <a:lstStyle/>
          <a:p>
            <a:pPr>
              <a:spcBef>
                <a:spcPct val="20000"/>
              </a:spcBef>
              <a:spcAft>
                <a:spcPts val="600"/>
              </a:spcAft>
              <a:buClr>
                <a:schemeClr val="folHlink"/>
              </a:buClr>
              <a:buSzPct val="150000"/>
              <a:buFont typeface="Wingdings" pitchFamily="2" charset="2"/>
              <a:buChar char="§"/>
              <a:tabLst>
                <a:tab pos="101600" algn="l"/>
              </a:tabLst>
            </a:pPr>
            <a:r>
              <a:rPr lang="es-ES_tradnl" b="1" dirty="0"/>
              <a:t> Suma de Cuadrados </a:t>
            </a:r>
            <a:r>
              <a:rPr lang="es-ES_tradnl" b="1" dirty="0">
                <a:solidFill>
                  <a:schemeClr val="accent5"/>
                </a:solidFill>
              </a:rPr>
              <a:t>Total</a:t>
            </a:r>
            <a:endParaRPr lang="es-ES_tradnl" dirty="0">
              <a:solidFill>
                <a:schemeClr val="accent5"/>
              </a:solidFill>
            </a:endParaRPr>
          </a:p>
        </p:txBody>
      </p:sp>
      <p:graphicFrame>
        <p:nvGraphicFramePr>
          <p:cNvPr id="20" name="Object 5"/>
          <p:cNvGraphicFramePr>
            <a:graphicFrameLocks noChangeAspect="1"/>
          </p:cNvGraphicFramePr>
          <p:nvPr/>
        </p:nvGraphicFramePr>
        <p:xfrm>
          <a:off x="5220073" y="692698"/>
          <a:ext cx="1547813" cy="392113"/>
        </p:xfrm>
        <a:graphic>
          <a:graphicData uri="http://schemas.openxmlformats.org/presentationml/2006/ole">
            <mc:AlternateContent xmlns:mc="http://schemas.openxmlformats.org/markup-compatibility/2006">
              <mc:Choice xmlns:v="urn:schemas-microsoft-com:vml" Requires="v">
                <p:oleObj spid="_x0000_s841333" name="Equation" r:id="rId8" imgW="914400" imgH="190440" progId="Equation.DSMT4">
                  <p:embed/>
                </p:oleObj>
              </mc:Choice>
              <mc:Fallback>
                <p:oleObj name="Equation" r:id="rId8" imgW="914400" imgH="190440" progId="Equation.DSMT4">
                  <p:embed/>
                  <p:pic>
                    <p:nvPicPr>
                      <p:cNvPr id="0"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0073" y="692698"/>
                        <a:ext cx="1547813" cy="39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Rectangle 11"/>
          <p:cNvSpPr>
            <a:spLocks noChangeArrowheads="1"/>
          </p:cNvSpPr>
          <p:nvPr/>
        </p:nvSpPr>
        <p:spPr bwMode="auto">
          <a:xfrm>
            <a:off x="107505" y="1196752"/>
            <a:ext cx="8784976" cy="576064"/>
          </a:xfrm>
          <a:prstGeom prst="rect">
            <a:avLst/>
          </a:prstGeom>
          <a:noFill/>
          <a:ln w="9525">
            <a:noFill/>
            <a:miter lim="800000"/>
            <a:headEnd/>
            <a:tailEnd/>
          </a:ln>
          <a:effectLst/>
        </p:spPr>
        <p:txBody>
          <a:bodyPr/>
          <a:lstStyle/>
          <a:p>
            <a:pPr marL="342900" indent="-342900" algn="ctr">
              <a:spcBef>
                <a:spcPct val="20000"/>
              </a:spcBef>
              <a:buClr>
                <a:schemeClr val="folHlink"/>
              </a:buClr>
              <a:buSzPct val="75000"/>
              <a:buFont typeface="Wingdings" pitchFamily="2" charset="2"/>
              <a:buNone/>
            </a:pPr>
            <a:r>
              <a:rPr lang="es-ES_tradnl" dirty="0"/>
              <a:t>(nº de datos– 1) </a:t>
            </a:r>
            <a:r>
              <a:rPr lang="es-ES_tradnl" sz="2800" b="1" dirty="0">
                <a:solidFill>
                  <a:srgbClr val="CC3300"/>
                </a:solidFill>
                <a:sym typeface="Symbol" pitchFamily="18" charset="2"/>
              </a:rPr>
              <a:t></a:t>
            </a:r>
            <a:r>
              <a:rPr lang="es-ES_tradnl" sz="2800" b="1" dirty="0">
                <a:solidFill>
                  <a:srgbClr val="CC3300"/>
                </a:solidFill>
                <a:sym typeface="Wingdings" pitchFamily="2" charset="2"/>
              </a:rPr>
              <a:t> </a:t>
            </a:r>
            <a:r>
              <a:rPr lang="es-ES_tradnl" dirty="0">
                <a:sym typeface="Wingdings" pitchFamily="2" charset="2"/>
              </a:rPr>
              <a:t>(</a:t>
            </a:r>
            <a:r>
              <a:rPr lang="es-ES_tradnl" b="1" dirty="0" err="1">
                <a:solidFill>
                  <a:srgbClr val="0070C0"/>
                </a:solidFill>
                <a:sym typeface="Wingdings" pitchFamily="2" charset="2"/>
              </a:rPr>
              <a:t>IxJxN</a:t>
            </a:r>
            <a:r>
              <a:rPr lang="es-ES_tradnl" b="1" dirty="0">
                <a:sym typeface="Wingdings" pitchFamily="2" charset="2"/>
              </a:rPr>
              <a:t> – 1</a:t>
            </a:r>
            <a:r>
              <a:rPr lang="es-ES_tradnl" dirty="0">
                <a:sym typeface="Wingdings" pitchFamily="2" charset="2"/>
              </a:rPr>
              <a:t>)=(3x3x2 - 1)=</a:t>
            </a:r>
            <a:r>
              <a:rPr lang="es-ES_tradnl" b="1" dirty="0">
                <a:solidFill>
                  <a:srgbClr val="CC3300"/>
                </a:solidFill>
                <a:sym typeface="Wingdings" pitchFamily="2" charset="2"/>
              </a:rPr>
              <a:t>17 </a:t>
            </a:r>
            <a:r>
              <a:rPr lang="es-ES_tradnl" b="1" dirty="0" err="1">
                <a:solidFill>
                  <a:srgbClr val="CC3300"/>
                </a:solidFill>
                <a:sym typeface="Wingdings" pitchFamily="2" charset="2"/>
              </a:rPr>
              <a:t>g.l.</a:t>
            </a:r>
            <a:endParaRPr lang="es-ES_tradnl" b="1" dirty="0">
              <a:solidFill>
                <a:srgbClr val="CC3300"/>
              </a:solidFill>
            </a:endParaRPr>
          </a:p>
        </p:txBody>
      </p:sp>
      <p:sp>
        <p:nvSpPr>
          <p:cNvPr id="2" name="Rectángulo 1"/>
          <p:cNvSpPr/>
          <p:nvPr/>
        </p:nvSpPr>
        <p:spPr>
          <a:xfrm>
            <a:off x="323528" y="2076334"/>
            <a:ext cx="6192688" cy="461665"/>
          </a:xfrm>
          <a:prstGeom prst="rect">
            <a:avLst/>
          </a:prstGeom>
        </p:spPr>
        <p:txBody>
          <a:bodyPr wrap="square">
            <a:spAutoFit/>
          </a:bodyPr>
          <a:lstStyle/>
          <a:p>
            <a:pPr>
              <a:spcBef>
                <a:spcPct val="20000"/>
              </a:spcBef>
              <a:spcAft>
                <a:spcPts val="600"/>
              </a:spcAft>
              <a:buClr>
                <a:schemeClr val="folHlink"/>
              </a:buClr>
              <a:buSzPct val="150000"/>
              <a:buFont typeface="Wingdings" pitchFamily="2" charset="2"/>
              <a:buChar char="§"/>
              <a:tabLst>
                <a:tab pos="101600" algn="l"/>
              </a:tabLst>
            </a:pPr>
            <a:r>
              <a:rPr lang="es-ES_tradnl" b="1" dirty="0"/>
              <a:t> Suma de Cuadrados </a:t>
            </a:r>
            <a:r>
              <a:rPr lang="es-ES_tradnl" b="1" dirty="0">
                <a:solidFill>
                  <a:srgbClr val="008000"/>
                </a:solidFill>
              </a:rPr>
              <a:t>Factores</a:t>
            </a:r>
            <a:endParaRPr lang="es-ES_tradnl" dirty="0">
              <a:solidFill>
                <a:srgbClr val="008000"/>
              </a:solidFill>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2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 presetClass="entr" presetSubtype="8" fill="hold" nodeType="afterEffect">
                                  <p:stCondLst>
                                    <p:cond delay="0"/>
                                  </p:stCondLst>
                                  <p:childTnLst>
                                    <p:set>
                                      <p:cBhvr>
                                        <p:cTn id="11" dur="1" fill="hold">
                                          <p:stCondLst>
                                            <p:cond delay="0"/>
                                          </p:stCondLst>
                                        </p:cTn>
                                        <p:tgtEl>
                                          <p:spTgt spid="668676"/>
                                        </p:tgtEl>
                                        <p:attrNameLst>
                                          <p:attrName>style.visibility</p:attrName>
                                        </p:attrNameLst>
                                      </p:cBhvr>
                                      <p:to>
                                        <p:strVal val="visible"/>
                                      </p:to>
                                    </p:set>
                                    <p:anim calcmode="lin" valueType="num">
                                      <p:cBhvr additive="base">
                                        <p:cTn id="12" dur="2000" fill="hold"/>
                                        <p:tgtEl>
                                          <p:spTgt spid="668676"/>
                                        </p:tgtEl>
                                        <p:attrNameLst>
                                          <p:attrName>ppt_x</p:attrName>
                                        </p:attrNameLst>
                                      </p:cBhvr>
                                      <p:tavLst>
                                        <p:tav tm="0">
                                          <p:val>
                                            <p:strVal val="0-#ppt_w/2"/>
                                          </p:val>
                                        </p:tav>
                                        <p:tav tm="100000">
                                          <p:val>
                                            <p:strVal val="#ppt_x"/>
                                          </p:val>
                                        </p:tav>
                                      </p:tavLst>
                                    </p:anim>
                                    <p:anim calcmode="lin" valueType="num">
                                      <p:cBhvr additive="base">
                                        <p:cTn id="13" dur="2000" fill="hold"/>
                                        <p:tgtEl>
                                          <p:spTgt spid="66867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68678"/>
                                        </p:tgtEl>
                                        <p:attrNameLst>
                                          <p:attrName>style.visibility</p:attrName>
                                        </p:attrNameLst>
                                      </p:cBhvr>
                                      <p:to>
                                        <p:strVal val="visible"/>
                                      </p:to>
                                    </p:set>
                                    <p:animEffect transition="in" filter="wipe(left)">
                                      <p:cBhvr>
                                        <p:cTn id="18" dur="500"/>
                                        <p:tgtEl>
                                          <p:spTgt spid="668678"/>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668679"/>
                                        </p:tgtEl>
                                        <p:attrNameLst>
                                          <p:attrName>style.visibility</p:attrName>
                                        </p:attrNameLst>
                                      </p:cBhvr>
                                      <p:to>
                                        <p:strVal val="visible"/>
                                      </p:to>
                                    </p:set>
                                    <p:animEffect transition="in" filter="wipe(up)">
                                      <p:cBhvr>
                                        <p:cTn id="22" dur="2000"/>
                                        <p:tgtEl>
                                          <p:spTgt spid="668679"/>
                                        </p:tgtEl>
                                      </p:cBhvr>
                                    </p:animEffect>
                                  </p:childTnLst>
                                </p:cTn>
                              </p:par>
                            </p:childTnLst>
                          </p:cTn>
                        </p:par>
                        <p:par>
                          <p:cTn id="23" fill="hold">
                            <p:stCondLst>
                              <p:cond delay="2500"/>
                            </p:stCondLst>
                            <p:childTnLst>
                              <p:par>
                                <p:cTn id="24" presetID="2" presetClass="entr" presetSubtype="8" fill="hold" nodeType="afterEffect">
                                  <p:stCondLst>
                                    <p:cond delay="2000"/>
                                  </p:stCondLst>
                                  <p:childTnLst>
                                    <p:set>
                                      <p:cBhvr>
                                        <p:cTn id="25" dur="1" fill="hold">
                                          <p:stCondLst>
                                            <p:cond delay="0"/>
                                          </p:stCondLst>
                                        </p:cTn>
                                        <p:tgtEl>
                                          <p:spTgt spid="668680"/>
                                        </p:tgtEl>
                                        <p:attrNameLst>
                                          <p:attrName>style.visibility</p:attrName>
                                        </p:attrNameLst>
                                      </p:cBhvr>
                                      <p:to>
                                        <p:strVal val="visible"/>
                                      </p:to>
                                    </p:set>
                                    <p:anim calcmode="lin" valueType="num">
                                      <p:cBhvr additive="base">
                                        <p:cTn id="26" dur="500" fill="hold"/>
                                        <p:tgtEl>
                                          <p:spTgt spid="668680"/>
                                        </p:tgtEl>
                                        <p:attrNameLst>
                                          <p:attrName>ppt_x</p:attrName>
                                        </p:attrNameLst>
                                      </p:cBhvr>
                                      <p:tavLst>
                                        <p:tav tm="0">
                                          <p:val>
                                            <p:strVal val="0-#ppt_w/2"/>
                                          </p:val>
                                        </p:tav>
                                        <p:tav tm="100000">
                                          <p:val>
                                            <p:strVal val="#ppt_x"/>
                                          </p:val>
                                        </p:tav>
                                      </p:tavLst>
                                    </p:anim>
                                    <p:anim calcmode="lin" valueType="num">
                                      <p:cBhvr additive="base">
                                        <p:cTn id="27" dur="500" fill="hold"/>
                                        <p:tgtEl>
                                          <p:spTgt spid="668680"/>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8682"/>
                                        </p:tgtEl>
                                        <p:attrNameLst>
                                          <p:attrName>style.visibility</p:attrName>
                                        </p:attrNameLst>
                                      </p:cBhvr>
                                      <p:to>
                                        <p:strVal val="visible"/>
                                      </p:to>
                                    </p:set>
                                    <p:animEffect transition="in" filter="wipe(left)">
                                      <p:cBhvr>
                                        <p:cTn id="32" dur="500"/>
                                        <p:tgtEl>
                                          <p:spTgt spid="668682"/>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668683"/>
                                        </p:tgtEl>
                                        <p:attrNameLst>
                                          <p:attrName>style.visibility</p:attrName>
                                        </p:attrNameLst>
                                      </p:cBhvr>
                                      <p:to>
                                        <p:strVal val="visible"/>
                                      </p:to>
                                    </p:set>
                                    <p:animEffect transition="in" filter="wipe(left)">
                                      <p:cBhvr>
                                        <p:cTn id="36" dur="500"/>
                                        <p:tgtEl>
                                          <p:spTgt spid="6686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8" grpId="0" animBg="1"/>
      <p:bldP spid="668679" grpId="0" autoUpdateAnimBg="0"/>
      <p:bldP spid="668682" grpId="0" animBg="1"/>
      <p:bldP spid="668683" grpId="0" autoUpdateAnimBg="0"/>
      <p:bldP spid="21" grpId="0" build="p" bldLvl="2"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674" name="Rectangle 2"/>
          <p:cNvSpPr>
            <a:spLocks noGrp="1" noChangeArrowheads="1"/>
          </p:cNvSpPr>
          <p:nvPr>
            <p:ph type="title"/>
          </p:nvPr>
        </p:nvSpPr>
        <p:spPr/>
        <p:txBody>
          <a:bodyPr/>
          <a:lstStyle/>
          <a:p>
            <a:r>
              <a:rPr lang="es-ES_tradnl" dirty="0">
                <a:cs typeface="Times New Roman" pitchFamily="18" charset="0"/>
              </a:rPr>
              <a:t>Sumas de Cuadrados y </a:t>
            </a:r>
            <a:r>
              <a:rPr lang="es-ES_tradnl" dirty="0" err="1">
                <a:cs typeface="Times New Roman" pitchFamily="18" charset="0"/>
              </a:rPr>
              <a:t>g.l.</a:t>
            </a:r>
            <a:endParaRPr lang="es-ES" i="1" dirty="0">
              <a:cs typeface="Times New Roman" pitchFamily="18" charset="0"/>
            </a:endParaRPr>
          </a:p>
        </p:txBody>
      </p:sp>
      <p:graphicFrame>
        <p:nvGraphicFramePr>
          <p:cNvPr id="516102" name="Object 6"/>
          <p:cNvGraphicFramePr>
            <a:graphicFrameLocks noChangeAspect="1"/>
          </p:cNvGraphicFramePr>
          <p:nvPr>
            <p:extLst>
              <p:ext uri="{D42A27DB-BD31-4B8C-83A1-F6EECF244321}">
                <p14:modId xmlns:p14="http://schemas.microsoft.com/office/powerpoint/2010/main" val="2972191055"/>
              </p:ext>
            </p:extLst>
          </p:nvPr>
        </p:nvGraphicFramePr>
        <p:xfrm>
          <a:off x="2226965" y="2252853"/>
          <a:ext cx="3678237" cy="569913"/>
        </p:xfrm>
        <a:graphic>
          <a:graphicData uri="http://schemas.openxmlformats.org/presentationml/2006/ole">
            <mc:AlternateContent xmlns:mc="http://schemas.openxmlformats.org/markup-compatibility/2006">
              <mc:Choice xmlns:v="urn:schemas-microsoft-com:vml" Requires="v">
                <p:oleObj spid="_x0000_s1140893" name="Equation" r:id="rId4" imgW="1663560" imgH="228600" progId="Equation.DSMT4">
                  <p:embed/>
                </p:oleObj>
              </mc:Choice>
              <mc:Fallback>
                <p:oleObj name="Equation" r:id="rId4" imgW="166356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l="-1515" t="-7874" r="-1515" b="-7874"/>
                      <a:stretch>
                        <a:fillRect/>
                      </a:stretch>
                    </p:blipFill>
                    <p:spPr bwMode="auto">
                      <a:xfrm>
                        <a:off x="2226965" y="2252853"/>
                        <a:ext cx="3678237" cy="569913"/>
                      </a:xfrm>
                      <a:prstGeom prst="rect">
                        <a:avLst/>
                      </a:prstGeom>
                      <a:noFill/>
                      <a:ln>
                        <a:noFill/>
                      </a:ln>
                      <a:extLst/>
                    </p:spPr>
                  </p:pic>
                </p:oleObj>
              </mc:Fallback>
            </mc:AlternateContent>
          </a:graphicData>
        </a:graphic>
      </p:graphicFrame>
      <p:sp>
        <p:nvSpPr>
          <p:cNvPr id="17" name="AutoShape 5"/>
          <p:cNvSpPr>
            <a:spLocks noChangeArrowheads="1"/>
          </p:cNvSpPr>
          <p:nvPr/>
        </p:nvSpPr>
        <p:spPr bwMode="auto">
          <a:xfrm rot="16200000">
            <a:off x="3894634" y="2818940"/>
            <a:ext cx="457200" cy="723900"/>
          </a:xfrm>
          <a:prstGeom prst="leftArrow">
            <a:avLst>
              <a:gd name="adj1" fmla="val 63889"/>
              <a:gd name="adj2" fmla="val 36458"/>
            </a:avLst>
          </a:prstGeom>
          <a:solidFill>
            <a:srgbClr val="CC3300"/>
          </a:solidFill>
          <a:ln w="12700" cap="sq">
            <a:solidFill>
              <a:schemeClr val="tx1"/>
            </a:solidFill>
            <a:miter lim="800000"/>
            <a:headEnd type="none" w="sm" len="sm"/>
            <a:tailEnd type="none" w="sm" len="sm"/>
          </a:ln>
          <a:effectLst/>
        </p:spPr>
        <p:txBody>
          <a:bodyPr wrap="none" anchor="ctr"/>
          <a:lstStyle/>
          <a:p>
            <a:endParaRPr lang="es-ES"/>
          </a:p>
        </p:txBody>
      </p:sp>
      <p:sp>
        <p:nvSpPr>
          <p:cNvPr id="18" name="Rectangle 6"/>
          <p:cNvSpPr>
            <a:spLocks noChangeArrowheads="1"/>
          </p:cNvSpPr>
          <p:nvPr/>
        </p:nvSpPr>
        <p:spPr bwMode="auto">
          <a:xfrm>
            <a:off x="554360" y="3534761"/>
            <a:ext cx="7315200" cy="609600"/>
          </a:xfrm>
          <a:prstGeom prst="rect">
            <a:avLst/>
          </a:prstGeom>
          <a:noFill/>
          <a:ln w="9525">
            <a:noFill/>
            <a:miter lim="800000"/>
            <a:headEnd/>
            <a:tailEnd/>
          </a:ln>
          <a:effectLst/>
        </p:spPr>
        <p:txBody>
          <a:bodyPr/>
          <a:lstStyle/>
          <a:p>
            <a:pPr marL="342900" indent="-342900">
              <a:spcBef>
                <a:spcPct val="20000"/>
              </a:spcBef>
              <a:buClr>
                <a:schemeClr val="folHlink"/>
              </a:buClr>
              <a:buSzPct val="75000"/>
              <a:buFont typeface="Wingdings" pitchFamily="2" charset="2"/>
              <a:buNone/>
            </a:pPr>
            <a:r>
              <a:rPr lang="es-ES_tradnl" dirty="0">
                <a:sym typeface="Wingdings" pitchFamily="2" charset="2"/>
              </a:rPr>
              <a:t>(</a:t>
            </a:r>
            <a:r>
              <a:rPr lang="es-ES_tradnl" b="1" dirty="0">
                <a:solidFill>
                  <a:srgbClr val="0070C0"/>
                </a:solidFill>
                <a:sym typeface="Wingdings" pitchFamily="2" charset="2"/>
              </a:rPr>
              <a:t>I</a:t>
            </a:r>
            <a:r>
              <a:rPr lang="es-ES_tradnl" dirty="0">
                <a:sym typeface="Wingdings" pitchFamily="2" charset="2"/>
              </a:rPr>
              <a:t> – 1)x(</a:t>
            </a:r>
            <a:r>
              <a:rPr lang="es-ES_tradnl" b="1" dirty="0">
                <a:solidFill>
                  <a:srgbClr val="0070C0"/>
                </a:solidFill>
                <a:sym typeface="Wingdings" pitchFamily="2" charset="2"/>
              </a:rPr>
              <a:t>J</a:t>
            </a:r>
            <a:r>
              <a:rPr lang="es-ES_tradnl" dirty="0">
                <a:sym typeface="Wingdings" pitchFamily="2" charset="2"/>
              </a:rPr>
              <a:t> – 1) </a:t>
            </a:r>
            <a:r>
              <a:rPr lang="es-ES_tradnl" sz="2800" b="1" dirty="0">
                <a:solidFill>
                  <a:srgbClr val="CC3300"/>
                </a:solidFill>
                <a:sym typeface="Symbol" pitchFamily="18" charset="2"/>
              </a:rPr>
              <a:t></a:t>
            </a:r>
            <a:r>
              <a:rPr lang="es-ES_tradnl" dirty="0">
                <a:sym typeface="Wingdings" pitchFamily="2" charset="2"/>
              </a:rPr>
              <a:t> (3-1)x(3-1) = 2x2 = </a:t>
            </a:r>
            <a:r>
              <a:rPr lang="es-ES_tradnl" b="1" dirty="0">
                <a:solidFill>
                  <a:srgbClr val="CC3300"/>
                </a:solidFill>
                <a:sym typeface="Wingdings" pitchFamily="2" charset="2"/>
              </a:rPr>
              <a:t>4 </a:t>
            </a:r>
            <a:r>
              <a:rPr lang="es-ES_tradnl" b="1" dirty="0" err="1">
                <a:solidFill>
                  <a:srgbClr val="CC3300"/>
                </a:solidFill>
                <a:sym typeface="Wingdings" pitchFamily="2" charset="2"/>
              </a:rPr>
              <a:t>g.l.</a:t>
            </a:r>
            <a:endParaRPr lang="es-ES_tradnl" b="1" dirty="0">
              <a:solidFill>
                <a:srgbClr val="CC3300"/>
              </a:solidFill>
              <a:sym typeface="Wingdings" pitchFamily="2" charset="2"/>
            </a:endParaRPr>
          </a:p>
        </p:txBody>
      </p:sp>
      <p:sp>
        <p:nvSpPr>
          <p:cNvPr id="15" name="Rectángulo 14"/>
          <p:cNvSpPr/>
          <p:nvPr/>
        </p:nvSpPr>
        <p:spPr>
          <a:xfrm>
            <a:off x="323528" y="837851"/>
            <a:ext cx="6192688" cy="461665"/>
          </a:xfrm>
          <a:prstGeom prst="rect">
            <a:avLst/>
          </a:prstGeom>
        </p:spPr>
        <p:txBody>
          <a:bodyPr wrap="square">
            <a:spAutoFit/>
          </a:bodyPr>
          <a:lstStyle/>
          <a:p>
            <a:pPr>
              <a:spcBef>
                <a:spcPct val="20000"/>
              </a:spcBef>
              <a:spcAft>
                <a:spcPts val="600"/>
              </a:spcAft>
              <a:buClr>
                <a:schemeClr val="folHlink"/>
              </a:buClr>
              <a:buSzPct val="150000"/>
              <a:buFont typeface="Wingdings" pitchFamily="2" charset="2"/>
              <a:buChar char="§"/>
              <a:tabLst>
                <a:tab pos="101600" algn="l"/>
              </a:tabLst>
            </a:pPr>
            <a:r>
              <a:rPr lang="es-ES_tradnl" b="1" dirty="0"/>
              <a:t> Suma de Cuadrados </a:t>
            </a:r>
            <a:r>
              <a:rPr lang="es-ES_tradnl" b="1" dirty="0">
                <a:solidFill>
                  <a:srgbClr val="008000"/>
                </a:solidFill>
              </a:rPr>
              <a:t>Interacción</a:t>
            </a:r>
            <a:endParaRPr lang="es-ES_tradnl" dirty="0">
              <a:solidFill>
                <a:srgbClr val="008000"/>
              </a:solidFill>
            </a:endParaRPr>
          </a:p>
        </p:txBody>
      </p:sp>
      <p:sp>
        <p:nvSpPr>
          <p:cNvPr id="16" name="Rectángulo 15"/>
          <p:cNvSpPr/>
          <p:nvPr/>
        </p:nvSpPr>
        <p:spPr>
          <a:xfrm>
            <a:off x="1115616" y="1545352"/>
            <a:ext cx="6192688" cy="461665"/>
          </a:xfrm>
          <a:prstGeom prst="rect">
            <a:avLst/>
          </a:prstGeom>
        </p:spPr>
        <p:txBody>
          <a:bodyPr wrap="square">
            <a:spAutoFit/>
          </a:bodyPr>
          <a:lstStyle/>
          <a:p>
            <a:pPr>
              <a:spcBef>
                <a:spcPct val="20000"/>
              </a:spcBef>
              <a:spcAft>
                <a:spcPts val="600"/>
              </a:spcAft>
              <a:buClr>
                <a:schemeClr val="folHlink"/>
              </a:buClr>
              <a:buSzPct val="150000"/>
              <a:tabLst>
                <a:tab pos="101600" algn="l"/>
              </a:tabLst>
            </a:pPr>
            <a:r>
              <a:rPr lang="es-ES_tradnl" b="1" dirty="0"/>
              <a:t>SC Factor i x Factor j = </a:t>
            </a:r>
            <a:r>
              <a:rPr lang="es-ES_tradnl" b="1" dirty="0" err="1">
                <a:solidFill>
                  <a:srgbClr val="008000"/>
                </a:solidFill>
              </a:rPr>
              <a:t>SC</a:t>
            </a:r>
            <a:r>
              <a:rPr lang="es-ES_tradnl" b="1" baseline="-25000" dirty="0" err="1">
                <a:solidFill>
                  <a:srgbClr val="008000"/>
                </a:solidFill>
              </a:rPr>
              <a:t>FixFj</a:t>
            </a:r>
            <a:r>
              <a:rPr lang="es-ES_tradnl" b="1" dirty="0">
                <a:solidFill>
                  <a:srgbClr val="008000"/>
                </a:solidFill>
              </a:rPr>
              <a:t> </a:t>
            </a:r>
            <a:endParaRPr lang="es-ES_tradnl" dirty="0">
              <a:solidFill>
                <a:srgbClr val="008000"/>
              </a:solidFill>
            </a:endParaRPr>
          </a:p>
        </p:txBody>
      </p:sp>
      <p:sp>
        <p:nvSpPr>
          <p:cNvPr id="22" name="Rectangle 6"/>
          <p:cNvSpPr>
            <a:spLocks noChangeArrowheads="1"/>
          </p:cNvSpPr>
          <p:nvPr/>
        </p:nvSpPr>
        <p:spPr bwMode="auto">
          <a:xfrm>
            <a:off x="827584" y="4603284"/>
            <a:ext cx="7704657" cy="1068821"/>
          </a:xfrm>
          <a:prstGeom prst="rect">
            <a:avLst/>
          </a:prstGeom>
          <a:noFill/>
          <a:ln w="9525">
            <a:noFill/>
            <a:miter lim="800000"/>
            <a:headEnd/>
            <a:tailEnd/>
          </a:ln>
          <a:effectLst/>
        </p:spPr>
        <p:txBody>
          <a:bodyPr/>
          <a:lstStyle/>
          <a:p>
            <a:pPr marL="342900" indent="-342900">
              <a:spcBef>
                <a:spcPct val="20000"/>
              </a:spcBef>
              <a:buClr>
                <a:schemeClr val="folHlink"/>
              </a:buClr>
              <a:buSzPct val="75000"/>
              <a:buFont typeface="Wingdings" pitchFamily="2" charset="2"/>
              <a:buNone/>
            </a:pPr>
            <a:r>
              <a:rPr lang="es-ES_tradnl" dirty="0">
                <a:sym typeface="Wingdings" pitchFamily="2" charset="2"/>
              </a:rPr>
              <a:t>… Más adelante veremos con más detalle qué representan las interacciones entre factores.</a:t>
            </a:r>
            <a:endParaRPr lang="es-ES_tradnl" b="1" dirty="0">
              <a:solidFill>
                <a:srgbClr val="CC3300"/>
              </a:solidFill>
              <a:sym typeface="Wingdings" pitchFamily="2" charset="2"/>
            </a:endParaRPr>
          </a:p>
        </p:txBody>
      </p:sp>
    </p:spTree>
    <p:extLst>
      <p:ext uri="{BB962C8B-B14F-4D97-AF65-F5344CB8AC3E}">
        <p14:creationId xmlns:p14="http://schemas.microsoft.com/office/powerpoint/2010/main" val="229488146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516102"/>
                                        </p:tgtEl>
                                        <p:attrNameLst>
                                          <p:attrName>style.visibility</p:attrName>
                                        </p:attrNameLst>
                                      </p:cBhvr>
                                      <p:to>
                                        <p:strVal val="visible"/>
                                      </p:to>
                                    </p:set>
                                    <p:animEffect transition="in" filter="dissolve">
                                      <p:cBhvr>
                                        <p:cTn id="7" dur="500"/>
                                        <p:tgtEl>
                                          <p:spTgt spid="51610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1+#ppt_w/2"/>
                                          </p:val>
                                        </p:tav>
                                        <p:tav tm="100000">
                                          <p:val>
                                            <p:strVal val="#ppt_x"/>
                                          </p:val>
                                        </p:tav>
                                      </p:tavLst>
                                    </p:anim>
                                    <p:anim calcmode="lin" valueType="num">
                                      <p:cBhvr additive="base">
                                        <p:cTn id="13" dur="500" fill="hold"/>
                                        <p:tgtEl>
                                          <p:spTgt spid="17"/>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up)">
                                      <p:cBhvr>
                                        <p:cTn id="17" dur="500"/>
                                        <p:tgtEl>
                                          <p:spTgt spid="18"/>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up)">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utoUpdateAnimBg="0"/>
      <p:bldP spid="22"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4579" name="Rectangle 3">
            <a:extLst>
              <a:ext uri="{FF2B5EF4-FFF2-40B4-BE49-F238E27FC236}">
                <a16:creationId xmlns:a16="http://schemas.microsoft.com/office/drawing/2014/main" id="{FDE9C545-C335-3E45-83F6-7397E4301228}"/>
              </a:ext>
            </a:extLst>
          </p:cNvPr>
          <p:cNvSpPr>
            <a:spLocks noGrp="1" noChangeArrowheads="1"/>
          </p:cNvSpPr>
          <p:nvPr>
            <p:ph type="title"/>
          </p:nvPr>
        </p:nvSpPr>
        <p:spPr>
          <a:xfrm>
            <a:off x="107950" y="115888"/>
            <a:ext cx="8467725" cy="549275"/>
          </a:xfrm>
          <a:noFill/>
          <a:ln/>
        </p:spPr>
        <p:txBody>
          <a:bodyPr>
            <a:normAutofit fontScale="90000"/>
          </a:bodyPr>
          <a:lstStyle/>
          <a:p>
            <a:r>
              <a:rPr lang="es-ES_tradnl" altLang="es-ES" sz="3600" dirty="0"/>
              <a:t>Cálculo de las Sumas de Cuadrados y </a:t>
            </a:r>
            <a:r>
              <a:rPr lang="es-ES_tradnl" altLang="es-ES" sz="3600" dirty="0" err="1"/>
              <a:t>g.l</a:t>
            </a:r>
            <a:r>
              <a:rPr lang="es-ES_tradnl" altLang="es-ES" sz="3600" dirty="0"/>
              <a:t>.</a:t>
            </a:r>
            <a:endParaRPr lang="es-ES_tradnl" altLang="es-ES" dirty="0"/>
          </a:p>
        </p:txBody>
      </p:sp>
      <p:graphicFrame>
        <p:nvGraphicFramePr>
          <p:cNvPr id="664619" name="Group 43">
            <a:extLst>
              <a:ext uri="{FF2B5EF4-FFF2-40B4-BE49-F238E27FC236}">
                <a16:creationId xmlns:a16="http://schemas.microsoft.com/office/drawing/2014/main" id="{BA3A0785-B4C4-144F-82A0-1DA89D622628}"/>
              </a:ext>
            </a:extLst>
          </p:cNvPr>
          <p:cNvGraphicFramePr>
            <a:graphicFrameLocks noGrp="1"/>
          </p:cNvGraphicFramePr>
          <p:nvPr/>
        </p:nvGraphicFramePr>
        <p:xfrm>
          <a:off x="762000" y="990600"/>
          <a:ext cx="6096000" cy="4175760"/>
        </p:xfrm>
        <a:graphic>
          <a:graphicData uri="http://schemas.openxmlformats.org/drawingml/2006/table">
            <a:tbl>
              <a:tblPr/>
              <a:tblGrid>
                <a:gridCol w="685800">
                  <a:extLst>
                    <a:ext uri="{9D8B030D-6E8A-4147-A177-3AD203B41FA5}">
                      <a16:colId xmlns:a16="http://schemas.microsoft.com/office/drawing/2014/main" val="3642778813"/>
                    </a:ext>
                  </a:extLst>
                </a:gridCol>
                <a:gridCol w="838200">
                  <a:extLst>
                    <a:ext uri="{9D8B030D-6E8A-4147-A177-3AD203B41FA5}">
                      <a16:colId xmlns:a16="http://schemas.microsoft.com/office/drawing/2014/main" val="3058445708"/>
                    </a:ext>
                  </a:extLst>
                </a:gridCol>
                <a:gridCol w="1524000">
                  <a:extLst>
                    <a:ext uri="{9D8B030D-6E8A-4147-A177-3AD203B41FA5}">
                      <a16:colId xmlns:a16="http://schemas.microsoft.com/office/drawing/2014/main" val="79807309"/>
                    </a:ext>
                  </a:extLst>
                </a:gridCol>
                <a:gridCol w="1524000">
                  <a:extLst>
                    <a:ext uri="{9D8B030D-6E8A-4147-A177-3AD203B41FA5}">
                      <a16:colId xmlns:a16="http://schemas.microsoft.com/office/drawing/2014/main" val="2976074555"/>
                    </a:ext>
                  </a:extLst>
                </a:gridCol>
                <a:gridCol w="1524000">
                  <a:extLst>
                    <a:ext uri="{9D8B030D-6E8A-4147-A177-3AD203B41FA5}">
                      <a16:colId xmlns:a16="http://schemas.microsoft.com/office/drawing/2014/main" val="1528002657"/>
                    </a:ext>
                  </a:extLst>
                </a:gridCol>
              </a:tblGrid>
              <a:tr h="533400">
                <a:tc rowSpan="2" gridSpan="2">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chemeClr val="tx1"/>
                          </a:solidFill>
                          <a:effectLst/>
                          <a:latin typeface="Verdana" panose="020B0604030504040204" pitchFamily="34" charset="0"/>
                        </a:rPr>
                        <a:t>    </a:t>
                      </a:r>
                      <a:r>
                        <a:rPr kumimoji="0" lang="es-ES_tradnl" altLang="es-ES" sz="2000" b="0" i="0" u="none" strike="noStrike" cap="none" normalizeH="0" baseline="0">
                          <a:ln>
                            <a:noFill/>
                          </a:ln>
                          <a:solidFill>
                            <a:srgbClr val="CC3300"/>
                          </a:solidFill>
                          <a:effectLst/>
                          <a:latin typeface="Verdana" panose="020B0604030504040204" pitchFamily="34" charset="0"/>
                        </a:rPr>
                        <a:t>Totales</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_tradnl" altLang="es-ES" sz="2000" b="0" i="0" u="none" strike="noStrike" cap="none" normalizeH="0" baseline="0">
                        <a:ln>
                          <a:noFill/>
                        </a:ln>
                        <a:solidFill>
                          <a:schemeClr val="tx1"/>
                        </a:solidFill>
                        <a:effectLst/>
                        <a:latin typeface="Verdana" panose="020B060403050404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a:ln>
                            <a:noFill/>
                          </a:ln>
                          <a:solidFill>
                            <a:srgbClr val="006600"/>
                          </a:solidFill>
                          <a:effectLst/>
                          <a:latin typeface="Verdana" panose="020B0604030504040204" pitchFamily="34" charset="0"/>
                        </a:rPr>
                        <a:t>Medias</a:t>
                      </a:r>
                      <a:endParaRPr kumimoji="0" lang="es-ES" altLang="es-ES" sz="2000" b="0" i="0" u="none" strike="noStrike" cap="none" normalizeH="0" baseline="0">
                        <a:ln>
                          <a:noFill/>
                        </a:ln>
                        <a:solidFill>
                          <a:srgbClr val="006600"/>
                        </a:solidFill>
                        <a:effectLst/>
                        <a:latin typeface="Verdana" panose="020B0604030504040204" pitchFamily="34" charset="0"/>
                      </a:endParaRPr>
                    </a:p>
                  </a:txBody>
                  <a:tcPr horzOverflow="overflow">
                    <a:lnL cap="flat">
                      <a:noFill/>
                    </a:lnL>
                    <a:lnR w="28575" cap="flat" cmpd="sng" algn="ctr">
                      <a:solidFill>
                        <a:schemeClr val="tx1"/>
                      </a:solidFill>
                      <a:prstDash val="solid"/>
                      <a:miter lim="800000"/>
                      <a:headEnd type="none" w="sm" len="sm"/>
                      <a:tailEnd type="none" w="sm" len="sm"/>
                    </a:lnR>
                    <a:lnT cap="flat">
                      <a:noFill/>
                    </a:lnT>
                    <a:lnB w="28575" cap="flat" cmpd="sng" algn="ctr">
                      <a:solidFill>
                        <a:schemeClr val="tx1"/>
                      </a:solidFill>
                      <a:prstDash val="solid"/>
                      <a:miter lim="800000"/>
                      <a:headEnd type="none" w="sm" len="sm"/>
                      <a:tailEnd type="none" w="sm" len="sm"/>
                    </a:lnB>
                    <a:lnTlToBr w="12700" cap="flat" cmpd="sng" algn="ctr">
                      <a:solidFill>
                        <a:schemeClr val="tx1"/>
                      </a:solidFill>
                      <a:prstDash val="solid"/>
                      <a:miter lim="800000"/>
                      <a:headEnd type="none" w="sm" len="sm"/>
                      <a:tailEnd type="none" w="sm" len="sm"/>
                    </a:lnTlToBr>
                    <a:lnBlToTr>
                      <a:noFill/>
                    </a:lnBlToTr>
                    <a:noFill/>
                  </a:tcPr>
                </a:tc>
                <a:tc rowSpan="2" hMerge="1">
                  <a:txBody>
                    <a:bodyPr/>
                    <a:lstStyle/>
                    <a:p>
                      <a:endParaRPr lang="es-ES"/>
                    </a:p>
                  </a:txBody>
                  <a:tcPr/>
                </a:tc>
                <a:tc gridSpan="3">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0" i="0" u="none" strike="noStrike" cap="none" normalizeH="0" baseline="0" dirty="0">
                          <a:ln>
                            <a:noFill/>
                          </a:ln>
                          <a:solidFill>
                            <a:sysClr val="windowText" lastClr="000000"/>
                          </a:solidFill>
                          <a:effectLst/>
                          <a:latin typeface="Verdana" panose="020B0604030504040204" pitchFamily="34" charset="0"/>
                        </a:rPr>
                        <a:t>BUFFERS</a:t>
                      </a:r>
                      <a:endParaRPr kumimoji="0" lang="es-ES" altLang="es-ES" sz="2000" b="0" i="0" u="none" strike="noStrike" cap="none" normalizeH="0" baseline="0" dirty="0">
                        <a:ln>
                          <a:noFill/>
                        </a:ln>
                        <a:solidFill>
                          <a:sysClr val="windowText" lastClr="0000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lumMod val="20000"/>
                        <a:lumOff val="80000"/>
                      </a:schemeClr>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2981518355"/>
                  </a:ext>
                </a:extLst>
              </a:tr>
              <a:tr h="533400">
                <a:tc gridSpan="2" vMerge="1">
                  <a:txBody>
                    <a:bodyPr/>
                    <a:lstStyle/>
                    <a:p>
                      <a:endParaRPr lang="es-ES"/>
                    </a:p>
                  </a:txBody>
                  <a:tcPr/>
                </a:tc>
                <a:tc hMerge="1" vMerge="1">
                  <a:txBody>
                    <a:bodyPr/>
                    <a:lstStyle/>
                    <a:p>
                      <a:endParaRPr lang="es-ES"/>
                    </a:p>
                  </a:txBody>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10</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20</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30</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extLst>
                  <a:ext uri="{0D108BD9-81ED-4DB2-BD59-A6C34878D82A}">
                    <a16:rowId xmlns:a16="http://schemas.microsoft.com/office/drawing/2014/main" val="35561960"/>
                  </a:ext>
                </a:extLst>
              </a:tr>
              <a:tr h="1016000">
                <a:tc rowSpan="3">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endParaRPr kumimoji="0" lang="es-ES" altLang="es-ES" sz="2000" b="0" i="0" u="none" strike="noStrike" cap="none" normalizeH="0" baseline="0" dirty="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accent1">
                        <a:lumMod val="20000"/>
                        <a:lumOff val="80000"/>
                      </a:schemeClr>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1</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CC3300"/>
                          </a:solidFill>
                          <a:effectLst/>
                          <a:latin typeface="Verdana" panose="020B0604030504040204" pitchFamily="34" charset="0"/>
                        </a:rPr>
                        <a:t>5’1</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006600"/>
                          </a:solidFill>
                          <a:effectLst/>
                          <a:latin typeface="Verdana" panose="020B0604030504040204" pitchFamily="34" charset="0"/>
                        </a:rPr>
                        <a:t>2’55</a:t>
                      </a:r>
                      <a:endParaRPr kumimoji="0" lang="es-ES" altLang="es-ES" sz="2000" b="1" i="0" u="none" strike="noStrike" cap="none" normalizeH="0" baseline="0" dirty="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4’2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2’1</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3’4</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1’7</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431219658"/>
                  </a:ext>
                </a:extLst>
              </a:tr>
              <a:tr h="1016000">
                <a:tc vMerge="1">
                  <a:txBody>
                    <a:bodyPr/>
                    <a:lstStyle/>
                    <a:p>
                      <a:endParaRPr lang="es-ES"/>
                    </a:p>
                  </a:txBody>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2</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6’3</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3’12</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CC3300"/>
                          </a:solidFill>
                          <a:effectLst/>
                          <a:latin typeface="Verdana" panose="020B0604030504040204" pitchFamily="34" charset="0"/>
                        </a:rPr>
                        <a:t>5’2</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006600"/>
                          </a:solidFill>
                          <a:effectLst/>
                          <a:latin typeface="Verdana" panose="020B0604030504040204" pitchFamily="34" charset="0"/>
                        </a:rPr>
                        <a:t>2’6</a:t>
                      </a:r>
                      <a:endParaRPr kumimoji="0" lang="es-ES" altLang="es-ES" sz="2000" b="1" i="0" u="none" strike="noStrike" cap="none" normalizeH="0" baseline="0" dirty="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4’1</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2’05</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4101565235"/>
                  </a:ext>
                </a:extLst>
              </a:tr>
              <a:tr h="1016000">
                <a:tc vMerge="1">
                  <a:txBody>
                    <a:bodyPr/>
                    <a:lstStyle/>
                    <a:p>
                      <a:endParaRPr lang="es-ES"/>
                    </a:p>
                  </a:txBody>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400" b="1" i="0" u="none" strike="noStrike" cap="none" normalizeH="0" baseline="0" dirty="0">
                          <a:ln>
                            <a:noFill/>
                          </a:ln>
                          <a:solidFill>
                            <a:schemeClr val="tx1"/>
                          </a:solidFill>
                          <a:effectLst/>
                          <a:latin typeface="Verdana" panose="020B0604030504040204" pitchFamily="34" charset="0"/>
                        </a:rPr>
                        <a:t>3</a:t>
                      </a:r>
                      <a:endParaRPr kumimoji="0" lang="es-ES" altLang="es-ES" sz="2400" b="1" i="0" u="none" strike="noStrike" cap="none" normalizeH="0" baseline="0" dirty="0">
                        <a:ln>
                          <a:noFill/>
                        </a:ln>
                        <a:solidFill>
                          <a:schemeClr val="tx1"/>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2"/>
                    </a:solid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7’6</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3’8</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CC3300"/>
                          </a:solidFill>
                          <a:effectLst/>
                          <a:latin typeface="Verdana" panose="020B0604030504040204" pitchFamily="34" charset="0"/>
                        </a:rPr>
                        <a:t>6’1</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006600"/>
                          </a:solidFill>
                          <a:effectLst/>
                          <a:latin typeface="Verdana" panose="020B0604030504040204" pitchFamily="34" charset="0"/>
                        </a:rPr>
                        <a:t>3’05</a:t>
                      </a:r>
                      <a:endParaRPr kumimoji="0" lang="es-ES" altLang="es-ES" sz="2000" b="1" i="0" u="none" strike="noStrike" cap="none" normalizeH="0" baseline="0" dirty="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CC3300"/>
                          </a:solidFill>
                          <a:effectLst/>
                          <a:latin typeface="Verdana" panose="020B0604030504040204" pitchFamily="34" charset="0"/>
                        </a:rPr>
                        <a:t>7’3</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dirty="0">
                          <a:ln>
                            <a:noFill/>
                          </a:ln>
                          <a:solidFill>
                            <a:srgbClr val="006600"/>
                          </a:solidFill>
                          <a:effectLst/>
                          <a:latin typeface="Verdana" panose="020B0604030504040204" pitchFamily="34" charset="0"/>
                        </a:rPr>
                        <a:t>3’65</a:t>
                      </a:r>
                      <a:endParaRPr kumimoji="0" lang="es-ES" altLang="es-ES" sz="2000" b="1" i="0" u="none" strike="noStrike" cap="none" normalizeH="0" baseline="0" dirty="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3900802180"/>
                  </a:ext>
                </a:extLst>
              </a:tr>
            </a:tbl>
          </a:graphicData>
        </a:graphic>
      </p:graphicFrame>
      <p:sp>
        <p:nvSpPr>
          <p:cNvPr id="664653" name="Text Box 77">
            <a:extLst>
              <a:ext uri="{FF2B5EF4-FFF2-40B4-BE49-F238E27FC236}">
                <a16:creationId xmlns:a16="http://schemas.microsoft.com/office/drawing/2014/main" id="{807A139A-8373-B144-9C67-21CC17F6F456}"/>
              </a:ext>
            </a:extLst>
          </p:cNvPr>
          <p:cNvSpPr txBox="1">
            <a:spLocks noChangeArrowheads="1"/>
          </p:cNvSpPr>
          <p:nvPr/>
        </p:nvSpPr>
        <p:spPr bwMode="auto">
          <a:xfrm rot="16200000">
            <a:off x="335757" y="3303558"/>
            <a:ext cx="1524000" cy="400110"/>
          </a:xfrm>
          <a:prstGeom prst="rect">
            <a:avLst/>
          </a:prstGeom>
          <a:solidFill>
            <a:schemeClr val="accent1">
              <a:lumMod val="20000"/>
              <a:lumOff val="80000"/>
            </a:schemeClr>
          </a:solidFill>
          <a:ln>
            <a:noFill/>
          </a:ln>
          <a:effectLst/>
        </p:spPr>
        <p:txBody>
          <a:bodyPr>
            <a:spAutoFit/>
          </a:bodyPr>
          <a:lstStyle/>
          <a:p>
            <a:pPr>
              <a:spcBef>
                <a:spcPct val="50000"/>
              </a:spcBef>
            </a:pPr>
            <a:r>
              <a:rPr lang="es-ES_tradnl" altLang="es-ES" sz="2000" dirty="0">
                <a:ln>
                  <a:solidFill>
                    <a:sysClr val="windowText" lastClr="000000"/>
                  </a:solidFill>
                </a:ln>
              </a:rPr>
              <a:t>FICHEROS</a:t>
            </a:r>
            <a:endParaRPr lang="es-ES" altLang="es-ES" sz="2000" dirty="0">
              <a:ln>
                <a:solidFill>
                  <a:sysClr val="windowText" lastClr="000000"/>
                </a:solidFill>
              </a:ln>
            </a:endParaRPr>
          </a:p>
        </p:txBody>
      </p:sp>
      <p:graphicFrame>
        <p:nvGraphicFramePr>
          <p:cNvPr id="664654" name="Group 78">
            <a:extLst>
              <a:ext uri="{FF2B5EF4-FFF2-40B4-BE49-F238E27FC236}">
                <a16:creationId xmlns:a16="http://schemas.microsoft.com/office/drawing/2014/main" id="{060FFCC7-644D-EC44-AEFD-EB2814C65EEF}"/>
              </a:ext>
            </a:extLst>
          </p:cNvPr>
          <p:cNvGraphicFramePr>
            <a:graphicFrameLocks noGrp="1"/>
          </p:cNvGraphicFramePr>
          <p:nvPr/>
        </p:nvGraphicFramePr>
        <p:xfrm>
          <a:off x="6858000" y="2133600"/>
          <a:ext cx="1524000" cy="3048000"/>
        </p:xfrm>
        <a:graphic>
          <a:graphicData uri="http://schemas.openxmlformats.org/drawingml/2006/table">
            <a:tbl>
              <a:tblPr/>
              <a:tblGrid>
                <a:gridCol w="1524000">
                  <a:extLst>
                    <a:ext uri="{9D8B030D-6E8A-4147-A177-3AD203B41FA5}">
                      <a16:colId xmlns:a16="http://schemas.microsoft.com/office/drawing/2014/main" val="3581265752"/>
                    </a:ext>
                  </a:extLst>
                </a:gridCol>
              </a:tblGrid>
              <a:tr h="990600">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12’7</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2’11</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2344066204"/>
                  </a:ext>
                </a:extLst>
              </a:tr>
              <a:tr h="990600">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15’6</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2’6</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887356413"/>
                  </a:ext>
                </a:extLst>
              </a:tr>
              <a:tr h="1066800">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21</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3’5</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3489555453"/>
                  </a:ext>
                </a:extLst>
              </a:tr>
            </a:tbl>
          </a:graphicData>
        </a:graphic>
      </p:graphicFrame>
      <p:graphicFrame>
        <p:nvGraphicFramePr>
          <p:cNvPr id="664664" name="Group 88">
            <a:extLst>
              <a:ext uri="{FF2B5EF4-FFF2-40B4-BE49-F238E27FC236}">
                <a16:creationId xmlns:a16="http://schemas.microsoft.com/office/drawing/2014/main" id="{03ED739C-541D-FA4F-A80E-F05F87B78310}"/>
              </a:ext>
            </a:extLst>
          </p:cNvPr>
          <p:cNvGraphicFramePr>
            <a:graphicFrameLocks noGrp="1"/>
          </p:cNvGraphicFramePr>
          <p:nvPr/>
        </p:nvGraphicFramePr>
        <p:xfrm>
          <a:off x="2286000" y="5156200"/>
          <a:ext cx="6096000" cy="1016000"/>
        </p:xfrm>
        <a:graphic>
          <a:graphicData uri="http://schemas.openxmlformats.org/drawingml/2006/table">
            <a:tbl>
              <a:tblPr/>
              <a:tblGrid>
                <a:gridCol w="1524000">
                  <a:extLst>
                    <a:ext uri="{9D8B030D-6E8A-4147-A177-3AD203B41FA5}">
                      <a16:colId xmlns:a16="http://schemas.microsoft.com/office/drawing/2014/main" val="3729759259"/>
                    </a:ext>
                  </a:extLst>
                </a:gridCol>
                <a:gridCol w="1524000">
                  <a:extLst>
                    <a:ext uri="{9D8B030D-6E8A-4147-A177-3AD203B41FA5}">
                      <a16:colId xmlns:a16="http://schemas.microsoft.com/office/drawing/2014/main" val="3184494841"/>
                    </a:ext>
                  </a:extLst>
                </a:gridCol>
                <a:gridCol w="1524000">
                  <a:extLst>
                    <a:ext uri="{9D8B030D-6E8A-4147-A177-3AD203B41FA5}">
                      <a16:colId xmlns:a16="http://schemas.microsoft.com/office/drawing/2014/main" val="3353007384"/>
                    </a:ext>
                  </a:extLst>
                </a:gridCol>
                <a:gridCol w="1524000">
                  <a:extLst>
                    <a:ext uri="{9D8B030D-6E8A-4147-A177-3AD203B41FA5}">
                      <a16:colId xmlns:a16="http://schemas.microsoft.com/office/drawing/2014/main" val="4056182656"/>
                    </a:ext>
                  </a:extLst>
                </a:gridCol>
              </a:tblGrid>
              <a:tr h="1016000">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19</a:t>
                      </a:r>
                    </a:p>
                    <a:p>
                      <a:pPr marL="0" marR="0" lvl="0" indent="0" algn="ctr" defTabSz="914400" rtl="0" eaLnBrk="1" fontAlgn="base" latinLnBrk="0" hangingPunct="1">
                        <a:lnSpc>
                          <a:spcPct val="100000"/>
                        </a:lnSpc>
                        <a:spcBef>
                          <a:spcPts val="45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3’167</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15’5</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2’583</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14’8</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2’467</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lvl1pPr>
                        <a:spcBef>
                          <a:spcPct val="20000"/>
                        </a:spcBef>
                        <a:buClr>
                          <a:schemeClr val="folHlink"/>
                        </a:buClr>
                        <a:buSzPct val="75000"/>
                        <a:buFont typeface="Wingdings" pitchFamily="2" charset="2"/>
                        <a:defRPr sz="2000">
                          <a:solidFill>
                            <a:schemeClr val="tx1"/>
                          </a:solidFill>
                          <a:latin typeface="Verdana" panose="020B0604030504040204" pitchFamily="34" charset="0"/>
                        </a:defRPr>
                      </a:lvl1pPr>
                      <a:lvl2pPr>
                        <a:spcBef>
                          <a:spcPct val="20000"/>
                        </a:spcBef>
                        <a:buClr>
                          <a:srgbClr val="0000BA"/>
                        </a:buClr>
                        <a:buSzPct val="70000"/>
                        <a:buFont typeface="Wingdings" pitchFamily="2" charset="2"/>
                        <a:defRPr>
                          <a:solidFill>
                            <a:schemeClr val="tx1"/>
                          </a:solidFill>
                          <a:latin typeface="Verdana" panose="020B0604030504040204" pitchFamily="34" charset="0"/>
                        </a:defRPr>
                      </a:lvl2pPr>
                      <a:lvl3pPr>
                        <a:spcBef>
                          <a:spcPct val="20000"/>
                        </a:spcBef>
                        <a:buClr>
                          <a:schemeClr val="accent1"/>
                        </a:buClr>
                        <a:defRPr sz="1600">
                          <a:solidFill>
                            <a:schemeClr val="tx1"/>
                          </a:solidFill>
                          <a:latin typeface="Verdana" panose="020B0604030504040204" pitchFamily="34" charset="0"/>
                        </a:defRPr>
                      </a:lvl3pPr>
                      <a:lvl4pPr>
                        <a:spcBef>
                          <a:spcPct val="20000"/>
                        </a:spcBef>
                        <a:buClr>
                          <a:schemeClr val="hlink"/>
                        </a:buClr>
                        <a:defRPr sz="1600">
                          <a:solidFill>
                            <a:schemeClr val="tx1"/>
                          </a:solidFill>
                          <a:latin typeface="Verdana" panose="020B0604030504040204" pitchFamily="34" charset="0"/>
                        </a:defRPr>
                      </a:lvl4pPr>
                      <a:lvl5pPr>
                        <a:spcBef>
                          <a:spcPct val="20000"/>
                        </a:spcBef>
                        <a:buClr>
                          <a:schemeClr val="tx1"/>
                        </a:buClr>
                        <a:buSzPct val="85000"/>
                        <a:defRPr sz="1600">
                          <a:solidFill>
                            <a:schemeClr val="tx1"/>
                          </a:solidFill>
                          <a:latin typeface="Verdana" panose="020B0604030504040204" pitchFamily="34" charset="0"/>
                        </a:defRPr>
                      </a:lvl5pPr>
                      <a:lvl6pPr fontAlgn="base">
                        <a:spcBef>
                          <a:spcPct val="20000"/>
                        </a:spcBef>
                        <a:spcAft>
                          <a:spcPct val="0"/>
                        </a:spcAft>
                        <a:buClr>
                          <a:schemeClr val="tx1"/>
                        </a:buClr>
                        <a:buSzPct val="85000"/>
                        <a:defRPr sz="1600">
                          <a:solidFill>
                            <a:schemeClr val="tx1"/>
                          </a:solidFill>
                          <a:latin typeface="Verdana" panose="020B0604030504040204" pitchFamily="34" charset="0"/>
                        </a:defRPr>
                      </a:lvl6pPr>
                      <a:lvl7pPr fontAlgn="base">
                        <a:spcBef>
                          <a:spcPct val="20000"/>
                        </a:spcBef>
                        <a:spcAft>
                          <a:spcPct val="0"/>
                        </a:spcAft>
                        <a:buClr>
                          <a:schemeClr val="tx1"/>
                        </a:buClr>
                        <a:buSzPct val="85000"/>
                        <a:defRPr sz="1600">
                          <a:solidFill>
                            <a:schemeClr val="tx1"/>
                          </a:solidFill>
                          <a:latin typeface="Verdana" panose="020B0604030504040204" pitchFamily="34" charset="0"/>
                        </a:defRPr>
                      </a:lvl7pPr>
                      <a:lvl8pPr fontAlgn="base">
                        <a:spcBef>
                          <a:spcPct val="20000"/>
                        </a:spcBef>
                        <a:spcAft>
                          <a:spcPct val="0"/>
                        </a:spcAft>
                        <a:buClr>
                          <a:schemeClr val="tx1"/>
                        </a:buClr>
                        <a:buSzPct val="85000"/>
                        <a:defRPr sz="1600">
                          <a:solidFill>
                            <a:schemeClr val="tx1"/>
                          </a:solidFill>
                          <a:latin typeface="Verdana" panose="020B0604030504040204" pitchFamily="34" charset="0"/>
                        </a:defRPr>
                      </a:lvl8pPr>
                      <a:lvl9pPr fontAlgn="base">
                        <a:spcBef>
                          <a:spcPct val="20000"/>
                        </a:spcBef>
                        <a:spcAft>
                          <a:spcPct val="0"/>
                        </a:spcAft>
                        <a:buClr>
                          <a:schemeClr val="tx1"/>
                        </a:buClr>
                        <a:buSzPct val="85000"/>
                        <a:defRPr sz="1600">
                          <a:solidFill>
                            <a:schemeClr val="tx1"/>
                          </a:solidFill>
                          <a:latin typeface="Verdan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CC3300"/>
                          </a:solidFill>
                          <a:effectLst/>
                          <a:latin typeface="Verdana" panose="020B0604030504040204" pitchFamily="34" charset="0"/>
                        </a:rPr>
                        <a:t>49’3</a:t>
                      </a:r>
                    </a:p>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altLang="es-ES" sz="2000" b="1" i="0" u="none" strike="noStrike" cap="none" normalizeH="0" baseline="0">
                          <a:ln>
                            <a:noFill/>
                          </a:ln>
                          <a:solidFill>
                            <a:srgbClr val="006600"/>
                          </a:solidFill>
                          <a:effectLst/>
                          <a:latin typeface="Verdana" panose="020B0604030504040204" pitchFamily="34" charset="0"/>
                        </a:rPr>
                        <a:t>2’74</a:t>
                      </a:r>
                      <a:endParaRPr kumimoji="0" lang="es-ES" altLang="es-ES" sz="2000" b="1" i="0" u="none" strike="noStrike" cap="none" normalizeH="0" baseline="0">
                        <a:ln>
                          <a:noFill/>
                        </a:ln>
                        <a:solidFill>
                          <a:srgbClr val="006600"/>
                        </a:solidFill>
                        <a:effectLst/>
                        <a:latin typeface="Verdana" panose="020B0604030504040204" pitchFamily="34" charset="0"/>
                      </a:endParaRPr>
                    </a:p>
                  </a:txBody>
                  <a:tcPr horzOverflow="overflow">
                    <a:lnL w="28575"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2237866688"/>
                  </a:ext>
                </a:extLst>
              </a:tr>
            </a:tbl>
          </a:graphicData>
        </a:graphic>
      </p:graphicFrame>
    </p:spTree>
    <p:extLst>
      <p:ext uri="{BB962C8B-B14F-4D97-AF65-F5344CB8AC3E}">
        <p14:creationId xmlns:p14="http://schemas.microsoft.com/office/powerpoint/2010/main" val="198368812"/>
      </p:ext>
    </p:extLst>
  </p:cSld>
  <p:clrMapOvr>
    <a:masterClrMapping/>
  </p:clrMapOvr>
  <p:transition>
    <p:zoom/>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6626" name="Rectangle 2">
            <a:extLst>
              <a:ext uri="{FF2B5EF4-FFF2-40B4-BE49-F238E27FC236}">
                <a16:creationId xmlns:a16="http://schemas.microsoft.com/office/drawing/2014/main" id="{68E2A444-527B-3144-BC99-719B845C8FF3}"/>
              </a:ext>
            </a:extLst>
          </p:cNvPr>
          <p:cNvSpPr>
            <a:spLocks noGrp="1" noChangeArrowheads="1"/>
          </p:cNvSpPr>
          <p:nvPr>
            <p:ph type="title"/>
          </p:nvPr>
        </p:nvSpPr>
        <p:spPr>
          <a:xfrm>
            <a:off x="107950" y="173037"/>
            <a:ext cx="8467725" cy="649287"/>
          </a:xfrm>
        </p:spPr>
        <p:txBody>
          <a:bodyPr>
            <a:normAutofit/>
          </a:bodyPr>
          <a:lstStyle/>
          <a:p>
            <a:r>
              <a:rPr lang="es-ES_tradnl" altLang="es-ES" sz="3200" dirty="0">
                <a:solidFill>
                  <a:prstClr val="black"/>
                </a:solidFill>
              </a:rPr>
              <a:t>Cálculo de las Sumas de Cuadrados y </a:t>
            </a:r>
            <a:r>
              <a:rPr lang="es-ES_tradnl" altLang="es-ES" sz="3200" dirty="0" err="1">
                <a:solidFill>
                  <a:prstClr val="black"/>
                </a:solidFill>
              </a:rPr>
              <a:t>g.l</a:t>
            </a:r>
            <a:r>
              <a:rPr lang="es-ES_tradnl" altLang="es-ES" sz="3200" dirty="0">
                <a:solidFill>
                  <a:prstClr val="black"/>
                </a:solidFill>
              </a:rPr>
              <a:t>.</a:t>
            </a:r>
            <a:endParaRPr lang="es-ES" altLang="es-ES" sz="2800" dirty="0"/>
          </a:p>
        </p:txBody>
      </p:sp>
      <p:sp>
        <p:nvSpPr>
          <p:cNvPr id="666628" name="Rectangle 4">
            <a:extLst>
              <a:ext uri="{FF2B5EF4-FFF2-40B4-BE49-F238E27FC236}">
                <a16:creationId xmlns:a16="http://schemas.microsoft.com/office/drawing/2014/main" id="{94A00541-02D1-6C4F-A4F9-6FC455A84C87}"/>
              </a:ext>
            </a:extLst>
          </p:cNvPr>
          <p:cNvSpPr>
            <a:spLocks noChangeArrowheads="1"/>
          </p:cNvSpPr>
          <p:nvPr/>
        </p:nvSpPr>
        <p:spPr bwMode="auto">
          <a:xfrm>
            <a:off x="228600" y="914400"/>
            <a:ext cx="85344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tabLst>
                <a:tab pos="101600" algn="l"/>
              </a:tabLst>
              <a:defRPr sz="2400">
                <a:solidFill>
                  <a:schemeClr val="tx1"/>
                </a:solidFill>
                <a:latin typeface="Times New Roman" panose="02020603050405020304" pitchFamily="18" charset="0"/>
              </a:defRPr>
            </a:lvl1pPr>
            <a:lvl2pPr marL="857250" indent="-285750" eaLnBrk="0" hangingPunct="0">
              <a:tabLst>
                <a:tab pos="101600" algn="l"/>
              </a:tabLst>
              <a:defRPr sz="2400">
                <a:solidFill>
                  <a:schemeClr val="tx1"/>
                </a:solidFill>
                <a:latin typeface="Times New Roman" panose="02020603050405020304" pitchFamily="18" charset="0"/>
              </a:defRPr>
            </a:lvl2pPr>
            <a:lvl3pPr marL="1276350" indent="-228600" eaLnBrk="0" hangingPunct="0">
              <a:tabLst>
                <a:tab pos="101600" algn="l"/>
              </a:tabLst>
              <a:defRPr sz="2400">
                <a:solidFill>
                  <a:schemeClr val="tx1"/>
                </a:solidFill>
                <a:latin typeface="Times New Roman" panose="02020603050405020304" pitchFamily="18" charset="0"/>
              </a:defRPr>
            </a:lvl3pPr>
            <a:lvl4pPr marL="1695450" indent="-228600" eaLnBrk="0" hangingPunct="0">
              <a:tabLst>
                <a:tab pos="101600" algn="l"/>
              </a:tabLst>
              <a:defRPr sz="2400">
                <a:solidFill>
                  <a:schemeClr val="tx1"/>
                </a:solidFill>
                <a:latin typeface="Times New Roman" panose="02020603050405020304" pitchFamily="18" charset="0"/>
              </a:defRPr>
            </a:lvl4pPr>
            <a:lvl5pPr marL="2114550" indent="-228600" eaLnBrk="0" hangingPunct="0">
              <a:tabLst>
                <a:tab pos="101600" algn="l"/>
              </a:tabLst>
              <a:defRPr sz="2400">
                <a:solidFill>
                  <a:schemeClr val="tx1"/>
                </a:solidFill>
                <a:latin typeface="Times New Roman" panose="02020603050405020304" pitchFamily="18" charset="0"/>
              </a:defRPr>
            </a:lvl5pPr>
            <a:lvl6pPr marL="2571750" indent="-228600" eaLnBrk="0" fontAlgn="base" hangingPunct="0">
              <a:spcBef>
                <a:spcPct val="0"/>
              </a:spcBef>
              <a:spcAft>
                <a:spcPct val="0"/>
              </a:spcAft>
              <a:tabLst>
                <a:tab pos="101600" algn="l"/>
              </a:tabLst>
              <a:defRPr sz="2400">
                <a:solidFill>
                  <a:schemeClr val="tx1"/>
                </a:solidFill>
                <a:latin typeface="Times New Roman" panose="02020603050405020304" pitchFamily="18" charset="0"/>
              </a:defRPr>
            </a:lvl6pPr>
            <a:lvl7pPr marL="3028950" indent="-228600" eaLnBrk="0" fontAlgn="base" hangingPunct="0">
              <a:spcBef>
                <a:spcPct val="0"/>
              </a:spcBef>
              <a:spcAft>
                <a:spcPct val="0"/>
              </a:spcAft>
              <a:tabLst>
                <a:tab pos="101600" algn="l"/>
              </a:tabLst>
              <a:defRPr sz="2400">
                <a:solidFill>
                  <a:schemeClr val="tx1"/>
                </a:solidFill>
                <a:latin typeface="Times New Roman" panose="02020603050405020304" pitchFamily="18" charset="0"/>
              </a:defRPr>
            </a:lvl7pPr>
            <a:lvl8pPr marL="3486150" indent="-228600" eaLnBrk="0" fontAlgn="base" hangingPunct="0">
              <a:spcBef>
                <a:spcPct val="0"/>
              </a:spcBef>
              <a:spcAft>
                <a:spcPct val="0"/>
              </a:spcAft>
              <a:tabLst>
                <a:tab pos="101600" algn="l"/>
              </a:tabLst>
              <a:defRPr sz="2400">
                <a:solidFill>
                  <a:schemeClr val="tx1"/>
                </a:solidFill>
                <a:latin typeface="Times New Roman" panose="02020603050405020304" pitchFamily="18" charset="0"/>
              </a:defRPr>
            </a:lvl8pPr>
            <a:lvl9pPr marL="3943350" indent="-228600" eaLnBrk="0" fontAlgn="base" hangingPunct="0">
              <a:spcBef>
                <a:spcPct val="0"/>
              </a:spcBef>
              <a:spcAft>
                <a:spcPct val="0"/>
              </a:spcAft>
              <a:tabLst>
                <a:tab pos="101600" algn="l"/>
              </a:tabLst>
              <a:defRPr sz="2400">
                <a:solidFill>
                  <a:schemeClr val="tx1"/>
                </a:solidFill>
                <a:latin typeface="Times New Roman" panose="02020603050405020304" pitchFamily="18" charset="0"/>
              </a:defRPr>
            </a:lvl9pPr>
          </a:lstStyle>
          <a:p>
            <a:pPr eaLnBrk="1" hangingPunct="1">
              <a:spcBef>
                <a:spcPct val="20000"/>
              </a:spcBef>
              <a:spcAft>
                <a:spcPts val="600"/>
              </a:spcAft>
              <a:buClr>
                <a:schemeClr val="folHlink"/>
              </a:buClr>
              <a:buSzPct val="150000"/>
              <a:buFont typeface="Wingdings" pitchFamily="2" charset="2"/>
              <a:buChar char="§"/>
            </a:pPr>
            <a:r>
              <a:rPr lang="es-ES_tradnl" altLang="es-ES" b="1">
                <a:latin typeface="Verdana" panose="020B0604030504040204" pitchFamily="34" charset="0"/>
              </a:rPr>
              <a:t> Suma de Cuadrados </a:t>
            </a:r>
            <a:r>
              <a:rPr lang="es-ES_tradnl" altLang="es-ES" b="1">
                <a:solidFill>
                  <a:schemeClr val="tx2"/>
                </a:solidFill>
                <a:latin typeface="Verdana" panose="020B0604030504040204" pitchFamily="34" charset="0"/>
              </a:rPr>
              <a:t>Total</a:t>
            </a:r>
            <a:r>
              <a:rPr lang="es-ES_tradnl" altLang="es-ES" b="1">
                <a:latin typeface="Verdana" panose="020B0604030504040204" pitchFamily="34" charset="0"/>
              </a:rPr>
              <a:t> (</a:t>
            </a:r>
            <a:r>
              <a:rPr lang="es-ES_tradnl" altLang="es-ES">
                <a:latin typeface="Verdana" panose="020B0604030504040204" pitchFamily="34" charset="0"/>
              </a:rPr>
              <a:t>como siempre</a:t>
            </a:r>
            <a:r>
              <a:rPr lang="es-ES_tradnl" altLang="es-ES" b="1">
                <a:latin typeface="Verdana" panose="020B0604030504040204" pitchFamily="34" charset="0"/>
              </a:rPr>
              <a:t>)</a:t>
            </a:r>
            <a:r>
              <a:rPr lang="es-ES_tradnl" altLang="es-ES">
                <a:latin typeface="Verdana" panose="020B0604030504040204" pitchFamily="34" charset="0"/>
              </a:rPr>
              <a:t>:</a:t>
            </a:r>
          </a:p>
          <a:p>
            <a:pPr eaLnBrk="1" hangingPunct="1">
              <a:spcBef>
                <a:spcPct val="20000"/>
              </a:spcBef>
              <a:spcAft>
                <a:spcPts val="600"/>
              </a:spcAft>
              <a:buClr>
                <a:schemeClr val="folHlink"/>
              </a:buClr>
              <a:buSzPct val="150000"/>
              <a:buFont typeface="Wingdings" pitchFamily="2" charset="2"/>
              <a:buChar char="§"/>
            </a:pPr>
            <a:endParaRPr lang="es-ES_tradnl" altLang="es-ES">
              <a:latin typeface="Verdana" panose="020B0604030504040204" pitchFamily="34" charset="0"/>
            </a:endParaRPr>
          </a:p>
          <a:p>
            <a:pPr eaLnBrk="1" hangingPunct="1">
              <a:spcBef>
                <a:spcPct val="20000"/>
              </a:spcBef>
              <a:spcAft>
                <a:spcPts val="600"/>
              </a:spcAft>
              <a:buClr>
                <a:schemeClr val="folHlink"/>
              </a:buClr>
              <a:buSzPct val="150000"/>
              <a:buFont typeface="Wingdings" pitchFamily="2" charset="2"/>
              <a:buChar char="§"/>
            </a:pPr>
            <a:endParaRPr lang="es-ES_tradnl" altLang="es-ES" b="1">
              <a:latin typeface="Verdana" panose="020B0604030504040204" pitchFamily="34" charset="0"/>
            </a:endParaRPr>
          </a:p>
          <a:p>
            <a:pPr eaLnBrk="1" hangingPunct="1">
              <a:spcBef>
                <a:spcPct val="20000"/>
              </a:spcBef>
              <a:spcAft>
                <a:spcPts val="600"/>
              </a:spcAft>
              <a:buClr>
                <a:schemeClr val="folHlink"/>
              </a:buClr>
              <a:buSzPct val="150000"/>
              <a:buFont typeface="Wingdings" pitchFamily="2" charset="2"/>
              <a:buNone/>
            </a:pPr>
            <a:r>
              <a:rPr lang="es-ES_tradnl" altLang="es-ES" b="1">
                <a:latin typeface="Verdana" panose="020B0604030504040204" pitchFamily="34" charset="0"/>
              </a:rPr>
              <a:t> </a:t>
            </a:r>
          </a:p>
          <a:p>
            <a:pPr eaLnBrk="1" hangingPunct="1">
              <a:spcBef>
                <a:spcPct val="20000"/>
              </a:spcBef>
              <a:spcAft>
                <a:spcPts val="600"/>
              </a:spcAft>
              <a:buClr>
                <a:schemeClr val="folHlink"/>
              </a:buClr>
              <a:buSzPct val="150000"/>
              <a:buFont typeface="Wingdings" pitchFamily="2" charset="2"/>
              <a:buChar char="§"/>
            </a:pPr>
            <a:endParaRPr lang="es-ES_tradnl" altLang="es-ES" b="1">
              <a:latin typeface="Verdana" panose="020B0604030504040204" pitchFamily="34" charset="0"/>
            </a:endParaRPr>
          </a:p>
          <a:p>
            <a:pPr eaLnBrk="1" hangingPunct="1">
              <a:spcBef>
                <a:spcPct val="20000"/>
              </a:spcBef>
              <a:spcAft>
                <a:spcPts val="600"/>
              </a:spcAft>
              <a:buClr>
                <a:schemeClr val="folHlink"/>
              </a:buClr>
              <a:buSzPct val="150000"/>
              <a:buFont typeface="Wingdings" pitchFamily="2" charset="2"/>
              <a:buChar char="§"/>
            </a:pPr>
            <a:r>
              <a:rPr lang="es-ES_tradnl" altLang="es-ES" b="1">
                <a:latin typeface="Verdana" panose="020B0604030504040204" pitchFamily="34" charset="0"/>
              </a:rPr>
              <a:t> Sustraendo General (</a:t>
            </a:r>
            <a:r>
              <a:rPr lang="es-ES_tradnl" altLang="es-ES">
                <a:latin typeface="Verdana" panose="020B0604030504040204" pitchFamily="34" charset="0"/>
              </a:rPr>
              <a:t>como siempre</a:t>
            </a:r>
            <a:r>
              <a:rPr lang="es-ES_tradnl" altLang="es-ES" b="1">
                <a:latin typeface="Verdana" panose="020B0604030504040204" pitchFamily="34" charset="0"/>
              </a:rPr>
              <a:t>)</a:t>
            </a:r>
            <a:r>
              <a:rPr lang="es-ES_tradnl" altLang="es-ES">
                <a:latin typeface="Verdana" panose="020B0604030504040204" pitchFamily="34" charset="0"/>
              </a:rPr>
              <a:t>:</a:t>
            </a:r>
          </a:p>
        </p:txBody>
      </p:sp>
      <p:graphicFrame>
        <p:nvGraphicFramePr>
          <p:cNvPr id="666629" name="Object 5">
            <a:extLst>
              <a:ext uri="{FF2B5EF4-FFF2-40B4-BE49-F238E27FC236}">
                <a16:creationId xmlns:a16="http://schemas.microsoft.com/office/drawing/2014/main" id="{78B1F63C-27A7-C243-BE55-3088F454111B}"/>
              </a:ext>
            </a:extLst>
          </p:cNvPr>
          <p:cNvGraphicFramePr>
            <a:graphicFrameLocks noChangeAspect="1"/>
          </p:cNvGraphicFramePr>
          <p:nvPr/>
        </p:nvGraphicFramePr>
        <p:xfrm>
          <a:off x="825500" y="1358900"/>
          <a:ext cx="6748463" cy="1778000"/>
        </p:xfrm>
        <a:graphic>
          <a:graphicData uri="http://schemas.openxmlformats.org/presentationml/2006/ole">
            <mc:AlternateContent xmlns:mc="http://schemas.openxmlformats.org/markup-compatibility/2006">
              <mc:Choice xmlns:v="urn:schemas-microsoft-com:vml" Requires="v">
                <p:oleObj spid="_x0000_s1264779" name="Equation" r:id="rId4" imgW="91871800" imgH="19900900" progId="Equation.DSMT4">
                  <p:embed/>
                </p:oleObj>
              </mc:Choice>
              <mc:Fallback>
                <p:oleObj name="Equation" r:id="rId4" imgW="91871800" imgH="19900900" progId="Equation.DSMT4">
                  <p:embed/>
                  <p:pic>
                    <p:nvPicPr>
                      <p:cNvPr id="666629" name="Object 5">
                        <a:extLst>
                          <a:ext uri="{FF2B5EF4-FFF2-40B4-BE49-F238E27FC236}">
                            <a16:creationId xmlns:a16="http://schemas.microsoft.com/office/drawing/2014/main" id="{78B1F63C-27A7-C243-BE55-3088F45411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500" y="1358900"/>
                        <a:ext cx="6748463" cy="177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6630" name="Object 6">
            <a:extLst>
              <a:ext uri="{FF2B5EF4-FFF2-40B4-BE49-F238E27FC236}">
                <a16:creationId xmlns:a16="http://schemas.microsoft.com/office/drawing/2014/main" id="{F77D8EA7-80A9-3347-A1B4-F551B830037B}"/>
              </a:ext>
            </a:extLst>
          </p:cNvPr>
          <p:cNvGraphicFramePr>
            <a:graphicFrameLocks noChangeAspect="1"/>
          </p:cNvGraphicFramePr>
          <p:nvPr/>
        </p:nvGraphicFramePr>
        <p:xfrm>
          <a:off x="1558925" y="4114800"/>
          <a:ext cx="5103813" cy="822325"/>
        </p:xfrm>
        <a:graphic>
          <a:graphicData uri="http://schemas.openxmlformats.org/presentationml/2006/ole">
            <mc:AlternateContent xmlns:mc="http://schemas.openxmlformats.org/markup-compatibility/2006">
              <mc:Choice xmlns:v="urn:schemas-microsoft-com:vml" Requires="v">
                <p:oleObj spid="_x0000_s1264780" name="Equation" r:id="rId6" imgW="59690000" imgH="9652000" progId="Equation.DSMT4">
                  <p:embed/>
                </p:oleObj>
              </mc:Choice>
              <mc:Fallback>
                <p:oleObj name="Equation" r:id="rId6" imgW="59690000" imgH="9652000" progId="Equation.DSMT4">
                  <p:embed/>
                  <p:pic>
                    <p:nvPicPr>
                      <p:cNvPr id="666630" name="Object 6">
                        <a:extLst>
                          <a:ext uri="{FF2B5EF4-FFF2-40B4-BE49-F238E27FC236}">
                            <a16:creationId xmlns:a16="http://schemas.microsoft.com/office/drawing/2014/main" id="{F77D8EA7-80A9-3347-A1B4-F551B83003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925" y="4114800"/>
                        <a:ext cx="5103813"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66631" name="Group 7">
            <a:extLst>
              <a:ext uri="{FF2B5EF4-FFF2-40B4-BE49-F238E27FC236}">
                <a16:creationId xmlns:a16="http://schemas.microsoft.com/office/drawing/2014/main" id="{C01DF395-661D-8048-8765-99063E30D585}"/>
              </a:ext>
            </a:extLst>
          </p:cNvPr>
          <p:cNvGrpSpPr>
            <a:grpSpLocks/>
          </p:cNvGrpSpPr>
          <p:nvPr/>
        </p:nvGrpSpPr>
        <p:grpSpPr bwMode="auto">
          <a:xfrm>
            <a:off x="3352800" y="1905000"/>
            <a:ext cx="3352800" cy="3124200"/>
            <a:chOff x="2592" y="1440"/>
            <a:chExt cx="1968" cy="2208"/>
          </a:xfrm>
        </p:grpSpPr>
        <p:sp>
          <p:nvSpPr>
            <p:cNvPr id="666632" name="Oval 8">
              <a:extLst>
                <a:ext uri="{FF2B5EF4-FFF2-40B4-BE49-F238E27FC236}">
                  <a16:creationId xmlns:a16="http://schemas.microsoft.com/office/drawing/2014/main" id="{1BD5CD40-6EEE-FE45-9494-F8D70153F03F}"/>
                </a:ext>
              </a:extLst>
            </p:cNvPr>
            <p:cNvSpPr>
              <a:spLocks noChangeArrowheads="1"/>
            </p:cNvSpPr>
            <p:nvPr/>
          </p:nvSpPr>
          <p:spPr bwMode="auto">
            <a:xfrm>
              <a:off x="2592" y="2976"/>
              <a:ext cx="1152" cy="672"/>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66633" name="Line 9">
              <a:extLst>
                <a:ext uri="{FF2B5EF4-FFF2-40B4-BE49-F238E27FC236}">
                  <a16:creationId xmlns:a16="http://schemas.microsoft.com/office/drawing/2014/main" id="{6ED79C23-2158-D148-8C70-511AA8094EB9}"/>
                </a:ext>
              </a:extLst>
            </p:cNvPr>
            <p:cNvSpPr>
              <a:spLocks noChangeShapeType="1"/>
            </p:cNvSpPr>
            <p:nvPr/>
          </p:nvSpPr>
          <p:spPr bwMode="auto">
            <a:xfrm flipV="1">
              <a:off x="3600" y="2304"/>
              <a:ext cx="0" cy="768"/>
            </a:xfrm>
            <a:prstGeom prst="line">
              <a:avLst/>
            </a:prstGeom>
            <a:noFill/>
            <a:ln w="28575" cap="sq">
              <a:solidFill>
                <a:srgbClr val="CC3300"/>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s-ES"/>
            </a:p>
          </p:txBody>
        </p:sp>
        <p:sp>
          <p:nvSpPr>
            <p:cNvPr id="666634" name="Oval 10">
              <a:extLst>
                <a:ext uri="{FF2B5EF4-FFF2-40B4-BE49-F238E27FC236}">
                  <a16:creationId xmlns:a16="http://schemas.microsoft.com/office/drawing/2014/main" id="{7F141BA9-08D1-314D-AF74-E8EFCD104182}"/>
                </a:ext>
              </a:extLst>
            </p:cNvPr>
            <p:cNvSpPr>
              <a:spLocks noChangeArrowheads="1"/>
            </p:cNvSpPr>
            <p:nvPr/>
          </p:nvSpPr>
          <p:spPr bwMode="auto">
            <a:xfrm>
              <a:off x="2928" y="1440"/>
              <a:ext cx="1632" cy="864"/>
            </a:xfrm>
            <a:prstGeom prst="ellipse">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grpSp>
      <p:sp>
        <p:nvSpPr>
          <p:cNvPr id="666635" name="Rectangle 11">
            <a:extLst>
              <a:ext uri="{FF2B5EF4-FFF2-40B4-BE49-F238E27FC236}">
                <a16:creationId xmlns:a16="http://schemas.microsoft.com/office/drawing/2014/main" id="{4AC361F4-BD24-5C46-9116-256CC4A27166}"/>
              </a:ext>
            </a:extLst>
          </p:cNvPr>
          <p:cNvSpPr>
            <a:spLocks noChangeArrowheads="1"/>
          </p:cNvSpPr>
          <p:nvPr/>
        </p:nvSpPr>
        <p:spPr bwMode="auto">
          <a:xfrm>
            <a:off x="1828800" y="5257800"/>
            <a:ext cx="55626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20000"/>
              </a:spcBef>
              <a:buClr>
                <a:schemeClr val="folHlink"/>
              </a:buClr>
              <a:buSzPct val="75000"/>
              <a:buFont typeface="Wingdings" pitchFamily="2" charset="2"/>
              <a:buNone/>
            </a:pPr>
            <a:r>
              <a:rPr lang="es-ES_tradnl" altLang="es-ES">
                <a:latin typeface="Verdana" panose="020B0604030504040204" pitchFamily="34" charset="0"/>
              </a:rPr>
              <a:t>(nº de datos totales – 1) </a:t>
            </a:r>
            <a:r>
              <a:rPr lang="es-ES_tradnl" altLang="es-ES" sz="2800" b="1">
                <a:solidFill>
                  <a:srgbClr val="CC3300"/>
                </a:solidFill>
                <a:latin typeface="Verdana" panose="020B0604030504040204" pitchFamily="34" charset="0"/>
                <a:sym typeface="Symbol" pitchFamily="2" charset="2"/>
              </a:rPr>
              <a:t></a:t>
            </a:r>
            <a:r>
              <a:rPr lang="es-ES_tradnl" altLang="es-ES" sz="2800" b="1">
                <a:solidFill>
                  <a:srgbClr val="CC3300"/>
                </a:solidFill>
                <a:latin typeface="Verdana" panose="020B0604030504040204" pitchFamily="34" charset="0"/>
                <a:sym typeface="Wingdings" pitchFamily="2" charset="2"/>
              </a:rPr>
              <a:t> </a:t>
            </a:r>
          </a:p>
          <a:p>
            <a:pPr algn="ctr" eaLnBrk="1" hangingPunct="1">
              <a:spcBef>
                <a:spcPct val="20000"/>
              </a:spcBef>
              <a:buClr>
                <a:schemeClr val="folHlink"/>
              </a:buClr>
              <a:buSzPct val="75000"/>
              <a:buFont typeface="Wingdings" pitchFamily="2" charset="2"/>
              <a:buNone/>
            </a:pPr>
            <a:r>
              <a:rPr lang="es-ES_tradnl" altLang="es-ES">
                <a:latin typeface="Verdana" panose="020B0604030504040204" pitchFamily="34" charset="0"/>
                <a:sym typeface="Wingdings" pitchFamily="2" charset="2"/>
              </a:rPr>
              <a:t>(</a:t>
            </a:r>
            <a:r>
              <a:rPr lang="es-ES_tradnl" altLang="es-ES" b="1">
                <a:solidFill>
                  <a:schemeClr val="tx2"/>
                </a:solidFill>
                <a:latin typeface="Verdana" panose="020B0604030504040204" pitchFamily="34" charset="0"/>
                <a:sym typeface="Wingdings" pitchFamily="2" charset="2"/>
              </a:rPr>
              <a:t>IxJxN</a:t>
            </a:r>
            <a:r>
              <a:rPr lang="es-ES_tradnl" altLang="es-ES" b="1">
                <a:latin typeface="Verdana" panose="020B0604030504040204" pitchFamily="34" charset="0"/>
                <a:sym typeface="Wingdings" pitchFamily="2" charset="2"/>
              </a:rPr>
              <a:t> – 1</a:t>
            </a:r>
            <a:r>
              <a:rPr lang="es-ES_tradnl" altLang="es-ES">
                <a:latin typeface="Verdana" panose="020B0604030504040204" pitchFamily="34" charset="0"/>
                <a:sym typeface="Wingdings" pitchFamily="2" charset="2"/>
              </a:rPr>
              <a:t>)=(3x3x2 - 1)=</a:t>
            </a:r>
            <a:r>
              <a:rPr lang="es-ES_tradnl" altLang="es-ES" b="1">
                <a:solidFill>
                  <a:srgbClr val="CC3300"/>
                </a:solidFill>
                <a:latin typeface="Verdana" panose="020B0604030504040204" pitchFamily="34" charset="0"/>
                <a:sym typeface="Wingdings" pitchFamily="2" charset="2"/>
              </a:rPr>
              <a:t>17 g.l.</a:t>
            </a:r>
            <a:endParaRPr lang="es-ES_tradnl" altLang="es-ES" b="1">
              <a:solidFill>
                <a:srgbClr val="CC3300"/>
              </a:solidFill>
              <a:latin typeface="Verdana" panose="020B0604030504040204" pitchFamily="34" charset="0"/>
            </a:endParaRPr>
          </a:p>
        </p:txBody>
      </p:sp>
      <p:sp>
        <p:nvSpPr>
          <p:cNvPr id="666636" name="AutoShape 12">
            <a:hlinkClick r:id="rId8" action="ppaction://hlinksldjump" highlightClick="1"/>
            <a:extLst>
              <a:ext uri="{FF2B5EF4-FFF2-40B4-BE49-F238E27FC236}">
                <a16:creationId xmlns:a16="http://schemas.microsoft.com/office/drawing/2014/main" id="{9A00E6A7-1667-974F-8CF9-3984ACCAB393}"/>
              </a:ext>
            </a:extLst>
          </p:cNvPr>
          <p:cNvSpPr>
            <a:spLocks noChangeArrowheads="1"/>
          </p:cNvSpPr>
          <p:nvPr/>
        </p:nvSpPr>
        <p:spPr bwMode="auto">
          <a:xfrm>
            <a:off x="8440738" y="6553200"/>
            <a:ext cx="280987"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9" action="ppaction://hlinksldjump"/>
              </a:rPr>
              <a:t>T1</a:t>
            </a:r>
            <a:endParaRPr lang="es-ES" altLang="es-ES" sz="1400"/>
          </a:p>
        </p:txBody>
      </p:sp>
      <p:sp>
        <p:nvSpPr>
          <p:cNvPr id="666637" name="AutoShape 13">
            <a:hlinkClick r:id="rId10" action="ppaction://hlinksldjump" highlightClick="1"/>
            <a:extLst>
              <a:ext uri="{FF2B5EF4-FFF2-40B4-BE49-F238E27FC236}">
                <a16:creationId xmlns:a16="http://schemas.microsoft.com/office/drawing/2014/main" id="{7E41F66A-AAF4-CE47-94D3-6FDEB1AFE7F2}"/>
              </a:ext>
            </a:extLst>
          </p:cNvPr>
          <p:cNvSpPr>
            <a:spLocks noChangeArrowheads="1"/>
          </p:cNvSpPr>
          <p:nvPr/>
        </p:nvSpPr>
        <p:spPr bwMode="auto">
          <a:xfrm>
            <a:off x="8088313"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t>Tm</a:t>
            </a:r>
            <a:endParaRPr lang="es-ES" altLang="es-ES" sz="1400"/>
          </a:p>
        </p:txBody>
      </p:sp>
      <p:sp>
        <p:nvSpPr>
          <p:cNvPr id="666638" name="AutoShape 14">
            <a:hlinkClick r:id="" action="ppaction://noaction" highlightClick="1"/>
            <a:extLst>
              <a:ext uri="{FF2B5EF4-FFF2-40B4-BE49-F238E27FC236}">
                <a16:creationId xmlns:a16="http://schemas.microsoft.com/office/drawing/2014/main" id="{0D00B713-29A4-4A44-A2C6-8AEBBE077199}"/>
              </a:ext>
            </a:extLst>
          </p:cNvPr>
          <p:cNvSpPr>
            <a:spLocks noChangeArrowheads="1"/>
          </p:cNvSpPr>
          <p:nvPr/>
        </p:nvSpPr>
        <p:spPr bwMode="auto">
          <a:xfrm>
            <a:off x="7747000"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8" action="ppaction://hlinksldjump"/>
              </a:rPr>
              <a:t>T</a:t>
            </a:r>
            <a:endParaRPr lang="es-ES" altLang="es-ES" sz="1400"/>
          </a:p>
        </p:txBody>
      </p:sp>
    </p:spTree>
    <p:extLst>
      <p:ext uri="{BB962C8B-B14F-4D97-AF65-F5344CB8AC3E}">
        <p14:creationId xmlns:p14="http://schemas.microsoft.com/office/powerpoint/2010/main" val="3517762669"/>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666631"/>
                                        </p:tgtEl>
                                        <p:attrNameLst>
                                          <p:attrName>style.visibility</p:attrName>
                                        </p:attrNameLst>
                                      </p:cBhvr>
                                      <p:to>
                                        <p:strVal val="visible"/>
                                      </p:to>
                                    </p:set>
                                    <p:anim calcmode="lin" valueType="num">
                                      <p:cBhvr>
                                        <p:cTn id="7" dur="500" fill="hold"/>
                                        <p:tgtEl>
                                          <p:spTgt spid="666631"/>
                                        </p:tgtEl>
                                        <p:attrNameLst>
                                          <p:attrName>ppt_w</p:attrName>
                                        </p:attrNameLst>
                                      </p:cBhvr>
                                      <p:tavLst>
                                        <p:tav tm="0">
                                          <p:val>
                                            <p:fltVal val="0"/>
                                          </p:val>
                                        </p:tav>
                                        <p:tav tm="100000">
                                          <p:val>
                                            <p:strVal val="#ppt_w"/>
                                          </p:val>
                                        </p:tav>
                                      </p:tavLst>
                                    </p:anim>
                                    <p:anim calcmode="lin" valueType="num">
                                      <p:cBhvr>
                                        <p:cTn id="8" dur="500" fill="hold"/>
                                        <p:tgtEl>
                                          <p:spTgt spid="666631"/>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6635">
                                            <p:txEl>
                                              <p:pRg st="0" end="0"/>
                                            </p:txEl>
                                          </p:spTgt>
                                        </p:tgtEl>
                                        <p:attrNameLst>
                                          <p:attrName>style.visibility</p:attrName>
                                        </p:attrNameLst>
                                      </p:cBhvr>
                                      <p:to>
                                        <p:strVal val="visible"/>
                                      </p:to>
                                    </p:set>
                                    <p:anim calcmode="lin" valueType="num">
                                      <p:cBhvr additive="base">
                                        <p:cTn id="13" dur="500" fill="hold"/>
                                        <p:tgtEl>
                                          <p:spTgt spid="666635">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66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6635">
                                            <p:txEl>
                                              <p:pRg st="1" end="1"/>
                                            </p:txEl>
                                          </p:spTgt>
                                        </p:tgtEl>
                                        <p:attrNameLst>
                                          <p:attrName>style.visibility</p:attrName>
                                        </p:attrNameLst>
                                      </p:cBhvr>
                                      <p:to>
                                        <p:strVal val="visible"/>
                                      </p:to>
                                    </p:set>
                                    <p:anim calcmode="lin" valueType="num">
                                      <p:cBhvr additive="base">
                                        <p:cTn id="19" dur="500" fill="hold"/>
                                        <p:tgtEl>
                                          <p:spTgt spid="666635">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663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635" grpId="0"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42" name="Rectangle 6"/>
          <p:cNvSpPr>
            <a:spLocks noGrp="1" noChangeArrowheads="1"/>
          </p:cNvSpPr>
          <p:nvPr>
            <p:ph type="title"/>
          </p:nvPr>
        </p:nvSpPr>
        <p:spPr/>
        <p:txBody>
          <a:bodyPr/>
          <a:lstStyle/>
          <a:p>
            <a:r>
              <a:rPr lang="es-ES" dirty="0">
                <a:solidFill>
                  <a:schemeClr val="accent5"/>
                </a:solidFill>
              </a:rPr>
              <a:t>2- Terminología</a:t>
            </a:r>
          </a:p>
        </p:txBody>
      </p:sp>
      <p:sp>
        <p:nvSpPr>
          <p:cNvPr id="7" name="Rectangle 3"/>
          <p:cNvSpPr>
            <a:spLocks noGrp="1" noChangeArrowheads="1"/>
          </p:cNvSpPr>
          <p:nvPr>
            <p:ph idx="1"/>
          </p:nvPr>
        </p:nvSpPr>
        <p:spPr>
          <a:xfrm>
            <a:off x="3491880" y="389467"/>
            <a:ext cx="4227387" cy="979160"/>
          </a:xfrm>
        </p:spPr>
        <p:txBody>
          <a:bodyPr>
            <a:normAutofit/>
          </a:bodyPr>
          <a:lstStyle/>
          <a:p>
            <a:pPr algn="ctr" eaLnBrk="1" hangingPunct="1">
              <a:lnSpc>
                <a:spcPct val="90000"/>
              </a:lnSpc>
              <a:buNone/>
            </a:pPr>
            <a:r>
              <a:rPr lang="es-ES_tradnl" sz="2400" dirty="0">
                <a:solidFill>
                  <a:srgbClr val="0070C0"/>
                </a:solidFill>
                <a:latin typeface="Comic Sans MS" panose="030F0902030302020204" pitchFamily="66" charset="0"/>
              </a:rPr>
              <a:t>Antes de seguir… </a:t>
            </a:r>
          </a:p>
          <a:p>
            <a:pPr algn="ctr" eaLnBrk="1" hangingPunct="1">
              <a:lnSpc>
                <a:spcPct val="90000"/>
              </a:lnSpc>
              <a:buNone/>
            </a:pPr>
            <a:r>
              <a:rPr lang="es-ES_tradnl" sz="2400" dirty="0">
                <a:solidFill>
                  <a:srgbClr val="0070C0"/>
                </a:solidFill>
                <a:latin typeface="Comic Sans MS" panose="030F0902030302020204" pitchFamily="66" charset="0"/>
              </a:rPr>
              <a:t>cada cosa por su nombre</a:t>
            </a:r>
          </a:p>
        </p:txBody>
      </p:sp>
      <p:sp>
        <p:nvSpPr>
          <p:cNvPr id="8" name="Rectangle 3"/>
          <p:cNvSpPr txBox="1">
            <a:spLocks noChangeArrowheads="1"/>
          </p:cNvSpPr>
          <p:nvPr/>
        </p:nvSpPr>
        <p:spPr bwMode="auto">
          <a:xfrm>
            <a:off x="323528" y="1268760"/>
            <a:ext cx="7838681" cy="2016893"/>
          </a:xfrm>
          <a:prstGeom prst="rect">
            <a:avLst/>
          </a:prstGeom>
          <a:noFill/>
          <a:ln w="9525">
            <a:noFill/>
            <a:miter lim="800000"/>
            <a:headEnd/>
            <a:tailEnd/>
          </a:ln>
          <a:effectLst/>
        </p:spPr>
        <p:txBody>
          <a:bodyPr vert="horz" wrap="square" lIns="84406" tIns="42203" rIns="84406" bIns="42203" numCol="1" anchor="t" anchorCtr="0" compatLnSpc="1">
            <a:prstTxWarp prst="textNoShape">
              <a:avLst/>
            </a:prstTxWarp>
          </a:bodyPr>
          <a:lstStyle/>
          <a:p>
            <a:pPr>
              <a:lnSpc>
                <a:spcPct val="90000"/>
              </a:lnSpc>
              <a:spcBef>
                <a:spcPct val="20000"/>
              </a:spcBef>
              <a:buSzPct val="125000"/>
              <a:defRPr/>
            </a:pPr>
            <a:r>
              <a:rPr lang="es-ES_tradnl" sz="2215" b="1" kern="0" dirty="0">
                <a:solidFill>
                  <a:srgbClr val="FF0000"/>
                </a:solidFill>
                <a:latin typeface="Calibri"/>
              </a:rPr>
              <a:t>Variable Respuesta</a:t>
            </a:r>
            <a:r>
              <a:rPr lang="es-ES_tradnl" sz="2215" kern="0" dirty="0">
                <a:solidFill>
                  <a:srgbClr val="FF0000"/>
                </a:solidFill>
                <a:latin typeface="Calibri"/>
              </a:rPr>
              <a:t> </a:t>
            </a:r>
            <a:r>
              <a:rPr lang="es-ES_tradnl" sz="2215" kern="0" dirty="0">
                <a:solidFill>
                  <a:prstClr val="black"/>
                </a:solidFill>
                <a:latin typeface="Calibri"/>
              </a:rPr>
              <a:t>: </a:t>
            </a:r>
            <a:r>
              <a:rPr lang="es-ES_tradnl" sz="2215" b="1" kern="0" dirty="0">
                <a:solidFill>
                  <a:prstClr val="black"/>
                </a:solidFill>
                <a:latin typeface="Calibri"/>
              </a:rPr>
              <a:t>variable aleatoria</a:t>
            </a:r>
            <a:endParaRPr lang="es-ES_tradnl" sz="2215" kern="0" dirty="0">
              <a:solidFill>
                <a:prstClr val="black"/>
              </a:solidFill>
              <a:latin typeface="Calibri"/>
            </a:endParaRPr>
          </a:p>
          <a:p>
            <a:pPr marL="738572" lvl="1" indent="-316531">
              <a:lnSpc>
                <a:spcPct val="90000"/>
              </a:lnSpc>
              <a:spcBef>
                <a:spcPct val="20000"/>
              </a:spcBef>
              <a:buSzPct val="125000"/>
              <a:buFont typeface="Arial" panose="020B0604020202020204" pitchFamily="34" charset="0"/>
              <a:buChar char="•"/>
              <a:defRPr/>
            </a:pPr>
            <a:r>
              <a:rPr lang="es-ES_tradnl" sz="2215" kern="0" dirty="0">
                <a:solidFill>
                  <a:prstClr val="black"/>
                </a:solidFill>
                <a:latin typeface="Calibri"/>
              </a:rPr>
              <a:t>sobre la que se quiere estudiar el posible efecto de los factores estudiados. </a:t>
            </a:r>
          </a:p>
          <a:p>
            <a:pPr marL="738572" lvl="1" indent="-316531">
              <a:lnSpc>
                <a:spcPct val="90000"/>
              </a:lnSpc>
              <a:spcBef>
                <a:spcPct val="20000"/>
              </a:spcBef>
              <a:buSzPct val="125000"/>
              <a:buFont typeface="Arial" panose="020B0604020202020204" pitchFamily="34" charset="0"/>
              <a:buChar char="•"/>
              <a:defRPr/>
            </a:pPr>
            <a:r>
              <a:rPr lang="es-ES_tradnl" sz="2215" kern="0" dirty="0">
                <a:solidFill>
                  <a:prstClr val="black"/>
                </a:solidFill>
                <a:latin typeface="Calibri"/>
              </a:rPr>
              <a:t>definida sobre las poblaciones correspondientes a los diferentes tratamientos.</a:t>
            </a:r>
            <a:endParaRPr lang="es-ES_tradnl" sz="1846" kern="0" dirty="0">
              <a:solidFill>
                <a:prstClr val="black"/>
              </a:solidFill>
              <a:latin typeface="Calibri"/>
            </a:endParaRPr>
          </a:p>
        </p:txBody>
      </p:sp>
      <p:sp>
        <p:nvSpPr>
          <p:cNvPr id="9" name="5 Rectángulo"/>
          <p:cNvSpPr/>
          <p:nvPr/>
        </p:nvSpPr>
        <p:spPr>
          <a:xfrm>
            <a:off x="409196" y="3068960"/>
            <a:ext cx="8141259" cy="3457870"/>
          </a:xfrm>
          <a:prstGeom prst="rect">
            <a:avLst/>
          </a:prstGeom>
        </p:spPr>
        <p:txBody>
          <a:bodyPr wrap="square">
            <a:spAutoFit/>
          </a:bodyPr>
          <a:lstStyle/>
          <a:p>
            <a:r>
              <a:rPr lang="es-ES_tradnl" sz="2215" b="1" dirty="0">
                <a:solidFill>
                  <a:prstClr val="black"/>
                </a:solidFill>
                <a:latin typeface="Calibri"/>
              </a:rPr>
              <a:t>Ejemplos </a:t>
            </a:r>
          </a:p>
          <a:p>
            <a:pPr lvl="1">
              <a:spcBef>
                <a:spcPts val="277"/>
              </a:spcBef>
              <a:buFont typeface="Arial" pitchFamily="34" charset="0"/>
              <a:buChar char="•"/>
            </a:pPr>
            <a:r>
              <a:rPr lang="es-ES_tradnl" sz="2215" b="1" i="1" dirty="0">
                <a:solidFill>
                  <a:prstClr val="black"/>
                </a:solidFill>
                <a:latin typeface="Calibri"/>
              </a:rPr>
              <a:t> </a:t>
            </a:r>
            <a:r>
              <a:rPr lang="es-ES_tradnl" sz="2215" b="1" i="1" dirty="0" err="1">
                <a:solidFill>
                  <a:prstClr val="black"/>
                </a:solidFill>
                <a:latin typeface="Calibri"/>
              </a:rPr>
              <a:t>Througput</a:t>
            </a:r>
            <a:r>
              <a:rPr lang="es-ES_tradnl" sz="2215" b="1" dirty="0">
                <a:solidFill>
                  <a:prstClr val="black"/>
                </a:solidFill>
                <a:latin typeface="Calibri"/>
              </a:rPr>
              <a:t> </a:t>
            </a:r>
            <a:r>
              <a:rPr lang="es-ES_tradnl" sz="2215" dirty="0">
                <a:solidFill>
                  <a:prstClr val="black"/>
                </a:solidFill>
                <a:latin typeface="Calibri"/>
              </a:rPr>
              <a:t>de un sistema informático</a:t>
            </a:r>
          </a:p>
          <a:p>
            <a:pPr lvl="1">
              <a:spcBef>
                <a:spcPts val="277"/>
              </a:spcBef>
              <a:buFont typeface="Arial" pitchFamily="34" charset="0"/>
              <a:buChar char="•"/>
            </a:pPr>
            <a:r>
              <a:rPr lang="es-ES_tradnl" sz="2215" b="1" dirty="0">
                <a:solidFill>
                  <a:prstClr val="black"/>
                </a:solidFill>
                <a:latin typeface="Calibri"/>
              </a:rPr>
              <a:t> Retardo </a:t>
            </a:r>
            <a:r>
              <a:rPr lang="es-ES_tradnl" sz="2215" dirty="0">
                <a:solidFill>
                  <a:prstClr val="black"/>
                </a:solidFill>
                <a:latin typeface="Calibri"/>
              </a:rPr>
              <a:t>de los mensajes de un </a:t>
            </a:r>
            <a:r>
              <a:rPr lang="es-ES_tradnl" sz="2215" dirty="0" err="1">
                <a:solidFill>
                  <a:prstClr val="black"/>
                </a:solidFill>
                <a:latin typeface="Calibri"/>
              </a:rPr>
              <a:t>multicomputador</a:t>
            </a:r>
            <a:endParaRPr lang="es-ES_tradnl" sz="2215" dirty="0">
              <a:solidFill>
                <a:prstClr val="black"/>
              </a:solidFill>
              <a:latin typeface="Calibri"/>
            </a:endParaRPr>
          </a:p>
          <a:p>
            <a:pPr lvl="1">
              <a:spcBef>
                <a:spcPts val="277"/>
              </a:spcBef>
              <a:buFont typeface="Arial" pitchFamily="34" charset="0"/>
              <a:buChar char="•"/>
            </a:pPr>
            <a:r>
              <a:rPr lang="es-ES_tradnl" sz="2215" b="1" dirty="0">
                <a:solidFill>
                  <a:prstClr val="black"/>
                </a:solidFill>
                <a:latin typeface="Calibri"/>
              </a:rPr>
              <a:t> Tiempo de respuesta </a:t>
            </a:r>
            <a:r>
              <a:rPr lang="es-ES_tradnl" sz="2215" dirty="0">
                <a:solidFill>
                  <a:prstClr val="black"/>
                </a:solidFill>
                <a:latin typeface="Calibri"/>
              </a:rPr>
              <a:t>de consultas web</a:t>
            </a:r>
          </a:p>
          <a:p>
            <a:pPr lvl="1">
              <a:spcBef>
                <a:spcPts val="277"/>
              </a:spcBef>
              <a:buFont typeface="Arial" pitchFamily="34" charset="0"/>
              <a:buChar char="•"/>
            </a:pPr>
            <a:r>
              <a:rPr lang="es-ES_tradnl" sz="2215" dirty="0">
                <a:solidFill>
                  <a:prstClr val="black"/>
                </a:solidFill>
                <a:latin typeface="Calibri"/>
              </a:rPr>
              <a:t> </a:t>
            </a:r>
            <a:r>
              <a:rPr lang="es-ES_tradnl" sz="2215" b="1" dirty="0">
                <a:solidFill>
                  <a:prstClr val="black"/>
                </a:solidFill>
                <a:latin typeface="Calibri"/>
              </a:rPr>
              <a:t>Hinchamiento post-extrusión</a:t>
            </a:r>
            <a:r>
              <a:rPr lang="es-ES_tradnl" sz="2215" dirty="0">
                <a:solidFill>
                  <a:prstClr val="black"/>
                </a:solidFill>
                <a:latin typeface="Calibri"/>
              </a:rPr>
              <a:t>, en la fabricación de botellas de polietileno de alta densidad</a:t>
            </a:r>
          </a:p>
          <a:p>
            <a:pPr lvl="1">
              <a:spcBef>
                <a:spcPts val="277"/>
              </a:spcBef>
              <a:buFont typeface="Arial" pitchFamily="34" charset="0"/>
              <a:buChar char="•"/>
            </a:pPr>
            <a:r>
              <a:rPr lang="es-ES_tradnl" sz="2215" dirty="0">
                <a:solidFill>
                  <a:prstClr val="black"/>
                </a:solidFill>
                <a:latin typeface="Calibri"/>
              </a:rPr>
              <a:t> </a:t>
            </a:r>
            <a:r>
              <a:rPr lang="es-ES_tradnl" sz="2215" b="1" dirty="0">
                <a:solidFill>
                  <a:prstClr val="black"/>
                </a:solidFill>
                <a:latin typeface="Calibri"/>
              </a:rPr>
              <a:t>Temperatura</a:t>
            </a:r>
            <a:r>
              <a:rPr lang="es-ES_tradnl" sz="2215" dirty="0">
                <a:solidFill>
                  <a:prstClr val="black"/>
                </a:solidFill>
                <a:latin typeface="Calibri"/>
              </a:rPr>
              <a:t> de un tanque</a:t>
            </a:r>
          </a:p>
          <a:p>
            <a:pPr lvl="1">
              <a:spcBef>
                <a:spcPts val="277"/>
              </a:spcBef>
              <a:buFont typeface="Arial" pitchFamily="34" charset="0"/>
              <a:buChar char="•"/>
            </a:pPr>
            <a:r>
              <a:rPr lang="es-ES_tradnl" altLang="es-ES" sz="2220" dirty="0">
                <a:solidFill>
                  <a:srgbClr val="000000"/>
                </a:solidFill>
                <a:latin typeface="+mn-lt"/>
              </a:rPr>
              <a:t> </a:t>
            </a:r>
            <a:r>
              <a:rPr lang="es-ES_tradnl" altLang="es-ES" sz="2220" b="1" dirty="0">
                <a:solidFill>
                  <a:srgbClr val="000000"/>
                </a:solidFill>
                <a:latin typeface="+mn-lt"/>
              </a:rPr>
              <a:t>Emisión de CO</a:t>
            </a:r>
            <a:r>
              <a:rPr lang="es-ES_tradnl" altLang="es-ES" sz="2220" b="1" baseline="-25000" dirty="0">
                <a:solidFill>
                  <a:srgbClr val="000000"/>
                </a:solidFill>
                <a:latin typeface="+mn-lt"/>
              </a:rPr>
              <a:t>2 </a:t>
            </a:r>
            <a:r>
              <a:rPr lang="es-ES_tradnl" altLang="es-ES" sz="2220" dirty="0">
                <a:solidFill>
                  <a:srgbClr val="000000"/>
                </a:solidFill>
                <a:latin typeface="+mn-lt"/>
              </a:rPr>
              <a:t>(gr CO</a:t>
            </a:r>
            <a:r>
              <a:rPr lang="es-ES_tradnl" altLang="es-ES" sz="2220" baseline="-25000" dirty="0">
                <a:solidFill>
                  <a:srgbClr val="000000"/>
                </a:solidFill>
                <a:latin typeface="+mn-lt"/>
              </a:rPr>
              <a:t>2</a:t>
            </a:r>
            <a:r>
              <a:rPr lang="es-ES_tradnl" altLang="es-ES" sz="2220" dirty="0">
                <a:solidFill>
                  <a:srgbClr val="000000"/>
                </a:solidFill>
                <a:latin typeface="+mn-lt"/>
              </a:rPr>
              <a:t>/Km)</a:t>
            </a:r>
            <a:r>
              <a:rPr lang="es-ES_tradnl" altLang="es-ES" sz="2220" baseline="-25000" dirty="0">
                <a:solidFill>
                  <a:srgbClr val="000000"/>
                </a:solidFill>
                <a:latin typeface="+mn-lt"/>
              </a:rPr>
              <a:t> </a:t>
            </a:r>
            <a:r>
              <a:rPr lang="es-ES_tradnl" altLang="es-ES" sz="2220" dirty="0">
                <a:solidFill>
                  <a:srgbClr val="000000"/>
                </a:solidFill>
                <a:latin typeface="+mn-lt"/>
              </a:rPr>
              <a:t>en un tipo de motor</a:t>
            </a:r>
            <a:endParaRPr lang="es-ES_tradnl" sz="2220" dirty="0">
              <a:solidFill>
                <a:prstClr val="black"/>
              </a:solidFill>
              <a:latin typeface="+mn-lt"/>
            </a:endParaRPr>
          </a:p>
          <a:p>
            <a:pPr lvl="1">
              <a:spcBef>
                <a:spcPts val="277"/>
              </a:spcBef>
              <a:buFont typeface="Arial" pitchFamily="34" charset="0"/>
              <a:buChar char="•"/>
            </a:pPr>
            <a:r>
              <a:rPr lang="es-ES_tradnl" sz="2215" b="1" dirty="0">
                <a:solidFill>
                  <a:prstClr val="black"/>
                </a:solidFill>
                <a:latin typeface="Calibri"/>
              </a:rPr>
              <a:t> </a:t>
            </a:r>
            <a:r>
              <a:rPr lang="es-ES_tradnl" sz="2215" dirty="0">
                <a:solidFill>
                  <a:prstClr val="black"/>
                </a:solidFill>
                <a:latin typeface="Calibri"/>
              </a:rPr>
              <a:t>etc</a:t>
            </a:r>
            <a:r>
              <a:rPr lang="es-ES_tradnl" sz="2215" b="1" dirty="0">
                <a:solidFill>
                  <a:prstClr val="black"/>
                </a:solidFill>
                <a:latin typeface="Calibri"/>
              </a:rPr>
              <a:t>.</a:t>
            </a:r>
          </a:p>
        </p:txBody>
      </p:sp>
      <p:pic>
        <p:nvPicPr>
          <p:cNvPr id="6" name="Picture 1030" descr="MCj02991330000[1]"/>
          <p:cNvPicPr>
            <a:picLocks noChangeAspect="1" noChangeArrowheads="1"/>
          </p:cNvPicPr>
          <p:nvPr/>
        </p:nvPicPr>
        <p:blipFill>
          <a:blip r:embed="rId3" cstate="print"/>
          <a:srcRect/>
          <a:stretch>
            <a:fillRect/>
          </a:stretch>
        </p:blipFill>
        <p:spPr bwMode="auto">
          <a:xfrm>
            <a:off x="8550455" y="134841"/>
            <a:ext cx="409583" cy="576360"/>
          </a:xfrm>
          <a:prstGeom prst="rect">
            <a:avLst/>
          </a:prstGeom>
          <a:noFill/>
        </p:spPr>
      </p:pic>
    </p:spTree>
    <p:extLst>
      <p:ext uri="{BB962C8B-B14F-4D97-AF65-F5344CB8AC3E}">
        <p14:creationId xmlns:p14="http://schemas.microsoft.com/office/powerpoint/2010/main" val="800251052"/>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000"/>
                                        <p:tgtEl>
                                          <p:spTgt spid="7">
                                            <p:txEl>
                                              <p:pRg st="0" end="0"/>
                                            </p:txEl>
                                          </p:spTgt>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2000"/>
                                        <p:tgtEl>
                                          <p:spTgt spid="7">
                                            <p:txEl>
                                              <p:pRg st="1" end="1"/>
                                            </p:txEl>
                                          </p:spTgt>
                                        </p:tgtEl>
                                      </p:cBhvr>
                                    </p:animEffect>
                                  </p:childTnLst>
                                </p:cTn>
                              </p:par>
                            </p:childTnLst>
                          </p:cTn>
                        </p:par>
                        <p:par>
                          <p:cTn id="12" fill="hold">
                            <p:stCondLst>
                              <p:cond delay="4000"/>
                            </p:stCondLst>
                            <p:childTnLst>
                              <p:par>
                                <p:cTn id="13" presetID="22" presetClass="entr" presetSubtype="8"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2000"/>
                                        <p:tgtEl>
                                          <p:spTgt spid="8">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wipe(left)">
                                      <p:cBhvr>
                                        <p:cTn id="18" dur="2000"/>
                                        <p:tgtEl>
                                          <p:spTgt spid="8">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left)">
                                      <p:cBhvr>
                                        <p:cTn id="21" dur="2000"/>
                                        <p:tgtEl>
                                          <p:spTgt spid="8">
                                            <p:txEl>
                                              <p:pRg st="2" end="2"/>
                                            </p:txEl>
                                          </p:spTgt>
                                        </p:tgtEl>
                                      </p:cBhvr>
                                    </p:animEffect>
                                  </p:childTnLst>
                                </p:cTn>
                              </p:par>
                            </p:childTnLst>
                          </p:cTn>
                        </p:par>
                        <p:par>
                          <p:cTn id="22" fill="hold">
                            <p:stCondLst>
                              <p:cond delay="6000"/>
                            </p:stCondLst>
                            <p:childTnLst>
                              <p:par>
                                <p:cTn id="23" presetID="22" presetClass="entr" presetSubtype="1" fill="hold" grpId="0" nodeType="afterEffect">
                                  <p:stCondLst>
                                    <p:cond delay="200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up)">
                                      <p:cBhvr>
                                        <p:cTn id="25" dur="2000"/>
                                        <p:tgtEl>
                                          <p:spTgt spid="9">
                                            <p:txEl>
                                              <p:pRg st="0" end="0"/>
                                            </p:txEl>
                                          </p:spTgt>
                                        </p:tgtEl>
                                      </p:cBhvr>
                                    </p:animEffect>
                                  </p:childTnLst>
                                </p:cTn>
                              </p:par>
                              <p:par>
                                <p:cTn id="26" presetID="22" presetClass="entr" presetSubtype="1" fill="hold" grpId="0" nodeType="withEffect">
                                  <p:stCondLst>
                                    <p:cond delay="6000"/>
                                  </p:stCondLst>
                                  <p:childTnLst>
                                    <p:set>
                                      <p:cBhvr>
                                        <p:cTn id="27" dur="1" fill="hold">
                                          <p:stCondLst>
                                            <p:cond delay="0"/>
                                          </p:stCondLst>
                                        </p:cTn>
                                        <p:tgtEl>
                                          <p:spTgt spid="9">
                                            <p:txEl>
                                              <p:pRg st="1" end="1"/>
                                            </p:txEl>
                                          </p:spTgt>
                                        </p:tgtEl>
                                        <p:attrNameLst>
                                          <p:attrName>style.visibility</p:attrName>
                                        </p:attrNameLst>
                                      </p:cBhvr>
                                      <p:to>
                                        <p:strVal val="visible"/>
                                      </p:to>
                                    </p:set>
                                    <p:animEffect transition="in" filter="wipe(up)">
                                      <p:cBhvr>
                                        <p:cTn id="28" dur="2000"/>
                                        <p:tgtEl>
                                          <p:spTgt spid="9">
                                            <p:txEl>
                                              <p:pRg st="1" end="1"/>
                                            </p:txEl>
                                          </p:spTgt>
                                        </p:tgtEl>
                                      </p:cBhvr>
                                    </p:animEffect>
                                  </p:childTnLst>
                                </p:cTn>
                              </p:par>
                              <p:par>
                                <p:cTn id="29" presetID="22" presetClass="entr" presetSubtype="1" fill="hold" grpId="0" nodeType="withEffect">
                                  <p:stCondLst>
                                    <p:cond delay="1000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wipe(up)">
                                      <p:cBhvr>
                                        <p:cTn id="31" dur="2000"/>
                                        <p:tgtEl>
                                          <p:spTgt spid="9">
                                            <p:txEl>
                                              <p:pRg st="2" end="2"/>
                                            </p:txEl>
                                          </p:spTgt>
                                        </p:tgtEl>
                                      </p:cBhvr>
                                    </p:animEffect>
                                  </p:childTnLst>
                                </p:cTn>
                              </p:par>
                              <p:par>
                                <p:cTn id="32" presetID="22" presetClass="entr" presetSubtype="1" fill="hold" grpId="0" nodeType="withEffect">
                                  <p:stCondLst>
                                    <p:cond delay="10000"/>
                                  </p:stCondLst>
                                  <p:childTnLst>
                                    <p:set>
                                      <p:cBhvr>
                                        <p:cTn id="33" dur="1" fill="hold">
                                          <p:stCondLst>
                                            <p:cond delay="0"/>
                                          </p:stCondLst>
                                        </p:cTn>
                                        <p:tgtEl>
                                          <p:spTgt spid="9">
                                            <p:txEl>
                                              <p:pRg st="3" end="3"/>
                                            </p:txEl>
                                          </p:spTgt>
                                        </p:tgtEl>
                                        <p:attrNameLst>
                                          <p:attrName>style.visibility</p:attrName>
                                        </p:attrNameLst>
                                      </p:cBhvr>
                                      <p:to>
                                        <p:strVal val="visible"/>
                                      </p:to>
                                    </p:set>
                                    <p:animEffect transition="in" filter="wipe(up)">
                                      <p:cBhvr>
                                        <p:cTn id="34" dur="2000"/>
                                        <p:tgtEl>
                                          <p:spTgt spid="9">
                                            <p:txEl>
                                              <p:pRg st="3" end="3"/>
                                            </p:txEl>
                                          </p:spTgt>
                                        </p:tgtEl>
                                      </p:cBhvr>
                                    </p:animEffect>
                                  </p:childTnLst>
                                </p:cTn>
                              </p:par>
                              <p:par>
                                <p:cTn id="35" presetID="22" presetClass="entr" presetSubtype="1" fill="hold" grpId="0" nodeType="withEffect">
                                  <p:stCondLst>
                                    <p:cond delay="14000"/>
                                  </p:stCondLst>
                                  <p:childTnLst>
                                    <p:set>
                                      <p:cBhvr>
                                        <p:cTn id="36" dur="1" fill="hold">
                                          <p:stCondLst>
                                            <p:cond delay="0"/>
                                          </p:stCondLst>
                                        </p:cTn>
                                        <p:tgtEl>
                                          <p:spTgt spid="9">
                                            <p:txEl>
                                              <p:pRg st="4" end="4"/>
                                            </p:txEl>
                                          </p:spTgt>
                                        </p:tgtEl>
                                        <p:attrNameLst>
                                          <p:attrName>style.visibility</p:attrName>
                                        </p:attrNameLst>
                                      </p:cBhvr>
                                      <p:to>
                                        <p:strVal val="visible"/>
                                      </p:to>
                                    </p:set>
                                    <p:animEffect transition="in" filter="wipe(up)">
                                      <p:cBhvr>
                                        <p:cTn id="37" dur="2000"/>
                                        <p:tgtEl>
                                          <p:spTgt spid="9">
                                            <p:txEl>
                                              <p:pRg st="4" end="4"/>
                                            </p:txEl>
                                          </p:spTgt>
                                        </p:tgtEl>
                                      </p:cBhvr>
                                    </p:animEffect>
                                  </p:childTnLst>
                                </p:cTn>
                              </p:par>
                              <p:par>
                                <p:cTn id="38" presetID="22" presetClass="entr" presetSubtype="1" fill="hold" grpId="0" nodeType="withEffect">
                                  <p:stCondLst>
                                    <p:cond delay="16000"/>
                                  </p:stCondLst>
                                  <p:childTnLst>
                                    <p:set>
                                      <p:cBhvr>
                                        <p:cTn id="39" dur="1" fill="hold">
                                          <p:stCondLst>
                                            <p:cond delay="0"/>
                                          </p:stCondLst>
                                        </p:cTn>
                                        <p:tgtEl>
                                          <p:spTgt spid="9">
                                            <p:txEl>
                                              <p:pRg st="5" end="5"/>
                                            </p:txEl>
                                          </p:spTgt>
                                        </p:tgtEl>
                                        <p:attrNameLst>
                                          <p:attrName>style.visibility</p:attrName>
                                        </p:attrNameLst>
                                      </p:cBhvr>
                                      <p:to>
                                        <p:strVal val="visible"/>
                                      </p:to>
                                    </p:set>
                                    <p:animEffect transition="in" filter="wipe(up)">
                                      <p:cBhvr>
                                        <p:cTn id="40" dur="2000"/>
                                        <p:tgtEl>
                                          <p:spTgt spid="9">
                                            <p:txEl>
                                              <p:pRg st="5" end="5"/>
                                            </p:txEl>
                                          </p:spTgt>
                                        </p:tgtEl>
                                      </p:cBhvr>
                                    </p:animEffect>
                                  </p:childTnLst>
                                </p:cTn>
                              </p:par>
                              <p:par>
                                <p:cTn id="41" presetID="22" presetClass="entr" presetSubtype="1" fill="hold" grpId="0" nodeType="withEffect">
                                  <p:stCondLst>
                                    <p:cond delay="18000"/>
                                  </p:stCondLst>
                                  <p:childTnLst>
                                    <p:set>
                                      <p:cBhvr>
                                        <p:cTn id="42" dur="1" fill="hold">
                                          <p:stCondLst>
                                            <p:cond delay="0"/>
                                          </p:stCondLst>
                                        </p:cTn>
                                        <p:tgtEl>
                                          <p:spTgt spid="9">
                                            <p:txEl>
                                              <p:pRg st="6" end="6"/>
                                            </p:txEl>
                                          </p:spTgt>
                                        </p:tgtEl>
                                        <p:attrNameLst>
                                          <p:attrName>style.visibility</p:attrName>
                                        </p:attrNameLst>
                                      </p:cBhvr>
                                      <p:to>
                                        <p:strVal val="visible"/>
                                      </p:to>
                                    </p:set>
                                    <p:animEffect transition="in" filter="wipe(up)">
                                      <p:cBhvr>
                                        <p:cTn id="43" dur="2000"/>
                                        <p:tgtEl>
                                          <p:spTgt spid="9">
                                            <p:txEl>
                                              <p:pRg st="6" end="6"/>
                                            </p:txEl>
                                          </p:spTgt>
                                        </p:tgtEl>
                                      </p:cBhvr>
                                    </p:animEffect>
                                  </p:childTnLst>
                                </p:cTn>
                              </p:par>
                              <p:par>
                                <p:cTn id="44" presetID="22" presetClass="entr" presetSubtype="1" fill="hold" grpId="0" nodeType="withEffect">
                                  <p:stCondLst>
                                    <p:cond delay="10000"/>
                                  </p:stCondLst>
                                  <p:childTnLst>
                                    <p:set>
                                      <p:cBhvr>
                                        <p:cTn id="45" dur="1" fill="hold">
                                          <p:stCondLst>
                                            <p:cond delay="0"/>
                                          </p:stCondLst>
                                        </p:cTn>
                                        <p:tgtEl>
                                          <p:spTgt spid="9">
                                            <p:txEl>
                                              <p:pRg st="7" end="7"/>
                                            </p:txEl>
                                          </p:spTgt>
                                        </p:tgtEl>
                                        <p:attrNameLst>
                                          <p:attrName>style.visibility</p:attrName>
                                        </p:attrNameLst>
                                      </p:cBhvr>
                                      <p:to>
                                        <p:strVal val="visible"/>
                                      </p:to>
                                    </p:set>
                                    <p:animEffect transition="in" filter="wipe(up)">
                                      <p:cBhvr>
                                        <p:cTn id="46" dur="2000"/>
                                        <p:tgtEl>
                                          <p:spTgt spid="9">
                                            <p:txEl>
                                              <p:pRg st="7" end="7"/>
                                            </p:txEl>
                                          </p:spTgt>
                                        </p:tgtEl>
                                      </p:cBhvr>
                                    </p:animEffect>
                                  </p:childTnLst>
                                </p:cTn>
                              </p:par>
                            </p:childTnLst>
                          </p:cTn>
                        </p:par>
                        <p:par>
                          <p:cTn id="47" fill="hold">
                            <p:stCondLst>
                              <p:cond delay="26000"/>
                            </p:stCondLst>
                            <p:childTnLst>
                              <p:par>
                                <p:cTn id="48" presetID="51" presetClass="entr" presetSubtype="0"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770" decel="100000"/>
                                        <p:tgtEl>
                                          <p:spTgt spid="6"/>
                                        </p:tgtEl>
                                      </p:cBhvr>
                                    </p:animEffect>
                                    <p:animScale>
                                      <p:cBhvr>
                                        <p:cTn id="51" dur="770" decel="100000"/>
                                        <p:tgtEl>
                                          <p:spTgt spid="6"/>
                                        </p:tgtEl>
                                      </p:cBhvr>
                                      <p:from x="10000" y="10000"/>
                                      <p:to x="200000" y="450000"/>
                                    </p:animScale>
                                    <p:animScale>
                                      <p:cBhvr>
                                        <p:cTn id="52" dur="1230" accel="100000" fill="hold">
                                          <p:stCondLst>
                                            <p:cond delay="770"/>
                                          </p:stCondLst>
                                        </p:cTn>
                                        <p:tgtEl>
                                          <p:spTgt spid="6"/>
                                        </p:tgtEl>
                                      </p:cBhvr>
                                      <p:from x="200000" y="450000"/>
                                      <p:to x="100000" y="100000"/>
                                    </p:animScale>
                                    <p:set>
                                      <p:cBhvr>
                                        <p:cTn id="53" dur="770" fill="hold"/>
                                        <p:tgtEl>
                                          <p:spTgt spid="6"/>
                                        </p:tgtEl>
                                        <p:attrNameLst>
                                          <p:attrName>ppt_x</p:attrName>
                                        </p:attrNameLst>
                                      </p:cBhvr>
                                      <p:to>
                                        <p:strVal val="(0.5)"/>
                                      </p:to>
                                    </p:set>
                                    <p:anim from="(0.5)" to="(#ppt_x)" calcmode="lin" valueType="num">
                                      <p:cBhvr>
                                        <p:cTn id="54" dur="1230" accel="100000" fill="hold">
                                          <p:stCondLst>
                                            <p:cond delay="770"/>
                                          </p:stCondLst>
                                        </p:cTn>
                                        <p:tgtEl>
                                          <p:spTgt spid="6"/>
                                        </p:tgtEl>
                                        <p:attrNameLst>
                                          <p:attrName>ppt_x</p:attrName>
                                        </p:attrNameLst>
                                      </p:cBhvr>
                                    </p:anim>
                                    <p:set>
                                      <p:cBhvr>
                                        <p:cTn id="55" dur="770" fill="hold"/>
                                        <p:tgtEl>
                                          <p:spTgt spid="6"/>
                                        </p:tgtEl>
                                        <p:attrNameLst>
                                          <p:attrName>ppt_y</p:attrName>
                                        </p:attrNameLst>
                                      </p:cBhvr>
                                      <p:to>
                                        <p:strVal val="(#ppt_y+0.4)"/>
                                      </p:to>
                                    </p:set>
                                    <p:anim from="(#ppt_y+0.4)" to="(#ppt_y)" calcmode="lin" valueType="num">
                                      <p:cBhvr>
                                        <p:cTn id="56" dur="1230" accel="100000" fill="hold">
                                          <p:stCondLst>
                                            <p:cond delay="770"/>
                                          </p:stCondLst>
                                        </p:cTn>
                                        <p:tgtEl>
                                          <p:spTgt spid="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advAuto="200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68674" name="Rectangle 2">
            <a:extLst>
              <a:ext uri="{FF2B5EF4-FFF2-40B4-BE49-F238E27FC236}">
                <a16:creationId xmlns:a16="http://schemas.microsoft.com/office/drawing/2014/main" id="{6D689940-784F-EB48-A8EF-E81803357767}"/>
              </a:ext>
            </a:extLst>
          </p:cNvPr>
          <p:cNvSpPr>
            <a:spLocks noGrp="1" noChangeArrowheads="1"/>
          </p:cNvSpPr>
          <p:nvPr>
            <p:ph type="title"/>
          </p:nvPr>
        </p:nvSpPr>
        <p:spPr>
          <a:xfrm>
            <a:off x="91587" y="67734"/>
            <a:ext cx="8960826" cy="808566"/>
          </a:xfrm>
        </p:spPr>
        <p:txBody>
          <a:bodyPr/>
          <a:lstStyle/>
          <a:p>
            <a:r>
              <a:rPr lang="es-ES_tradnl" altLang="es-ES" sz="3200" dirty="0">
                <a:solidFill>
                  <a:prstClr val="black"/>
                </a:solidFill>
              </a:rPr>
              <a:t>Cálculo de las Sumas de Cuadrados y </a:t>
            </a:r>
            <a:r>
              <a:rPr lang="es-ES_tradnl" altLang="es-ES" sz="3200" dirty="0" err="1">
                <a:solidFill>
                  <a:prstClr val="black"/>
                </a:solidFill>
              </a:rPr>
              <a:t>g.l</a:t>
            </a:r>
            <a:r>
              <a:rPr lang="es-ES_tradnl" altLang="es-ES" sz="3200" dirty="0">
                <a:solidFill>
                  <a:prstClr val="black"/>
                </a:solidFill>
              </a:rPr>
              <a:t>.</a:t>
            </a:r>
            <a:endParaRPr lang="es-ES" altLang="es-ES" i="1" dirty="0">
              <a:solidFill>
                <a:srgbClr val="008000"/>
              </a:solidFill>
              <a:ea typeface="Times New Roman" panose="02020603050405020304" pitchFamily="18" charset="0"/>
              <a:cs typeface="Times New Roman" panose="02020603050405020304" pitchFamily="18" charset="0"/>
            </a:endParaRPr>
          </a:p>
        </p:txBody>
      </p:sp>
      <p:graphicFrame>
        <p:nvGraphicFramePr>
          <p:cNvPr id="668676" name="Object 4">
            <a:extLst>
              <a:ext uri="{FF2B5EF4-FFF2-40B4-BE49-F238E27FC236}">
                <a16:creationId xmlns:a16="http://schemas.microsoft.com/office/drawing/2014/main" id="{98ED85B6-030D-0C48-BB13-721035FAF72E}"/>
              </a:ext>
            </a:extLst>
          </p:cNvPr>
          <p:cNvGraphicFramePr>
            <a:graphicFrameLocks noChangeAspect="1"/>
          </p:cNvGraphicFramePr>
          <p:nvPr/>
        </p:nvGraphicFramePr>
        <p:xfrm>
          <a:off x="650875" y="2438400"/>
          <a:ext cx="7643813" cy="914400"/>
        </p:xfrm>
        <a:graphic>
          <a:graphicData uri="http://schemas.openxmlformats.org/presentationml/2006/ole">
            <mc:AlternateContent xmlns:mc="http://schemas.openxmlformats.org/markup-compatibility/2006">
              <mc:Choice xmlns:v="urn:schemas-microsoft-com:vml" Requires="v">
                <p:oleObj spid="_x0000_s1266965" name="Equation" r:id="rId4" imgW="95377000" imgH="10528300" progId="Equation.DSMT4">
                  <p:embed/>
                </p:oleObj>
              </mc:Choice>
              <mc:Fallback>
                <p:oleObj name="Equation" r:id="rId4" imgW="95377000" imgH="10528300" progId="Equation.DSMT4">
                  <p:embed/>
                  <p:pic>
                    <p:nvPicPr>
                      <p:cNvPr id="668676" name="Object 4">
                        <a:extLst>
                          <a:ext uri="{FF2B5EF4-FFF2-40B4-BE49-F238E27FC236}">
                            <a16:creationId xmlns:a16="http://schemas.microsoft.com/office/drawing/2014/main" id="{98ED85B6-030D-0C48-BB13-721035FAF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 y="2438400"/>
                        <a:ext cx="7643813"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677" name="Object 5">
            <a:extLst>
              <a:ext uri="{FF2B5EF4-FFF2-40B4-BE49-F238E27FC236}">
                <a16:creationId xmlns:a16="http://schemas.microsoft.com/office/drawing/2014/main" id="{0BE3B78B-216A-834C-9E17-66B587483D0B}"/>
              </a:ext>
            </a:extLst>
          </p:cNvPr>
          <p:cNvGraphicFramePr>
            <a:graphicFrameLocks noChangeAspect="1"/>
          </p:cNvGraphicFramePr>
          <p:nvPr>
            <p:extLst>
              <p:ext uri="{D42A27DB-BD31-4B8C-83A1-F6EECF244321}">
                <p14:modId xmlns:p14="http://schemas.microsoft.com/office/powerpoint/2010/main" val="355004395"/>
              </p:ext>
            </p:extLst>
          </p:nvPr>
        </p:nvGraphicFramePr>
        <p:xfrm>
          <a:off x="233363" y="958850"/>
          <a:ext cx="3890962" cy="1128713"/>
        </p:xfrm>
        <a:graphic>
          <a:graphicData uri="http://schemas.openxmlformats.org/presentationml/2006/ole">
            <mc:AlternateContent xmlns:mc="http://schemas.openxmlformats.org/markup-compatibility/2006">
              <mc:Choice xmlns:v="urn:schemas-microsoft-com:vml" Requires="v">
                <p:oleObj spid="_x0000_s1266966" name="Equation" r:id="rId6" imgW="39789100" imgH="10528300" progId="Equation.DSMT4">
                  <p:embed/>
                </p:oleObj>
              </mc:Choice>
              <mc:Fallback>
                <p:oleObj name="Equation" r:id="rId6" imgW="39789100" imgH="10528300" progId="Equation.DSMT4">
                  <p:embed/>
                  <p:pic>
                    <p:nvPicPr>
                      <p:cNvPr id="668677" name="Object 5">
                        <a:extLst>
                          <a:ext uri="{FF2B5EF4-FFF2-40B4-BE49-F238E27FC236}">
                            <a16:creationId xmlns:a16="http://schemas.microsoft.com/office/drawing/2014/main" id="{0BE3B78B-216A-834C-9E17-66B587483D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466" t="-7272" r="-2466" b="-7272"/>
                      <a:stretch>
                        <a:fillRect/>
                      </a:stretch>
                    </p:blipFill>
                    <p:spPr bwMode="auto">
                      <a:xfrm>
                        <a:off x="233363" y="958850"/>
                        <a:ext cx="3890962" cy="1128713"/>
                      </a:xfrm>
                      <a:prstGeom prst="rect">
                        <a:avLst/>
                      </a:prstGeom>
                      <a:noFill/>
                      <a:ln w="9525">
                        <a:solidFill>
                          <a:schemeClr val="accent5"/>
                        </a:solidFill>
                        <a:miter lim="800000"/>
                        <a:headEnd/>
                        <a:tailEnd/>
                      </a:ln>
                      <a:effectLst/>
                    </p:spPr>
                  </p:pic>
                </p:oleObj>
              </mc:Fallback>
            </mc:AlternateContent>
          </a:graphicData>
        </a:graphic>
      </p:graphicFrame>
      <p:sp>
        <p:nvSpPr>
          <p:cNvPr id="668678" name="AutoShape 6">
            <a:extLst>
              <a:ext uri="{FF2B5EF4-FFF2-40B4-BE49-F238E27FC236}">
                <a16:creationId xmlns:a16="http://schemas.microsoft.com/office/drawing/2014/main" id="{A42B87AE-17FA-304D-8B1A-216C464E3E9B}"/>
              </a:ext>
            </a:extLst>
          </p:cNvPr>
          <p:cNvSpPr>
            <a:spLocks noChangeArrowheads="1"/>
          </p:cNvSpPr>
          <p:nvPr/>
        </p:nvSpPr>
        <p:spPr bwMode="auto">
          <a:xfrm rot="10800000">
            <a:off x="4191000" y="1371600"/>
            <a:ext cx="533400" cy="457200"/>
          </a:xfrm>
          <a:prstGeom prst="leftArrow">
            <a:avLst>
              <a:gd name="adj1" fmla="val 63889"/>
              <a:gd name="adj2" fmla="val 42535"/>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68679" name="Rectangle 7">
            <a:extLst>
              <a:ext uri="{FF2B5EF4-FFF2-40B4-BE49-F238E27FC236}">
                <a16:creationId xmlns:a16="http://schemas.microsoft.com/office/drawing/2014/main" id="{38205205-BADF-A647-AD05-5A48C90EEC2C}"/>
              </a:ext>
            </a:extLst>
          </p:cNvPr>
          <p:cNvSpPr>
            <a:spLocks noChangeArrowheads="1"/>
          </p:cNvSpPr>
          <p:nvPr/>
        </p:nvSpPr>
        <p:spPr bwMode="auto">
          <a:xfrm>
            <a:off x="4648200" y="1066800"/>
            <a:ext cx="4191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75000"/>
              <a:buFont typeface="Wingdings" pitchFamily="2" charset="2"/>
              <a:buNone/>
            </a:pPr>
            <a:r>
              <a:rPr lang="es-ES_tradnl" altLang="es-ES">
                <a:latin typeface="Verdana" panose="020B0604030504040204" pitchFamily="34" charset="0"/>
              </a:rPr>
              <a:t>(nº de variantes – 1) </a:t>
            </a:r>
            <a:r>
              <a:rPr lang="es-ES_tradnl" altLang="es-ES" sz="2800" b="1">
                <a:solidFill>
                  <a:srgbClr val="CC3300"/>
                </a:solidFill>
                <a:latin typeface="Verdana" panose="020B0604030504040204" pitchFamily="34" charset="0"/>
                <a:sym typeface="Symbol" pitchFamily="2" charset="2"/>
              </a:rPr>
              <a:t></a:t>
            </a:r>
            <a:r>
              <a:rPr lang="es-ES_tradnl" altLang="es-ES" sz="2800" b="1">
                <a:solidFill>
                  <a:srgbClr val="CC3300"/>
                </a:solidFill>
                <a:latin typeface="Verdana" panose="020B0604030504040204" pitchFamily="34" charset="0"/>
                <a:sym typeface="Wingdings" pitchFamily="2" charset="2"/>
              </a:rPr>
              <a:t> </a:t>
            </a:r>
          </a:p>
          <a:p>
            <a:pPr eaLnBrk="1" hangingPunct="1">
              <a:spcBef>
                <a:spcPct val="20000"/>
              </a:spcBef>
              <a:buClr>
                <a:schemeClr val="folHlink"/>
              </a:buClr>
              <a:buSzPct val="75000"/>
              <a:buFont typeface="Wingdings" pitchFamily="2" charset="2"/>
              <a:buNone/>
            </a:pPr>
            <a:r>
              <a:rPr lang="es-ES_tradnl" altLang="es-ES" sz="2800" b="1">
                <a:solidFill>
                  <a:srgbClr val="CC3300"/>
                </a:solidFill>
                <a:latin typeface="Verdana" panose="020B0604030504040204" pitchFamily="34" charset="0"/>
                <a:sym typeface="Wingdings" pitchFamily="2" charset="2"/>
              </a:rPr>
              <a:t>    </a:t>
            </a:r>
            <a:r>
              <a:rPr lang="es-ES_tradnl" altLang="es-ES">
                <a:latin typeface="Verdana" panose="020B0604030504040204" pitchFamily="34" charset="0"/>
                <a:sym typeface="Wingdings" pitchFamily="2" charset="2"/>
              </a:rPr>
              <a:t>(</a:t>
            </a:r>
            <a:r>
              <a:rPr lang="es-ES_tradnl" altLang="es-ES" b="1">
                <a:solidFill>
                  <a:schemeClr val="tx2"/>
                </a:solidFill>
                <a:latin typeface="Verdana" panose="020B0604030504040204" pitchFamily="34" charset="0"/>
                <a:sym typeface="Wingdings" pitchFamily="2" charset="2"/>
              </a:rPr>
              <a:t>I</a:t>
            </a:r>
            <a:r>
              <a:rPr lang="es-ES_tradnl" altLang="es-ES" b="1">
                <a:latin typeface="Verdana" panose="020B0604030504040204" pitchFamily="34" charset="0"/>
                <a:sym typeface="Wingdings" pitchFamily="2" charset="2"/>
              </a:rPr>
              <a:t> – 1</a:t>
            </a:r>
            <a:r>
              <a:rPr lang="es-ES_tradnl" altLang="es-ES">
                <a:latin typeface="Verdana" panose="020B0604030504040204" pitchFamily="34" charset="0"/>
                <a:sym typeface="Wingdings" pitchFamily="2" charset="2"/>
              </a:rPr>
              <a:t>)=(3-1)=</a:t>
            </a:r>
            <a:r>
              <a:rPr lang="es-ES_tradnl" altLang="es-ES" b="1">
                <a:solidFill>
                  <a:srgbClr val="CC3300"/>
                </a:solidFill>
                <a:latin typeface="Verdana" panose="020B0604030504040204" pitchFamily="34" charset="0"/>
                <a:sym typeface="Wingdings" pitchFamily="2" charset="2"/>
              </a:rPr>
              <a:t>2 g.l.</a:t>
            </a:r>
            <a:endParaRPr lang="es-ES_tradnl" altLang="es-ES" b="1">
              <a:solidFill>
                <a:srgbClr val="CC3300"/>
              </a:solidFill>
              <a:latin typeface="Verdana" panose="020B0604030504040204" pitchFamily="34" charset="0"/>
            </a:endParaRPr>
          </a:p>
        </p:txBody>
      </p:sp>
      <p:graphicFrame>
        <p:nvGraphicFramePr>
          <p:cNvPr id="668680" name="Object 8">
            <a:extLst>
              <a:ext uri="{FF2B5EF4-FFF2-40B4-BE49-F238E27FC236}">
                <a16:creationId xmlns:a16="http://schemas.microsoft.com/office/drawing/2014/main" id="{722E831B-3793-9B4B-8779-031DCF05CFBC}"/>
              </a:ext>
            </a:extLst>
          </p:cNvPr>
          <p:cNvGraphicFramePr>
            <a:graphicFrameLocks noChangeAspect="1"/>
          </p:cNvGraphicFramePr>
          <p:nvPr/>
        </p:nvGraphicFramePr>
        <p:xfrm>
          <a:off x="671513" y="5372100"/>
          <a:ext cx="7548562" cy="990600"/>
        </p:xfrm>
        <a:graphic>
          <a:graphicData uri="http://schemas.openxmlformats.org/presentationml/2006/ole">
            <mc:AlternateContent xmlns:mc="http://schemas.openxmlformats.org/markup-compatibility/2006">
              <mc:Choice xmlns:v="urn:schemas-microsoft-com:vml" Requires="v">
                <p:oleObj spid="_x0000_s1266967" name="Equation" r:id="rId8" imgW="94208600" imgH="11404600" progId="Equation.DSMT4">
                  <p:embed/>
                </p:oleObj>
              </mc:Choice>
              <mc:Fallback>
                <p:oleObj name="Equation" r:id="rId8" imgW="94208600" imgH="11404600" progId="Equation.DSMT4">
                  <p:embed/>
                  <p:pic>
                    <p:nvPicPr>
                      <p:cNvPr id="668680" name="Object 8">
                        <a:extLst>
                          <a:ext uri="{FF2B5EF4-FFF2-40B4-BE49-F238E27FC236}">
                            <a16:creationId xmlns:a16="http://schemas.microsoft.com/office/drawing/2014/main" id="{722E831B-3793-9B4B-8779-031DCF05CF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513" y="5372100"/>
                        <a:ext cx="7548562"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8681" name="Object 9">
            <a:extLst>
              <a:ext uri="{FF2B5EF4-FFF2-40B4-BE49-F238E27FC236}">
                <a16:creationId xmlns:a16="http://schemas.microsoft.com/office/drawing/2014/main" id="{DFF931FB-9703-FC49-A310-8F121A046119}"/>
              </a:ext>
            </a:extLst>
          </p:cNvPr>
          <p:cNvGraphicFramePr>
            <a:graphicFrameLocks noChangeAspect="1"/>
          </p:cNvGraphicFramePr>
          <p:nvPr>
            <p:extLst>
              <p:ext uri="{D42A27DB-BD31-4B8C-83A1-F6EECF244321}">
                <p14:modId xmlns:p14="http://schemas.microsoft.com/office/powerpoint/2010/main" val="3756802236"/>
              </p:ext>
            </p:extLst>
          </p:nvPr>
        </p:nvGraphicFramePr>
        <p:xfrm>
          <a:off x="276225" y="3883025"/>
          <a:ext cx="3805238" cy="1223963"/>
        </p:xfrm>
        <a:graphic>
          <a:graphicData uri="http://schemas.openxmlformats.org/presentationml/2006/ole">
            <mc:AlternateContent xmlns:mc="http://schemas.openxmlformats.org/markup-compatibility/2006">
              <mc:Choice xmlns:v="urn:schemas-microsoft-com:vml" Requires="v">
                <p:oleObj spid="_x0000_s1266968" name="Equation" r:id="rId10" imgW="38912800" imgH="11404600" progId="Equation.DSMT4">
                  <p:embed/>
                </p:oleObj>
              </mc:Choice>
              <mc:Fallback>
                <p:oleObj name="Equation" r:id="rId10" imgW="38912800" imgH="11404600" progId="Equation.DSMT4">
                  <p:embed/>
                  <p:pic>
                    <p:nvPicPr>
                      <p:cNvPr id="668681" name="Object 9">
                        <a:extLst>
                          <a:ext uri="{FF2B5EF4-FFF2-40B4-BE49-F238E27FC236}">
                            <a16:creationId xmlns:a16="http://schemas.microsoft.com/office/drawing/2014/main" id="{DFF931FB-9703-FC49-A310-8F121A04611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466" t="-7272" r="-2466" b="-7272"/>
                      <a:stretch>
                        <a:fillRect/>
                      </a:stretch>
                    </p:blipFill>
                    <p:spPr bwMode="auto">
                      <a:xfrm>
                        <a:off x="276225" y="3883025"/>
                        <a:ext cx="3805238" cy="1223963"/>
                      </a:xfrm>
                      <a:prstGeom prst="rect">
                        <a:avLst/>
                      </a:prstGeom>
                      <a:noFill/>
                      <a:ln w="9525">
                        <a:solidFill>
                          <a:schemeClr val="accent5"/>
                        </a:solidFill>
                        <a:miter lim="800000"/>
                        <a:headEnd/>
                        <a:tailEnd/>
                      </a:ln>
                      <a:effectLst/>
                    </p:spPr>
                  </p:pic>
                </p:oleObj>
              </mc:Fallback>
            </mc:AlternateContent>
          </a:graphicData>
        </a:graphic>
      </p:graphicFrame>
      <p:sp>
        <p:nvSpPr>
          <p:cNvPr id="668682" name="AutoShape 10">
            <a:extLst>
              <a:ext uri="{FF2B5EF4-FFF2-40B4-BE49-F238E27FC236}">
                <a16:creationId xmlns:a16="http://schemas.microsoft.com/office/drawing/2014/main" id="{2D56F533-A156-DC4A-9F84-B6C36232D22A}"/>
              </a:ext>
            </a:extLst>
          </p:cNvPr>
          <p:cNvSpPr>
            <a:spLocks noChangeArrowheads="1"/>
          </p:cNvSpPr>
          <p:nvPr/>
        </p:nvSpPr>
        <p:spPr bwMode="auto">
          <a:xfrm rot="10800000">
            <a:off x="4191000" y="4343400"/>
            <a:ext cx="533400" cy="457200"/>
          </a:xfrm>
          <a:prstGeom prst="leftArrow">
            <a:avLst>
              <a:gd name="adj1" fmla="val 63889"/>
              <a:gd name="adj2" fmla="val 42535"/>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68683" name="Rectangle 11">
            <a:extLst>
              <a:ext uri="{FF2B5EF4-FFF2-40B4-BE49-F238E27FC236}">
                <a16:creationId xmlns:a16="http://schemas.microsoft.com/office/drawing/2014/main" id="{53264AE0-5E21-C64B-8E79-F9BF225D5B61}"/>
              </a:ext>
            </a:extLst>
          </p:cNvPr>
          <p:cNvSpPr>
            <a:spLocks noChangeArrowheads="1"/>
          </p:cNvSpPr>
          <p:nvPr/>
        </p:nvSpPr>
        <p:spPr bwMode="auto">
          <a:xfrm>
            <a:off x="4648200" y="4038600"/>
            <a:ext cx="4191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75000"/>
              <a:buFont typeface="Wingdings" pitchFamily="2" charset="2"/>
              <a:buNone/>
            </a:pPr>
            <a:r>
              <a:rPr lang="es-ES_tradnl" altLang="es-ES">
                <a:latin typeface="Verdana" panose="020B0604030504040204" pitchFamily="34" charset="0"/>
              </a:rPr>
              <a:t>(nº de variantes – 1) </a:t>
            </a:r>
            <a:r>
              <a:rPr lang="es-ES_tradnl" altLang="es-ES" sz="2800" b="1">
                <a:solidFill>
                  <a:srgbClr val="CC3300"/>
                </a:solidFill>
                <a:latin typeface="Verdana" panose="020B0604030504040204" pitchFamily="34" charset="0"/>
                <a:sym typeface="Symbol" pitchFamily="2" charset="2"/>
              </a:rPr>
              <a:t></a:t>
            </a:r>
            <a:r>
              <a:rPr lang="es-ES_tradnl" altLang="es-ES" sz="2800" b="1">
                <a:solidFill>
                  <a:srgbClr val="CC3300"/>
                </a:solidFill>
                <a:latin typeface="Verdana" panose="020B0604030504040204" pitchFamily="34" charset="0"/>
                <a:sym typeface="Wingdings" pitchFamily="2" charset="2"/>
              </a:rPr>
              <a:t> </a:t>
            </a:r>
          </a:p>
          <a:p>
            <a:pPr eaLnBrk="1" hangingPunct="1">
              <a:spcBef>
                <a:spcPct val="20000"/>
              </a:spcBef>
              <a:buClr>
                <a:schemeClr val="folHlink"/>
              </a:buClr>
              <a:buSzPct val="75000"/>
              <a:buFont typeface="Wingdings" pitchFamily="2" charset="2"/>
              <a:buNone/>
            </a:pPr>
            <a:r>
              <a:rPr lang="es-ES_tradnl" altLang="es-ES" sz="2800" b="1">
                <a:solidFill>
                  <a:srgbClr val="CC3300"/>
                </a:solidFill>
                <a:latin typeface="Verdana" panose="020B0604030504040204" pitchFamily="34" charset="0"/>
                <a:sym typeface="Wingdings" pitchFamily="2" charset="2"/>
              </a:rPr>
              <a:t>    </a:t>
            </a:r>
            <a:r>
              <a:rPr lang="es-ES_tradnl" altLang="es-ES">
                <a:latin typeface="Verdana" panose="020B0604030504040204" pitchFamily="34" charset="0"/>
                <a:sym typeface="Wingdings" pitchFamily="2" charset="2"/>
              </a:rPr>
              <a:t>(</a:t>
            </a:r>
            <a:r>
              <a:rPr lang="es-ES_tradnl" altLang="es-ES" b="1">
                <a:solidFill>
                  <a:schemeClr val="tx2"/>
                </a:solidFill>
                <a:latin typeface="Verdana" panose="020B0604030504040204" pitchFamily="34" charset="0"/>
                <a:sym typeface="Wingdings" pitchFamily="2" charset="2"/>
              </a:rPr>
              <a:t>J</a:t>
            </a:r>
            <a:r>
              <a:rPr lang="es-ES_tradnl" altLang="es-ES" b="1">
                <a:latin typeface="Verdana" panose="020B0604030504040204" pitchFamily="34" charset="0"/>
                <a:sym typeface="Wingdings" pitchFamily="2" charset="2"/>
              </a:rPr>
              <a:t> – 1</a:t>
            </a:r>
            <a:r>
              <a:rPr lang="es-ES_tradnl" altLang="es-ES">
                <a:latin typeface="Verdana" panose="020B0604030504040204" pitchFamily="34" charset="0"/>
                <a:sym typeface="Wingdings" pitchFamily="2" charset="2"/>
              </a:rPr>
              <a:t>)=(3-1)=</a:t>
            </a:r>
            <a:r>
              <a:rPr lang="es-ES_tradnl" altLang="es-ES" b="1">
                <a:solidFill>
                  <a:srgbClr val="CC3300"/>
                </a:solidFill>
                <a:latin typeface="Verdana" panose="020B0604030504040204" pitchFamily="34" charset="0"/>
                <a:sym typeface="Wingdings" pitchFamily="2" charset="2"/>
              </a:rPr>
              <a:t>2 g.l.</a:t>
            </a:r>
            <a:endParaRPr lang="es-ES_tradnl" altLang="es-ES" b="1">
              <a:solidFill>
                <a:srgbClr val="CC3300"/>
              </a:solidFill>
              <a:latin typeface="Verdana" panose="020B0604030504040204" pitchFamily="34" charset="0"/>
            </a:endParaRPr>
          </a:p>
        </p:txBody>
      </p:sp>
      <p:sp>
        <p:nvSpPr>
          <p:cNvPr id="668684" name="AutoShape 12">
            <a:hlinkClick r:id="rId12" action="ppaction://hlinksldjump" highlightClick="1"/>
            <a:extLst>
              <a:ext uri="{FF2B5EF4-FFF2-40B4-BE49-F238E27FC236}">
                <a16:creationId xmlns:a16="http://schemas.microsoft.com/office/drawing/2014/main" id="{79716657-6184-E546-83AE-47F9E466B14B}"/>
              </a:ext>
            </a:extLst>
          </p:cNvPr>
          <p:cNvSpPr>
            <a:spLocks noChangeArrowheads="1"/>
          </p:cNvSpPr>
          <p:nvPr/>
        </p:nvSpPr>
        <p:spPr bwMode="auto">
          <a:xfrm>
            <a:off x="8440738" y="6553200"/>
            <a:ext cx="280987"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13" action="ppaction://hlinksldjump"/>
              </a:rPr>
              <a:t>T1</a:t>
            </a:r>
            <a:endParaRPr lang="es-ES" altLang="es-ES" sz="1400"/>
          </a:p>
        </p:txBody>
      </p:sp>
      <p:sp>
        <p:nvSpPr>
          <p:cNvPr id="668685" name="AutoShape 13">
            <a:hlinkClick r:id="rId14" action="ppaction://hlinksldjump" highlightClick="1"/>
            <a:extLst>
              <a:ext uri="{FF2B5EF4-FFF2-40B4-BE49-F238E27FC236}">
                <a16:creationId xmlns:a16="http://schemas.microsoft.com/office/drawing/2014/main" id="{894FD9CF-86B2-424D-AFD8-A17D30B8750B}"/>
              </a:ext>
            </a:extLst>
          </p:cNvPr>
          <p:cNvSpPr>
            <a:spLocks noChangeArrowheads="1"/>
          </p:cNvSpPr>
          <p:nvPr/>
        </p:nvSpPr>
        <p:spPr bwMode="auto">
          <a:xfrm>
            <a:off x="8088313"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t>Tm</a:t>
            </a:r>
            <a:endParaRPr lang="es-ES" altLang="es-ES" sz="1400"/>
          </a:p>
        </p:txBody>
      </p:sp>
      <p:sp>
        <p:nvSpPr>
          <p:cNvPr id="668686" name="AutoShape 14">
            <a:hlinkClick r:id="" action="ppaction://noaction" highlightClick="1"/>
            <a:extLst>
              <a:ext uri="{FF2B5EF4-FFF2-40B4-BE49-F238E27FC236}">
                <a16:creationId xmlns:a16="http://schemas.microsoft.com/office/drawing/2014/main" id="{D1AE175F-EA68-4748-BE10-6FE913BE066A}"/>
              </a:ext>
            </a:extLst>
          </p:cNvPr>
          <p:cNvSpPr>
            <a:spLocks noChangeArrowheads="1"/>
          </p:cNvSpPr>
          <p:nvPr/>
        </p:nvSpPr>
        <p:spPr bwMode="auto">
          <a:xfrm>
            <a:off x="7747000"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12" action="ppaction://hlinksldjump"/>
              </a:rPr>
              <a:t>T</a:t>
            </a:r>
            <a:endParaRPr lang="es-ES" altLang="es-ES" sz="1400"/>
          </a:p>
        </p:txBody>
      </p:sp>
    </p:spTree>
    <p:extLst>
      <p:ext uri="{BB962C8B-B14F-4D97-AF65-F5344CB8AC3E}">
        <p14:creationId xmlns:p14="http://schemas.microsoft.com/office/powerpoint/2010/main" val="49673718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668677"/>
                                        </p:tgtEl>
                                        <p:attrNameLst>
                                          <p:attrName>style.visibility</p:attrName>
                                        </p:attrNameLst>
                                      </p:cBhvr>
                                      <p:to>
                                        <p:strVal val="visible"/>
                                      </p:to>
                                    </p:set>
                                    <p:anim calcmode="lin" valueType="num">
                                      <p:cBhvr additive="base">
                                        <p:cTn id="7" dur="500" fill="hold"/>
                                        <p:tgtEl>
                                          <p:spTgt spid="668677"/>
                                        </p:tgtEl>
                                        <p:attrNameLst>
                                          <p:attrName>ppt_x</p:attrName>
                                        </p:attrNameLst>
                                      </p:cBhvr>
                                      <p:tavLst>
                                        <p:tav tm="0">
                                          <p:val>
                                            <p:strVal val="0-#ppt_w/2"/>
                                          </p:val>
                                        </p:tav>
                                        <p:tav tm="100000">
                                          <p:val>
                                            <p:strVal val="#ppt_x"/>
                                          </p:val>
                                        </p:tav>
                                      </p:tavLst>
                                    </p:anim>
                                    <p:anim calcmode="lin" valueType="num">
                                      <p:cBhvr additive="base">
                                        <p:cTn id="8" dur="500" fill="hold"/>
                                        <p:tgtEl>
                                          <p:spTgt spid="66867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668678"/>
                                        </p:tgtEl>
                                        <p:attrNameLst>
                                          <p:attrName>style.visibility</p:attrName>
                                        </p:attrNameLst>
                                      </p:cBhvr>
                                      <p:to>
                                        <p:strVal val="visible"/>
                                      </p:to>
                                    </p:set>
                                    <p:animEffect transition="in" filter="wipe(left)">
                                      <p:cBhvr>
                                        <p:cTn id="13" dur="500"/>
                                        <p:tgtEl>
                                          <p:spTgt spid="668678"/>
                                        </p:tgtEl>
                                      </p:cBhvr>
                                    </p:animEffect>
                                  </p:childTnLst>
                                </p:cTn>
                              </p:par>
                            </p:childTnLst>
                          </p:cTn>
                        </p:par>
                        <p:par>
                          <p:cTn id="14" fill="hold" nodeType="afterGroup">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668679"/>
                                        </p:tgtEl>
                                        <p:attrNameLst>
                                          <p:attrName>style.visibility</p:attrName>
                                        </p:attrNameLst>
                                      </p:cBhvr>
                                      <p:to>
                                        <p:strVal val="visible"/>
                                      </p:to>
                                    </p:set>
                                    <p:animEffect transition="in" filter="wipe(up)">
                                      <p:cBhvr>
                                        <p:cTn id="17" dur="500"/>
                                        <p:tgtEl>
                                          <p:spTgt spid="668679"/>
                                        </p:tgtEl>
                                      </p:cBhvr>
                                    </p:animEffect>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68676"/>
                                        </p:tgtEl>
                                        <p:attrNameLst>
                                          <p:attrName>style.visibility</p:attrName>
                                        </p:attrNameLst>
                                      </p:cBhvr>
                                      <p:to>
                                        <p:strVal val="visible"/>
                                      </p:to>
                                    </p:set>
                                    <p:anim calcmode="lin" valueType="num">
                                      <p:cBhvr additive="base">
                                        <p:cTn id="21" dur="500" fill="hold"/>
                                        <p:tgtEl>
                                          <p:spTgt spid="668676"/>
                                        </p:tgtEl>
                                        <p:attrNameLst>
                                          <p:attrName>ppt_x</p:attrName>
                                        </p:attrNameLst>
                                      </p:cBhvr>
                                      <p:tavLst>
                                        <p:tav tm="0">
                                          <p:val>
                                            <p:strVal val="0-#ppt_w/2"/>
                                          </p:val>
                                        </p:tav>
                                        <p:tav tm="100000">
                                          <p:val>
                                            <p:strVal val="#ppt_x"/>
                                          </p:val>
                                        </p:tav>
                                      </p:tavLst>
                                    </p:anim>
                                    <p:anim calcmode="lin" valueType="num">
                                      <p:cBhvr additive="base">
                                        <p:cTn id="22" dur="500" fill="hold"/>
                                        <p:tgtEl>
                                          <p:spTgt spid="66867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nodeType="clickEffect">
                                  <p:stCondLst>
                                    <p:cond delay="0"/>
                                  </p:stCondLst>
                                  <p:childTnLst>
                                    <p:set>
                                      <p:cBhvr>
                                        <p:cTn id="26" dur="1" fill="hold">
                                          <p:stCondLst>
                                            <p:cond delay="0"/>
                                          </p:stCondLst>
                                        </p:cTn>
                                        <p:tgtEl>
                                          <p:spTgt spid="668681"/>
                                        </p:tgtEl>
                                        <p:attrNameLst>
                                          <p:attrName>style.visibility</p:attrName>
                                        </p:attrNameLst>
                                      </p:cBhvr>
                                      <p:to>
                                        <p:strVal val="visible"/>
                                      </p:to>
                                    </p:set>
                                    <p:anim calcmode="lin" valueType="num">
                                      <p:cBhvr additive="base">
                                        <p:cTn id="27" dur="500" fill="hold"/>
                                        <p:tgtEl>
                                          <p:spTgt spid="668681"/>
                                        </p:tgtEl>
                                        <p:attrNameLst>
                                          <p:attrName>ppt_x</p:attrName>
                                        </p:attrNameLst>
                                      </p:cBhvr>
                                      <p:tavLst>
                                        <p:tav tm="0">
                                          <p:val>
                                            <p:strVal val="0-#ppt_w/2"/>
                                          </p:val>
                                        </p:tav>
                                        <p:tav tm="100000">
                                          <p:val>
                                            <p:strVal val="#ppt_x"/>
                                          </p:val>
                                        </p:tav>
                                      </p:tavLst>
                                    </p:anim>
                                    <p:anim calcmode="lin" valueType="num">
                                      <p:cBhvr additive="base">
                                        <p:cTn id="28" dur="500" fill="hold"/>
                                        <p:tgtEl>
                                          <p:spTgt spid="668681"/>
                                        </p:tgtEl>
                                        <p:attrNameLst>
                                          <p:attrName>ppt_y</p:attrName>
                                        </p:attrNameLst>
                                      </p:cBhvr>
                                      <p:tavLst>
                                        <p:tav tm="0">
                                          <p:val>
                                            <p:strVal val="#ppt_y"/>
                                          </p:val>
                                        </p:tav>
                                        <p:tav tm="100000">
                                          <p:val>
                                            <p:strVal val="#ppt_y"/>
                                          </p:val>
                                        </p:tav>
                                      </p:tavLst>
                                    </p:anim>
                                  </p:childTnLst>
                                </p:cTn>
                              </p:par>
                            </p:childTnLst>
                          </p:cTn>
                        </p:par>
                        <p:par>
                          <p:cTn id="29" fill="hold" nodeType="afterGroup">
                            <p:stCondLst>
                              <p:cond delay="500"/>
                            </p:stCondLst>
                            <p:childTnLst>
                              <p:par>
                                <p:cTn id="30" presetID="22" presetClass="entr" presetSubtype="8" fill="hold" nodeType="afterEffect">
                                  <p:stCondLst>
                                    <p:cond delay="0"/>
                                  </p:stCondLst>
                                  <p:childTnLst>
                                    <p:set>
                                      <p:cBhvr>
                                        <p:cTn id="31" dur="1" fill="hold">
                                          <p:stCondLst>
                                            <p:cond delay="0"/>
                                          </p:stCondLst>
                                        </p:cTn>
                                        <p:tgtEl>
                                          <p:spTgt spid="668682"/>
                                        </p:tgtEl>
                                        <p:attrNameLst>
                                          <p:attrName>style.visibility</p:attrName>
                                        </p:attrNameLst>
                                      </p:cBhvr>
                                      <p:to>
                                        <p:strVal val="visible"/>
                                      </p:to>
                                    </p:set>
                                    <p:animEffect transition="in" filter="wipe(left)">
                                      <p:cBhvr>
                                        <p:cTn id="32" dur="500"/>
                                        <p:tgtEl>
                                          <p:spTgt spid="668682"/>
                                        </p:tgtEl>
                                      </p:cBhvr>
                                    </p:animEffect>
                                  </p:childTnLst>
                                </p:cTn>
                              </p:par>
                            </p:childTnLst>
                          </p:cTn>
                        </p:par>
                        <p:par>
                          <p:cTn id="33" fill="hold" nodeType="afterGroup">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668683"/>
                                        </p:tgtEl>
                                        <p:attrNameLst>
                                          <p:attrName>style.visibility</p:attrName>
                                        </p:attrNameLst>
                                      </p:cBhvr>
                                      <p:to>
                                        <p:strVal val="visible"/>
                                      </p:to>
                                    </p:set>
                                    <p:animEffect transition="in" filter="wipe(left)">
                                      <p:cBhvr>
                                        <p:cTn id="36" dur="500"/>
                                        <p:tgtEl>
                                          <p:spTgt spid="668683"/>
                                        </p:tgtEl>
                                      </p:cBhvr>
                                    </p:animEffect>
                                  </p:childTnLst>
                                </p:cTn>
                              </p:par>
                            </p:childTnLst>
                          </p:cTn>
                        </p:par>
                        <p:par>
                          <p:cTn id="37" fill="hold" nodeType="afterGroup">
                            <p:stCondLst>
                              <p:cond delay="1500"/>
                            </p:stCondLst>
                            <p:childTnLst>
                              <p:par>
                                <p:cTn id="38" presetID="2" presetClass="entr" presetSubtype="8" fill="hold" nodeType="afterEffect">
                                  <p:stCondLst>
                                    <p:cond delay="0"/>
                                  </p:stCondLst>
                                  <p:childTnLst>
                                    <p:set>
                                      <p:cBhvr>
                                        <p:cTn id="39" dur="1" fill="hold">
                                          <p:stCondLst>
                                            <p:cond delay="0"/>
                                          </p:stCondLst>
                                        </p:cTn>
                                        <p:tgtEl>
                                          <p:spTgt spid="668680"/>
                                        </p:tgtEl>
                                        <p:attrNameLst>
                                          <p:attrName>style.visibility</p:attrName>
                                        </p:attrNameLst>
                                      </p:cBhvr>
                                      <p:to>
                                        <p:strVal val="visible"/>
                                      </p:to>
                                    </p:set>
                                    <p:anim calcmode="lin" valueType="num">
                                      <p:cBhvr additive="base">
                                        <p:cTn id="40" dur="500" fill="hold"/>
                                        <p:tgtEl>
                                          <p:spTgt spid="668680"/>
                                        </p:tgtEl>
                                        <p:attrNameLst>
                                          <p:attrName>ppt_x</p:attrName>
                                        </p:attrNameLst>
                                      </p:cBhvr>
                                      <p:tavLst>
                                        <p:tav tm="0">
                                          <p:val>
                                            <p:strVal val="0-#ppt_w/2"/>
                                          </p:val>
                                        </p:tav>
                                        <p:tav tm="100000">
                                          <p:val>
                                            <p:strVal val="#ppt_x"/>
                                          </p:val>
                                        </p:tav>
                                      </p:tavLst>
                                    </p:anim>
                                    <p:anim calcmode="lin" valueType="num">
                                      <p:cBhvr additive="base">
                                        <p:cTn id="41" dur="500" fill="hold"/>
                                        <p:tgtEl>
                                          <p:spTgt spid="66868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9" grpId="0" autoUpdateAnimBg="0"/>
      <p:bldP spid="668683" grpId="0"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0722" name="Rectangle 2">
            <a:extLst>
              <a:ext uri="{FF2B5EF4-FFF2-40B4-BE49-F238E27FC236}">
                <a16:creationId xmlns:a16="http://schemas.microsoft.com/office/drawing/2014/main" id="{772D244E-636F-8642-B5CD-D932931EA925}"/>
              </a:ext>
            </a:extLst>
          </p:cNvPr>
          <p:cNvSpPr>
            <a:spLocks noGrp="1" noChangeArrowheads="1"/>
          </p:cNvSpPr>
          <p:nvPr>
            <p:ph type="title"/>
          </p:nvPr>
        </p:nvSpPr>
        <p:spPr>
          <a:xfrm>
            <a:off x="91587" y="67734"/>
            <a:ext cx="8960826" cy="767291"/>
          </a:xfrm>
        </p:spPr>
        <p:txBody>
          <a:bodyPr/>
          <a:lstStyle/>
          <a:p>
            <a:r>
              <a:rPr lang="es-ES_tradnl" altLang="es-ES" sz="3200" dirty="0">
                <a:solidFill>
                  <a:prstClr val="black"/>
                </a:solidFill>
              </a:rPr>
              <a:t>Cálculo de las Sumas de Cuadrados y </a:t>
            </a:r>
            <a:r>
              <a:rPr lang="es-ES_tradnl" altLang="es-ES" sz="3200" dirty="0" err="1">
                <a:solidFill>
                  <a:prstClr val="black"/>
                </a:solidFill>
              </a:rPr>
              <a:t>g.l</a:t>
            </a:r>
            <a:r>
              <a:rPr lang="es-ES_tradnl" altLang="es-ES" sz="3200" dirty="0">
                <a:solidFill>
                  <a:prstClr val="black"/>
                </a:solidFill>
              </a:rPr>
              <a:t>.</a:t>
            </a:r>
            <a:endParaRPr lang="es-ES" altLang="es-ES" i="1" dirty="0">
              <a:solidFill>
                <a:srgbClr val="008000"/>
              </a:solidFill>
              <a:ea typeface="Times New Roman" panose="02020603050405020304" pitchFamily="18" charset="0"/>
              <a:cs typeface="Times New Roman" panose="02020603050405020304" pitchFamily="18" charset="0"/>
            </a:endParaRPr>
          </a:p>
        </p:txBody>
      </p:sp>
      <p:graphicFrame>
        <p:nvGraphicFramePr>
          <p:cNvPr id="670724" name="Object 4">
            <a:extLst>
              <a:ext uri="{FF2B5EF4-FFF2-40B4-BE49-F238E27FC236}">
                <a16:creationId xmlns:a16="http://schemas.microsoft.com/office/drawing/2014/main" id="{850221DC-23C2-1440-9BDF-CF0CDD2E5DF1}"/>
              </a:ext>
            </a:extLst>
          </p:cNvPr>
          <p:cNvGraphicFramePr>
            <a:graphicFrameLocks noChangeAspect="1"/>
          </p:cNvGraphicFramePr>
          <p:nvPr>
            <p:extLst>
              <p:ext uri="{D42A27DB-BD31-4B8C-83A1-F6EECF244321}">
                <p14:modId xmlns:p14="http://schemas.microsoft.com/office/powerpoint/2010/main" val="347002438"/>
              </p:ext>
            </p:extLst>
          </p:nvPr>
        </p:nvGraphicFramePr>
        <p:xfrm>
          <a:off x="579438" y="911225"/>
          <a:ext cx="7878762" cy="1222375"/>
        </p:xfrm>
        <a:graphic>
          <a:graphicData uri="http://schemas.openxmlformats.org/presentationml/2006/ole">
            <mc:AlternateContent xmlns:mc="http://schemas.openxmlformats.org/markup-compatibility/2006">
              <mc:Choice xmlns:v="urn:schemas-microsoft-com:vml" Requires="v">
                <p:oleObj spid="_x0000_s1268875" name="Equation" r:id="rId4" imgW="82207100" imgH="11404600" progId="Equation.DSMT4">
                  <p:embed/>
                </p:oleObj>
              </mc:Choice>
              <mc:Fallback>
                <p:oleObj name="Equation" r:id="rId4" imgW="82207100" imgH="11404600" progId="Equation.DSMT4">
                  <p:embed/>
                  <p:pic>
                    <p:nvPicPr>
                      <p:cNvPr id="670724" name="Object 4">
                        <a:extLst>
                          <a:ext uri="{FF2B5EF4-FFF2-40B4-BE49-F238E27FC236}">
                            <a16:creationId xmlns:a16="http://schemas.microsoft.com/office/drawing/2014/main" id="{850221DC-23C2-1440-9BDF-CF0CDD2E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10" t="-7272" r="-1410" b="-7272"/>
                      <a:stretch>
                        <a:fillRect/>
                      </a:stretch>
                    </p:blipFill>
                    <p:spPr bwMode="auto">
                      <a:xfrm>
                        <a:off x="579438" y="911225"/>
                        <a:ext cx="7878762" cy="1222375"/>
                      </a:xfrm>
                      <a:prstGeom prst="rect">
                        <a:avLst/>
                      </a:prstGeom>
                      <a:noFill/>
                      <a:ln w="9525">
                        <a:solidFill>
                          <a:schemeClr val="tx2"/>
                        </a:solidFill>
                        <a:miter lim="800000"/>
                        <a:headEnd/>
                        <a:tailEnd/>
                      </a:ln>
                      <a:effectLst/>
                    </p:spPr>
                  </p:pic>
                </p:oleObj>
              </mc:Fallback>
            </mc:AlternateContent>
          </a:graphicData>
        </a:graphic>
      </p:graphicFrame>
      <p:sp>
        <p:nvSpPr>
          <p:cNvPr id="670725" name="AutoShape 5">
            <a:extLst>
              <a:ext uri="{FF2B5EF4-FFF2-40B4-BE49-F238E27FC236}">
                <a16:creationId xmlns:a16="http://schemas.microsoft.com/office/drawing/2014/main" id="{C4054C36-CB1D-B641-A7AE-F07E2F0DFAA3}"/>
              </a:ext>
            </a:extLst>
          </p:cNvPr>
          <p:cNvSpPr>
            <a:spLocks noChangeArrowheads="1"/>
          </p:cNvSpPr>
          <p:nvPr/>
        </p:nvSpPr>
        <p:spPr bwMode="auto">
          <a:xfrm rot="16200000">
            <a:off x="4362450" y="2152650"/>
            <a:ext cx="457200" cy="723900"/>
          </a:xfrm>
          <a:prstGeom prst="leftArrow">
            <a:avLst>
              <a:gd name="adj1" fmla="val 63889"/>
              <a:gd name="adj2" fmla="val 36458"/>
            </a:avLst>
          </a:prstGeom>
          <a:solidFill>
            <a:srgbClr val="CC33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sp>
        <p:nvSpPr>
          <p:cNvPr id="670726" name="Rectangle 6">
            <a:extLst>
              <a:ext uri="{FF2B5EF4-FFF2-40B4-BE49-F238E27FC236}">
                <a16:creationId xmlns:a16="http://schemas.microsoft.com/office/drawing/2014/main" id="{F2094729-0CD0-DF43-8BE9-179ABEA76CC3}"/>
              </a:ext>
            </a:extLst>
          </p:cNvPr>
          <p:cNvSpPr>
            <a:spLocks noChangeArrowheads="1"/>
          </p:cNvSpPr>
          <p:nvPr/>
        </p:nvSpPr>
        <p:spPr bwMode="auto">
          <a:xfrm>
            <a:off x="990600" y="2819400"/>
            <a:ext cx="7315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20000"/>
              </a:spcBef>
              <a:buClr>
                <a:schemeClr val="folHlink"/>
              </a:buClr>
              <a:buSzPct val="75000"/>
              <a:buFont typeface="Wingdings" pitchFamily="2" charset="2"/>
              <a:buNone/>
            </a:pPr>
            <a:r>
              <a:rPr lang="es-ES_tradnl" altLang="es-ES">
                <a:latin typeface="Verdana" panose="020B0604030504040204" pitchFamily="34" charset="0"/>
                <a:sym typeface="Wingdings" pitchFamily="2" charset="2"/>
              </a:rPr>
              <a:t>(</a:t>
            </a:r>
            <a:r>
              <a:rPr lang="es-ES_tradnl" altLang="es-ES" b="1">
                <a:solidFill>
                  <a:schemeClr val="tx2"/>
                </a:solidFill>
                <a:latin typeface="Verdana" panose="020B0604030504040204" pitchFamily="34" charset="0"/>
                <a:sym typeface="Wingdings" pitchFamily="2" charset="2"/>
              </a:rPr>
              <a:t>I</a:t>
            </a:r>
            <a:r>
              <a:rPr lang="es-ES_tradnl" altLang="es-ES">
                <a:latin typeface="Verdana" panose="020B0604030504040204" pitchFamily="34" charset="0"/>
                <a:sym typeface="Wingdings" pitchFamily="2" charset="2"/>
              </a:rPr>
              <a:t> – 1)x(</a:t>
            </a:r>
            <a:r>
              <a:rPr lang="es-ES_tradnl" altLang="es-ES" b="1">
                <a:solidFill>
                  <a:schemeClr val="tx2"/>
                </a:solidFill>
                <a:latin typeface="Verdana" panose="020B0604030504040204" pitchFamily="34" charset="0"/>
                <a:sym typeface="Wingdings" pitchFamily="2" charset="2"/>
              </a:rPr>
              <a:t>J</a:t>
            </a:r>
            <a:r>
              <a:rPr lang="es-ES_tradnl" altLang="es-ES">
                <a:latin typeface="Verdana" panose="020B0604030504040204" pitchFamily="34" charset="0"/>
                <a:sym typeface="Wingdings" pitchFamily="2" charset="2"/>
              </a:rPr>
              <a:t> – 1) </a:t>
            </a:r>
            <a:r>
              <a:rPr lang="es-ES_tradnl" altLang="es-ES" sz="2800" b="1">
                <a:solidFill>
                  <a:srgbClr val="CC3300"/>
                </a:solidFill>
                <a:latin typeface="Verdana" panose="020B0604030504040204" pitchFamily="34" charset="0"/>
                <a:sym typeface="Symbol" pitchFamily="2" charset="2"/>
              </a:rPr>
              <a:t></a:t>
            </a:r>
            <a:r>
              <a:rPr lang="es-ES_tradnl" altLang="es-ES">
                <a:latin typeface="Verdana" panose="020B0604030504040204" pitchFamily="34" charset="0"/>
                <a:sym typeface="Wingdings" pitchFamily="2" charset="2"/>
              </a:rPr>
              <a:t> (3-1)x(3-1) = 2x2 = </a:t>
            </a:r>
            <a:r>
              <a:rPr lang="es-ES_tradnl" altLang="es-ES" b="1">
                <a:solidFill>
                  <a:srgbClr val="CC3300"/>
                </a:solidFill>
                <a:latin typeface="Verdana" panose="020B0604030504040204" pitchFamily="34" charset="0"/>
                <a:sym typeface="Wingdings" pitchFamily="2" charset="2"/>
              </a:rPr>
              <a:t>4 g.l.</a:t>
            </a:r>
          </a:p>
        </p:txBody>
      </p:sp>
      <p:graphicFrame>
        <p:nvGraphicFramePr>
          <p:cNvPr id="670727" name="Object 7">
            <a:extLst>
              <a:ext uri="{FF2B5EF4-FFF2-40B4-BE49-F238E27FC236}">
                <a16:creationId xmlns:a16="http://schemas.microsoft.com/office/drawing/2014/main" id="{D6185851-9550-9148-B416-E027532FE070}"/>
              </a:ext>
            </a:extLst>
          </p:cNvPr>
          <p:cNvGraphicFramePr>
            <a:graphicFrameLocks noChangeAspect="1"/>
          </p:cNvGraphicFramePr>
          <p:nvPr>
            <p:extLst>
              <p:ext uri="{D42A27DB-BD31-4B8C-83A1-F6EECF244321}">
                <p14:modId xmlns:p14="http://schemas.microsoft.com/office/powerpoint/2010/main" val="3830468528"/>
              </p:ext>
            </p:extLst>
          </p:nvPr>
        </p:nvGraphicFramePr>
        <p:xfrm>
          <a:off x="704850" y="4057650"/>
          <a:ext cx="7624763" cy="1504950"/>
        </p:xfrm>
        <a:graphic>
          <a:graphicData uri="http://schemas.openxmlformats.org/presentationml/2006/ole">
            <mc:AlternateContent xmlns:mc="http://schemas.openxmlformats.org/markup-compatibility/2006">
              <mc:Choice xmlns:v="urn:schemas-microsoft-com:vml" Requires="v">
                <p:oleObj spid="_x0000_s1268876" name="Equation" r:id="rId6" imgW="79578200" imgH="14046200" progId="Equation.DSMT4">
                  <p:embed/>
                </p:oleObj>
              </mc:Choice>
              <mc:Fallback>
                <p:oleObj name="Equation" r:id="rId6" imgW="79578200" imgH="14046200" progId="Equation.DSMT4">
                  <p:embed/>
                  <p:pic>
                    <p:nvPicPr>
                      <p:cNvPr id="670727" name="Object 7">
                        <a:extLst>
                          <a:ext uri="{FF2B5EF4-FFF2-40B4-BE49-F238E27FC236}">
                            <a16:creationId xmlns:a16="http://schemas.microsoft.com/office/drawing/2014/main" id="{D6185851-9550-9148-B416-E027532FE0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1410" t="-7272" r="-1410" b="-7272"/>
                      <a:stretch>
                        <a:fillRect/>
                      </a:stretch>
                    </p:blipFill>
                    <p:spPr bwMode="auto">
                      <a:xfrm>
                        <a:off x="704850" y="4057650"/>
                        <a:ext cx="7624763" cy="1504950"/>
                      </a:xfrm>
                      <a:prstGeom prst="rect">
                        <a:avLst/>
                      </a:prstGeom>
                      <a:noFill/>
                      <a:ln w="9525">
                        <a:solidFill>
                          <a:schemeClr val="tx2"/>
                        </a:solidFill>
                        <a:miter lim="800000"/>
                        <a:headEnd/>
                        <a:tailEnd/>
                      </a:ln>
                      <a:effectLst/>
                    </p:spPr>
                  </p:pic>
                </p:oleObj>
              </mc:Fallback>
            </mc:AlternateContent>
          </a:graphicData>
        </a:graphic>
      </p:graphicFrame>
      <p:sp>
        <p:nvSpPr>
          <p:cNvPr id="670728" name="AutoShape 8">
            <a:hlinkClick r:id="rId8" action="ppaction://hlinksldjump" highlightClick="1"/>
            <a:extLst>
              <a:ext uri="{FF2B5EF4-FFF2-40B4-BE49-F238E27FC236}">
                <a16:creationId xmlns:a16="http://schemas.microsoft.com/office/drawing/2014/main" id="{4A6EE220-89A9-8E48-9DCF-35525E5BCF1B}"/>
              </a:ext>
            </a:extLst>
          </p:cNvPr>
          <p:cNvSpPr>
            <a:spLocks noChangeArrowheads="1"/>
          </p:cNvSpPr>
          <p:nvPr/>
        </p:nvSpPr>
        <p:spPr bwMode="auto">
          <a:xfrm>
            <a:off x="8440738" y="6553200"/>
            <a:ext cx="280987"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9" action="ppaction://hlinksldjump"/>
              </a:rPr>
              <a:t>T1</a:t>
            </a:r>
            <a:endParaRPr lang="es-ES" altLang="es-ES" sz="1400"/>
          </a:p>
        </p:txBody>
      </p:sp>
      <p:sp>
        <p:nvSpPr>
          <p:cNvPr id="670729" name="AutoShape 9">
            <a:hlinkClick r:id="rId10" action="ppaction://hlinksldjump" highlightClick="1"/>
            <a:extLst>
              <a:ext uri="{FF2B5EF4-FFF2-40B4-BE49-F238E27FC236}">
                <a16:creationId xmlns:a16="http://schemas.microsoft.com/office/drawing/2014/main" id="{2AF4185D-8C7C-DB4D-A30D-EBD946BECC01}"/>
              </a:ext>
            </a:extLst>
          </p:cNvPr>
          <p:cNvSpPr>
            <a:spLocks noChangeArrowheads="1"/>
          </p:cNvSpPr>
          <p:nvPr/>
        </p:nvSpPr>
        <p:spPr bwMode="auto">
          <a:xfrm>
            <a:off x="8088313"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t>Tm</a:t>
            </a:r>
            <a:endParaRPr lang="es-ES" altLang="es-ES" sz="1400"/>
          </a:p>
        </p:txBody>
      </p:sp>
      <p:sp>
        <p:nvSpPr>
          <p:cNvPr id="670730" name="AutoShape 10">
            <a:hlinkClick r:id="" action="ppaction://noaction" highlightClick="1"/>
            <a:extLst>
              <a:ext uri="{FF2B5EF4-FFF2-40B4-BE49-F238E27FC236}">
                <a16:creationId xmlns:a16="http://schemas.microsoft.com/office/drawing/2014/main" id="{375CB8C9-1432-3F48-BAD2-579A94D27B7B}"/>
              </a:ext>
            </a:extLst>
          </p:cNvPr>
          <p:cNvSpPr>
            <a:spLocks noChangeArrowheads="1"/>
          </p:cNvSpPr>
          <p:nvPr/>
        </p:nvSpPr>
        <p:spPr bwMode="auto">
          <a:xfrm>
            <a:off x="7747000" y="6553200"/>
            <a:ext cx="282575" cy="304800"/>
          </a:xfrm>
          <a:prstGeom prst="actionButtonBlank">
            <a:avLst/>
          </a:prstGeom>
          <a:solidFill>
            <a:schemeClr val="accent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s-ES_tradnl" altLang="es-ES" sz="1400">
                <a:hlinkClick r:id="rId8" action="ppaction://hlinksldjump"/>
              </a:rPr>
              <a:t>T</a:t>
            </a:r>
            <a:endParaRPr lang="es-ES" altLang="es-ES" sz="1400"/>
          </a:p>
        </p:txBody>
      </p:sp>
    </p:spTree>
    <p:extLst>
      <p:ext uri="{BB962C8B-B14F-4D97-AF65-F5344CB8AC3E}">
        <p14:creationId xmlns:p14="http://schemas.microsoft.com/office/powerpoint/2010/main" val="2480998638"/>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670725"/>
                                        </p:tgtEl>
                                        <p:attrNameLst>
                                          <p:attrName>style.visibility</p:attrName>
                                        </p:attrNameLst>
                                      </p:cBhvr>
                                      <p:to>
                                        <p:strVal val="visible"/>
                                      </p:to>
                                    </p:set>
                                    <p:anim calcmode="lin" valueType="num">
                                      <p:cBhvr additive="base">
                                        <p:cTn id="7" dur="500" fill="hold"/>
                                        <p:tgtEl>
                                          <p:spTgt spid="670725"/>
                                        </p:tgtEl>
                                        <p:attrNameLst>
                                          <p:attrName>ppt_x</p:attrName>
                                        </p:attrNameLst>
                                      </p:cBhvr>
                                      <p:tavLst>
                                        <p:tav tm="0">
                                          <p:val>
                                            <p:strVal val="1+#ppt_w/2"/>
                                          </p:val>
                                        </p:tav>
                                        <p:tav tm="100000">
                                          <p:val>
                                            <p:strVal val="#ppt_x"/>
                                          </p:val>
                                        </p:tav>
                                      </p:tavLst>
                                    </p:anim>
                                    <p:anim calcmode="lin" valueType="num">
                                      <p:cBhvr additive="base">
                                        <p:cTn id="8" dur="500" fill="hold"/>
                                        <p:tgtEl>
                                          <p:spTgt spid="670725"/>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670726"/>
                                        </p:tgtEl>
                                        <p:attrNameLst>
                                          <p:attrName>style.visibility</p:attrName>
                                        </p:attrNameLst>
                                      </p:cBhvr>
                                      <p:to>
                                        <p:strVal val="visible"/>
                                      </p:to>
                                    </p:set>
                                    <p:animEffect transition="in" filter="wipe(up)">
                                      <p:cBhvr>
                                        <p:cTn id="12" dur="500"/>
                                        <p:tgtEl>
                                          <p:spTgt spid="6707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670727"/>
                                        </p:tgtEl>
                                        <p:attrNameLst>
                                          <p:attrName>style.visibility</p:attrName>
                                        </p:attrNameLst>
                                      </p:cBhvr>
                                      <p:to>
                                        <p:strVal val="visible"/>
                                      </p:to>
                                    </p:set>
                                    <p:animEffect transition="in" filter="dissolve">
                                      <p:cBhvr>
                                        <p:cTn id="17" dur="500"/>
                                        <p:tgtEl>
                                          <p:spTgt spid="6707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0726"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770" name="Rectangle 2"/>
          <p:cNvSpPr>
            <a:spLocks noGrp="1" noChangeArrowheads="1"/>
          </p:cNvSpPr>
          <p:nvPr>
            <p:ph type="title"/>
          </p:nvPr>
        </p:nvSpPr>
        <p:spPr/>
        <p:txBody>
          <a:bodyPr/>
          <a:lstStyle/>
          <a:p>
            <a:r>
              <a:rPr lang="es-ES_tradnl" dirty="0">
                <a:cs typeface="Times New Roman" pitchFamily="18" charset="0"/>
              </a:rPr>
              <a:t>Sumas de Cuadrados y </a:t>
            </a:r>
            <a:r>
              <a:rPr lang="es-ES_tradnl" dirty="0" err="1">
                <a:cs typeface="Times New Roman" pitchFamily="18" charset="0"/>
              </a:rPr>
              <a:t>g.l</a:t>
            </a:r>
            <a:r>
              <a:rPr lang="es-ES_tradnl" dirty="0">
                <a:cs typeface="Times New Roman" pitchFamily="18" charset="0"/>
              </a:rPr>
              <a:t>.</a:t>
            </a:r>
            <a:endParaRPr lang="es-ES" dirty="0">
              <a:cs typeface="Times New Roman" pitchFamily="18" charset="0"/>
            </a:endParaRPr>
          </a:p>
        </p:txBody>
      </p:sp>
      <p:sp>
        <p:nvSpPr>
          <p:cNvPr id="672772" name="Rectangle 4"/>
          <p:cNvSpPr>
            <a:spLocks noGrp="1" noChangeArrowheads="1"/>
          </p:cNvSpPr>
          <p:nvPr>
            <p:ph idx="1"/>
          </p:nvPr>
        </p:nvSpPr>
        <p:spPr>
          <a:noFill/>
          <a:ln/>
        </p:spPr>
        <p:txBody>
          <a:bodyPr/>
          <a:lstStyle/>
          <a:p>
            <a:pPr marL="0" indent="0">
              <a:spcAft>
                <a:spcPts val="600"/>
              </a:spcAft>
              <a:buSzPct val="150000"/>
              <a:buFont typeface="Wingdings" pitchFamily="2" charset="2"/>
              <a:buChar char="§"/>
              <a:tabLst>
                <a:tab pos="101600" algn="l"/>
              </a:tabLst>
            </a:pPr>
            <a:r>
              <a:rPr lang="es-ES_tradnl" b="1" dirty="0"/>
              <a:t> Suma de Cuadrados </a:t>
            </a:r>
            <a:r>
              <a:rPr lang="es-ES_tradnl" b="1" dirty="0">
                <a:solidFill>
                  <a:srgbClr val="CC3300"/>
                </a:solidFill>
              </a:rPr>
              <a:t>Residual</a:t>
            </a:r>
            <a:endParaRPr lang="es-ES_tradnl" dirty="0"/>
          </a:p>
        </p:txBody>
      </p:sp>
      <p:graphicFrame>
        <p:nvGraphicFramePr>
          <p:cNvPr id="672773" name="Object 5"/>
          <p:cNvGraphicFramePr>
            <a:graphicFrameLocks noChangeAspect="1"/>
          </p:cNvGraphicFramePr>
          <p:nvPr>
            <p:extLst>
              <p:ext uri="{D42A27DB-BD31-4B8C-83A1-F6EECF244321}">
                <p14:modId xmlns:p14="http://schemas.microsoft.com/office/powerpoint/2010/main" val="3792206531"/>
              </p:ext>
            </p:extLst>
          </p:nvPr>
        </p:nvGraphicFramePr>
        <p:xfrm>
          <a:off x="2390776" y="1447801"/>
          <a:ext cx="3387725" cy="701675"/>
        </p:xfrm>
        <a:graphic>
          <a:graphicData uri="http://schemas.openxmlformats.org/presentationml/2006/ole">
            <mc:AlternateContent xmlns:mc="http://schemas.openxmlformats.org/markup-compatibility/2006">
              <mc:Choice xmlns:v="urn:schemas-microsoft-com:vml" Requires="v">
                <p:oleObj spid="_x0000_s842120" name="Equation" r:id="rId4" imgW="1993680" imgH="279360" progId="Equation.DSMT4">
                  <p:embed/>
                </p:oleObj>
              </mc:Choice>
              <mc:Fallback>
                <p:oleObj name="Equation" r:id="rId4" imgW="1993680" imgH="279360" progId="Equation.DSMT4">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l="-1805" t="-12886" r="-1805" b="-12886"/>
                      <a:stretch>
                        <a:fillRect/>
                      </a:stretch>
                    </p:blipFill>
                    <p:spPr bwMode="auto">
                      <a:xfrm>
                        <a:off x="2390776" y="1447801"/>
                        <a:ext cx="3387725" cy="701675"/>
                      </a:xfrm>
                      <a:prstGeom prst="rect">
                        <a:avLst/>
                      </a:prstGeom>
                      <a:noFill/>
                      <a:ln w="9525">
                        <a:solidFill>
                          <a:srgbClr val="CC3300"/>
                        </a:solidFill>
                        <a:miter lim="800000"/>
                        <a:headEnd/>
                        <a:tailEnd/>
                      </a:ln>
                    </p:spPr>
                  </p:pic>
                </p:oleObj>
              </mc:Fallback>
            </mc:AlternateContent>
          </a:graphicData>
        </a:graphic>
      </p:graphicFrame>
      <p:graphicFrame>
        <p:nvGraphicFramePr>
          <p:cNvPr id="672774" name="Object 6"/>
          <p:cNvGraphicFramePr>
            <a:graphicFrameLocks noChangeAspect="1"/>
          </p:cNvGraphicFramePr>
          <p:nvPr/>
        </p:nvGraphicFramePr>
        <p:xfrm>
          <a:off x="523876" y="2286002"/>
          <a:ext cx="8239125" cy="519113"/>
        </p:xfrm>
        <a:graphic>
          <a:graphicData uri="http://schemas.openxmlformats.org/presentationml/2006/ole">
            <mc:AlternateContent xmlns:mc="http://schemas.openxmlformats.org/markup-compatibility/2006">
              <mc:Choice xmlns:v="urn:schemas-microsoft-com:vml" Requires="v">
                <p:oleObj spid="_x0000_s842121" name="Equation" r:id="rId6" imgW="3898800" imgH="228600" progId="Equation.DSMT4">
                  <p:embed/>
                </p:oleObj>
              </mc:Choice>
              <mc:Fallback>
                <p:oleObj name="Equation" r:id="rId6" imgW="3898800" imgH="228600" progId="Equation.DSMT4">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876" y="2286002"/>
                        <a:ext cx="8239125" cy="519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2775" name="Rectangle 7"/>
          <p:cNvSpPr>
            <a:spLocks noChangeArrowheads="1"/>
          </p:cNvSpPr>
          <p:nvPr/>
        </p:nvSpPr>
        <p:spPr bwMode="auto">
          <a:xfrm>
            <a:off x="1163639" y="3581400"/>
            <a:ext cx="4732337" cy="2057400"/>
          </a:xfrm>
          <a:prstGeom prst="rect">
            <a:avLst/>
          </a:prstGeom>
          <a:noFill/>
          <a:ln w="9525">
            <a:noFill/>
            <a:miter lim="800000"/>
            <a:headEnd/>
            <a:tailEnd/>
          </a:ln>
          <a:effectLst/>
        </p:spPr>
        <p:txBody>
          <a:bodyPr/>
          <a:lstStyle/>
          <a:p>
            <a:pPr marL="342900" indent="-342900">
              <a:spcBef>
                <a:spcPct val="20000"/>
              </a:spcBef>
              <a:buClr>
                <a:schemeClr val="folHlink"/>
              </a:buClr>
              <a:buSzPct val="75000"/>
              <a:buFont typeface="Wingdings" pitchFamily="2" charset="2"/>
              <a:buChar char="n"/>
            </a:pPr>
            <a:r>
              <a:rPr lang="es-ES_tradnl" b="1" dirty="0">
                <a:solidFill>
                  <a:srgbClr val="0070C0"/>
                </a:solidFill>
              </a:rPr>
              <a:t>SCT</a:t>
            </a:r>
            <a:r>
              <a:rPr lang="es-ES_tradnl" dirty="0">
                <a:solidFill>
                  <a:srgbClr val="0070C0"/>
                </a:solidFill>
              </a:rPr>
              <a:t> </a:t>
            </a:r>
            <a:r>
              <a:rPr lang="es-ES_tradnl" dirty="0">
                <a:sym typeface="Wingdings" pitchFamily="2" charset="2"/>
              </a:rPr>
              <a:t> 18-1=</a:t>
            </a:r>
            <a:r>
              <a:rPr lang="es-ES_tradnl" dirty="0">
                <a:solidFill>
                  <a:schemeClr val="tx2"/>
                </a:solidFill>
                <a:sym typeface="Wingdings" pitchFamily="2" charset="2"/>
              </a:rPr>
              <a:t>17</a:t>
            </a:r>
            <a:r>
              <a:rPr lang="es-ES_tradnl" dirty="0">
                <a:sym typeface="Wingdings" pitchFamily="2" charset="2"/>
              </a:rPr>
              <a:t> </a:t>
            </a:r>
            <a:r>
              <a:rPr lang="es-ES_tradnl" dirty="0" err="1">
                <a:sym typeface="Wingdings" pitchFamily="2" charset="2"/>
              </a:rPr>
              <a:t>g.l</a:t>
            </a:r>
            <a:r>
              <a:rPr lang="es-ES_tradnl" dirty="0">
                <a:sym typeface="Wingdings" pitchFamily="2" charset="2"/>
              </a:rPr>
              <a:t>.</a:t>
            </a:r>
          </a:p>
          <a:p>
            <a:pPr marL="342900" indent="-342900">
              <a:spcBef>
                <a:spcPct val="20000"/>
              </a:spcBef>
              <a:buClr>
                <a:schemeClr val="folHlink"/>
              </a:buClr>
              <a:buSzPct val="75000"/>
              <a:buFont typeface="Wingdings" pitchFamily="2" charset="2"/>
              <a:buChar char="n"/>
            </a:pPr>
            <a:r>
              <a:rPr lang="es-ES_tradnl" b="1" dirty="0">
                <a:solidFill>
                  <a:srgbClr val="008000"/>
                </a:solidFill>
                <a:sym typeface="Wingdings" pitchFamily="2" charset="2"/>
              </a:rPr>
              <a:t>SC</a:t>
            </a:r>
            <a:r>
              <a:rPr lang="es-ES_tradnl" b="1" baseline="-25000" dirty="0">
                <a:solidFill>
                  <a:srgbClr val="008000"/>
                </a:solidFill>
                <a:sym typeface="Wingdings" pitchFamily="2" charset="2"/>
              </a:rPr>
              <a:t>FICHEROS</a:t>
            </a:r>
            <a:r>
              <a:rPr lang="es-ES_tradnl" dirty="0">
                <a:sym typeface="Wingdings" pitchFamily="2" charset="2"/>
              </a:rPr>
              <a:t>  3-1=</a:t>
            </a:r>
            <a:r>
              <a:rPr lang="es-ES_tradnl" b="1" dirty="0">
                <a:solidFill>
                  <a:srgbClr val="008000"/>
                </a:solidFill>
                <a:sym typeface="Wingdings" pitchFamily="2" charset="2"/>
              </a:rPr>
              <a:t>2</a:t>
            </a:r>
            <a:r>
              <a:rPr lang="es-ES_tradnl" dirty="0">
                <a:sym typeface="Wingdings" pitchFamily="2" charset="2"/>
              </a:rPr>
              <a:t> </a:t>
            </a:r>
            <a:r>
              <a:rPr lang="es-ES_tradnl" dirty="0" err="1">
                <a:sym typeface="Wingdings" pitchFamily="2" charset="2"/>
              </a:rPr>
              <a:t>g.l</a:t>
            </a:r>
            <a:r>
              <a:rPr lang="es-ES_tradnl" dirty="0">
                <a:sym typeface="Wingdings" pitchFamily="2" charset="2"/>
              </a:rPr>
              <a:t>.</a:t>
            </a:r>
          </a:p>
          <a:p>
            <a:pPr marL="342900" indent="-342900">
              <a:spcBef>
                <a:spcPct val="20000"/>
              </a:spcBef>
              <a:buClr>
                <a:schemeClr val="folHlink"/>
              </a:buClr>
              <a:buSzPct val="75000"/>
              <a:buFont typeface="Wingdings" pitchFamily="2" charset="2"/>
              <a:buChar char="n"/>
            </a:pPr>
            <a:r>
              <a:rPr lang="es-ES_tradnl" b="1" dirty="0">
                <a:solidFill>
                  <a:srgbClr val="008000"/>
                </a:solidFill>
                <a:sym typeface="Wingdings" pitchFamily="2" charset="2"/>
              </a:rPr>
              <a:t>SC</a:t>
            </a:r>
            <a:r>
              <a:rPr lang="es-ES_tradnl" b="1" baseline="-25000" dirty="0">
                <a:solidFill>
                  <a:srgbClr val="008000"/>
                </a:solidFill>
                <a:sym typeface="Wingdings" pitchFamily="2" charset="2"/>
              </a:rPr>
              <a:t>BUFFERS</a:t>
            </a:r>
            <a:r>
              <a:rPr lang="es-ES_tradnl" dirty="0">
                <a:sym typeface="Wingdings" pitchFamily="2" charset="2"/>
              </a:rPr>
              <a:t>   3-1=</a:t>
            </a:r>
            <a:r>
              <a:rPr lang="es-ES_tradnl" b="1" dirty="0">
                <a:solidFill>
                  <a:srgbClr val="008000"/>
                </a:solidFill>
                <a:sym typeface="Wingdings" pitchFamily="2" charset="2"/>
              </a:rPr>
              <a:t>2</a:t>
            </a:r>
            <a:r>
              <a:rPr lang="es-ES_tradnl" dirty="0">
                <a:sym typeface="Wingdings" pitchFamily="2" charset="2"/>
              </a:rPr>
              <a:t> </a:t>
            </a:r>
            <a:r>
              <a:rPr lang="es-ES_tradnl" dirty="0" err="1">
                <a:sym typeface="Wingdings" pitchFamily="2" charset="2"/>
              </a:rPr>
              <a:t>g.l</a:t>
            </a:r>
            <a:r>
              <a:rPr lang="es-ES_tradnl" dirty="0">
                <a:sym typeface="Wingdings" pitchFamily="2" charset="2"/>
              </a:rPr>
              <a:t>.</a:t>
            </a:r>
          </a:p>
          <a:p>
            <a:pPr marL="342900" indent="-342900">
              <a:spcBef>
                <a:spcPct val="20000"/>
              </a:spcBef>
              <a:buClr>
                <a:schemeClr val="folHlink"/>
              </a:buClr>
              <a:buSzPct val="75000"/>
              <a:buFont typeface="Wingdings" pitchFamily="2" charset="2"/>
              <a:buChar char="n"/>
            </a:pPr>
            <a:r>
              <a:rPr lang="es-ES_tradnl" b="1" dirty="0" err="1">
                <a:solidFill>
                  <a:srgbClr val="008000"/>
                </a:solidFill>
                <a:sym typeface="Wingdings" pitchFamily="2" charset="2"/>
              </a:rPr>
              <a:t>SC</a:t>
            </a:r>
            <a:r>
              <a:rPr lang="es-ES_tradnl" b="1" baseline="-25000" dirty="0" err="1">
                <a:solidFill>
                  <a:srgbClr val="008000"/>
                </a:solidFill>
                <a:sym typeface="Wingdings" pitchFamily="2" charset="2"/>
              </a:rPr>
              <a:t>FICHxBUFF</a:t>
            </a:r>
            <a:r>
              <a:rPr lang="es-ES_tradnl" dirty="0">
                <a:sym typeface="Wingdings" pitchFamily="2" charset="2"/>
              </a:rPr>
              <a:t> 2x2=</a:t>
            </a:r>
            <a:r>
              <a:rPr lang="es-ES_tradnl" b="1" dirty="0">
                <a:solidFill>
                  <a:srgbClr val="008000"/>
                </a:solidFill>
                <a:sym typeface="Wingdings" pitchFamily="2" charset="2"/>
              </a:rPr>
              <a:t>4</a:t>
            </a:r>
            <a:r>
              <a:rPr lang="es-ES_tradnl" dirty="0">
                <a:sym typeface="Wingdings" pitchFamily="2" charset="2"/>
              </a:rPr>
              <a:t> </a:t>
            </a:r>
            <a:r>
              <a:rPr lang="es-ES_tradnl" dirty="0" err="1">
                <a:sym typeface="Wingdings" pitchFamily="2" charset="2"/>
              </a:rPr>
              <a:t>g.l</a:t>
            </a:r>
            <a:r>
              <a:rPr lang="es-ES_tradnl" dirty="0">
                <a:sym typeface="Wingdings" pitchFamily="2" charset="2"/>
              </a:rPr>
              <a:t>.</a:t>
            </a:r>
          </a:p>
          <a:p>
            <a:pPr marL="342900" indent="-342900">
              <a:spcBef>
                <a:spcPct val="20000"/>
              </a:spcBef>
              <a:buClr>
                <a:schemeClr val="folHlink"/>
              </a:buClr>
              <a:buSzPct val="75000"/>
              <a:buFont typeface="Wingdings" pitchFamily="2" charset="2"/>
              <a:buChar char="n"/>
            </a:pPr>
            <a:endParaRPr lang="es-ES_tradnl" dirty="0">
              <a:sym typeface="Wingdings" pitchFamily="2" charset="2"/>
            </a:endParaRPr>
          </a:p>
        </p:txBody>
      </p:sp>
      <p:grpSp>
        <p:nvGrpSpPr>
          <p:cNvPr id="2" name="Group 8"/>
          <p:cNvGrpSpPr>
            <a:grpSpLocks/>
          </p:cNvGrpSpPr>
          <p:nvPr/>
        </p:nvGrpSpPr>
        <p:grpSpPr bwMode="auto">
          <a:xfrm>
            <a:off x="4800601" y="4038600"/>
            <a:ext cx="2079625" cy="1524000"/>
            <a:chOff x="3312" y="2640"/>
            <a:chExt cx="1344" cy="960"/>
          </a:xfrm>
        </p:grpSpPr>
        <p:sp>
          <p:nvSpPr>
            <p:cNvPr id="672777" name="AutoShape 9"/>
            <p:cNvSpPr>
              <a:spLocks/>
            </p:cNvSpPr>
            <p:nvPr/>
          </p:nvSpPr>
          <p:spPr bwMode="auto">
            <a:xfrm>
              <a:off x="3312" y="2640"/>
              <a:ext cx="1056" cy="960"/>
            </a:xfrm>
            <a:prstGeom prst="rightBrace">
              <a:avLst>
                <a:gd name="adj1" fmla="val 0"/>
                <a:gd name="adj2" fmla="val 45315"/>
              </a:avLst>
            </a:prstGeom>
            <a:noFill/>
            <a:ln w="28575" cap="sq">
              <a:solidFill>
                <a:srgbClr val="008000"/>
              </a:solidFill>
              <a:miter lim="800000"/>
              <a:headEnd type="none" w="sm" len="sm"/>
              <a:tailEnd type="none" w="sm" len="sm"/>
            </a:ln>
            <a:effectLst/>
          </p:spPr>
          <p:txBody>
            <a:bodyPr wrap="none" anchor="ctr"/>
            <a:lstStyle/>
            <a:p>
              <a:endParaRPr lang="es-ES"/>
            </a:p>
          </p:txBody>
        </p:sp>
        <p:sp>
          <p:nvSpPr>
            <p:cNvPr id="672778" name="Text Box 10"/>
            <p:cNvSpPr txBox="1">
              <a:spLocks noChangeArrowheads="1"/>
            </p:cNvSpPr>
            <p:nvPr/>
          </p:nvSpPr>
          <p:spPr bwMode="auto">
            <a:xfrm>
              <a:off x="3984" y="2784"/>
              <a:ext cx="672" cy="28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b="1">
                  <a:solidFill>
                    <a:srgbClr val="008000"/>
                  </a:solidFill>
                </a:rPr>
                <a:t>8</a:t>
              </a:r>
              <a:r>
                <a:rPr lang="es-ES_tradnl"/>
                <a:t> g.l</a:t>
              </a:r>
              <a:endParaRPr lang="es-ES"/>
            </a:p>
          </p:txBody>
        </p:sp>
      </p:grpSp>
      <p:sp>
        <p:nvSpPr>
          <p:cNvPr id="672779" name="Text Box 11"/>
          <p:cNvSpPr txBox="1">
            <a:spLocks noChangeArrowheads="1"/>
          </p:cNvSpPr>
          <p:nvPr/>
        </p:nvSpPr>
        <p:spPr bwMode="auto">
          <a:xfrm>
            <a:off x="1208088" y="5638800"/>
            <a:ext cx="3592512" cy="457200"/>
          </a:xfrm>
          <a:prstGeom prst="rect">
            <a:avLst/>
          </a:prstGeom>
          <a:noFill/>
          <a:ln w="12700" cap="sq">
            <a:noFill/>
            <a:miter lim="800000"/>
            <a:headEnd type="none" w="sm" len="sm"/>
            <a:tailEnd type="none" w="sm" len="sm"/>
          </a:ln>
          <a:effectLst/>
        </p:spPr>
        <p:txBody>
          <a:bodyPr>
            <a:spAutoFit/>
          </a:bodyPr>
          <a:lstStyle/>
          <a:p>
            <a:pPr>
              <a:spcBef>
                <a:spcPct val="20000"/>
              </a:spcBef>
              <a:buClr>
                <a:schemeClr val="folHlink"/>
              </a:buClr>
              <a:buSzPct val="75000"/>
              <a:buFont typeface="Wingdings" pitchFamily="2" charset="2"/>
              <a:buChar char="n"/>
            </a:pPr>
            <a:r>
              <a:rPr lang="es-ES_tradnl" b="1" dirty="0">
                <a:solidFill>
                  <a:srgbClr val="CC3300"/>
                </a:solidFill>
              </a:rPr>
              <a:t> SCR</a:t>
            </a:r>
            <a:r>
              <a:rPr lang="es-ES_tradnl" dirty="0"/>
              <a:t> </a:t>
            </a:r>
            <a:r>
              <a:rPr lang="es-ES_tradnl" dirty="0">
                <a:sym typeface="Wingdings" pitchFamily="2" charset="2"/>
              </a:rPr>
              <a:t> </a:t>
            </a:r>
            <a:r>
              <a:rPr lang="es-ES_tradnl" dirty="0">
                <a:solidFill>
                  <a:srgbClr val="0070C0"/>
                </a:solidFill>
                <a:sym typeface="Wingdings" pitchFamily="2" charset="2"/>
              </a:rPr>
              <a:t>17</a:t>
            </a:r>
            <a:r>
              <a:rPr lang="es-ES_tradnl" dirty="0">
                <a:sym typeface="Wingdings" pitchFamily="2" charset="2"/>
              </a:rPr>
              <a:t>-</a:t>
            </a:r>
            <a:r>
              <a:rPr lang="es-ES_tradnl" dirty="0">
                <a:solidFill>
                  <a:srgbClr val="008000"/>
                </a:solidFill>
                <a:sym typeface="Wingdings" pitchFamily="2" charset="2"/>
              </a:rPr>
              <a:t>8</a:t>
            </a:r>
            <a:r>
              <a:rPr lang="es-ES_tradnl" dirty="0">
                <a:sym typeface="Wingdings" pitchFamily="2" charset="2"/>
              </a:rPr>
              <a:t>=</a:t>
            </a:r>
            <a:r>
              <a:rPr lang="es-ES_tradnl" b="1" dirty="0">
                <a:solidFill>
                  <a:srgbClr val="CC3300"/>
                </a:solidFill>
                <a:sym typeface="Wingdings" pitchFamily="2" charset="2"/>
              </a:rPr>
              <a:t>9</a:t>
            </a:r>
            <a:r>
              <a:rPr lang="es-ES_tradnl" dirty="0">
                <a:sym typeface="Wingdings" pitchFamily="2" charset="2"/>
              </a:rPr>
              <a:t> </a:t>
            </a:r>
            <a:r>
              <a:rPr lang="es-ES_tradnl" dirty="0" err="1">
                <a:sym typeface="Wingdings" pitchFamily="2" charset="2"/>
              </a:rPr>
              <a:t>g.l</a:t>
            </a:r>
            <a:r>
              <a:rPr lang="es-ES_tradnl" dirty="0">
                <a:sym typeface="Wingdings" pitchFamily="2" charset="2"/>
              </a:rPr>
              <a:t>. </a:t>
            </a:r>
            <a:endParaRPr lang="es-ES" dirty="0"/>
          </a:p>
        </p:txBody>
      </p:sp>
      <p:sp>
        <p:nvSpPr>
          <p:cNvPr id="672780" name="Rectangle 12"/>
          <p:cNvSpPr>
            <a:spLocks noChangeArrowheads="1"/>
          </p:cNvSpPr>
          <p:nvPr/>
        </p:nvSpPr>
        <p:spPr bwMode="auto">
          <a:xfrm>
            <a:off x="4681538" y="5638800"/>
            <a:ext cx="2504212" cy="461665"/>
          </a:xfrm>
          <a:prstGeom prst="rect">
            <a:avLst/>
          </a:prstGeom>
          <a:noFill/>
          <a:ln w="12700" cap="sq">
            <a:noFill/>
            <a:miter lim="800000"/>
            <a:headEnd type="none" w="sm" len="sm"/>
            <a:tailEnd type="none" w="sm" len="sm"/>
          </a:ln>
          <a:effectLst/>
        </p:spPr>
        <p:txBody>
          <a:bodyPr wrap="none">
            <a:spAutoFit/>
          </a:bodyPr>
          <a:lstStyle/>
          <a:p>
            <a:pPr>
              <a:spcBef>
                <a:spcPct val="20000"/>
              </a:spcBef>
              <a:buClr>
                <a:schemeClr val="folHlink"/>
              </a:buClr>
              <a:buSzPct val="75000"/>
              <a:buFont typeface="Wingdings" pitchFamily="2" charset="2"/>
              <a:buNone/>
            </a:pPr>
            <a:r>
              <a:rPr lang="es-ES_tradnl" b="1" dirty="0">
                <a:solidFill>
                  <a:srgbClr val="CC3300"/>
                </a:solidFill>
                <a:sym typeface="Wingdings" pitchFamily="2" charset="2"/>
              </a:rPr>
              <a:t></a:t>
            </a:r>
            <a:r>
              <a:rPr lang="es-ES_tradnl" b="1" dirty="0">
                <a:sym typeface="Wingdings" pitchFamily="2" charset="2"/>
              </a:rPr>
              <a:t> Suficientes</a:t>
            </a:r>
            <a:endParaRPr lang="es-ES" b="1" dirty="0">
              <a:sym typeface="Wingdings" pitchFamily="2" charset="2"/>
            </a:endParaRPr>
          </a:p>
        </p:txBody>
      </p:sp>
      <p:sp>
        <p:nvSpPr>
          <p:cNvPr id="672781" name="Text Box 13"/>
          <p:cNvSpPr txBox="1">
            <a:spLocks noChangeArrowheads="1"/>
          </p:cNvSpPr>
          <p:nvPr/>
        </p:nvSpPr>
        <p:spPr bwMode="auto">
          <a:xfrm>
            <a:off x="228600" y="3124200"/>
            <a:ext cx="7010400" cy="457200"/>
          </a:xfrm>
          <a:prstGeom prst="rect">
            <a:avLst/>
          </a:prstGeom>
          <a:noFill/>
          <a:ln w="12700" cap="sq">
            <a:noFill/>
            <a:miter lim="800000"/>
            <a:headEnd type="none" w="sm" len="sm"/>
            <a:tailEnd type="none" w="sm" len="sm"/>
          </a:ln>
          <a:effectLst/>
        </p:spPr>
        <p:txBody>
          <a:bodyPr>
            <a:spAutoFit/>
          </a:bodyPr>
          <a:lstStyle/>
          <a:p>
            <a:pPr>
              <a:spcBef>
                <a:spcPct val="50000"/>
              </a:spcBef>
              <a:buClr>
                <a:schemeClr val="folHlink"/>
              </a:buClr>
              <a:buSzPct val="150000"/>
              <a:buFont typeface="Wingdings" pitchFamily="2" charset="2"/>
              <a:buChar char="§"/>
            </a:pPr>
            <a:r>
              <a:rPr lang="es-ES_tradnl"/>
              <a:t> Los </a:t>
            </a:r>
            <a:r>
              <a:rPr lang="es-ES_tradnl" b="1"/>
              <a:t>g.l</a:t>
            </a:r>
            <a:r>
              <a:rPr lang="es-ES_tradnl"/>
              <a:t> de los que disponemos serían:</a:t>
            </a:r>
            <a:endParaRPr lang="es-ES"/>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72781"/>
                                        </p:tgtEl>
                                        <p:attrNameLst>
                                          <p:attrName>style.visibility</p:attrName>
                                        </p:attrNameLst>
                                      </p:cBhvr>
                                      <p:to>
                                        <p:strVal val="visible"/>
                                      </p:to>
                                    </p:set>
                                    <p:animEffect transition="in" filter="strips(downRight)">
                                      <p:cBhvr>
                                        <p:cTn id="7" dur="500"/>
                                        <p:tgtEl>
                                          <p:spTgt spid="672781"/>
                                        </p:tgtEl>
                                      </p:cBhvr>
                                    </p:animEffect>
                                  </p:childTnLst>
                                </p:cTn>
                              </p:par>
                            </p:childTnLst>
                          </p:cTn>
                        </p:par>
                        <p:par>
                          <p:cTn id="8" fill="hold">
                            <p:stCondLst>
                              <p:cond delay="500"/>
                            </p:stCondLst>
                            <p:childTnLst>
                              <p:par>
                                <p:cTn id="9" presetID="22" presetClass="entr" presetSubtype="8" fill="hold" grpId="0" nodeType="afterEffect">
                                  <p:stCondLst>
                                    <p:cond delay="1000"/>
                                  </p:stCondLst>
                                  <p:childTnLst>
                                    <p:set>
                                      <p:cBhvr>
                                        <p:cTn id="10" dur="1" fill="hold">
                                          <p:stCondLst>
                                            <p:cond delay="0"/>
                                          </p:stCondLst>
                                        </p:cTn>
                                        <p:tgtEl>
                                          <p:spTgt spid="672775">
                                            <p:txEl>
                                              <p:pRg st="0" end="0"/>
                                            </p:txEl>
                                          </p:spTgt>
                                        </p:tgtEl>
                                        <p:attrNameLst>
                                          <p:attrName>style.visibility</p:attrName>
                                        </p:attrNameLst>
                                      </p:cBhvr>
                                      <p:to>
                                        <p:strVal val="visible"/>
                                      </p:to>
                                    </p:set>
                                    <p:animEffect transition="in" filter="wipe(left)">
                                      <p:cBhvr>
                                        <p:cTn id="11" dur="500"/>
                                        <p:tgtEl>
                                          <p:spTgt spid="672775">
                                            <p:txEl>
                                              <p:pRg st="0" end="0"/>
                                            </p:txEl>
                                          </p:spTgt>
                                        </p:tgtEl>
                                      </p:cBhvr>
                                    </p:animEffect>
                                  </p:childTnLst>
                                </p:cTn>
                              </p:par>
                            </p:childTnLst>
                          </p:cTn>
                        </p:par>
                        <p:par>
                          <p:cTn id="12" fill="hold">
                            <p:stCondLst>
                              <p:cond delay="2000"/>
                            </p:stCondLst>
                            <p:childTnLst>
                              <p:par>
                                <p:cTn id="13" presetID="22" presetClass="entr" presetSubtype="8" fill="hold" grpId="0" nodeType="afterEffect">
                                  <p:stCondLst>
                                    <p:cond delay="1000"/>
                                  </p:stCondLst>
                                  <p:childTnLst>
                                    <p:set>
                                      <p:cBhvr>
                                        <p:cTn id="14" dur="1" fill="hold">
                                          <p:stCondLst>
                                            <p:cond delay="0"/>
                                          </p:stCondLst>
                                        </p:cTn>
                                        <p:tgtEl>
                                          <p:spTgt spid="672775">
                                            <p:txEl>
                                              <p:pRg st="1" end="1"/>
                                            </p:txEl>
                                          </p:spTgt>
                                        </p:tgtEl>
                                        <p:attrNameLst>
                                          <p:attrName>style.visibility</p:attrName>
                                        </p:attrNameLst>
                                      </p:cBhvr>
                                      <p:to>
                                        <p:strVal val="visible"/>
                                      </p:to>
                                    </p:set>
                                    <p:animEffect transition="in" filter="wipe(left)">
                                      <p:cBhvr>
                                        <p:cTn id="15" dur="500"/>
                                        <p:tgtEl>
                                          <p:spTgt spid="672775">
                                            <p:txEl>
                                              <p:pRg st="1" end="1"/>
                                            </p:txEl>
                                          </p:spTgt>
                                        </p:tgtEl>
                                      </p:cBhvr>
                                    </p:animEffect>
                                  </p:childTnLst>
                                </p:cTn>
                              </p:par>
                            </p:childTnLst>
                          </p:cTn>
                        </p:par>
                        <p:par>
                          <p:cTn id="16" fill="hold">
                            <p:stCondLst>
                              <p:cond delay="3500"/>
                            </p:stCondLst>
                            <p:childTnLst>
                              <p:par>
                                <p:cTn id="17" presetID="22" presetClass="entr" presetSubtype="8" fill="hold" grpId="0" nodeType="afterEffect">
                                  <p:stCondLst>
                                    <p:cond delay="1000"/>
                                  </p:stCondLst>
                                  <p:childTnLst>
                                    <p:set>
                                      <p:cBhvr>
                                        <p:cTn id="18" dur="1" fill="hold">
                                          <p:stCondLst>
                                            <p:cond delay="0"/>
                                          </p:stCondLst>
                                        </p:cTn>
                                        <p:tgtEl>
                                          <p:spTgt spid="672775">
                                            <p:txEl>
                                              <p:pRg st="2" end="2"/>
                                            </p:txEl>
                                          </p:spTgt>
                                        </p:tgtEl>
                                        <p:attrNameLst>
                                          <p:attrName>style.visibility</p:attrName>
                                        </p:attrNameLst>
                                      </p:cBhvr>
                                      <p:to>
                                        <p:strVal val="visible"/>
                                      </p:to>
                                    </p:set>
                                    <p:animEffect transition="in" filter="wipe(left)">
                                      <p:cBhvr>
                                        <p:cTn id="19" dur="500"/>
                                        <p:tgtEl>
                                          <p:spTgt spid="672775">
                                            <p:txEl>
                                              <p:pRg st="2" end="2"/>
                                            </p:txEl>
                                          </p:spTgt>
                                        </p:tgtEl>
                                      </p:cBhvr>
                                    </p:animEffect>
                                  </p:childTnLst>
                                </p:cTn>
                              </p:par>
                            </p:childTnLst>
                          </p:cTn>
                        </p:par>
                        <p:par>
                          <p:cTn id="20" fill="hold">
                            <p:stCondLst>
                              <p:cond delay="5000"/>
                            </p:stCondLst>
                            <p:childTnLst>
                              <p:par>
                                <p:cTn id="21" presetID="22" presetClass="entr" presetSubtype="8" fill="hold" grpId="0" nodeType="afterEffect">
                                  <p:stCondLst>
                                    <p:cond delay="1000"/>
                                  </p:stCondLst>
                                  <p:childTnLst>
                                    <p:set>
                                      <p:cBhvr>
                                        <p:cTn id="22" dur="1" fill="hold">
                                          <p:stCondLst>
                                            <p:cond delay="0"/>
                                          </p:stCondLst>
                                        </p:cTn>
                                        <p:tgtEl>
                                          <p:spTgt spid="672775">
                                            <p:txEl>
                                              <p:pRg st="3" end="3"/>
                                            </p:txEl>
                                          </p:spTgt>
                                        </p:tgtEl>
                                        <p:attrNameLst>
                                          <p:attrName>style.visibility</p:attrName>
                                        </p:attrNameLst>
                                      </p:cBhvr>
                                      <p:to>
                                        <p:strVal val="visible"/>
                                      </p:to>
                                    </p:set>
                                    <p:animEffect transition="in" filter="wipe(left)">
                                      <p:cBhvr>
                                        <p:cTn id="23" dur="500"/>
                                        <p:tgtEl>
                                          <p:spTgt spid="672775">
                                            <p:txEl>
                                              <p:pRg st="3" end="3"/>
                                            </p:txEl>
                                          </p:spTgt>
                                        </p:tgtEl>
                                      </p:cBhvr>
                                    </p:animEffect>
                                  </p:childTnLst>
                                </p:cTn>
                              </p:par>
                            </p:childTnLst>
                          </p:cTn>
                        </p:par>
                        <p:par>
                          <p:cTn id="24" fill="hold">
                            <p:stCondLst>
                              <p:cond delay="6500"/>
                            </p:stCondLst>
                            <p:childTnLst>
                              <p:par>
                                <p:cTn id="25" presetID="17" presetClass="entr" presetSubtype="2"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p:cTn id="27" dur="500" fill="hold"/>
                                        <p:tgtEl>
                                          <p:spTgt spid="2"/>
                                        </p:tgtEl>
                                        <p:attrNameLst>
                                          <p:attrName>ppt_x</p:attrName>
                                        </p:attrNameLst>
                                      </p:cBhvr>
                                      <p:tavLst>
                                        <p:tav tm="0">
                                          <p:val>
                                            <p:strVal val="#ppt_x+#ppt_w/2"/>
                                          </p:val>
                                        </p:tav>
                                        <p:tav tm="100000">
                                          <p:val>
                                            <p:strVal val="#ppt_x"/>
                                          </p:val>
                                        </p:tav>
                                      </p:tavLst>
                                    </p:anim>
                                    <p:anim calcmode="lin" valueType="num">
                                      <p:cBhvr>
                                        <p:cTn id="28" dur="500" fill="hold"/>
                                        <p:tgtEl>
                                          <p:spTgt spid="2"/>
                                        </p:tgtEl>
                                        <p:attrNameLst>
                                          <p:attrName>ppt_y</p:attrName>
                                        </p:attrNameLst>
                                      </p:cBhvr>
                                      <p:tavLst>
                                        <p:tav tm="0">
                                          <p:val>
                                            <p:strVal val="#ppt_y"/>
                                          </p:val>
                                        </p:tav>
                                        <p:tav tm="100000">
                                          <p:val>
                                            <p:strVal val="#ppt_y"/>
                                          </p:val>
                                        </p:tav>
                                      </p:tavLst>
                                    </p:anim>
                                    <p:anim calcmode="lin" valueType="num">
                                      <p:cBhvr>
                                        <p:cTn id="29" dur="500" fill="hold"/>
                                        <p:tgtEl>
                                          <p:spTgt spid="2"/>
                                        </p:tgtEl>
                                        <p:attrNameLst>
                                          <p:attrName>ppt_w</p:attrName>
                                        </p:attrNameLst>
                                      </p:cBhvr>
                                      <p:tavLst>
                                        <p:tav tm="0">
                                          <p:val>
                                            <p:fltVal val="0"/>
                                          </p:val>
                                        </p:tav>
                                        <p:tav tm="100000">
                                          <p:val>
                                            <p:strVal val="#ppt_w"/>
                                          </p:val>
                                        </p:tav>
                                      </p:tavLst>
                                    </p:anim>
                                    <p:anim calcmode="lin" valueType="num">
                                      <p:cBhvr>
                                        <p:cTn id="30" dur="500" fill="hold"/>
                                        <p:tgtEl>
                                          <p:spTgt spid="2"/>
                                        </p:tgtEl>
                                        <p:attrNameLst>
                                          <p:attrName>ppt_h</p:attrName>
                                        </p:attrNameLst>
                                      </p:cBhvr>
                                      <p:tavLst>
                                        <p:tav tm="0">
                                          <p:val>
                                            <p:strVal val="#ppt_h"/>
                                          </p:val>
                                        </p:tav>
                                        <p:tav tm="100000">
                                          <p:val>
                                            <p:strVal val="#ppt_h"/>
                                          </p:val>
                                        </p:tav>
                                      </p:tavLst>
                                    </p:anim>
                                  </p:childTnLst>
                                </p:cTn>
                              </p:par>
                            </p:childTnLst>
                          </p:cTn>
                        </p:par>
                        <p:par>
                          <p:cTn id="31" fill="hold">
                            <p:stCondLst>
                              <p:cond delay="7000"/>
                            </p:stCondLst>
                            <p:childTnLst>
                              <p:par>
                                <p:cTn id="32" presetID="22" presetClass="entr" presetSubtype="8" fill="hold" grpId="0" nodeType="afterEffect">
                                  <p:stCondLst>
                                    <p:cond delay="0"/>
                                  </p:stCondLst>
                                  <p:childTnLst>
                                    <p:set>
                                      <p:cBhvr>
                                        <p:cTn id="33" dur="1" fill="hold">
                                          <p:stCondLst>
                                            <p:cond delay="0"/>
                                          </p:stCondLst>
                                        </p:cTn>
                                        <p:tgtEl>
                                          <p:spTgt spid="672779"/>
                                        </p:tgtEl>
                                        <p:attrNameLst>
                                          <p:attrName>style.visibility</p:attrName>
                                        </p:attrNameLst>
                                      </p:cBhvr>
                                      <p:to>
                                        <p:strVal val="visible"/>
                                      </p:to>
                                    </p:set>
                                    <p:animEffect transition="in" filter="wipe(left)">
                                      <p:cBhvr>
                                        <p:cTn id="34" dur="2000"/>
                                        <p:tgtEl>
                                          <p:spTgt spid="672779"/>
                                        </p:tgtEl>
                                      </p:cBhvr>
                                    </p:animEffect>
                                  </p:childTnLst>
                                </p:cTn>
                              </p:par>
                            </p:childTnLst>
                          </p:cTn>
                        </p:par>
                        <p:par>
                          <p:cTn id="35" fill="hold">
                            <p:stCondLst>
                              <p:cond delay="9000"/>
                            </p:stCondLst>
                            <p:childTnLst>
                              <p:par>
                                <p:cTn id="36" presetID="22" presetClass="entr" presetSubtype="8" fill="hold" grpId="0" nodeType="afterEffect">
                                  <p:stCondLst>
                                    <p:cond delay="1000"/>
                                  </p:stCondLst>
                                  <p:childTnLst>
                                    <p:set>
                                      <p:cBhvr>
                                        <p:cTn id="37" dur="1" fill="hold">
                                          <p:stCondLst>
                                            <p:cond delay="0"/>
                                          </p:stCondLst>
                                        </p:cTn>
                                        <p:tgtEl>
                                          <p:spTgt spid="672780"/>
                                        </p:tgtEl>
                                        <p:attrNameLst>
                                          <p:attrName>style.visibility</p:attrName>
                                        </p:attrNameLst>
                                      </p:cBhvr>
                                      <p:to>
                                        <p:strVal val="visible"/>
                                      </p:to>
                                    </p:set>
                                    <p:animEffect transition="in" filter="wipe(left)">
                                      <p:cBhvr>
                                        <p:cTn id="38" dur="500"/>
                                        <p:tgtEl>
                                          <p:spTgt spid="672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5" grpId="0" build="p" autoUpdateAnimBg="0" advAuto="1000"/>
      <p:bldP spid="672779" grpId="0" autoUpdateAnimBg="0"/>
      <p:bldP spid="672780" grpId="0" autoUpdateAnimBg="0"/>
      <p:bldP spid="67278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s-ES_tradnl" dirty="0">
                <a:cs typeface="Times New Roman" pitchFamily="18" charset="0"/>
              </a:rPr>
              <a:t>Tabla Resumen del ANOVA</a:t>
            </a:r>
            <a:endParaRPr lang="es-ES" i="1" dirty="0">
              <a:cs typeface="Times New Roman" pitchFamily="18" charset="0"/>
            </a:endParaRPr>
          </a:p>
        </p:txBody>
      </p:sp>
      <p:graphicFrame>
        <p:nvGraphicFramePr>
          <p:cNvPr id="6" name="Group 4"/>
          <p:cNvGraphicFramePr>
            <a:graphicFrameLocks noGrp="1"/>
          </p:cNvGraphicFramePr>
          <p:nvPr>
            <p:extLst>
              <p:ext uri="{D42A27DB-BD31-4B8C-83A1-F6EECF244321}">
                <p14:modId xmlns:p14="http://schemas.microsoft.com/office/powerpoint/2010/main" val="1186209475"/>
              </p:ext>
            </p:extLst>
          </p:nvPr>
        </p:nvGraphicFramePr>
        <p:xfrm>
          <a:off x="152400" y="914400"/>
          <a:ext cx="8763000" cy="2992440"/>
        </p:xfrm>
        <a:graphic>
          <a:graphicData uri="http://schemas.openxmlformats.org/drawingml/2006/table">
            <a:tbl>
              <a:tblPr/>
              <a:tblGrid>
                <a:gridCol w="1828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tblGrid>
              <a:tr h="457200">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C00000"/>
                          </a:solidFill>
                          <a:effectLst/>
                          <a:latin typeface="Verdana" pitchFamily="34" charset="0"/>
                        </a:rPr>
                        <a:t>Origen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C00000"/>
                          </a:solidFill>
                          <a:effectLst/>
                          <a:latin typeface="Verdana" pitchFamily="34" charset="0"/>
                        </a:rPr>
                        <a:t>Variación</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1" i="0" u="none" strike="noStrike" cap="none" normalizeH="0" baseline="0" dirty="0">
                          <a:ln>
                            <a:noFill/>
                          </a:ln>
                          <a:solidFill>
                            <a:srgbClr val="C00000"/>
                          </a:solidFill>
                          <a:effectLst/>
                          <a:latin typeface="Verdana" pitchFamily="34" charset="0"/>
                        </a:rPr>
                        <a:t>SC</a:t>
                      </a: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1" i="0" u="none" strike="noStrike" cap="none" normalizeH="0" baseline="0" dirty="0" err="1">
                          <a:ln>
                            <a:noFill/>
                          </a:ln>
                          <a:solidFill>
                            <a:srgbClr val="C00000"/>
                          </a:solidFill>
                          <a:effectLst/>
                          <a:latin typeface="Verdana" pitchFamily="34" charset="0"/>
                        </a:rPr>
                        <a:t>g.l</a:t>
                      </a:r>
                      <a:r>
                        <a:rPr kumimoji="0" lang="es-ES_tradnl" sz="2400" b="1" i="0" u="none" strike="noStrike" cap="none" normalizeH="0" baseline="0" dirty="0">
                          <a:ln>
                            <a:noFill/>
                          </a:ln>
                          <a:solidFill>
                            <a:srgbClr val="C00000"/>
                          </a:solidFill>
                          <a:effectLst/>
                          <a:latin typeface="Verdana" pitchFamily="34" charset="0"/>
                        </a:rPr>
                        <a:t>.</a:t>
                      </a: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1" i="0" u="none" strike="noStrike" cap="none" normalizeH="0" baseline="0" dirty="0">
                          <a:ln>
                            <a:noFill/>
                          </a:ln>
                          <a:solidFill>
                            <a:srgbClr val="C00000"/>
                          </a:solidFill>
                          <a:effectLst/>
                          <a:latin typeface="Verdana" pitchFamily="34" charset="0"/>
                        </a:rPr>
                        <a:t>CM</a:t>
                      </a: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1" i="0" u="none" strike="noStrike" cap="none" normalizeH="0" baseline="0" dirty="0">
                          <a:ln>
                            <a:noFill/>
                          </a:ln>
                          <a:solidFill>
                            <a:srgbClr val="C00000"/>
                          </a:solidFill>
                          <a:effectLst/>
                          <a:latin typeface="Verdana" pitchFamily="34" charset="0"/>
                        </a:rPr>
                        <a:t>F</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C00000"/>
                          </a:solidFill>
                          <a:effectLst/>
                          <a:latin typeface="Verdana" pitchFamily="34" charset="0"/>
                        </a:rPr>
                        <a:t>ratio</a:t>
                      </a: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400" b="1" i="0" u="none" strike="noStrike" cap="none" normalizeH="0" baseline="0" dirty="0" err="1">
                          <a:ln>
                            <a:noFill/>
                          </a:ln>
                          <a:solidFill>
                            <a:srgbClr val="C00000"/>
                          </a:solidFill>
                          <a:effectLst/>
                          <a:latin typeface="Verdana" pitchFamily="34" charset="0"/>
                        </a:rPr>
                        <a:t>F</a:t>
                      </a:r>
                      <a:r>
                        <a:rPr kumimoji="0" lang="es-ES_tradnl" sz="1200" b="1" i="0" u="none" strike="noStrike" cap="none" normalizeH="0" baseline="0" dirty="0" err="1">
                          <a:ln>
                            <a:noFill/>
                          </a:ln>
                          <a:solidFill>
                            <a:srgbClr val="C00000"/>
                          </a:solidFill>
                          <a:effectLst/>
                          <a:latin typeface="Verdana" pitchFamily="34" charset="0"/>
                        </a:rPr>
                        <a:t>_</a:t>
                      </a:r>
                      <a:r>
                        <a:rPr kumimoji="0" lang="es-ES_tradnl" sz="2000" b="1" i="0" u="none" strike="noStrike" cap="none" normalizeH="0" baseline="0" dirty="0" err="1">
                          <a:ln>
                            <a:noFill/>
                          </a:ln>
                          <a:solidFill>
                            <a:srgbClr val="C00000"/>
                          </a:solidFill>
                          <a:effectLst/>
                          <a:latin typeface="Verdana" pitchFamily="34" charset="0"/>
                        </a:rPr>
                        <a:t>tabla</a:t>
                      </a:r>
                      <a:r>
                        <a:rPr kumimoji="0" lang="es-ES_tradnl" sz="2000" b="1" i="0" u="none" strike="noStrike" cap="none" normalizeH="0" baseline="0" dirty="0">
                          <a:ln>
                            <a:noFill/>
                          </a:ln>
                          <a:solidFill>
                            <a:srgbClr val="C00000"/>
                          </a:solidFill>
                          <a:effectLst/>
                          <a:latin typeface="Verdana" pitchFamily="34" charset="0"/>
                        </a:rPr>
                        <a:t>  </a:t>
                      </a:r>
                      <a:r>
                        <a:rPr kumimoji="0" lang="es-ES_tradnl" sz="2000" b="1" i="0" u="none" strike="noStrike" cap="none" normalizeH="0" baseline="0" dirty="0">
                          <a:ln>
                            <a:noFill/>
                          </a:ln>
                          <a:solidFill>
                            <a:srgbClr val="C00000"/>
                          </a:solidFill>
                          <a:effectLst/>
                          <a:latin typeface="Verdana" pitchFamily="34" charset="0"/>
                          <a:sym typeface="Symbol" pitchFamily="18" charset="2"/>
                        </a:rPr>
                        <a:t></a:t>
                      </a:r>
                      <a:r>
                        <a:rPr kumimoji="0" lang="es-ES_tradnl" sz="2000" b="1" i="0" u="none" strike="noStrike" cap="none" normalizeH="0" baseline="0" dirty="0">
                          <a:ln>
                            <a:noFill/>
                          </a:ln>
                          <a:solidFill>
                            <a:srgbClr val="C00000"/>
                          </a:solidFill>
                          <a:effectLst/>
                          <a:latin typeface="Verdana" pitchFamily="34" charset="0"/>
                        </a:rPr>
                        <a:t>=0’05</a:t>
                      </a: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28575"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DDDDDD"/>
                    </a:solidFill>
                  </a:tcPr>
                </a:tc>
                <a:extLst>
                  <a:ext uri="{0D108BD9-81ED-4DB2-BD59-A6C34878D82A}">
                    <a16:rowId xmlns:a16="http://schemas.microsoft.com/office/drawing/2014/main" val="10000"/>
                  </a:ext>
                </a:extLst>
              </a:tr>
              <a:tr h="446088">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AEAEA"/>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rgbClr val="000000"/>
                          </a:solidFill>
                          <a:effectLst/>
                          <a:latin typeface="Verdana" pitchFamily="34" charset="0"/>
                          <a:cs typeface="Courier New" pitchFamily="49" charset="0"/>
                        </a:rPr>
                        <a:t> 8’743</a:t>
                      </a:r>
                      <a:endParaRPr kumimoji="0" lang="es-ES" sz="2000" b="1" i="0" u="none" strike="noStrike" cap="none" normalizeH="0" baseline="0">
                        <a:ln>
                          <a:noFill/>
                        </a:ln>
                        <a:solidFill>
                          <a:srgbClr val="000000"/>
                        </a:solidFill>
                        <a:effectLst/>
                        <a:latin typeface="Verdana" pitchFamily="34" charset="0"/>
                        <a:cs typeface="Courier New" pitchFamily="49"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001"/>
                  </a:ext>
                </a:extLst>
              </a:tr>
              <a:tr h="446088">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70C0"/>
                          </a:solidFill>
                          <a:effectLst/>
                          <a:latin typeface="Verdana" pitchFamily="34" charset="0"/>
                        </a:rPr>
                        <a:t>  FICHEROS</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EAEAEA"/>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rgbClr val="000000"/>
                          </a:solidFill>
                          <a:effectLst/>
                          <a:latin typeface="Verdana" pitchFamily="34" charset="0"/>
                          <a:cs typeface="Courier New" pitchFamily="49" charset="0"/>
                        </a:rPr>
                        <a:t> 5’914</a:t>
                      </a:r>
                      <a:endParaRPr kumimoji="0" lang="es-ES" sz="2000" b="1" i="0" u="none" strike="noStrike" cap="none" normalizeH="0" baseline="0">
                        <a:ln>
                          <a:noFill/>
                        </a:ln>
                        <a:solidFill>
                          <a:srgbClr val="000000"/>
                        </a:solidFill>
                        <a:effectLst/>
                        <a:latin typeface="Verdana" pitchFamily="34" charset="0"/>
                        <a:cs typeface="Courier New" pitchFamily="49"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2"/>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sz="2000" b="1" i="0" u="none" strike="noStrike" cap="none" normalizeH="0" baseline="-2500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002"/>
                  </a:ext>
                </a:extLst>
              </a:tr>
              <a:tr h="446088">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70C0"/>
                          </a:solidFill>
                          <a:effectLst/>
                          <a:latin typeface="Verdana" pitchFamily="34" charset="0"/>
                        </a:rPr>
                        <a:t>  BUFFERS</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1’688</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2"/>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sz="2000" b="1" i="0" u="none" strike="noStrike" cap="none" normalizeH="0" baseline="-2500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003"/>
                  </a:ext>
                </a:extLst>
              </a:tr>
              <a:tr h="446088">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err="1">
                          <a:ln>
                            <a:noFill/>
                          </a:ln>
                          <a:solidFill>
                            <a:srgbClr val="0070C0"/>
                          </a:solidFill>
                          <a:effectLst/>
                          <a:latin typeface="Verdana" pitchFamily="34" charset="0"/>
                        </a:rPr>
                        <a:t>FICHxBUFF</a:t>
                      </a:r>
                      <a:r>
                        <a:rPr kumimoji="0" lang="es-ES_tradnl" sz="2000" b="1" i="0" u="none" strike="noStrike" cap="none" normalizeH="0" baseline="0" dirty="0">
                          <a:ln>
                            <a:noFill/>
                          </a:ln>
                          <a:solidFill>
                            <a:srgbClr val="0070C0"/>
                          </a:solidFill>
                          <a:effectLst/>
                          <a:latin typeface="Verdana" pitchFamily="34" charset="0"/>
                        </a:rPr>
                        <a:t>  </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no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0’876</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2"/>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_tradnl" sz="2000" b="1" i="0" u="none" strike="noStrike" cap="none" normalizeH="0" baseline="-2500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12700"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004"/>
                  </a:ext>
                </a:extLst>
              </a:tr>
              <a:tr h="446088">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solidFill>
                      <a:srgbClr val="EAEAEA"/>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kern="1200" cap="none" normalizeH="0" baseline="0" dirty="0">
                        <a:ln>
                          <a:noFill/>
                        </a:ln>
                        <a:solidFill>
                          <a:schemeClr val="tx1"/>
                        </a:solidFill>
                        <a:effectLst/>
                        <a:latin typeface="Verdana" pitchFamily="34" charset="0"/>
                        <a:ea typeface="+mn-ea"/>
                        <a:cs typeface="+mn-cs"/>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no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12700"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solidFill>
                      <a:srgbClr val="FFFFFF"/>
                    </a:solidFill>
                  </a:tcPr>
                </a:tc>
                <a:tc>
                  <a:txBody>
                    <a:bodyPr/>
                    <a:lstStyle>
                      <a:lvl1pPr marL="0" algn="l" defTabSz="685817" rtl="0" eaLnBrk="1" latinLnBrk="0" hangingPunct="1">
                        <a:defRPr sz="1350" kern="1200">
                          <a:solidFill>
                            <a:schemeClr val="tx1"/>
                          </a:solidFill>
                          <a:latin typeface="Verdana"/>
                        </a:defRPr>
                      </a:lvl1pPr>
                      <a:lvl2pPr marL="342909" algn="l" defTabSz="685817" rtl="0" eaLnBrk="1" latinLnBrk="0" hangingPunct="1">
                        <a:defRPr sz="1350" kern="1200">
                          <a:solidFill>
                            <a:schemeClr val="tx1"/>
                          </a:solidFill>
                          <a:latin typeface="Verdana"/>
                        </a:defRPr>
                      </a:lvl2pPr>
                      <a:lvl3pPr marL="685817" algn="l" defTabSz="685817" rtl="0" eaLnBrk="1" latinLnBrk="0" hangingPunct="1">
                        <a:defRPr sz="1350" kern="1200">
                          <a:solidFill>
                            <a:schemeClr val="tx1"/>
                          </a:solidFill>
                          <a:latin typeface="Verdana"/>
                        </a:defRPr>
                      </a:lvl3pPr>
                      <a:lvl4pPr marL="1028726" algn="l" defTabSz="685817" rtl="0" eaLnBrk="1" latinLnBrk="0" hangingPunct="1">
                        <a:defRPr sz="1350" kern="1200">
                          <a:solidFill>
                            <a:schemeClr val="tx1"/>
                          </a:solidFill>
                          <a:latin typeface="Verdana"/>
                        </a:defRPr>
                      </a:lvl4pPr>
                      <a:lvl5pPr marL="1371634" algn="l" defTabSz="685817" rtl="0" eaLnBrk="1" latinLnBrk="0" hangingPunct="1">
                        <a:defRPr sz="1350" kern="1200">
                          <a:solidFill>
                            <a:schemeClr val="tx1"/>
                          </a:solidFill>
                          <a:latin typeface="Verdana"/>
                        </a:defRPr>
                      </a:lvl5pPr>
                      <a:lvl6pPr marL="1714543" algn="l" defTabSz="685817" rtl="0" eaLnBrk="1" latinLnBrk="0" hangingPunct="1">
                        <a:defRPr sz="1350" kern="1200">
                          <a:solidFill>
                            <a:schemeClr val="tx1"/>
                          </a:solidFill>
                          <a:latin typeface="Verdana"/>
                        </a:defRPr>
                      </a:lvl6pPr>
                      <a:lvl7pPr marL="2057451" algn="l" defTabSz="685817" rtl="0" eaLnBrk="1" latinLnBrk="0" hangingPunct="1">
                        <a:defRPr sz="1350" kern="1200">
                          <a:solidFill>
                            <a:schemeClr val="tx1"/>
                          </a:solidFill>
                          <a:latin typeface="Verdana"/>
                        </a:defRPr>
                      </a:lvl7pPr>
                      <a:lvl8pPr marL="2400360" algn="l" defTabSz="685817" rtl="0" eaLnBrk="1" latinLnBrk="0" hangingPunct="1">
                        <a:defRPr sz="1350" kern="1200">
                          <a:solidFill>
                            <a:schemeClr val="tx1"/>
                          </a:solidFill>
                          <a:latin typeface="Verdana"/>
                        </a:defRPr>
                      </a:lvl8pPr>
                      <a:lvl9pPr marL="2743269" algn="l" defTabSz="685817" rtl="0" eaLnBrk="1" latinLnBrk="0" hangingPunct="1">
                        <a:defRPr sz="1350" kern="1200">
                          <a:solidFill>
                            <a:schemeClr val="tx1"/>
                          </a:solidFill>
                          <a:latin typeface="Verdana"/>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rgbClr val="000000"/>
                      </a:solidFill>
                      <a:prstDash val="solid"/>
                      <a:miter lim="800000"/>
                      <a:headEnd type="none" w="sm" len="sm"/>
                      <a:tailEnd type="none" w="sm" len="sm"/>
                    </a:lnL>
                    <a:lnR w="28575" cap="flat" cmpd="sng" algn="ctr">
                      <a:solidFill>
                        <a:srgbClr val="000000"/>
                      </a:solidFill>
                      <a:prstDash val="solid"/>
                      <a:miter lim="800000"/>
                      <a:headEnd type="none" w="sm" len="sm"/>
                      <a:tailEnd type="none" w="sm" len="sm"/>
                    </a:lnR>
                    <a:lnT w="12700" cap="flat" cmpd="sng" algn="ctr">
                      <a:solidFill>
                        <a:srgbClr val="000000"/>
                      </a:solidFill>
                      <a:prstDash val="solid"/>
                      <a:miter lim="800000"/>
                      <a:headEnd type="none" w="sm" len="sm"/>
                      <a:tailEnd type="none" w="sm" len="sm"/>
                    </a:lnT>
                    <a:lnB w="28575" cap="flat" cmpd="sng" algn="ctr">
                      <a:solidFill>
                        <a:srgbClr val="000000"/>
                      </a:solidFill>
                      <a:prstDash val="solid"/>
                      <a:miter lim="800000"/>
                      <a:headEnd type="none" w="sm" len="sm"/>
                      <a:tailEnd type="none" w="sm" len="sm"/>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transition>
    <p:zoom/>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ca-ES" sz="2900" dirty="0" err="1"/>
              <a:t>Construcción</a:t>
            </a:r>
            <a:r>
              <a:rPr lang="ca-ES" sz="2900" dirty="0"/>
              <a:t> </a:t>
            </a:r>
            <a:r>
              <a:rPr lang="es-ES_tradnl" sz="2900" dirty="0"/>
              <a:t>Tabla</a:t>
            </a:r>
            <a:r>
              <a:rPr lang="ca-ES" sz="2900" dirty="0"/>
              <a:t> resumen del ANOVA</a:t>
            </a:r>
            <a:endParaRPr lang="es-ES_tradnl" sz="2900" dirty="0"/>
          </a:p>
        </p:txBody>
      </p:sp>
      <p:graphicFrame>
        <p:nvGraphicFramePr>
          <p:cNvPr id="75851" name="Group 75"/>
          <p:cNvGraphicFramePr>
            <a:graphicFrameLocks noGrp="1"/>
          </p:cNvGraphicFramePr>
          <p:nvPr>
            <p:extLst>
              <p:ext uri="{D42A27DB-BD31-4B8C-83A1-F6EECF244321}">
                <p14:modId xmlns:p14="http://schemas.microsoft.com/office/powerpoint/2010/main" val="2982861026"/>
              </p:ext>
            </p:extLst>
          </p:nvPr>
        </p:nvGraphicFramePr>
        <p:xfrm>
          <a:off x="167601" y="610235"/>
          <a:ext cx="8808797" cy="2675022"/>
        </p:xfrm>
        <a:graphic>
          <a:graphicData uri="http://schemas.openxmlformats.org/drawingml/2006/table">
            <a:tbl>
              <a:tblPr/>
              <a:tblGrid>
                <a:gridCol w="1247957">
                  <a:extLst>
                    <a:ext uri="{9D8B030D-6E8A-4147-A177-3AD203B41FA5}">
                      <a16:colId xmlns:a16="http://schemas.microsoft.com/office/drawing/2014/main" val="20000"/>
                    </a:ext>
                  </a:extLst>
                </a:gridCol>
                <a:gridCol w="1224136">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3384376">
                  <a:extLst>
                    <a:ext uri="{9D8B030D-6E8A-4147-A177-3AD203B41FA5}">
                      <a16:colId xmlns:a16="http://schemas.microsoft.com/office/drawing/2014/main" val="20003"/>
                    </a:ext>
                  </a:extLst>
                </a:gridCol>
                <a:gridCol w="2016224">
                  <a:extLst>
                    <a:ext uri="{9D8B030D-6E8A-4147-A177-3AD203B41FA5}">
                      <a16:colId xmlns:a16="http://schemas.microsoft.com/office/drawing/2014/main" val="20004"/>
                    </a:ext>
                  </a:extLst>
                </a:gridCol>
              </a:tblGrid>
              <a:tr h="42039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OV</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SC</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GL</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CM</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F ratio</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accent2"/>
                    </a:solidFill>
                  </a:tcPr>
                </a:tc>
                <a:extLst>
                  <a:ext uri="{0D108BD9-81ED-4DB2-BD59-A6C34878D82A}">
                    <a16:rowId xmlns:a16="http://schemas.microsoft.com/office/drawing/2014/main" val="10000"/>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7030A0"/>
                          </a:solidFill>
                          <a:effectLst/>
                          <a:latin typeface="Verdana" pitchFamily="34" charset="0"/>
                        </a:rPr>
                        <a:t>SCT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err="1">
                          <a:ln>
                            <a:noFill/>
                          </a:ln>
                          <a:solidFill>
                            <a:srgbClr val="008000"/>
                          </a:solidFill>
                          <a:effectLst/>
                          <a:latin typeface="Verdana" pitchFamily="34" charset="0"/>
                        </a:rPr>
                        <a:t>gl</a:t>
                      </a:r>
                      <a:r>
                        <a:rPr kumimoji="0" lang="es-ES_tradnl" sz="1800" b="1" i="0" u="none" strike="noStrike" cap="none" normalizeH="0" baseline="-25000" dirty="0" err="1">
                          <a:ln>
                            <a:noFill/>
                          </a:ln>
                          <a:solidFill>
                            <a:srgbClr val="008000"/>
                          </a:solidFill>
                          <a:effectLst/>
                          <a:latin typeface="Verdana" pitchFamily="34" charset="0"/>
                        </a:rPr>
                        <a:t>T</a:t>
                      </a:r>
                      <a:endParaRPr kumimoji="0" lang="es-ES_tradnl" sz="1800" b="1" i="0" u="none" strike="noStrike" cap="none" normalizeH="0" baseline="-2500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Factor 1</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7030A0"/>
                          </a:solidFill>
                          <a:effectLst/>
                          <a:latin typeface="Verdana" pitchFamily="34" charset="0"/>
                        </a:rPr>
                        <a:t>SCF1</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F1</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CMF1</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kern="1200" cap="none" normalizeH="0" baseline="0" dirty="0">
                          <a:ln>
                            <a:noFill/>
                          </a:ln>
                          <a:solidFill>
                            <a:srgbClr val="7030A0"/>
                          </a:solidFill>
                          <a:effectLst/>
                          <a:latin typeface="Verdana" pitchFamily="34" charset="0"/>
                          <a:ea typeface="+mn-ea"/>
                          <a:cs typeface="+mn-cs"/>
                        </a:rPr>
                        <a:t>SCF1</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F1</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CMF1</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kern="1200" cap="none" normalizeH="0" baseline="0" dirty="0">
                          <a:ln>
                            <a:noFill/>
                          </a:ln>
                          <a:solidFill>
                            <a:srgbClr val="0070C0"/>
                          </a:solidFill>
                          <a:effectLst/>
                          <a:latin typeface="Verdana" pitchFamily="34" charset="0"/>
                          <a:ea typeface="+mn-ea"/>
                          <a:cs typeface="+mn-cs"/>
                        </a:rPr>
                        <a:t>CMR</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Factor 2</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7030A0"/>
                          </a:solidFill>
                          <a:effectLst/>
                          <a:latin typeface="Verdana" pitchFamily="34" charset="0"/>
                        </a:rPr>
                        <a:t>SCF2</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F2</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kern="1200" cap="none" normalizeH="0" baseline="0" dirty="0">
                          <a:ln>
                            <a:noFill/>
                          </a:ln>
                          <a:solidFill>
                            <a:srgbClr val="7030A0"/>
                          </a:solidFill>
                          <a:effectLst/>
                          <a:latin typeface="Verdana" pitchFamily="34" charset="0"/>
                          <a:ea typeface="+mn-ea"/>
                          <a:cs typeface="+mn-cs"/>
                        </a:rPr>
                        <a:t>SCF2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F2</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kern="1200" cap="none" normalizeH="0" baseline="0" dirty="0">
                          <a:ln>
                            <a:noFill/>
                          </a:ln>
                          <a:solidFill>
                            <a:srgbClr val="0070C0"/>
                          </a:solidFill>
                          <a:effectLst/>
                          <a:latin typeface="Verdana" pitchFamily="34" charset="0"/>
                          <a:ea typeface="+mn-ea"/>
                          <a:cs typeface="+mn-cs"/>
                        </a:rPr>
                        <a:t>CMR</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3"/>
                  </a:ext>
                </a:extLst>
              </a:tr>
              <a:tr h="42582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F1 x F2</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7030A0"/>
                          </a:solidFill>
                          <a:effectLst/>
                          <a:latin typeface="Verdana" pitchFamily="34" charset="0"/>
                        </a:rPr>
                        <a:t>SCF</a:t>
                      </a:r>
                      <a:r>
                        <a:rPr kumimoji="0" lang="es-ES_tradnl" sz="1800" b="1" i="0" u="none" strike="noStrike" cap="none" normalizeH="0" baseline="-25000" dirty="0">
                          <a:ln>
                            <a:noFill/>
                          </a:ln>
                          <a:solidFill>
                            <a:srgbClr val="7030A0"/>
                          </a:solidFill>
                          <a:effectLst/>
                          <a:latin typeface="Verdana" pitchFamily="34" charset="0"/>
                        </a:rPr>
                        <a:t>F1xF2</a:t>
                      </a:r>
                      <a:endParaRPr kumimoji="0" lang="es-ES_tradnl" sz="1800" b="1" i="0" u="none" strike="noStrike" cap="none" normalizeH="0" baseline="0" dirty="0">
                        <a:ln>
                          <a:noFill/>
                        </a:ln>
                        <a:solidFill>
                          <a:srgbClr val="7030A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F1xF2</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es-ES_tradnl" sz="1800" b="1" i="0" u="none" strike="noStrike" kern="1200" cap="none" normalizeH="0" baseline="0" dirty="0">
                          <a:ln>
                            <a:noFill/>
                          </a:ln>
                          <a:solidFill>
                            <a:srgbClr val="0070C0"/>
                          </a:solidFill>
                          <a:effectLst/>
                          <a:latin typeface="Verdana" pitchFamily="34" charset="0"/>
                          <a:ea typeface="+mn-ea"/>
                          <a:cs typeface="+mn-cs"/>
                        </a:rPr>
                        <a:t>CM</a:t>
                      </a:r>
                      <a:r>
                        <a:rPr kumimoji="0" lang="es-ES_tradnl" sz="1800" b="1" i="0" u="none" strike="noStrike" kern="1200" cap="none" normalizeH="0" baseline="-25000" dirty="0">
                          <a:ln>
                            <a:noFill/>
                          </a:ln>
                          <a:solidFill>
                            <a:srgbClr val="0070C0"/>
                          </a:solidFill>
                          <a:effectLst/>
                          <a:latin typeface="Verdana" pitchFamily="34" charset="0"/>
                          <a:ea typeface="+mn-ea"/>
                          <a:cs typeface="+mn-cs"/>
                        </a:rPr>
                        <a:t>F1xF2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a:ln>
                            <a:noFill/>
                          </a:ln>
                          <a:solidFill>
                            <a:srgbClr val="7030A0"/>
                          </a:solidFill>
                          <a:effectLst/>
                          <a:latin typeface="Verdana" pitchFamily="34" charset="0"/>
                        </a:rPr>
                        <a:t>SCF</a:t>
                      </a:r>
                      <a:r>
                        <a:rPr kumimoji="0" lang="es-ES_tradnl" sz="1800" b="1" i="0" u="none" strike="noStrike" cap="none" normalizeH="0" baseline="-25000" dirty="0">
                          <a:ln>
                            <a:noFill/>
                          </a:ln>
                          <a:solidFill>
                            <a:srgbClr val="7030A0"/>
                          </a:solidFill>
                          <a:effectLst/>
                          <a:latin typeface="Verdana" pitchFamily="34" charset="0"/>
                        </a:rPr>
                        <a:t>F1xF2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a:ln>
                            <a:noFill/>
                          </a:ln>
                          <a:solidFill>
                            <a:srgbClr val="008000"/>
                          </a:solidFill>
                          <a:effectLst/>
                          <a:latin typeface="Verdana" pitchFamily="34" charset="0"/>
                        </a:rPr>
                        <a:t>gl</a:t>
                      </a:r>
                      <a:r>
                        <a:rPr kumimoji="0" lang="es-ES_tradnl" sz="1800" b="1" i="0" u="none" strike="noStrike" cap="none" normalizeH="0" baseline="-25000" dirty="0">
                          <a:ln>
                            <a:noFill/>
                          </a:ln>
                          <a:solidFill>
                            <a:srgbClr val="008000"/>
                          </a:solidFill>
                          <a:effectLst/>
                          <a:latin typeface="Verdana" pitchFamily="34" charset="0"/>
                        </a:rPr>
                        <a:t>F1xF2</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CMF</a:t>
                      </a:r>
                      <a:r>
                        <a:rPr kumimoji="0" lang="es-ES_tradnl" sz="1800" b="1" i="0" u="none" strike="noStrike" kern="1200" cap="none" normalizeH="0" baseline="-25000" dirty="0">
                          <a:ln>
                            <a:noFill/>
                          </a:ln>
                          <a:solidFill>
                            <a:srgbClr val="0070C0"/>
                          </a:solidFill>
                          <a:effectLst/>
                          <a:latin typeface="Verdana" pitchFamily="34" charset="0"/>
                          <a:ea typeface="+mn-ea"/>
                          <a:cs typeface="+mn-cs"/>
                        </a:rPr>
                        <a:t>F1xF2</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kern="1200" cap="none" normalizeH="0" baseline="0" dirty="0">
                          <a:ln>
                            <a:noFill/>
                          </a:ln>
                          <a:solidFill>
                            <a:srgbClr val="0070C0"/>
                          </a:solidFill>
                          <a:effectLst/>
                          <a:latin typeface="Verdana" pitchFamily="34" charset="0"/>
                          <a:ea typeface="+mn-ea"/>
                          <a:cs typeface="+mn-cs"/>
                        </a:rPr>
                        <a:t>CMR</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4"/>
                  </a:ext>
                </a:extLst>
              </a:tr>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err="1">
                          <a:ln>
                            <a:noFill/>
                          </a:ln>
                          <a:solidFill>
                            <a:schemeClr val="tx1"/>
                          </a:solidFill>
                          <a:effectLst/>
                          <a:latin typeface="Verdana" pitchFamily="34" charset="0"/>
                        </a:rPr>
                        <a:t>Resid</a:t>
                      </a:r>
                      <a:endParaRPr kumimoji="0" lang="es-ES_tradnl" sz="1800" b="1" i="0" u="none" strike="noStrike" cap="none" normalizeH="0" baseline="0" dirty="0">
                        <a:ln>
                          <a:noFill/>
                        </a:ln>
                        <a:solidFill>
                          <a:schemeClr val="tx1"/>
                        </a:solidFill>
                        <a:effectLst/>
                        <a:latin typeface="Verdana" pitchFamily="34" charset="0"/>
                      </a:endParaRP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rgbClr val="7030A0"/>
                          </a:solidFill>
                          <a:effectLst/>
                          <a:latin typeface="Verdana" pitchFamily="34" charset="0"/>
                        </a:rPr>
                        <a:t>SCR</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err="1">
                          <a:ln>
                            <a:noFill/>
                          </a:ln>
                          <a:solidFill>
                            <a:srgbClr val="008000"/>
                          </a:solidFill>
                          <a:effectLst/>
                          <a:latin typeface="Verdana" pitchFamily="34" charset="0"/>
                        </a:rPr>
                        <a:t>gl</a:t>
                      </a:r>
                      <a:r>
                        <a:rPr kumimoji="0" lang="es-ES_tradnl" sz="1800" b="1" i="0" u="none" strike="noStrike" cap="none" normalizeH="0" baseline="-25000" dirty="0" err="1">
                          <a:ln>
                            <a:noFill/>
                          </a:ln>
                          <a:solidFill>
                            <a:srgbClr val="008000"/>
                          </a:solidFill>
                          <a:effectLst/>
                          <a:latin typeface="Verdana" pitchFamily="34" charset="0"/>
                        </a:rPr>
                        <a:t>R</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kern="1200" cap="none" normalizeH="0" baseline="0" dirty="0">
                          <a:ln>
                            <a:noFill/>
                          </a:ln>
                          <a:solidFill>
                            <a:srgbClr val="0070C0"/>
                          </a:solidFill>
                          <a:effectLst/>
                          <a:latin typeface="Verdana" pitchFamily="34" charset="0"/>
                          <a:ea typeface="+mn-ea"/>
                          <a:cs typeface="+mn-cs"/>
                        </a:rPr>
                        <a:t>CMR</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a:ln>
                            <a:noFill/>
                          </a:ln>
                          <a:solidFill>
                            <a:srgbClr val="7030A0"/>
                          </a:solidFill>
                          <a:effectLst/>
                          <a:latin typeface="Verdana" pitchFamily="34" charset="0"/>
                        </a:rPr>
                        <a:t>SCR</a:t>
                      </a:r>
                      <a:r>
                        <a:rPr kumimoji="0" lang="es-ES_tradnl" sz="1800" b="1" i="0" u="none" strike="noStrike" cap="none" normalizeH="0" baseline="0" dirty="0">
                          <a:ln>
                            <a:noFill/>
                          </a:ln>
                          <a:solidFill>
                            <a:schemeClr val="tx1"/>
                          </a:solidFill>
                          <a:effectLst/>
                          <a:latin typeface="Verdana" pitchFamily="34" charset="0"/>
                        </a:rPr>
                        <a:t>/</a:t>
                      </a:r>
                      <a:r>
                        <a:rPr kumimoji="0" lang="es-ES_tradnl" sz="1800" b="1" i="0" u="none" strike="noStrike" cap="none" normalizeH="0" baseline="0" dirty="0" err="1">
                          <a:ln>
                            <a:noFill/>
                          </a:ln>
                          <a:solidFill>
                            <a:srgbClr val="008000"/>
                          </a:solidFill>
                          <a:effectLst/>
                          <a:latin typeface="Verdana" pitchFamily="34" charset="0"/>
                        </a:rPr>
                        <a:t>gl</a:t>
                      </a:r>
                      <a:r>
                        <a:rPr kumimoji="0" lang="es-ES_tradnl" sz="1800" b="1" i="0" u="none" strike="noStrike" cap="none" normalizeH="0" baseline="-25000" dirty="0" err="1">
                          <a:ln>
                            <a:noFill/>
                          </a:ln>
                          <a:solidFill>
                            <a:srgbClr val="008000"/>
                          </a:solidFill>
                          <a:effectLst/>
                          <a:latin typeface="Verdana" pitchFamily="34" charset="0"/>
                        </a:rPr>
                        <a:t>R</a:t>
                      </a:r>
                      <a:endParaRPr kumimoji="0" lang="es-ES_tradnl" sz="1800" b="1" i="0" u="none" strike="noStrike" cap="none" normalizeH="0" baseline="0" dirty="0">
                        <a:ln>
                          <a:noFill/>
                        </a:ln>
                        <a:solidFill>
                          <a:srgbClr val="008000"/>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pPr>
                      <a:r>
                        <a:rPr kumimoji="0" lang="es-ES_tradnl" sz="1800" b="1" i="0" u="none" strike="noStrike" cap="none" normalizeH="0" baseline="0" dirty="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75852" name="Text Box 76"/>
          <p:cNvSpPr txBox="1">
            <a:spLocks noChangeArrowheads="1"/>
          </p:cNvSpPr>
          <p:nvPr/>
        </p:nvSpPr>
        <p:spPr bwMode="auto">
          <a:xfrm>
            <a:off x="196379" y="4149080"/>
            <a:ext cx="8568952" cy="1823576"/>
          </a:xfrm>
          <a:prstGeom prst="rect">
            <a:avLst/>
          </a:prstGeom>
          <a:noFill/>
          <a:ln w="12700" cap="sq">
            <a:noFill/>
            <a:miter lim="800000"/>
            <a:headEnd type="none" w="sm" len="sm"/>
            <a:tailEnd type="none" w="sm" len="sm"/>
          </a:ln>
          <a:effectLst/>
        </p:spPr>
        <p:txBody>
          <a:bodyPr wrap="square">
            <a:spAutoFit/>
          </a:bodyPr>
          <a:lstStyle/>
          <a:p>
            <a:pPr>
              <a:spcBef>
                <a:spcPts val="900"/>
              </a:spcBef>
            </a:pPr>
            <a:r>
              <a:rPr lang="es-ES_tradnl" sz="1800" b="1" dirty="0"/>
              <a:t>1) </a:t>
            </a:r>
            <a:r>
              <a:rPr lang="es-ES_tradnl" sz="1800" dirty="0"/>
              <a:t>Establecer</a:t>
            </a:r>
            <a:r>
              <a:rPr lang="es-ES_tradnl" sz="1800" dirty="0">
                <a:solidFill>
                  <a:srgbClr val="FF0000"/>
                </a:solidFill>
              </a:rPr>
              <a:t> </a:t>
            </a:r>
            <a:r>
              <a:rPr lang="es-ES_tradnl" sz="1800" b="1" dirty="0">
                <a:solidFill>
                  <a:srgbClr val="FF0000"/>
                </a:solidFill>
                <a:sym typeface="Symbol" pitchFamily="18" charset="2"/>
              </a:rPr>
              <a:t>Riesgo de 1ª especie</a:t>
            </a:r>
            <a:r>
              <a:rPr lang="es-ES_tradnl" sz="1800" dirty="0"/>
              <a:t>: </a:t>
            </a:r>
            <a:r>
              <a:rPr lang="es-ES_tradnl" sz="1800" b="1" dirty="0">
                <a:solidFill>
                  <a:srgbClr val="FF0000"/>
                </a:solidFill>
                <a:sym typeface="Symbol" pitchFamily="18" charset="2"/>
              </a:rPr>
              <a:t></a:t>
            </a:r>
            <a:endParaRPr lang="es-ES_tradnl" sz="1800" dirty="0">
              <a:solidFill>
                <a:srgbClr val="FF0000"/>
              </a:solidFill>
              <a:sym typeface="Symbol" pitchFamily="18" charset="2"/>
            </a:endParaRPr>
          </a:p>
          <a:p>
            <a:pPr>
              <a:spcBef>
                <a:spcPts val="900"/>
              </a:spcBef>
            </a:pPr>
            <a:r>
              <a:rPr lang="es-ES_tradnl" sz="1800" b="1" dirty="0"/>
              <a:t>2) </a:t>
            </a:r>
            <a:r>
              <a:rPr lang="es-ES_tradnl" sz="1800" dirty="0">
                <a:sym typeface="Symbol" pitchFamily="18" charset="2"/>
              </a:rPr>
              <a:t>Buscar valor </a:t>
            </a:r>
            <a:r>
              <a:rPr lang="es-ES_tradnl" sz="1800" b="1" dirty="0">
                <a:sym typeface="Symbol" pitchFamily="18" charset="2"/>
              </a:rPr>
              <a:t>f</a:t>
            </a:r>
            <a:r>
              <a:rPr lang="es-ES_tradnl" sz="1800" dirty="0">
                <a:sym typeface="Symbol" pitchFamily="18" charset="2"/>
              </a:rPr>
              <a:t> en </a:t>
            </a:r>
            <a:r>
              <a:rPr lang="es-ES_tradnl" sz="1800" b="1" dirty="0">
                <a:sym typeface="Symbol" pitchFamily="18" charset="2"/>
              </a:rPr>
              <a:t>Tabla</a:t>
            </a:r>
            <a:r>
              <a:rPr lang="es-ES_tradnl" sz="1800" dirty="0">
                <a:sym typeface="Symbol" pitchFamily="18" charset="2"/>
              </a:rPr>
              <a:t>:</a:t>
            </a:r>
            <a:endParaRPr lang="es-ES_tradnl" sz="1800" b="1" dirty="0">
              <a:sym typeface="Symbol" pitchFamily="18" charset="2"/>
            </a:endParaRPr>
          </a:p>
          <a:p>
            <a:pPr>
              <a:spcBef>
                <a:spcPts val="900"/>
              </a:spcBef>
            </a:pPr>
            <a:r>
              <a:rPr lang="es-ES_tradnl" sz="1800" b="1" dirty="0"/>
              <a:t>3) </a:t>
            </a:r>
            <a:r>
              <a:rPr lang="es-ES_tradnl" sz="1800" dirty="0">
                <a:sym typeface="Symbol" pitchFamily="18" charset="2"/>
              </a:rPr>
              <a:t>Comparar </a:t>
            </a:r>
            <a:r>
              <a:rPr lang="es-ES_tradnl" sz="1800" b="1" dirty="0">
                <a:sym typeface="Symbol" pitchFamily="18" charset="2"/>
              </a:rPr>
              <a:t>f </a:t>
            </a:r>
            <a:r>
              <a:rPr lang="es-ES_tradnl" sz="1800" dirty="0">
                <a:sym typeface="Symbol" pitchFamily="18" charset="2"/>
              </a:rPr>
              <a:t>con el </a:t>
            </a:r>
            <a:r>
              <a:rPr lang="es-ES_tradnl" sz="1800" b="1" dirty="0">
                <a:solidFill>
                  <a:srgbClr val="0070C0"/>
                </a:solidFill>
              </a:rPr>
              <a:t>F ratio</a:t>
            </a:r>
          </a:p>
          <a:p>
            <a:pPr>
              <a:spcBef>
                <a:spcPts val="900"/>
              </a:spcBef>
            </a:pPr>
            <a:r>
              <a:rPr lang="es-ES_tradnl" sz="1800" b="1" dirty="0"/>
              <a:t>4) </a:t>
            </a:r>
            <a:r>
              <a:rPr lang="es-ES_tradnl" sz="1800" b="1" dirty="0">
                <a:solidFill>
                  <a:srgbClr val="7030A0"/>
                </a:solidFill>
              </a:rPr>
              <a:t>Aceptar o Rechazar H</a:t>
            </a:r>
            <a:r>
              <a:rPr lang="es-ES_tradnl" sz="1800" b="1" baseline="-25000" dirty="0">
                <a:solidFill>
                  <a:srgbClr val="7030A0"/>
                </a:solidFill>
              </a:rPr>
              <a:t>0 </a:t>
            </a:r>
            <a:r>
              <a:rPr lang="es-ES_tradnl" sz="1800" dirty="0">
                <a:sym typeface="Wingdings" pitchFamily="2" charset="2"/>
              </a:rPr>
              <a:t> NO hay/SI hay diferencias significativas entre los tratamientos debido a F1 y/o a F2 y/o a su interacción</a:t>
            </a:r>
            <a:endParaRPr lang="es-ES_tradnl" sz="1800" dirty="0"/>
          </a:p>
        </p:txBody>
      </p:sp>
      <p:graphicFrame>
        <p:nvGraphicFramePr>
          <p:cNvPr id="915457" name="Object 1"/>
          <p:cNvGraphicFramePr>
            <a:graphicFrameLocks noChangeAspect="1"/>
          </p:cNvGraphicFramePr>
          <p:nvPr>
            <p:extLst>
              <p:ext uri="{D42A27DB-BD31-4B8C-83A1-F6EECF244321}">
                <p14:modId xmlns:p14="http://schemas.microsoft.com/office/powerpoint/2010/main" val="2912021497"/>
              </p:ext>
            </p:extLst>
          </p:nvPr>
        </p:nvGraphicFramePr>
        <p:xfrm>
          <a:off x="3726096" y="4524226"/>
          <a:ext cx="2376265" cy="494525"/>
        </p:xfrm>
        <a:graphic>
          <a:graphicData uri="http://schemas.openxmlformats.org/presentationml/2006/ole">
            <mc:AlternateContent xmlns:mc="http://schemas.openxmlformats.org/markup-compatibility/2006">
              <mc:Choice xmlns:v="urn:schemas-microsoft-com:vml" Requires="v">
                <p:oleObj spid="_x0000_s1159270" name="Equation" r:id="rId4" imgW="1180800" imgH="266400" progId="Equation.DSMT4">
                  <p:embed/>
                </p:oleObj>
              </mc:Choice>
              <mc:Fallback>
                <p:oleObj name="Equation" r:id="rId4" imgW="1180800" imgH="266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6096" y="4524226"/>
                        <a:ext cx="2376265" cy="494525"/>
                      </a:xfrm>
                      <a:prstGeom prst="rect">
                        <a:avLst/>
                      </a:prstGeom>
                      <a:noFill/>
                      <a:extLst/>
                    </p:spPr>
                  </p:pic>
                </p:oleObj>
              </mc:Fallback>
            </mc:AlternateContent>
          </a:graphicData>
        </a:graphic>
      </p:graphicFrame>
      <p:sp>
        <p:nvSpPr>
          <p:cNvPr id="13" name="Rectangle 2"/>
          <p:cNvSpPr txBox="1">
            <a:spLocks noChangeArrowheads="1"/>
          </p:cNvSpPr>
          <p:nvPr/>
        </p:nvSpPr>
        <p:spPr bwMode="auto">
          <a:xfrm>
            <a:off x="136723" y="3612314"/>
            <a:ext cx="8467725" cy="40011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2000" b="1" i="0" u="none" strike="noStrike" kern="0" cap="none" spc="0" normalizeH="0" baseline="0" dirty="0">
                <a:ln>
                  <a:noFill/>
                </a:ln>
                <a:effectLst/>
                <a:uLnTx/>
                <a:uFillTx/>
                <a:latin typeface="+mn-lt"/>
                <a:ea typeface="+mj-ea"/>
                <a:cs typeface="+mj-cs"/>
              </a:rPr>
              <a:t>Resolución</a:t>
            </a:r>
            <a:r>
              <a:rPr kumimoji="0" lang="es-ES" sz="2000" b="1" i="0" u="none" strike="noStrike" kern="0" cap="none" spc="0" normalizeH="0" baseline="0" noProof="0" dirty="0">
                <a:ln>
                  <a:noFill/>
                </a:ln>
                <a:effectLst/>
                <a:uLnTx/>
                <a:uFillTx/>
                <a:latin typeface="+mn-lt"/>
                <a:ea typeface="+mj-ea"/>
                <a:cs typeface="+mj-cs"/>
              </a:rPr>
              <a:t> del Test o contraste</a:t>
            </a:r>
          </a:p>
        </p:txBody>
      </p:sp>
      <p:sp>
        <p:nvSpPr>
          <p:cNvPr id="8" name="7 Botón de acción: Documento">
            <a:hlinkClick r:id="rId6" action="ppaction://hlinksldjump" highlightClick="1"/>
          </p:cNvPr>
          <p:cNvSpPr/>
          <p:nvPr/>
        </p:nvSpPr>
        <p:spPr bwMode="auto">
          <a:xfrm>
            <a:off x="8388425" y="6525344"/>
            <a:ext cx="360040" cy="288000"/>
          </a:xfrm>
          <a:prstGeom prst="actionButtonDocument">
            <a:avLst/>
          </a:prstGeom>
          <a:solidFill>
            <a:schemeClr val="accent1"/>
          </a:solidFill>
          <a:ln w="12700" cap="sq" cmpd="sng" algn="ctr">
            <a:solidFill>
              <a:schemeClr val="tx1"/>
            </a:solidFill>
            <a:prstDash val="solid"/>
            <a:miter lim="800000"/>
            <a:headEnd type="none" w="sm" len="sm"/>
            <a:tailEnd type="none" w="sm" len="sm"/>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ES" sz="2400" b="0" i="0" u="none" strike="noStrike" cap="none" normalizeH="0" baseline="0">
              <a:ln>
                <a:noFill/>
              </a:ln>
              <a:solidFill>
                <a:schemeClr val="tx1"/>
              </a:solidFill>
              <a:effectLst/>
              <a:latin typeface="Verdana" pitchFamily="34" charset="0"/>
            </a:endParaRPr>
          </a:p>
        </p:txBody>
      </p:sp>
      <p:sp>
        <p:nvSpPr>
          <p:cNvPr id="9" name="8 Llamada con línea 2"/>
          <p:cNvSpPr/>
          <p:nvPr/>
        </p:nvSpPr>
        <p:spPr bwMode="auto">
          <a:xfrm>
            <a:off x="6335688" y="4390631"/>
            <a:ext cx="2700808" cy="670237"/>
          </a:xfrm>
          <a:prstGeom prst="borderCallout2">
            <a:avLst>
              <a:gd name="adj1" fmla="val 45622"/>
              <a:gd name="adj2" fmla="val 388"/>
              <a:gd name="adj3" fmla="val 18750"/>
              <a:gd name="adj4" fmla="val -16667"/>
              <a:gd name="adj5" fmla="val 33950"/>
              <a:gd name="adj6" fmla="val -21531"/>
            </a:avLst>
          </a:pr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800" b="0" i="0" u="none" strike="noStrike" cap="none" normalizeH="0" baseline="0" dirty="0">
                <a:ln>
                  <a:noFill/>
                </a:ln>
                <a:solidFill>
                  <a:srgbClr val="FF0000"/>
                </a:solidFill>
                <a:effectLst/>
                <a:latin typeface="Verdana" pitchFamily="34" charset="0"/>
              </a:rPr>
              <a:t>¡OJO!</a:t>
            </a:r>
          </a:p>
          <a:p>
            <a:pPr marL="0" marR="0" indent="0" algn="ctr" defTabSz="914400" rtl="0" eaLnBrk="1" fontAlgn="base" latinLnBrk="0" hangingPunct="1">
              <a:lnSpc>
                <a:spcPct val="100000"/>
              </a:lnSpc>
              <a:spcBef>
                <a:spcPct val="0"/>
              </a:spcBef>
              <a:spcAft>
                <a:spcPct val="0"/>
              </a:spcAft>
              <a:buClrTx/>
              <a:buSzTx/>
              <a:buFontTx/>
              <a:buNone/>
              <a:tabLst/>
            </a:pPr>
            <a:r>
              <a:rPr lang="el-GR" sz="1800" dirty="0">
                <a:solidFill>
                  <a:srgbClr val="FF0000"/>
                </a:solidFill>
                <a:latin typeface="Arial" pitchFamily="34" charset="0"/>
                <a:cs typeface="Arial" pitchFamily="34" charset="0"/>
              </a:rPr>
              <a:t>α</a:t>
            </a:r>
            <a:r>
              <a:rPr lang="es-ES" sz="1800" dirty="0">
                <a:latin typeface="Arial" pitchFamily="34" charset="0"/>
                <a:cs typeface="Arial" pitchFamily="34" charset="0"/>
              </a:rPr>
              <a:t> </a:t>
            </a:r>
            <a:r>
              <a:rPr lang="es-ES" sz="1800" dirty="0">
                <a:solidFill>
                  <a:schemeClr val="tx2">
                    <a:lumMod val="50000"/>
                  </a:schemeClr>
                </a:solidFill>
                <a:latin typeface="Arial" pitchFamily="34" charset="0"/>
                <a:cs typeface="Arial" pitchFamily="34" charset="0"/>
              </a:rPr>
              <a:t>NO se divide por 2</a:t>
            </a:r>
            <a:endParaRPr kumimoji="0" lang="es-ES" sz="1800" b="0" i="0" u="none" strike="noStrike" cap="none" normalizeH="0" baseline="0" dirty="0">
              <a:ln>
                <a:noFill/>
              </a:ln>
              <a:solidFill>
                <a:schemeClr val="tx2">
                  <a:lumMod val="50000"/>
                </a:schemeClr>
              </a:solidFill>
              <a:effectLst/>
              <a:latin typeface="Arial" pitchFamily="34" charset="0"/>
              <a:cs typeface="Arial" pitchFamily="34" charset="0"/>
            </a:endParaRPr>
          </a:p>
          <a:p>
            <a:pPr marL="0" marR="0" indent="0" algn="l" defTabSz="914400" rtl="0" eaLnBrk="1" fontAlgn="base" latinLnBrk="0" hangingPunct="1">
              <a:lnSpc>
                <a:spcPct val="100000"/>
              </a:lnSpc>
              <a:spcBef>
                <a:spcPct val="0"/>
              </a:spcBef>
              <a:spcAft>
                <a:spcPct val="0"/>
              </a:spcAft>
              <a:buClrTx/>
              <a:buSzTx/>
              <a:buFontTx/>
              <a:buNone/>
              <a:tabLst/>
            </a:pPr>
            <a:endParaRPr kumimoji="0" lang="es-ES" sz="1800" b="0" i="0" u="none" strike="noStrike" cap="none" normalizeH="0" baseline="0" dirty="0">
              <a:ln>
                <a:noFill/>
              </a:ln>
              <a:solidFill>
                <a:schemeClr val="tx1"/>
              </a:solidFill>
              <a:effectLst/>
              <a:latin typeface="Verdana" pitchFamily="34" charset="0"/>
            </a:endParaRPr>
          </a:p>
        </p:txBody>
      </p:sp>
      <p:pic>
        <p:nvPicPr>
          <p:cNvPr id="10" name="Picture 60" descr="MCj02991330000[1]"/>
          <p:cNvPicPr>
            <a:picLocks noChangeAspect="1" noChangeArrowheads="1"/>
          </p:cNvPicPr>
          <p:nvPr/>
        </p:nvPicPr>
        <p:blipFill>
          <a:blip r:embed="rId7" cstate="print"/>
          <a:srcRect/>
          <a:stretch>
            <a:fillRect/>
          </a:stretch>
        </p:blipFill>
        <p:spPr bwMode="auto">
          <a:xfrm>
            <a:off x="8604448" y="116632"/>
            <a:ext cx="432048" cy="607972"/>
          </a:xfrm>
          <a:prstGeom prst="rect">
            <a:avLst/>
          </a:prstGeom>
          <a:noFill/>
        </p:spPr>
      </p:pic>
    </p:spTree>
    <p:extLst>
      <p:ext uri="{BB962C8B-B14F-4D97-AF65-F5344CB8AC3E}">
        <p14:creationId xmlns:p14="http://schemas.microsoft.com/office/powerpoint/2010/main" val="5365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75852"/>
                                        </p:tgtEl>
                                        <p:attrNameLst>
                                          <p:attrName>style.visibility</p:attrName>
                                        </p:attrNameLst>
                                      </p:cBhvr>
                                      <p:to>
                                        <p:strVal val="visible"/>
                                      </p:to>
                                    </p:set>
                                    <p:animEffect transition="in" filter="wipe(up)">
                                      <p:cBhvr>
                                        <p:cTn id="24" dur="2000"/>
                                        <p:tgtEl>
                                          <p:spTgt spid="75852"/>
                                        </p:tgtEl>
                                      </p:cBhvr>
                                    </p:animEffect>
                                  </p:childTnLst>
                                </p:cTn>
                              </p:par>
                            </p:childTnLst>
                          </p:cTn>
                        </p:par>
                        <p:par>
                          <p:cTn id="25" fill="hold">
                            <p:stCondLst>
                              <p:cond delay="4000"/>
                            </p:stCondLst>
                            <p:childTnLst>
                              <p:par>
                                <p:cTn id="26" presetID="22" presetClass="entr" presetSubtype="1" fill="hold" nodeType="afterEffect">
                                  <p:stCondLst>
                                    <p:cond delay="0"/>
                                  </p:stCondLst>
                                  <p:childTnLst>
                                    <p:set>
                                      <p:cBhvr>
                                        <p:cTn id="27" dur="1" fill="hold">
                                          <p:stCondLst>
                                            <p:cond delay="0"/>
                                          </p:stCondLst>
                                        </p:cTn>
                                        <p:tgtEl>
                                          <p:spTgt spid="915457"/>
                                        </p:tgtEl>
                                        <p:attrNameLst>
                                          <p:attrName>style.visibility</p:attrName>
                                        </p:attrNameLst>
                                      </p:cBhvr>
                                      <p:to>
                                        <p:strVal val="visible"/>
                                      </p:to>
                                    </p:set>
                                    <p:animEffect transition="in" filter="wipe(up)">
                                      <p:cBhvr>
                                        <p:cTn id="28" dur="2000"/>
                                        <p:tgtEl>
                                          <p:spTgt spid="915457"/>
                                        </p:tgtEl>
                                      </p:cBhvr>
                                    </p:animEffect>
                                  </p:childTnLst>
                                </p:cTn>
                              </p:par>
                            </p:childTnLst>
                          </p:cTn>
                        </p:par>
                        <p:par>
                          <p:cTn id="29" fill="hold">
                            <p:stCondLst>
                              <p:cond delay="6000"/>
                            </p:stCondLst>
                            <p:childTnLst>
                              <p:par>
                                <p:cTn id="30" presetID="22" presetClass="entr" presetSubtype="4" fill="hold" grpId="0" nodeType="afterEffect">
                                  <p:stCondLst>
                                    <p:cond delay="200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1000"/>
                                        <p:tgtEl>
                                          <p:spTgt spid="9"/>
                                        </p:tgtEl>
                                      </p:cBhvr>
                                    </p:animEffect>
                                  </p:childTnLst>
                                </p:cTn>
                              </p:par>
                            </p:childTnLst>
                          </p:cTn>
                        </p:par>
                        <p:par>
                          <p:cTn id="33" fill="hold">
                            <p:stCondLst>
                              <p:cond delay="9000"/>
                            </p:stCondLst>
                            <p:childTnLst>
                              <p:par>
                                <p:cTn id="34" presetID="51" presetClass="entr" presetSubtype="0" fill="hold"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770" decel="100000"/>
                                        <p:tgtEl>
                                          <p:spTgt spid="10"/>
                                        </p:tgtEl>
                                      </p:cBhvr>
                                    </p:animEffect>
                                    <p:animScale>
                                      <p:cBhvr>
                                        <p:cTn id="37" dur="770" decel="100000"/>
                                        <p:tgtEl>
                                          <p:spTgt spid="10"/>
                                        </p:tgtEl>
                                      </p:cBhvr>
                                      <p:from x="10000" y="10000"/>
                                      <p:to x="200000" y="450000"/>
                                    </p:animScale>
                                    <p:animScale>
                                      <p:cBhvr>
                                        <p:cTn id="38" dur="1230" accel="100000" fill="hold">
                                          <p:stCondLst>
                                            <p:cond delay="770"/>
                                          </p:stCondLst>
                                        </p:cTn>
                                        <p:tgtEl>
                                          <p:spTgt spid="10"/>
                                        </p:tgtEl>
                                      </p:cBhvr>
                                      <p:from x="200000" y="450000"/>
                                      <p:to x="100000" y="100000"/>
                                    </p:animScale>
                                    <p:set>
                                      <p:cBhvr>
                                        <p:cTn id="39" dur="770" fill="hold"/>
                                        <p:tgtEl>
                                          <p:spTgt spid="10"/>
                                        </p:tgtEl>
                                        <p:attrNameLst>
                                          <p:attrName>ppt_x</p:attrName>
                                        </p:attrNameLst>
                                      </p:cBhvr>
                                      <p:to>
                                        <p:strVal val="(0.5)"/>
                                      </p:to>
                                    </p:set>
                                    <p:anim from="(0.5)" to="(#ppt_x)" calcmode="lin" valueType="num">
                                      <p:cBhvr>
                                        <p:cTn id="40" dur="1230" accel="100000" fill="hold">
                                          <p:stCondLst>
                                            <p:cond delay="770"/>
                                          </p:stCondLst>
                                        </p:cTn>
                                        <p:tgtEl>
                                          <p:spTgt spid="10"/>
                                        </p:tgtEl>
                                        <p:attrNameLst>
                                          <p:attrName>ppt_x</p:attrName>
                                        </p:attrNameLst>
                                      </p:cBhvr>
                                    </p:anim>
                                    <p:set>
                                      <p:cBhvr>
                                        <p:cTn id="41" dur="770" fill="hold"/>
                                        <p:tgtEl>
                                          <p:spTgt spid="10"/>
                                        </p:tgtEl>
                                        <p:attrNameLst>
                                          <p:attrName>ppt_y</p:attrName>
                                        </p:attrNameLst>
                                      </p:cBhvr>
                                      <p:to>
                                        <p:strVal val="(#ppt_y+0.4)"/>
                                      </p:to>
                                    </p:set>
                                    <p:anim from="(#ppt_y+0.4)" to="(#ppt_y)" calcmode="lin" valueType="num">
                                      <p:cBhvr>
                                        <p:cTn id="42" dur="1230" accel="100000" fill="hold">
                                          <p:stCondLst>
                                            <p:cond delay="770"/>
                                          </p:stCondLst>
                                        </p:cTn>
                                        <p:tgtEl>
                                          <p:spTgt spid="10"/>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52" grpId="0"/>
      <p:bldP spid="13" grpId="0"/>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p:txBody>
          <a:bodyPr/>
          <a:lstStyle/>
          <a:p>
            <a:r>
              <a:rPr lang="es-ES_tradnl">
                <a:cs typeface="Times New Roman" pitchFamily="18" charset="0"/>
              </a:rPr>
              <a:t>Tabla Resumen del ANOVA</a:t>
            </a:r>
            <a:endParaRPr lang="es-ES" i="1">
              <a:cs typeface="Times New Roman" pitchFamily="18" charset="0"/>
            </a:endParaRPr>
          </a:p>
        </p:txBody>
      </p:sp>
      <p:sp>
        <p:nvSpPr>
          <p:cNvPr id="2" name="Marcador de contenido 1"/>
          <p:cNvSpPr>
            <a:spLocks noGrp="1"/>
          </p:cNvSpPr>
          <p:nvPr>
            <p:ph idx="1"/>
          </p:nvPr>
        </p:nvSpPr>
        <p:spPr/>
        <p:txBody>
          <a:bodyPr/>
          <a:lstStyle/>
          <a:p>
            <a:endParaRPr lang="en-GB" dirty="0"/>
          </a:p>
        </p:txBody>
      </p:sp>
      <p:graphicFrame>
        <p:nvGraphicFramePr>
          <p:cNvPr id="674820" name="Group 4"/>
          <p:cNvGraphicFramePr>
            <a:graphicFrameLocks noGrp="1"/>
          </p:cNvGraphicFramePr>
          <p:nvPr>
            <p:extLst>
              <p:ext uri="{D42A27DB-BD31-4B8C-83A1-F6EECF244321}">
                <p14:modId xmlns:p14="http://schemas.microsoft.com/office/powerpoint/2010/main" val="1104989863"/>
              </p:ext>
            </p:extLst>
          </p:nvPr>
        </p:nvGraphicFramePr>
        <p:xfrm>
          <a:off x="152400" y="914400"/>
          <a:ext cx="8763000" cy="2902720"/>
        </p:xfrm>
        <a:graphic>
          <a:graphicData uri="http://schemas.openxmlformats.org/drawingml/2006/table">
            <a:tbl>
              <a:tblPr/>
              <a:tblGrid>
                <a:gridCol w="18288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752600">
                  <a:extLst>
                    <a:ext uri="{9D8B030D-6E8A-4147-A177-3AD203B41FA5}">
                      <a16:colId xmlns:a16="http://schemas.microsoft.com/office/drawing/2014/main" val="20004"/>
                    </a:ext>
                  </a:extLst>
                </a:gridCol>
                <a:gridCol w="1981200">
                  <a:extLst>
                    <a:ext uri="{9D8B030D-6E8A-4147-A177-3AD203B41FA5}">
                      <a16:colId xmlns:a16="http://schemas.microsoft.com/office/drawing/2014/main" val="20005"/>
                    </a:ext>
                  </a:extLst>
                </a:gridCol>
              </a:tblGrid>
              <a:tr h="45720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Origen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Variación</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SC</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err="1">
                          <a:ln>
                            <a:noFill/>
                          </a:ln>
                          <a:solidFill>
                            <a:srgbClr val="C00000"/>
                          </a:solidFill>
                          <a:effectLst/>
                          <a:latin typeface="Verdana" pitchFamily="34" charset="0"/>
                          <a:ea typeface="+mn-ea"/>
                          <a:cs typeface="+mn-cs"/>
                        </a:rPr>
                        <a:t>g.l</a:t>
                      </a:r>
                      <a:r>
                        <a:rPr kumimoji="0" lang="es-ES_tradnl" sz="2000" b="1" i="0" u="none" strike="noStrike" kern="1200" cap="none" normalizeH="0" baseline="0" dirty="0">
                          <a:ln>
                            <a:noFill/>
                          </a:ln>
                          <a:solidFill>
                            <a:srgbClr val="C00000"/>
                          </a:solidFill>
                          <a:effectLst/>
                          <a:latin typeface="Verdana" pitchFamily="34" charset="0"/>
                          <a:ea typeface="+mn-ea"/>
                          <a:cs typeface="+mn-cs"/>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CM</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F</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a:ln>
                            <a:noFill/>
                          </a:ln>
                          <a:solidFill>
                            <a:srgbClr val="C00000"/>
                          </a:solidFill>
                          <a:effectLst/>
                          <a:latin typeface="Verdana" pitchFamily="34" charset="0"/>
                          <a:ea typeface="+mn-ea"/>
                          <a:cs typeface="+mn-cs"/>
                        </a:rPr>
                        <a:t>ratio</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2000" b="1" i="0" u="none" strike="noStrike" kern="1200" cap="none" normalizeH="0" baseline="0" dirty="0" err="1">
                          <a:ln>
                            <a:noFill/>
                          </a:ln>
                          <a:solidFill>
                            <a:srgbClr val="C00000"/>
                          </a:solidFill>
                          <a:effectLst/>
                          <a:latin typeface="Verdana" pitchFamily="34" charset="0"/>
                          <a:ea typeface="+mn-ea"/>
                          <a:cs typeface="+mn-cs"/>
                        </a:rPr>
                        <a:t>F_tabla</a:t>
                      </a:r>
                      <a:r>
                        <a:rPr kumimoji="0" lang="es-ES_tradnl" sz="2000" b="1" i="0" u="none" strike="noStrike" kern="1200" cap="none" normalizeH="0" baseline="0" dirty="0">
                          <a:ln>
                            <a:noFill/>
                          </a:ln>
                          <a:solidFill>
                            <a:srgbClr val="C00000"/>
                          </a:solidFill>
                          <a:effectLst/>
                          <a:latin typeface="Verdana" pitchFamily="34" charset="0"/>
                          <a:ea typeface="+mn-ea"/>
                          <a:cs typeface="+mn-cs"/>
                        </a:rPr>
                        <a:t>  </a:t>
                      </a:r>
                      <a:r>
                        <a:rPr kumimoji="0" lang="es-ES_tradnl" sz="2000" b="1" i="0" u="none" strike="noStrike" kern="1200" cap="none" normalizeH="0" baseline="0" dirty="0">
                          <a:ln>
                            <a:noFill/>
                          </a:ln>
                          <a:solidFill>
                            <a:srgbClr val="C00000"/>
                          </a:solidFill>
                          <a:effectLst/>
                          <a:latin typeface="Verdana" pitchFamily="34" charset="0"/>
                          <a:ea typeface="+mn-ea"/>
                          <a:cs typeface="+mn-cs"/>
                          <a:sym typeface="Symbol" pitchFamily="18" charset="2"/>
                        </a:rPr>
                        <a:t></a:t>
                      </a:r>
                      <a:r>
                        <a:rPr kumimoji="0" lang="es-ES_tradnl" sz="2000" b="1" i="0" u="none" strike="noStrike" kern="1200" cap="none" normalizeH="0" baseline="0" dirty="0">
                          <a:ln>
                            <a:noFill/>
                          </a:ln>
                          <a:solidFill>
                            <a:srgbClr val="C00000"/>
                          </a:solidFill>
                          <a:effectLst/>
                          <a:latin typeface="Verdana" pitchFamily="34" charset="0"/>
                          <a:ea typeface="+mn-ea"/>
                          <a:cs typeface="+mn-cs"/>
                        </a:rPr>
                        <a:t>=0’05</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28575"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chemeClr val="tx2">
                        <a:lumMod val="20000"/>
                        <a:lumOff val="80000"/>
                      </a:schemeClr>
                    </a:solidFill>
                  </a:tcPr>
                </a:tc>
                <a:extLst>
                  <a:ext uri="{0D108BD9-81ED-4DB2-BD59-A6C34878D82A}">
                    <a16:rowId xmlns:a16="http://schemas.microsoft.com/office/drawing/2014/main" val="10000"/>
                  </a:ext>
                </a:extLst>
              </a:tr>
              <a:tr h="446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Total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0000"/>
                          </a:solidFill>
                          <a:effectLst/>
                          <a:latin typeface="Verdana" pitchFamily="34" charset="0"/>
                          <a:cs typeface="Courier New" pitchFamily="49" charset="0"/>
                        </a:rPr>
                        <a:t> 8’743</a:t>
                      </a:r>
                      <a:endParaRPr kumimoji="0" lang="es-ES" sz="2000" b="1" i="0" u="none" strike="noStrike" cap="none" normalizeH="0" baseline="0" dirty="0">
                        <a:ln>
                          <a:noFill/>
                        </a:ln>
                        <a:solidFill>
                          <a:srgbClr val="000000"/>
                        </a:solidFill>
                        <a:effectLst/>
                        <a:latin typeface="Verdana" pitchFamily="34" charset="0"/>
                        <a:cs typeface="Courier New" pitchFamily="49"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17</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1"/>
                  </a:ext>
                </a:extLst>
              </a:tr>
              <a:tr h="446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70C0"/>
                          </a:solidFill>
                          <a:effectLst/>
                          <a:latin typeface="Verdana" pitchFamily="34" charset="0"/>
                        </a:rPr>
                        <a:t>  FICHEROS</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0000"/>
                          </a:solidFill>
                          <a:effectLst/>
                          <a:latin typeface="Verdana" pitchFamily="34" charset="0"/>
                          <a:cs typeface="Courier New" pitchFamily="49" charset="0"/>
                        </a:rPr>
                        <a:t> 5’914</a:t>
                      </a:r>
                      <a:endParaRPr kumimoji="0" lang="es-ES" sz="2000" b="1" i="0" u="none" strike="noStrike" cap="none" normalizeH="0" baseline="0" dirty="0">
                        <a:ln>
                          <a:noFill/>
                        </a:ln>
                        <a:solidFill>
                          <a:srgbClr val="000000"/>
                        </a:solidFill>
                        <a:effectLst/>
                        <a:latin typeface="Verdana" pitchFamily="34" charset="0"/>
                        <a:cs typeface="Courier New" pitchFamily="49"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2</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2’957</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2"/>
                          </a:solidFill>
                          <a:effectLst/>
                          <a:latin typeface="Verdana" pitchFamily="34" charset="0"/>
                        </a:rPr>
                        <a:t>100’433</a:t>
                      </a:r>
                      <a:endParaRPr kumimoji="0" lang="es-ES" sz="2000" b="1" i="0" u="none" strike="noStrike" cap="none" normalizeH="0" baseline="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a:t>
                      </a:r>
                      <a:r>
                        <a:rPr kumimoji="0" lang="es-ES_tradnl" sz="2000" b="1" i="0" u="none" strike="noStrike" cap="none" normalizeH="0" baseline="0">
                          <a:ln>
                            <a:noFill/>
                          </a:ln>
                          <a:solidFill>
                            <a:srgbClr val="008000"/>
                          </a:solidFill>
                          <a:effectLst/>
                          <a:latin typeface="Verdana" pitchFamily="34" charset="0"/>
                        </a:rPr>
                        <a:t>4’26</a:t>
                      </a:r>
                      <a:r>
                        <a:rPr kumimoji="0" lang="es-ES_tradnl" sz="2000" b="1" i="0" u="none" strike="noStrike" cap="none" normalizeH="0" baseline="0">
                          <a:ln>
                            <a:noFill/>
                          </a:ln>
                          <a:solidFill>
                            <a:schemeClr val="tx1"/>
                          </a:solidFill>
                          <a:effectLst/>
                          <a:latin typeface="Verdana" pitchFamily="34" charset="0"/>
                        </a:rPr>
                        <a:t> = F</a:t>
                      </a:r>
                      <a:r>
                        <a:rPr kumimoji="0" lang="es-ES_tradnl" sz="2000" b="1" i="0" u="none" strike="noStrike" cap="none" normalizeH="0" baseline="-2500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2"/>
                  </a:ext>
                </a:extLst>
              </a:tr>
              <a:tr h="41732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rgbClr val="0070C0"/>
                          </a:solidFill>
                          <a:effectLst/>
                          <a:latin typeface="Verdana" pitchFamily="34" charset="0"/>
                        </a:rPr>
                        <a:t>  BUFFERS</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1’688</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2</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0’844</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a:t>
                      </a:r>
                      <a:r>
                        <a:rPr kumimoji="0" lang="es-ES_tradnl" sz="2000" b="1" i="0" u="none" strike="noStrike" cap="none" normalizeH="0" baseline="0">
                          <a:ln>
                            <a:noFill/>
                          </a:ln>
                          <a:solidFill>
                            <a:schemeClr val="tx2"/>
                          </a:solidFill>
                          <a:effectLst/>
                          <a:latin typeface="Verdana" pitchFamily="34" charset="0"/>
                        </a:rPr>
                        <a:t>28’66</a:t>
                      </a:r>
                      <a:endParaRPr kumimoji="0" lang="es-ES" sz="2000" b="1" i="0" u="none" strike="noStrike" cap="none" normalizeH="0" baseline="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a:t>
                      </a:r>
                      <a:r>
                        <a:rPr kumimoji="0" lang="es-ES_tradnl" sz="2000" b="1" i="0" u="none" strike="noStrike" cap="none" normalizeH="0" baseline="0">
                          <a:ln>
                            <a:noFill/>
                          </a:ln>
                          <a:solidFill>
                            <a:srgbClr val="008000"/>
                          </a:solidFill>
                          <a:effectLst/>
                          <a:latin typeface="Verdana" pitchFamily="34" charset="0"/>
                        </a:rPr>
                        <a:t>4’26</a:t>
                      </a:r>
                      <a:r>
                        <a:rPr kumimoji="0" lang="es-ES_tradnl" sz="2000" b="1" i="0" u="none" strike="noStrike" cap="none" normalizeH="0" baseline="0">
                          <a:ln>
                            <a:noFill/>
                          </a:ln>
                          <a:solidFill>
                            <a:schemeClr val="tx1"/>
                          </a:solidFill>
                          <a:effectLst/>
                          <a:latin typeface="Verdana" pitchFamily="34" charset="0"/>
                        </a:rPr>
                        <a:t> = F</a:t>
                      </a:r>
                      <a:r>
                        <a:rPr kumimoji="0" lang="es-ES_tradnl" sz="2000" b="1" i="0" u="none" strike="noStrike" cap="none" normalizeH="0" baseline="-25000">
                          <a:ln>
                            <a:noFill/>
                          </a:ln>
                          <a:solidFill>
                            <a:schemeClr val="tx1"/>
                          </a:solidFill>
                          <a:effectLst/>
                          <a:latin typeface="Verdana" pitchFamily="34" charset="0"/>
                        </a:rPr>
                        <a:t>2,9</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3"/>
                  </a:ext>
                </a:extLst>
              </a:tr>
              <a:tr h="446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err="1">
                          <a:ln>
                            <a:noFill/>
                          </a:ln>
                          <a:solidFill>
                            <a:srgbClr val="0070C0"/>
                          </a:solidFill>
                          <a:effectLst/>
                          <a:latin typeface="Verdana" pitchFamily="34" charset="0"/>
                        </a:rPr>
                        <a:t>FICHxBUFF</a:t>
                      </a:r>
                      <a:r>
                        <a:rPr kumimoji="0" lang="es-ES_tradnl" sz="2000" b="1" i="0" u="none" strike="noStrike" cap="none" normalizeH="0" baseline="0" dirty="0">
                          <a:ln>
                            <a:noFill/>
                          </a:ln>
                          <a:solidFill>
                            <a:srgbClr val="0070C0"/>
                          </a:solidFill>
                          <a:effectLst/>
                          <a:latin typeface="Verdana" pitchFamily="34" charset="0"/>
                        </a:rPr>
                        <a:t>  </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0’876</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4</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0’219</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a:t>
                      </a:r>
                      <a:r>
                        <a:rPr kumimoji="0" lang="es-ES_tradnl" sz="2000" b="1" i="0" u="none" strike="noStrike" cap="none" normalizeH="0" baseline="0" dirty="0">
                          <a:ln>
                            <a:noFill/>
                          </a:ln>
                          <a:solidFill>
                            <a:schemeClr val="tx2"/>
                          </a:solidFill>
                          <a:effectLst/>
                          <a:latin typeface="Verdana" pitchFamily="34" charset="0"/>
                        </a:rPr>
                        <a:t>7’437</a:t>
                      </a:r>
                      <a:endParaRPr kumimoji="0" lang="es-ES" sz="2000" b="1" i="0" u="none" strike="noStrike" cap="none" normalizeH="0" baseline="0" dirty="0">
                        <a:ln>
                          <a:noFill/>
                        </a:ln>
                        <a:solidFill>
                          <a:schemeClr val="tx2"/>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rgbClr val="008000"/>
                          </a:solidFill>
                          <a:effectLst/>
                          <a:latin typeface="Verdana" pitchFamily="34" charset="0"/>
                        </a:rPr>
                        <a:t> 3’63</a:t>
                      </a:r>
                      <a:r>
                        <a:rPr kumimoji="0" lang="es-ES_tradnl" sz="2000" b="1" i="0" u="none" strike="noStrike" cap="none" normalizeH="0" baseline="0">
                          <a:ln>
                            <a:noFill/>
                          </a:ln>
                          <a:solidFill>
                            <a:schemeClr val="tx1"/>
                          </a:solidFill>
                          <a:effectLst/>
                          <a:latin typeface="Verdana" pitchFamily="34" charset="0"/>
                        </a:rPr>
                        <a:t> = F</a:t>
                      </a:r>
                      <a:r>
                        <a:rPr kumimoji="0" lang="es-ES_tradnl" sz="2000" b="1" i="0" u="none" strike="noStrike" cap="none" normalizeH="0" baseline="-25000">
                          <a:ln>
                            <a:noFill/>
                          </a:ln>
                          <a:solidFill>
                            <a:schemeClr val="tx1"/>
                          </a:solidFill>
                          <a:effectLst/>
                          <a:latin typeface="Verdana" pitchFamily="34" charset="0"/>
                        </a:rPr>
                        <a:t>4,9</a:t>
                      </a: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4"/>
                  </a:ext>
                </a:extLst>
              </a:tr>
              <a:tr h="446088">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Residual</a:t>
                      </a:r>
                    </a:p>
                  </a:txBody>
                  <a:tcPr horzOverflow="overflow">
                    <a:lnL w="28575"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0’265</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a:ln>
                            <a:noFill/>
                          </a:ln>
                          <a:solidFill>
                            <a:schemeClr val="tx1"/>
                          </a:solidFill>
                          <a:effectLst/>
                          <a:latin typeface="Verdana" pitchFamily="34" charset="0"/>
                        </a:rPr>
                        <a:t> 9</a:t>
                      </a:r>
                      <a:endParaRPr kumimoji="0" lang="es-ES" sz="2000" b="1" i="0" u="none" strike="noStrike" cap="none" normalizeH="0" baseline="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_tradnl" sz="2000" b="1" i="0" u="none" strike="noStrike" cap="none" normalizeH="0" baseline="0" dirty="0">
                          <a:ln>
                            <a:noFill/>
                          </a:ln>
                          <a:solidFill>
                            <a:schemeClr val="tx1"/>
                          </a:solidFill>
                          <a:effectLst/>
                          <a:latin typeface="Verdana" pitchFamily="34" charset="0"/>
                        </a:rPr>
                        <a:t>  0’029</a:t>
                      </a: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ES" sz="2000" b="1"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miter lim="800000"/>
                      <a:headEnd type="none" w="sm" len="sm"/>
                      <a:tailEnd type="none" w="sm" len="sm"/>
                    </a:lnL>
                    <a:lnR w="28575"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28575" cap="flat" cmpd="sng" algn="ctr">
                      <a:solidFill>
                        <a:schemeClr val="tx1"/>
                      </a:solidFill>
                      <a:prstDash val="solid"/>
                      <a:miter lim="800000"/>
                      <a:headEnd type="none" w="sm" len="sm"/>
                      <a:tailEnd type="none" w="sm" len="sm"/>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74871" name="Text Box 55"/>
          <p:cNvSpPr txBox="1">
            <a:spLocks noChangeArrowheads="1"/>
          </p:cNvSpPr>
          <p:nvPr/>
        </p:nvSpPr>
        <p:spPr bwMode="auto">
          <a:xfrm>
            <a:off x="6629400" y="1981202"/>
            <a:ext cx="609600" cy="519113"/>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800" b="1">
                <a:solidFill>
                  <a:srgbClr val="CC3300"/>
                </a:solidFill>
              </a:rPr>
              <a:t>&gt;</a:t>
            </a:r>
            <a:endParaRPr lang="es-ES" sz="2800" b="1">
              <a:solidFill>
                <a:srgbClr val="CC3300"/>
              </a:solidFill>
            </a:endParaRPr>
          </a:p>
        </p:txBody>
      </p:sp>
      <p:sp>
        <p:nvSpPr>
          <p:cNvPr id="674872" name="Text Box 56"/>
          <p:cNvSpPr txBox="1">
            <a:spLocks noChangeArrowheads="1"/>
          </p:cNvSpPr>
          <p:nvPr/>
        </p:nvSpPr>
        <p:spPr bwMode="auto">
          <a:xfrm>
            <a:off x="6629400" y="2438400"/>
            <a:ext cx="609600" cy="579438"/>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3200" b="1">
                <a:solidFill>
                  <a:srgbClr val="CC3300"/>
                </a:solidFill>
                <a:sym typeface="Symbol" pitchFamily="18" charset="2"/>
              </a:rPr>
              <a:t>&gt;</a:t>
            </a:r>
            <a:endParaRPr lang="es-ES" sz="3200" b="1">
              <a:solidFill>
                <a:srgbClr val="CC3300"/>
              </a:solidFill>
            </a:endParaRPr>
          </a:p>
        </p:txBody>
      </p:sp>
      <p:sp>
        <p:nvSpPr>
          <p:cNvPr id="674873" name="Text Box 57"/>
          <p:cNvSpPr txBox="1">
            <a:spLocks noChangeArrowheads="1"/>
          </p:cNvSpPr>
          <p:nvPr/>
        </p:nvSpPr>
        <p:spPr bwMode="auto">
          <a:xfrm>
            <a:off x="6629400" y="2895602"/>
            <a:ext cx="609600" cy="519113"/>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800" b="1">
                <a:solidFill>
                  <a:srgbClr val="CC3300"/>
                </a:solidFill>
              </a:rPr>
              <a:t>&gt;</a:t>
            </a:r>
            <a:endParaRPr lang="es-ES" sz="2800" b="1">
              <a:solidFill>
                <a:srgbClr val="CC3300"/>
              </a:solidFill>
            </a:endParaRPr>
          </a:p>
        </p:txBody>
      </p:sp>
      <p:sp>
        <p:nvSpPr>
          <p:cNvPr id="674874" name="Text Box 58"/>
          <p:cNvSpPr txBox="1">
            <a:spLocks noChangeArrowheads="1"/>
          </p:cNvSpPr>
          <p:nvPr/>
        </p:nvSpPr>
        <p:spPr bwMode="auto">
          <a:xfrm>
            <a:off x="107504" y="4221163"/>
            <a:ext cx="8856984" cy="2123658"/>
          </a:xfrm>
          <a:prstGeom prst="rect">
            <a:avLst/>
          </a:prstGeom>
          <a:noFill/>
          <a:ln w="12700" cap="sq">
            <a:noFill/>
            <a:miter lim="800000"/>
            <a:headEnd type="none" w="sm" len="sm"/>
            <a:tailEnd type="none" w="sm" len="sm"/>
          </a:ln>
          <a:effectLst/>
        </p:spPr>
        <p:txBody>
          <a:bodyPr wrap="square">
            <a:spAutoFit/>
          </a:bodyPr>
          <a:lstStyle/>
          <a:p>
            <a:pPr>
              <a:spcBef>
                <a:spcPct val="50000"/>
              </a:spcBef>
              <a:buClr>
                <a:srgbClr val="008000"/>
              </a:buClr>
              <a:buSzPct val="150000"/>
              <a:buFontTx/>
              <a:buChar char="•"/>
            </a:pPr>
            <a:r>
              <a:rPr lang="es-ES_tradnl" dirty="0"/>
              <a:t> Los efectos simples de </a:t>
            </a:r>
            <a:r>
              <a:rPr lang="es-ES_tradnl" dirty="0">
                <a:solidFill>
                  <a:srgbClr val="0070C0"/>
                </a:solidFill>
              </a:rPr>
              <a:t>FICHEROS</a:t>
            </a:r>
            <a:r>
              <a:rPr lang="es-ES_tradnl" dirty="0">
                <a:solidFill>
                  <a:schemeClr val="tx2"/>
                </a:solidFill>
              </a:rPr>
              <a:t> </a:t>
            </a:r>
            <a:r>
              <a:rPr lang="es-ES_tradnl" dirty="0"/>
              <a:t>y </a:t>
            </a:r>
            <a:r>
              <a:rPr lang="es-ES_tradnl" dirty="0">
                <a:solidFill>
                  <a:srgbClr val="0070C0"/>
                </a:solidFill>
              </a:rPr>
              <a:t>BUFFERS </a:t>
            </a:r>
            <a:r>
              <a:rPr lang="es-ES_tradnl" dirty="0"/>
              <a:t>resultan significativos, pues su </a:t>
            </a:r>
            <a:r>
              <a:rPr lang="es-ES_tradnl" dirty="0" err="1"/>
              <a:t>F</a:t>
            </a:r>
            <a:r>
              <a:rPr lang="es-ES_tradnl" baseline="-25000" dirty="0" err="1"/>
              <a:t>ratio</a:t>
            </a:r>
            <a:r>
              <a:rPr lang="es-ES_tradnl" dirty="0"/>
              <a:t> es </a:t>
            </a:r>
            <a:r>
              <a:rPr lang="es-ES_tradnl" b="1" dirty="0"/>
              <a:t>mayor</a:t>
            </a:r>
            <a:r>
              <a:rPr lang="es-ES_tradnl" dirty="0"/>
              <a:t> que el valor en tablas de una F</a:t>
            </a:r>
            <a:r>
              <a:rPr lang="es-ES_tradnl" baseline="-25000" dirty="0"/>
              <a:t>2,9</a:t>
            </a:r>
            <a:r>
              <a:rPr lang="es-ES_tradnl" baseline="30000" dirty="0"/>
              <a:t> (</a:t>
            </a:r>
            <a:r>
              <a:rPr lang="es-ES_tradnl" baseline="30000" dirty="0">
                <a:sym typeface="Symbol" pitchFamily="18" charset="2"/>
              </a:rPr>
              <a:t>=0,05)</a:t>
            </a:r>
            <a:r>
              <a:rPr lang="es-ES_tradnl" baseline="-25000" dirty="0"/>
              <a:t> </a:t>
            </a:r>
            <a:r>
              <a:rPr lang="es-ES_tradnl" dirty="0"/>
              <a:t>.</a:t>
            </a:r>
          </a:p>
          <a:p>
            <a:pPr>
              <a:spcBef>
                <a:spcPct val="50000"/>
              </a:spcBef>
              <a:buClr>
                <a:srgbClr val="008000"/>
              </a:buClr>
              <a:buSzPct val="150000"/>
              <a:buFontTx/>
              <a:buChar char="•"/>
            </a:pPr>
            <a:r>
              <a:rPr lang="es-ES_tradnl" dirty="0"/>
              <a:t> Por el mismo motivo, </a:t>
            </a:r>
            <a:r>
              <a:rPr lang="es-ES_tradnl" b="1" dirty="0"/>
              <a:t>también</a:t>
            </a:r>
            <a:r>
              <a:rPr lang="es-ES_tradnl" dirty="0"/>
              <a:t> es significativo el efecto de la interacción </a:t>
            </a:r>
            <a:r>
              <a:rPr lang="es-ES_tradnl" dirty="0" err="1">
                <a:solidFill>
                  <a:srgbClr val="0070C0"/>
                </a:solidFill>
              </a:rPr>
              <a:t>FICHEROSxBUFFERS</a:t>
            </a:r>
            <a:r>
              <a:rPr lang="es-ES_tradnl" dirty="0">
                <a:solidFill>
                  <a:schemeClr val="tx2"/>
                </a:solidFill>
              </a:rPr>
              <a:t> </a:t>
            </a:r>
            <a:r>
              <a:rPr lang="es-ES_tradnl" dirty="0"/>
              <a:t>(F</a:t>
            </a:r>
            <a:r>
              <a:rPr lang="es-ES_tradnl" baseline="-25000" dirty="0"/>
              <a:t>4,9</a:t>
            </a:r>
            <a:r>
              <a:rPr lang="es-ES_tradnl" baseline="30000" dirty="0"/>
              <a:t> </a:t>
            </a:r>
            <a:r>
              <a:rPr lang="es-ES_tradnl" baseline="30000" dirty="0">
                <a:sym typeface="Symbol" pitchFamily="18" charset="2"/>
              </a:rPr>
              <a:t></a:t>
            </a:r>
            <a:r>
              <a:rPr lang="es-ES_tradnl" dirty="0"/>
              <a:t>)</a:t>
            </a:r>
          </a:p>
        </p:txBody>
      </p:sp>
    </p:spTree>
    <p:extLst>
      <p:ext uri="{BB962C8B-B14F-4D97-AF65-F5344CB8AC3E}">
        <p14:creationId xmlns:p14="http://schemas.microsoft.com/office/powerpoint/2010/main" val="4228061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674871"/>
                                        </p:tgtEl>
                                        <p:attrNameLst>
                                          <p:attrName>style.visibility</p:attrName>
                                        </p:attrNameLst>
                                      </p:cBhvr>
                                      <p:to>
                                        <p:strVal val="visible"/>
                                      </p:to>
                                    </p:set>
                                    <p:anim calcmode="lin" valueType="num">
                                      <p:cBhvr>
                                        <p:cTn id="7" dur="500" fill="hold"/>
                                        <p:tgtEl>
                                          <p:spTgt spid="674871"/>
                                        </p:tgtEl>
                                        <p:attrNameLst>
                                          <p:attrName>ppt_w</p:attrName>
                                        </p:attrNameLst>
                                      </p:cBhvr>
                                      <p:tavLst>
                                        <p:tav tm="0">
                                          <p:val>
                                            <p:strVal val="4*#ppt_w"/>
                                          </p:val>
                                        </p:tav>
                                        <p:tav tm="100000">
                                          <p:val>
                                            <p:strVal val="#ppt_w"/>
                                          </p:val>
                                        </p:tav>
                                      </p:tavLst>
                                    </p:anim>
                                    <p:anim calcmode="lin" valueType="num">
                                      <p:cBhvr>
                                        <p:cTn id="8" dur="500" fill="hold"/>
                                        <p:tgtEl>
                                          <p:spTgt spid="674871"/>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3" presetClass="entr" presetSubtype="32" fill="hold" grpId="0" nodeType="afterEffect">
                                  <p:stCondLst>
                                    <p:cond delay="0"/>
                                  </p:stCondLst>
                                  <p:childTnLst>
                                    <p:set>
                                      <p:cBhvr>
                                        <p:cTn id="11" dur="1" fill="hold">
                                          <p:stCondLst>
                                            <p:cond delay="0"/>
                                          </p:stCondLst>
                                        </p:cTn>
                                        <p:tgtEl>
                                          <p:spTgt spid="674872"/>
                                        </p:tgtEl>
                                        <p:attrNameLst>
                                          <p:attrName>style.visibility</p:attrName>
                                        </p:attrNameLst>
                                      </p:cBhvr>
                                      <p:to>
                                        <p:strVal val="visible"/>
                                      </p:to>
                                    </p:set>
                                    <p:anim calcmode="lin" valueType="num">
                                      <p:cBhvr>
                                        <p:cTn id="12" dur="500" fill="hold"/>
                                        <p:tgtEl>
                                          <p:spTgt spid="674872"/>
                                        </p:tgtEl>
                                        <p:attrNameLst>
                                          <p:attrName>ppt_w</p:attrName>
                                        </p:attrNameLst>
                                      </p:cBhvr>
                                      <p:tavLst>
                                        <p:tav tm="0">
                                          <p:val>
                                            <p:strVal val="4*#ppt_w"/>
                                          </p:val>
                                        </p:tav>
                                        <p:tav tm="100000">
                                          <p:val>
                                            <p:strVal val="#ppt_w"/>
                                          </p:val>
                                        </p:tav>
                                      </p:tavLst>
                                    </p:anim>
                                    <p:anim calcmode="lin" valueType="num">
                                      <p:cBhvr>
                                        <p:cTn id="13" dur="500" fill="hold"/>
                                        <p:tgtEl>
                                          <p:spTgt spid="674872"/>
                                        </p:tgtEl>
                                        <p:attrNameLst>
                                          <p:attrName>ppt_h</p:attrName>
                                        </p:attrNameLst>
                                      </p:cBhvr>
                                      <p:tavLst>
                                        <p:tav tm="0">
                                          <p:val>
                                            <p:strVal val="4*#ppt_h"/>
                                          </p:val>
                                        </p:tav>
                                        <p:tav tm="100000">
                                          <p:val>
                                            <p:strVal val="#ppt_h"/>
                                          </p:val>
                                        </p:tav>
                                      </p:tavLst>
                                    </p:anim>
                                  </p:childTnLst>
                                </p:cTn>
                              </p:par>
                            </p:childTnLst>
                          </p:cTn>
                        </p:par>
                        <p:par>
                          <p:cTn id="14" fill="hold">
                            <p:stCondLst>
                              <p:cond delay="1000"/>
                            </p:stCondLst>
                            <p:childTnLst>
                              <p:par>
                                <p:cTn id="15" presetID="23" presetClass="entr" presetSubtype="32" fill="hold" grpId="0" nodeType="afterEffect">
                                  <p:stCondLst>
                                    <p:cond delay="0"/>
                                  </p:stCondLst>
                                  <p:childTnLst>
                                    <p:set>
                                      <p:cBhvr>
                                        <p:cTn id="16" dur="1" fill="hold">
                                          <p:stCondLst>
                                            <p:cond delay="0"/>
                                          </p:stCondLst>
                                        </p:cTn>
                                        <p:tgtEl>
                                          <p:spTgt spid="674873"/>
                                        </p:tgtEl>
                                        <p:attrNameLst>
                                          <p:attrName>style.visibility</p:attrName>
                                        </p:attrNameLst>
                                      </p:cBhvr>
                                      <p:to>
                                        <p:strVal val="visible"/>
                                      </p:to>
                                    </p:set>
                                    <p:anim calcmode="lin" valueType="num">
                                      <p:cBhvr>
                                        <p:cTn id="17" dur="500" fill="hold"/>
                                        <p:tgtEl>
                                          <p:spTgt spid="674873"/>
                                        </p:tgtEl>
                                        <p:attrNameLst>
                                          <p:attrName>ppt_w</p:attrName>
                                        </p:attrNameLst>
                                      </p:cBhvr>
                                      <p:tavLst>
                                        <p:tav tm="0">
                                          <p:val>
                                            <p:strVal val="4*#ppt_w"/>
                                          </p:val>
                                        </p:tav>
                                        <p:tav tm="100000">
                                          <p:val>
                                            <p:strVal val="#ppt_w"/>
                                          </p:val>
                                        </p:tav>
                                      </p:tavLst>
                                    </p:anim>
                                    <p:anim calcmode="lin" valueType="num">
                                      <p:cBhvr>
                                        <p:cTn id="18" dur="500" fill="hold"/>
                                        <p:tgtEl>
                                          <p:spTgt spid="674873"/>
                                        </p:tgtEl>
                                        <p:attrNameLst>
                                          <p:attrName>ppt_h</p:attrName>
                                        </p:attrNameLst>
                                      </p:cBhvr>
                                      <p:tavLst>
                                        <p:tav tm="0">
                                          <p:val>
                                            <p:strVal val="4*#ppt_h"/>
                                          </p:val>
                                        </p:tav>
                                        <p:tav tm="100000">
                                          <p:val>
                                            <p:strVal val="#ppt_h"/>
                                          </p:val>
                                        </p:tav>
                                      </p:tavLst>
                                    </p:anim>
                                  </p:childTnLst>
                                </p:cTn>
                              </p:par>
                            </p:childTnLst>
                          </p:cTn>
                        </p:par>
                        <p:par>
                          <p:cTn id="19" fill="hold">
                            <p:stCondLst>
                              <p:cond delay="1500"/>
                            </p:stCondLst>
                            <p:childTnLst>
                              <p:par>
                                <p:cTn id="20" presetID="22" presetClass="entr" presetSubtype="1" fill="hold" grpId="0" nodeType="afterEffect">
                                  <p:stCondLst>
                                    <p:cond delay="2000"/>
                                  </p:stCondLst>
                                  <p:childTnLst>
                                    <p:set>
                                      <p:cBhvr>
                                        <p:cTn id="21" dur="1" fill="hold">
                                          <p:stCondLst>
                                            <p:cond delay="0"/>
                                          </p:stCondLst>
                                        </p:cTn>
                                        <p:tgtEl>
                                          <p:spTgt spid="674874"/>
                                        </p:tgtEl>
                                        <p:attrNameLst>
                                          <p:attrName>style.visibility</p:attrName>
                                        </p:attrNameLst>
                                      </p:cBhvr>
                                      <p:to>
                                        <p:strVal val="visible"/>
                                      </p:to>
                                    </p:set>
                                    <p:animEffect transition="in" filter="wipe(up)">
                                      <p:cBhvr>
                                        <p:cTn id="22" dur="2000"/>
                                        <p:tgtEl>
                                          <p:spTgt spid="67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71" grpId="0" autoUpdateAnimBg="0"/>
      <p:bldP spid="674872" grpId="0" autoUpdateAnimBg="0"/>
      <p:bldP spid="674873" grpId="0" autoUpdateAnimBg="0"/>
      <p:bldP spid="674874"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A76D0A69-0350-4E46-8ED4-5947E0A5D3FD}"/>
              </a:ext>
            </a:extLst>
          </p:cNvPr>
          <p:cNvPicPr>
            <a:picLocks noChangeAspect="1"/>
          </p:cNvPicPr>
          <p:nvPr/>
        </p:nvPicPr>
        <p:blipFill>
          <a:blip r:embed="rId2"/>
          <a:stretch>
            <a:fillRect/>
          </a:stretch>
        </p:blipFill>
        <p:spPr>
          <a:xfrm>
            <a:off x="8172400" y="45721"/>
            <a:ext cx="879685" cy="879685"/>
          </a:xfrm>
          <a:prstGeom prst="rect">
            <a:avLst/>
          </a:prstGeom>
        </p:spPr>
      </p:pic>
      <p:sp>
        <p:nvSpPr>
          <p:cNvPr id="2" name="Título 1">
            <a:extLst>
              <a:ext uri="{FF2B5EF4-FFF2-40B4-BE49-F238E27FC236}">
                <a16:creationId xmlns:a16="http://schemas.microsoft.com/office/drawing/2014/main" id="{99B1AA60-42F6-8041-AB75-27683F648314}"/>
              </a:ext>
            </a:extLst>
          </p:cNvPr>
          <p:cNvSpPr>
            <a:spLocks noGrp="1"/>
          </p:cNvSpPr>
          <p:nvPr>
            <p:ph type="title"/>
          </p:nvPr>
        </p:nvSpPr>
        <p:spPr/>
        <p:txBody>
          <a:bodyPr/>
          <a:lstStyle/>
          <a:p>
            <a:r>
              <a:rPr lang="es-ES" dirty="0"/>
              <a:t>Tabla de medias</a:t>
            </a:r>
          </a:p>
        </p:txBody>
      </p:sp>
      <p:graphicFrame>
        <p:nvGraphicFramePr>
          <p:cNvPr id="4" name="Tabla 3">
            <a:extLst>
              <a:ext uri="{FF2B5EF4-FFF2-40B4-BE49-F238E27FC236}">
                <a16:creationId xmlns:a16="http://schemas.microsoft.com/office/drawing/2014/main" id="{2F589248-373A-1F49-8B07-268900A65E39}"/>
              </a:ext>
            </a:extLst>
          </p:cNvPr>
          <p:cNvGraphicFramePr>
            <a:graphicFrameLocks noGrp="1"/>
          </p:cNvGraphicFramePr>
          <p:nvPr>
            <p:extLst>
              <p:ext uri="{D42A27DB-BD31-4B8C-83A1-F6EECF244321}">
                <p14:modId xmlns:p14="http://schemas.microsoft.com/office/powerpoint/2010/main" val="3120370507"/>
              </p:ext>
            </p:extLst>
          </p:nvPr>
        </p:nvGraphicFramePr>
        <p:xfrm>
          <a:off x="467214" y="733214"/>
          <a:ext cx="7704858" cy="5547360"/>
        </p:xfrm>
        <a:graphic>
          <a:graphicData uri="http://schemas.openxmlformats.org/drawingml/2006/table">
            <a:tbl>
              <a:tblPr/>
              <a:tblGrid>
                <a:gridCol w="1284143">
                  <a:extLst>
                    <a:ext uri="{9D8B030D-6E8A-4147-A177-3AD203B41FA5}">
                      <a16:colId xmlns:a16="http://schemas.microsoft.com/office/drawing/2014/main" val="398007870"/>
                    </a:ext>
                  </a:extLst>
                </a:gridCol>
                <a:gridCol w="1284143">
                  <a:extLst>
                    <a:ext uri="{9D8B030D-6E8A-4147-A177-3AD203B41FA5}">
                      <a16:colId xmlns:a16="http://schemas.microsoft.com/office/drawing/2014/main" val="3906250273"/>
                    </a:ext>
                  </a:extLst>
                </a:gridCol>
                <a:gridCol w="1284143">
                  <a:extLst>
                    <a:ext uri="{9D8B030D-6E8A-4147-A177-3AD203B41FA5}">
                      <a16:colId xmlns:a16="http://schemas.microsoft.com/office/drawing/2014/main" val="1229846254"/>
                    </a:ext>
                  </a:extLst>
                </a:gridCol>
                <a:gridCol w="1284143">
                  <a:extLst>
                    <a:ext uri="{9D8B030D-6E8A-4147-A177-3AD203B41FA5}">
                      <a16:colId xmlns:a16="http://schemas.microsoft.com/office/drawing/2014/main" val="4176940715"/>
                    </a:ext>
                  </a:extLst>
                </a:gridCol>
                <a:gridCol w="1284143">
                  <a:extLst>
                    <a:ext uri="{9D8B030D-6E8A-4147-A177-3AD203B41FA5}">
                      <a16:colId xmlns:a16="http://schemas.microsoft.com/office/drawing/2014/main" val="2647839838"/>
                    </a:ext>
                  </a:extLst>
                </a:gridCol>
                <a:gridCol w="1284143">
                  <a:extLst>
                    <a:ext uri="{9D8B030D-6E8A-4147-A177-3AD203B41FA5}">
                      <a16:colId xmlns:a16="http://schemas.microsoft.com/office/drawing/2014/main" val="4052138449"/>
                    </a:ext>
                  </a:extLst>
                </a:gridCol>
              </a:tblGrid>
              <a:tr h="411485">
                <a:tc>
                  <a:txBody>
                    <a:bodyPr/>
                    <a:lstStyle/>
                    <a:p>
                      <a:br>
                        <a:rPr lang="es-ES" sz="1400" b="1" dirty="0">
                          <a:effectLst/>
                          <a:latin typeface="Consolas" panose="020B0609020204030204" pitchFamily="49" charset="0"/>
                          <a:cs typeface="Consolas" panose="020B0609020204030204" pitchFamily="49" charset="0"/>
                        </a:rPr>
                      </a:b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tc>
                  <a:txBody>
                    <a:bodyPr/>
                    <a:lstStyle/>
                    <a:p>
                      <a:br>
                        <a:rPr lang="es-ES" sz="1400" b="1" dirty="0">
                          <a:effectLst/>
                          <a:latin typeface="Consolas" panose="020B0609020204030204" pitchFamily="49" charset="0"/>
                          <a:cs typeface="Consolas" panose="020B0609020204030204" pitchFamily="49" charset="0"/>
                        </a:rPr>
                      </a:b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tc>
                  <a:txBody>
                    <a:bodyPr/>
                    <a:lstStyle/>
                    <a:p>
                      <a:br>
                        <a:rPr lang="es-ES" sz="1400" b="1" dirty="0">
                          <a:effectLst/>
                          <a:latin typeface="Consolas" panose="020B0609020204030204" pitchFamily="49" charset="0"/>
                          <a:cs typeface="Consolas" panose="020B0609020204030204" pitchFamily="49" charset="0"/>
                        </a:rPr>
                      </a:b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tc>
                  <a:txBody>
                    <a:bodyPr/>
                    <a:lstStyle/>
                    <a:p>
                      <a:r>
                        <a:rPr lang="es-ES" sz="1400" b="1" i="1">
                          <a:effectLst/>
                          <a:latin typeface="Consolas" panose="020B0609020204030204" pitchFamily="49" charset="0"/>
                          <a:cs typeface="Consolas" panose="020B0609020204030204" pitchFamily="49" charset="0"/>
                        </a:rPr>
                        <a:t>Error</a:t>
                      </a:r>
                      <a:endParaRPr lang="es-ES" sz="1400" b="1">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tc>
                  <a:txBody>
                    <a:bodyPr/>
                    <a:lstStyle/>
                    <a:p>
                      <a:r>
                        <a:rPr lang="es-ES" sz="1400" b="1" i="1">
                          <a:effectLst/>
                          <a:latin typeface="Consolas" panose="020B0609020204030204" pitchFamily="49" charset="0"/>
                          <a:cs typeface="Consolas" panose="020B0609020204030204" pitchFamily="49" charset="0"/>
                        </a:rPr>
                        <a:t>Límite</a:t>
                      </a:r>
                      <a:endParaRPr lang="es-ES" sz="1400" b="1">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tc>
                  <a:txBody>
                    <a:bodyPr/>
                    <a:lstStyle/>
                    <a:p>
                      <a:r>
                        <a:rPr lang="es-ES" sz="1400" b="1" i="1" dirty="0">
                          <a:effectLst/>
                          <a:latin typeface="Consolas" panose="020B0609020204030204" pitchFamily="49" charset="0"/>
                          <a:cs typeface="Consolas" panose="020B0609020204030204" pitchFamily="49" charset="0"/>
                        </a:rPr>
                        <a:t>Límite</a:t>
                      </a: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7620" cap="flat" cmpd="sng" algn="ctr">
                      <a:solidFill>
                        <a:srgbClr val="CBCBCB"/>
                      </a:solidFill>
                      <a:prstDash val="solid"/>
                      <a:round/>
                      <a:headEnd type="none" w="med" len="med"/>
                      <a:tailEnd type="none" w="med" len="med"/>
                    </a:lnB>
                    <a:solidFill>
                      <a:schemeClr val="bg2"/>
                    </a:solidFill>
                  </a:tcPr>
                </a:tc>
                <a:extLst>
                  <a:ext uri="{0D108BD9-81ED-4DB2-BD59-A6C34878D82A}">
                    <a16:rowId xmlns:a16="http://schemas.microsoft.com/office/drawing/2014/main" val="2344771308"/>
                  </a:ext>
                </a:extLst>
              </a:tr>
              <a:tr h="205742">
                <a:tc>
                  <a:txBody>
                    <a:bodyPr/>
                    <a:lstStyle/>
                    <a:p>
                      <a:r>
                        <a:rPr lang="es-ES" sz="1400" b="1" i="1">
                          <a:effectLst/>
                          <a:latin typeface="Consolas" panose="020B0609020204030204" pitchFamily="49" charset="0"/>
                          <a:cs typeface="Consolas" panose="020B0609020204030204" pitchFamily="49" charset="0"/>
                        </a:rPr>
                        <a:t>Nivel</a:t>
                      </a:r>
                      <a:endParaRPr lang="es-ES" sz="1400" b="1">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tc>
                  <a:txBody>
                    <a:bodyPr/>
                    <a:lstStyle/>
                    <a:p>
                      <a:r>
                        <a:rPr lang="es-ES" sz="1400" b="1" i="1">
                          <a:effectLst/>
                          <a:latin typeface="Consolas" panose="020B0609020204030204" pitchFamily="49" charset="0"/>
                          <a:cs typeface="Consolas" panose="020B0609020204030204" pitchFamily="49" charset="0"/>
                        </a:rPr>
                        <a:t>Casos</a:t>
                      </a:r>
                      <a:endParaRPr lang="es-ES" sz="1400" b="1">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tc>
                  <a:txBody>
                    <a:bodyPr/>
                    <a:lstStyle/>
                    <a:p>
                      <a:r>
                        <a:rPr lang="es-ES" sz="1400" b="1" i="1" dirty="0">
                          <a:effectLst/>
                          <a:latin typeface="Consolas" panose="020B0609020204030204" pitchFamily="49" charset="0"/>
                          <a:cs typeface="Consolas" panose="020B0609020204030204" pitchFamily="49" charset="0"/>
                        </a:rPr>
                        <a:t>Media</a:t>
                      </a: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tc>
                  <a:txBody>
                    <a:bodyPr/>
                    <a:lstStyle/>
                    <a:p>
                      <a:r>
                        <a:rPr lang="es-ES" sz="1400" b="1" i="1" dirty="0" err="1">
                          <a:effectLst/>
                          <a:latin typeface="Consolas" panose="020B0609020204030204" pitchFamily="49" charset="0"/>
                          <a:cs typeface="Consolas" panose="020B0609020204030204" pitchFamily="49" charset="0"/>
                        </a:rPr>
                        <a:t>Est</a:t>
                      </a:r>
                      <a:r>
                        <a:rPr lang="es-ES" sz="1400" b="1" i="1" dirty="0">
                          <a:effectLst/>
                          <a:latin typeface="Consolas" panose="020B0609020204030204" pitchFamily="49" charset="0"/>
                          <a:cs typeface="Consolas" panose="020B0609020204030204" pitchFamily="49" charset="0"/>
                        </a:rPr>
                        <a:t>.</a:t>
                      </a: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tc>
                  <a:txBody>
                    <a:bodyPr/>
                    <a:lstStyle/>
                    <a:p>
                      <a:r>
                        <a:rPr lang="es-ES" sz="1400" b="1" i="1" dirty="0">
                          <a:effectLst/>
                          <a:latin typeface="Consolas" panose="020B0609020204030204" pitchFamily="49" charset="0"/>
                          <a:cs typeface="Consolas" panose="020B0609020204030204" pitchFamily="49" charset="0"/>
                        </a:rPr>
                        <a:t>Inferior</a:t>
                      </a: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tc>
                  <a:txBody>
                    <a:bodyPr/>
                    <a:lstStyle/>
                    <a:p>
                      <a:r>
                        <a:rPr lang="es-ES" sz="1400" b="1" i="1" dirty="0">
                          <a:effectLst/>
                          <a:latin typeface="Consolas" panose="020B0609020204030204" pitchFamily="49" charset="0"/>
                          <a:cs typeface="Consolas" panose="020B0609020204030204" pitchFamily="49" charset="0"/>
                        </a:rPr>
                        <a:t>Superior</a:t>
                      </a:r>
                      <a:endParaRPr lang="es-ES" sz="1400" b="1" dirty="0">
                        <a:effectLst/>
                        <a:latin typeface="Consolas" panose="020B0609020204030204" pitchFamily="49" charset="0"/>
                        <a:cs typeface="Consolas" panose="020B0609020204030204" pitchFamily="49" charset="0"/>
                      </a:endParaRPr>
                    </a:p>
                  </a:txBody>
                  <a:tcPr marL="40733" marR="40733" marT="0" marB="0" anchor="ctr">
                    <a:lnL w="7620" cap="flat" cmpd="sng" algn="ctr">
                      <a:solidFill>
                        <a:srgbClr val="CBCBCB"/>
                      </a:solidFill>
                      <a:prstDash val="solid"/>
                      <a:round/>
                      <a:headEnd type="none" w="med" len="med"/>
                      <a:tailEnd type="none" w="med" len="med"/>
                    </a:lnL>
                    <a:lnR w="7620" cap="flat" cmpd="sng" algn="ctr">
                      <a:solidFill>
                        <a:srgbClr val="CBCBCB"/>
                      </a:solidFill>
                      <a:prstDash val="solid"/>
                      <a:round/>
                      <a:headEnd type="none" w="med" len="med"/>
                      <a:tailEnd type="none" w="med" len="med"/>
                    </a:lnR>
                    <a:lnT w="7620"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solidFill>
                      <a:schemeClr val="bg2"/>
                    </a:solidFill>
                  </a:tcPr>
                </a:tc>
                <a:extLst>
                  <a:ext uri="{0D108BD9-81ED-4DB2-BD59-A6C34878D82A}">
                    <a16:rowId xmlns:a16="http://schemas.microsoft.com/office/drawing/2014/main" val="1032435007"/>
                  </a:ext>
                </a:extLst>
              </a:tr>
              <a:tr h="411485">
                <a:tc>
                  <a:txBody>
                    <a:bodyPr/>
                    <a:lstStyle/>
                    <a:p>
                      <a:r>
                        <a:rPr lang="es-ES" sz="1400" b="1" dirty="0">
                          <a:effectLst/>
                          <a:latin typeface="Consolas" panose="020B0609020204030204" pitchFamily="49" charset="0"/>
                          <a:cs typeface="Consolas" panose="020B0609020204030204" pitchFamily="49" charset="0"/>
                        </a:rPr>
                        <a:t>MEDIA GLOBAL</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2,74</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dirty="0">
                          <a:effectLst/>
                          <a:latin typeface="Consolas" panose="020B0609020204030204" pitchFamily="49" charset="0"/>
                          <a:cs typeface="Consolas" panose="020B0609020204030204" pitchFamily="49" charset="0"/>
                        </a:rPr>
                      </a:br>
                      <a:endParaRPr lang="es-ES" sz="1400" dirty="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dirty="0">
                          <a:effectLst/>
                          <a:latin typeface="Consolas" panose="020B0609020204030204" pitchFamily="49" charset="0"/>
                          <a:cs typeface="Consolas" panose="020B0609020204030204" pitchFamily="49" charset="0"/>
                        </a:rPr>
                      </a:br>
                      <a:endParaRPr lang="es-ES" sz="1400" dirty="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dirty="0">
                          <a:effectLst/>
                          <a:latin typeface="Consolas" panose="020B0609020204030204" pitchFamily="49" charset="0"/>
                          <a:cs typeface="Consolas" panose="020B0609020204030204" pitchFamily="49" charset="0"/>
                        </a:rPr>
                      </a:br>
                      <a:endParaRPr lang="es-ES" sz="1400" dirty="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4083028943"/>
                  </a:ext>
                </a:extLst>
              </a:tr>
              <a:tr h="411485">
                <a:tc>
                  <a:txBody>
                    <a:bodyPr/>
                    <a:lstStyle/>
                    <a:p>
                      <a:r>
                        <a:rPr lang="es-ES" sz="1400" b="1" dirty="0">
                          <a:effectLst/>
                          <a:latin typeface="Consolas" panose="020B0609020204030204" pitchFamily="49" charset="0"/>
                          <a:cs typeface="Consolas" panose="020B0609020204030204" pitchFamily="49" charset="0"/>
                        </a:rPr>
                        <a:t>FICHEROS</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dirty="0">
                          <a:effectLst/>
                          <a:latin typeface="Consolas" panose="020B0609020204030204" pitchFamily="49" charset="0"/>
                          <a:cs typeface="Consolas" panose="020B0609020204030204" pitchFamily="49" charset="0"/>
                        </a:rPr>
                      </a:br>
                      <a:endParaRPr lang="es-ES" sz="1400" dirty="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846174142"/>
                  </a:ext>
                </a:extLst>
              </a:tr>
              <a:tr h="205742">
                <a:tc>
                  <a:txBody>
                    <a:bodyPr/>
                    <a:lstStyle/>
                    <a:p>
                      <a:r>
                        <a:rPr lang="es-ES" sz="1400">
                          <a:effectLst/>
                          <a:latin typeface="Consolas" panose="020B0609020204030204" pitchFamily="49" charset="0"/>
                          <a:cs typeface="Consolas" panose="020B0609020204030204" pitchFamily="49" charset="0"/>
                        </a:rPr>
                        <a:t>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2,12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1,96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2,28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3965633286"/>
                  </a:ext>
                </a:extLst>
              </a:tr>
              <a:tr h="205742">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2,44</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2,76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040879600"/>
                  </a:ext>
                </a:extLst>
              </a:tr>
              <a:tr h="205742">
                <a:tc>
                  <a:txBody>
                    <a:bodyPr/>
                    <a:lstStyle/>
                    <a:p>
                      <a:r>
                        <a:rPr lang="es-ES" sz="1400">
                          <a:effectLst/>
                          <a:latin typeface="Consolas" panose="020B0609020204030204" pitchFamily="49" charset="0"/>
                          <a:cs typeface="Consolas" panose="020B0609020204030204" pitchFamily="49" charset="0"/>
                        </a:rPr>
                        <a:t>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dirty="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3,34</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3,66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3862290620"/>
                  </a:ext>
                </a:extLst>
              </a:tr>
              <a:tr h="411485">
                <a:tc>
                  <a:txBody>
                    <a:bodyPr/>
                    <a:lstStyle/>
                    <a:p>
                      <a:r>
                        <a:rPr lang="es-ES" sz="1400" b="1" dirty="0">
                          <a:effectLst/>
                          <a:latin typeface="Consolas" panose="020B0609020204030204" pitchFamily="49" charset="0"/>
                          <a:cs typeface="Consolas" panose="020B0609020204030204" pitchFamily="49" charset="0"/>
                        </a:rPr>
                        <a:t>BUFFERS</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dirty="0">
                          <a:effectLst/>
                          <a:latin typeface="Consolas" panose="020B0609020204030204" pitchFamily="49" charset="0"/>
                          <a:cs typeface="Consolas" panose="020B0609020204030204" pitchFamily="49" charset="0"/>
                        </a:rPr>
                      </a:br>
                      <a:endParaRPr lang="es-ES" sz="1400" dirty="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3514862401"/>
                  </a:ext>
                </a:extLst>
              </a:tr>
              <a:tr h="205742">
                <a:tc>
                  <a:txBody>
                    <a:bodyPr/>
                    <a:lstStyle/>
                    <a:p>
                      <a:r>
                        <a:rPr lang="es-ES" sz="1400">
                          <a:effectLst/>
                          <a:latin typeface="Consolas" panose="020B0609020204030204" pitchFamily="49" charset="0"/>
                          <a:cs typeface="Consolas" panose="020B0609020204030204" pitchFamily="49" charset="0"/>
                        </a:rPr>
                        <a:t>10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3,17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3,33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1409800530"/>
                  </a:ext>
                </a:extLst>
              </a:tr>
              <a:tr h="205742">
                <a:tc>
                  <a:txBody>
                    <a:bodyPr/>
                    <a:lstStyle/>
                    <a:p>
                      <a:r>
                        <a:rPr lang="es-ES" sz="1400">
                          <a:effectLst/>
                          <a:latin typeface="Consolas" panose="020B0609020204030204" pitchFamily="49" charset="0"/>
                          <a:cs typeface="Consolas" panose="020B0609020204030204" pitchFamily="49" charset="0"/>
                        </a:rPr>
                        <a:t>20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2,58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2,42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2,74</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264419360"/>
                  </a:ext>
                </a:extLst>
              </a:tr>
              <a:tr h="205742">
                <a:tc>
                  <a:txBody>
                    <a:bodyPr/>
                    <a:lstStyle/>
                    <a:p>
                      <a:r>
                        <a:rPr lang="es-ES" sz="1400">
                          <a:effectLst/>
                          <a:latin typeface="Consolas" panose="020B0609020204030204" pitchFamily="49" charset="0"/>
                          <a:cs typeface="Consolas" panose="020B0609020204030204" pitchFamily="49" charset="0"/>
                        </a:rPr>
                        <a:t>30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2,47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,0701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2,31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2,63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587630938"/>
                  </a:ext>
                </a:extLst>
              </a:tr>
              <a:tr h="411485">
                <a:tc>
                  <a:txBody>
                    <a:bodyPr/>
                    <a:lstStyle/>
                    <a:p>
                      <a:r>
                        <a:rPr lang="es-ES" sz="1400" b="1" dirty="0">
                          <a:effectLst/>
                          <a:latin typeface="Consolas" panose="020B0609020204030204" pitchFamily="49" charset="0"/>
                          <a:cs typeface="Consolas" panose="020B0609020204030204" pitchFamily="49" charset="0"/>
                        </a:rPr>
                        <a:t>FICHEROS por BUFFERS</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br>
                        <a:rPr lang="es-ES" sz="1400">
                          <a:effectLst/>
                          <a:latin typeface="Consolas" panose="020B0609020204030204" pitchFamily="49" charset="0"/>
                          <a:cs typeface="Consolas" panose="020B0609020204030204" pitchFamily="49" charset="0"/>
                        </a:rPr>
                      </a:br>
                      <a:endParaRPr lang="es-ES" sz="1400">
                        <a:effectLst/>
                        <a:latin typeface="Consolas" panose="020B0609020204030204" pitchFamily="49" charset="0"/>
                        <a:cs typeface="Consolas" panose="020B0609020204030204" pitchFamily="49" charset="0"/>
                      </a:endParaRP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557096773"/>
                  </a:ext>
                </a:extLst>
              </a:tr>
              <a:tr h="205742">
                <a:tc>
                  <a:txBody>
                    <a:bodyPr/>
                    <a:lstStyle/>
                    <a:p>
                      <a:r>
                        <a:rPr lang="es-ES" sz="1400">
                          <a:effectLst/>
                          <a:latin typeface="Consolas" panose="020B0609020204030204" pitchFamily="49" charset="0"/>
                          <a:cs typeface="Consolas" panose="020B0609020204030204" pitchFamily="49" charset="0"/>
                        </a:rPr>
                        <a:t>1,10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2,55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2,28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2,82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079772028"/>
                  </a:ext>
                </a:extLst>
              </a:tr>
              <a:tr h="205742">
                <a:tc>
                  <a:txBody>
                    <a:bodyPr/>
                    <a:lstStyle/>
                    <a:p>
                      <a:r>
                        <a:rPr lang="es-ES" sz="1400">
                          <a:effectLst/>
                          <a:latin typeface="Consolas" panose="020B0609020204030204" pitchFamily="49" charset="0"/>
                          <a:cs typeface="Consolas" panose="020B0609020204030204" pitchFamily="49" charset="0"/>
                        </a:rPr>
                        <a:t>1,20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1,83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2,37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529419705"/>
                  </a:ext>
                </a:extLst>
              </a:tr>
              <a:tr h="205742">
                <a:tc>
                  <a:txBody>
                    <a:bodyPr/>
                    <a:lstStyle/>
                    <a:p>
                      <a:r>
                        <a:rPr lang="es-ES" sz="1400">
                          <a:effectLst/>
                          <a:latin typeface="Consolas" panose="020B0609020204030204" pitchFamily="49" charset="0"/>
                          <a:cs typeface="Consolas" panose="020B0609020204030204" pitchFamily="49" charset="0"/>
                        </a:rPr>
                        <a:t>1,30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1,43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1,97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1671713171"/>
                  </a:ext>
                </a:extLst>
              </a:tr>
              <a:tr h="205742">
                <a:tc>
                  <a:txBody>
                    <a:bodyPr/>
                    <a:lstStyle/>
                    <a:p>
                      <a:r>
                        <a:rPr lang="es-ES" sz="1400">
                          <a:effectLst/>
                          <a:latin typeface="Consolas" panose="020B0609020204030204" pitchFamily="49" charset="0"/>
                          <a:cs typeface="Consolas" panose="020B0609020204030204" pitchFamily="49" charset="0"/>
                        </a:rPr>
                        <a:t>2,10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3,15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2,88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3,42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3853551880"/>
                  </a:ext>
                </a:extLst>
              </a:tr>
              <a:tr h="205742">
                <a:tc>
                  <a:txBody>
                    <a:bodyPr/>
                    <a:lstStyle/>
                    <a:p>
                      <a:r>
                        <a:rPr lang="es-ES" sz="1400">
                          <a:effectLst/>
                          <a:latin typeface="Consolas" panose="020B0609020204030204" pitchFamily="49" charset="0"/>
                          <a:cs typeface="Consolas" panose="020B0609020204030204" pitchFamily="49" charset="0"/>
                        </a:rPr>
                        <a:t>2,20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2,6</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2,33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2,87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4128358812"/>
                  </a:ext>
                </a:extLst>
              </a:tr>
              <a:tr h="205742">
                <a:tc>
                  <a:txBody>
                    <a:bodyPr/>
                    <a:lstStyle/>
                    <a:p>
                      <a:r>
                        <a:rPr lang="es-ES" sz="1400">
                          <a:effectLst/>
                          <a:latin typeface="Consolas" panose="020B0609020204030204" pitchFamily="49" charset="0"/>
                          <a:cs typeface="Consolas" panose="020B0609020204030204" pitchFamily="49" charset="0"/>
                        </a:rPr>
                        <a:t>2,30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2,05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1,78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2,32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3834446129"/>
                  </a:ext>
                </a:extLst>
              </a:tr>
              <a:tr h="205742">
                <a:tc>
                  <a:txBody>
                    <a:bodyPr/>
                    <a:lstStyle/>
                    <a:p>
                      <a:r>
                        <a:rPr lang="es-ES" sz="1400">
                          <a:effectLst/>
                          <a:latin typeface="Consolas" panose="020B0609020204030204" pitchFamily="49" charset="0"/>
                          <a:cs typeface="Consolas" panose="020B0609020204030204" pitchFamily="49" charset="0"/>
                        </a:rPr>
                        <a:t>3,10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3,53</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4,07</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1235430898"/>
                  </a:ext>
                </a:extLst>
              </a:tr>
              <a:tr h="205742">
                <a:tc>
                  <a:txBody>
                    <a:bodyPr/>
                    <a:lstStyle/>
                    <a:p>
                      <a:r>
                        <a:rPr lang="es-ES" sz="1400">
                          <a:effectLst/>
                          <a:latin typeface="Consolas" panose="020B0609020204030204" pitchFamily="49" charset="0"/>
                          <a:cs typeface="Consolas" panose="020B0609020204030204" pitchFamily="49" charset="0"/>
                        </a:rPr>
                        <a:t>3,20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3,05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2,78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3,32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598966588"/>
                  </a:ext>
                </a:extLst>
              </a:tr>
              <a:tr h="205742">
                <a:tc>
                  <a:txBody>
                    <a:bodyPr/>
                    <a:lstStyle/>
                    <a:p>
                      <a:r>
                        <a:rPr lang="es-ES" sz="1400">
                          <a:effectLst/>
                          <a:latin typeface="Consolas" panose="020B0609020204030204" pitchFamily="49" charset="0"/>
                          <a:cs typeface="Consolas" panose="020B0609020204030204" pitchFamily="49" charset="0"/>
                        </a:rPr>
                        <a:t>3,30</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3,65</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,121</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a:effectLst/>
                          <a:latin typeface="Consolas" panose="020B0609020204030204" pitchFamily="49" charset="0"/>
                          <a:cs typeface="Consolas" panose="020B0609020204030204" pitchFamily="49" charset="0"/>
                        </a:rPr>
                        <a:t>3,38</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tc>
                  <a:txBody>
                    <a:bodyPr/>
                    <a:lstStyle/>
                    <a:p>
                      <a:r>
                        <a:rPr lang="es-ES" sz="1400" dirty="0">
                          <a:effectLst/>
                          <a:latin typeface="Consolas" panose="020B0609020204030204" pitchFamily="49" charset="0"/>
                          <a:cs typeface="Consolas" panose="020B0609020204030204" pitchFamily="49" charset="0"/>
                        </a:rPr>
                        <a:t>3,92</a:t>
                      </a:r>
                    </a:p>
                  </a:txBody>
                  <a:tcPr marL="40733" marR="40733" marT="0" marB="0" anchor="ctr">
                    <a:lnL w="9525" cap="flat" cmpd="sng" algn="ctr">
                      <a:solidFill>
                        <a:srgbClr val="CBCBCB"/>
                      </a:solidFill>
                      <a:prstDash val="solid"/>
                      <a:round/>
                      <a:headEnd type="none" w="med" len="med"/>
                      <a:tailEnd type="none" w="med" len="med"/>
                    </a:lnL>
                    <a:lnR w="9525" cap="flat" cmpd="sng" algn="ctr">
                      <a:solidFill>
                        <a:srgbClr val="CBCBCB"/>
                      </a:solidFill>
                      <a:prstDash val="solid"/>
                      <a:round/>
                      <a:headEnd type="none" w="med" len="med"/>
                      <a:tailEnd type="none" w="med" len="med"/>
                    </a:lnR>
                    <a:lnT w="9525" cap="flat" cmpd="sng" algn="ctr">
                      <a:solidFill>
                        <a:srgbClr val="CBCBCB"/>
                      </a:solidFill>
                      <a:prstDash val="solid"/>
                      <a:round/>
                      <a:headEnd type="none" w="med" len="med"/>
                      <a:tailEnd type="none" w="med" len="med"/>
                    </a:lnT>
                    <a:lnB w="9525" cap="flat" cmpd="sng" algn="ctr">
                      <a:solidFill>
                        <a:srgbClr val="CBCBCB"/>
                      </a:solidFill>
                      <a:prstDash val="solid"/>
                      <a:round/>
                      <a:headEnd type="none" w="med" len="med"/>
                      <a:tailEnd type="none" w="med" len="med"/>
                    </a:lnB>
                  </a:tcPr>
                </a:tc>
                <a:extLst>
                  <a:ext uri="{0D108BD9-81ED-4DB2-BD59-A6C34878D82A}">
                    <a16:rowId xmlns:a16="http://schemas.microsoft.com/office/drawing/2014/main" val="2499150520"/>
                  </a:ext>
                </a:extLst>
              </a:tr>
            </a:tbl>
          </a:graphicData>
        </a:graphic>
      </p:graphicFrame>
    </p:spTree>
    <p:extLst>
      <p:ext uri="{BB962C8B-B14F-4D97-AF65-F5344CB8AC3E}">
        <p14:creationId xmlns:p14="http://schemas.microsoft.com/office/powerpoint/2010/main" val="2498706211"/>
      </p:ext>
    </p:extLst>
  </p:cSld>
  <p:clrMapOvr>
    <a:masterClrMapping/>
  </p:clrMapOvr>
  <p:transition>
    <p:zoom/>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866" name="Rectangle 2">
            <a:extLst>
              <a:ext uri="{FF2B5EF4-FFF2-40B4-BE49-F238E27FC236}">
                <a16:creationId xmlns:a16="http://schemas.microsoft.com/office/drawing/2014/main" id="{6F560027-CD70-FF4C-9D0B-529E4F34995B}"/>
              </a:ext>
            </a:extLst>
          </p:cNvPr>
          <p:cNvSpPr>
            <a:spLocks noGrp="1" noChangeArrowheads="1"/>
          </p:cNvSpPr>
          <p:nvPr>
            <p:ph type="title"/>
          </p:nvPr>
        </p:nvSpPr>
        <p:spPr/>
        <p:txBody>
          <a:bodyPr/>
          <a:lstStyle/>
          <a:p>
            <a:r>
              <a:rPr lang="es-ES_tradnl" altLang="es-ES" dirty="0">
                <a:ea typeface="Times New Roman" panose="02020603050405020304" pitchFamily="18" charset="0"/>
                <a:cs typeface="Times New Roman" panose="02020603050405020304" pitchFamily="18" charset="0"/>
              </a:rPr>
              <a:t>Análisis efecto FICHEROS: Intervalos LSD</a:t>
            </a:r>
            <a:endParaRPr lang="es-ES" altLang="es-ES" dirty="0">
              <a:ea typeface="Times New Roman" panose="02020603050405020304" pitchFamily="18" charset="0"/>
              <a:cs typeface="Times New Roman" panose="02020603050405020304" pitchFamily="18" charset="0"/>
            </a:endParaRPr>
          </a:p>
        </p:txBody>
      </p:sp>
      <p:sp>
        <p:nvSpPr>
          <p:cNvPr id="676868" name="Text Box 4">
            <a:extLst>
              <a:ext uri="{FF2B5EF4-FFF2-40B4-BE49-F238E27FC236}">
                <a16:creationId xmlns:a16="http://schemas.microsoft.com/office/drawing/2014/main" id="{8D1162AC-D22B-E54B-ADB9-410F7674BDED}"/>
              </a:ext>
            </a:extLst>
          </p:cNvPr>
          <p:cNvSpPr txBox="1">
            <a:spLocks noChangeArrowheads="1"/>
          </p:cNvSpPr>
          <p:nvPr/>
        </p:nvSpPr>
        <p:spPr bwMode="auto">
          <a:xfrm>
            <a:off x="228600" y="762000"/>
            <a:ext cx="8610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a:t>Por ser un factor </a:t>
            </a:r>
            <a:r>
              <a:rPr lang="es-ES_tradnl" altLang="es-ES" u="sng"/>
              <a:t>cualitativo</a:t>
            </a:r>
            <a:r>
              <a:rPr lang="es-ES_tradnl" altLang="es-ES"/>
              <a:t>: ¿Entre que distribuciones de los FICHEROS hay diferencias?</a:t>
            </a:r>
            <a:endParaRPr lang="es-ES" altLang="es-ES"/>
          </a:p>
        </p:txBody>
      </p:sp>
      <p:graphicFrame>
        <p:nvGraphicFramePr>
          <p:cNvPr id="676869" name="Object 5">
            <a:extLst>
              <a:ext uri="{FF2B5EF4-FFF2-40B4-BE49-F238E27FC236}">
                <a16:creationId xmlns:a16="http://schemas.microsoft.com/office/drawing/2014/main" id="{69FB182A-BD9B-2247-BC3F-03CF54AC91A8}"/>
              </a:ext>
            </a:extLst>
          </p:cNvPr>
          <p:cNvGraphicFramePr>
            <a:graphicFrameLocks noChangeAspect="1"/>
          </p:cNvGraphicFramePr>
          <p:nvPr>
            <p:extLst>
              <p:ext uri="{D42A27DB-BD31-4B8C-83A1-F6EECF244321}">
                <p14:modId xmlns:p14="http://schemas.microsoft.com/office/powerpoint/2010/main" val="1525998752"/>
              </p:ext>
            </p:extLst>
          </p:nvPr>
        </p:nvGraphicFramePr>
        <p:xfrm>
          <a:off x="685800" y="1752600"/>
          <a:ext cx="2882900" cy="1084263"/>
        </p:xfrm>
        <a:graphic>
          <a:graphicData uri="http://schemas.openxmlformats.org/presentationml/2006/ole">
            <mc:AlternateContent xmlns:mc="http://schemas.openxmlformats.org/markup-compatibility/2006">
              <mc:Choice xmlns:v="urn:schemas-microsoft-com:vml" Requires="v">
                <p:oleObj spid="_x0000_s1271261" name="Equation" r:id="rId4" imgW="29260800" imgH="9944100" progId="Equation.DSMT4">
                  <p:embed/>
                </p:oleObj>
              </mc:Choice>
              <mc:Fallback>
                <p:oleObj name="Equation" r:id="rId4" imgW="29260800" imgH="9944100" progId="Equation.DSMT4">
                  <p:embed/>
                  <p:pic>
                    <p:nvPicPr>
                      <p:cNvPr id="676869" name="Object 5">
                        <a:extLst>
                          <a:ext uri="{FF2B5EF4-FFF2-40B4-BE49-F238E27FC236}">
                            <a16:creationId xmlns:a16="http://schemas.microsoft.com/office/drawing/2014/main" id="{69FB182A-BD9B-2247-BC3F-03CF54AC9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35" t="-8340" r="-2835" b="-8340"/>
                      <a:stretch>
                        <a:fillRect/>
                      </a:stretch>
                    </p:blipFill>
                    <p:spPr bwMode="auto">
                      <a:xfrm>
                        <a:off x="685800" y="1752600"/>
                        <a:ext cx="2882900" cy="1084263"/>
                      </a:xfrm>
                      <a:prstGeom prst="rect">
                        <a:avLst/>
                      </a:prstGeom>
                      <a:noFill/>
                      <a:ln w="9525">
                        <a:solidFill>
                          <a:schemeClr val="tx2"/>
                        </a:solidFill>
                        <a:miter lim="800000"/>
                        <a:headEnd/>
                        <a:tailEnd/>
                      </a:ln>
                      <a:effectLst/>
                    </p:spPr>
                  </p:pic>
                </p:oleObj>
              </mc:Fallback>
            </mc:AlternateContent>
          </a:graphicData>
        </a:graphic>
      </p:graphicFrame>
      <p:graphicFrame>
        <p:nvGraphicFramePr>
          <p:cNvPr id="676870" name="Object 6">
            <a:extLst>
              <a:ext uri="{FF2B5EF4-FFF2-40B4-BE49-F238E27FC236}">
                <a16:creationId xmlns:a16="http://schemas.microsoft.com/office/drawing/2014/main" id="{9AAECA2A-5137-104A-AD3E-C29742F9463F}"/>
              </a:ext>
            </a:extLst>
          </p:cNvPr>
          <p:cNvGraphicFramePr>
            <a:graphicFrameLocks noChangeAspect="1"/>
          </p:cNvGraphicFramePr>
          <p:nvPr>
            <p:extLst>
              <p:ext uri="{D42A27DB-BD31-4B8C-83A1-F6EECF244321}">
                <p14:modId xmlns:p14="http://schemas.microsoft.com/office/powerpoint/2010/main" val="3716132039"/>
              </p:ext>
            </p:extLst>
          </p:nvPr>
        </p:nvGraphicFramePr>
        <p:xfrm>
          <a:off x="762000" y="3048000"/>
          <a:ext cx="2100263" cy="1111250"/>
        </p:xfrm>
        <a:graphic>
          <a:graphicData uri="http://schemas.openxmlformats.org/presentationml/2006/ole">
            <mc:AlternateContent xmlns:mc="http://schemas.openxmlformats.org/markup-compatibility/2006">
              <mc:Choice xmlns:v="urn:schemas-microsoft-com:vml" Requires="v">
                <p:oleObj spid="_x0000_s1271262" name="Equation" r:id="rId6" imgW="21069300" imgH="10236200" progId="Equation.DSMT4">
                  <p:embed/>
                </p:oleObj>
              </mc:Choice>
              <mc:Fallback>
                <p:oleObj name="Equation" r:id="rId6" imgW="21069300" imgH="10236200" progId="Equation.DSMT4">
                  <p:embed/>
                  <p:pic>
                    <p:nvPicPr>
                      <p:cNvPr id="676870" name="Object 6">
                        <a:extLst>
                          <a:ext uri="{FF2B5EF4-FFF2-40B4-BE49-F238E27FC236}">
                            <a16:creationId xmlns:a16="http://schemas.microsoft.com/office/drawing/2014/main" id="{9AAECA2A-5137-104A-AD3E-C29742F946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458" t="-8104" r="-3458" b="-8104"/>
                      <a:stretch>
                        <a:fillRect/>
                      </a:stretch>
                    </p:blipFill>
                    <p:spPr bwMode="auto">
                      <a:xfrm>
                        <a:off x="762000" y="3048000"/>
                        <a:ext cx="2100263" cy="1111250"/>
                      </a:xfrm>
                      <a:prstGeom prst="rect">
                        <a:avLst/>
                      </a:prstGeom>
                      <a:solidFill>
                        <a:schemeClr val="bg2"/>
                      </a:solidFill>
                      <a:ln w="22225">
                        <a:solidFill>
                          <a:schemeClr val="accent5"/>
                        </a:solidFill>
                        <a:miter lim="800000"/>
                        <a:headEnd/>
                        <a:tailEnd/>
                      </a:ln>
                      <a:effectLst/>
                    </p:spPr>
                  </p:pic>
                </p:oleObj>
              </mc:Fallback>
            </mc:AlternateContent>
          </a:graphicData>
        </a:graphic>
      </p:graphicFrame>
      <p:sp>
        <p:nvSpPr>
          <p:cNvPr id="676871" name="Text Box 7">
            <a:extLst>
              <a:ext uri="{FF2B5EF4-FFF2-40B4-BE49-F238E27FC236}">
                <a16:creationId xmlns:a16="http://schemas.microsoft.com/office/drawing/2014/main" id="{861B1BDE-948C-974C-BE90-5416BC627965}"/>
              </a:ext>
            </a:extLst>
          </p:cNvPr>
          <p:cNvSpPr txBox="1">
            <a:spLocks noChangeArrowheads="1"/>
          </p:cNvSpPr>
          <p:nvPr/>
        </p:nvSpPr>
        <p:spPr bwMode="auto">
          <a:xfrm>
            <a:off x="152400" y="43434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6600"/>
                </a:solidFill>
              </a:rPr>
              <a:t>FICHEROS</a:t>
            </a:r>
            <a:r>
              <a:rPr lang="es-ES_tradnl" altLang="es-ES" sz="2000"/>
              <a:t>=1 </a:t>
            </a:r>
            <a:r>
              <a:rPr lang="es-ES_tradnl" altLang="es-ES" b="1">
                <a:solidFill>
                  <a:srgbClr val="CC3300"/>
                </a:solidFill>
                <a:sym typeface="Wingdings" pitchFamily="2" charset="2"/>
              </a:rPr>
              <a:t></a:t>
            </a:r>
            <a:endParaRPr lang="es-ES" altLang="es-ES" b="1">
              <a:solidFill>
                <a:srgbClr val="CC3300"/>
              </a:solidFill>
            </a:endParaRPr>
          </a:p>
        </p:txBody>
      </p:sp>
      <p:sp>
        <p:nvSpPr>
          <p:cNvPr id="676872" name="Text Box 8">
            <a:extLst>
              <a:ext uri="{FF2B5EF4-FFF2-40B4-BE49-F238E27FC236}">
                <a16:creationId xmlns:a16="http://schemas.microsoft.com/office/drawing/2014/main" id="{B7AF7798-B469-2F42-9EB9-CC4C4CEF0AB1}"/>
              </a:ext>
            </a:extLst>
          </p:cNvPr>
          <p:cNvSpPr txBox="1">
            <a:spLocks noChangeArrowheads="1"/>
          </p:cNvSpPr>
          <p:nvPr/>
        </p:nvSpPr>
        <p:spPr bwMode="auto">
          <a:xfrm>
            <a:off x="152400" y="50292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6600"/>
                </a:solidFill>
              </a:rPr>
              <a:t>FICHEROS</a:t>
            </a:r>
            <a:r>
              <a:rPr lang="es-ES_tradnl" altLang="es-ES" sz="2000"/>
              <a:t>=2</a:t>
            </a:r>
            <a:r>
              <a:rPr lang="es-ES_tradnl" altLang="es-ES"/>
              <a:t> </a:t>
            </a:r>
            <a:r>
              <a:rPr lang="es-ES_tradnl" altLang="es-ES" b="1">
                <a:solidFill>
                  <a:srgbClr val="CC3300"/>
                </a:solidFill>
                <a:sym typeface="Wingdings" pitchFamily="2" charset="2"/>
              </a:rPr>
              <a:t></a:t>
            </a:r>
            <a:endParaRPr lang="es-ES" altLang="es-ES" b="1">
              <a:solidFill>
                <a:srgbClr val="CC3300"/>
              </a:solidFill>
              <a:sym typeface="Wingdings" pitchFamily="2" charset="2"/>
            </a:endParaRPr>
          </a:p>
        </p:txBody>
      </p:sp>
      <p:sp>
        <p:nvSpPr>
          <p:cNvPr id="676873" name="Text Box 9">
            <a:extLst>
              <a:ext uri="{FF2B5EF4-FFF2-40B4-BE49-F238E27FC236}">
                <a16:creationId xmlns:a16="http://schemas.microsoft.com/office/drawing/2014/main" id="{EA10A59F-2AFF-FF49-ABF9-ABBA4BEF2B3A}"/>
              </a:ext>
            </a:extLst>
          </p:cNvPr>
          <p:cNvSpPr txBox="1">
            <a:spLocks noChangeArrowheads="1"/>
          </p:cNvSpPr>
          <p:nvPr/>
        </p:nvSpPr>
        <p:spPr bwMode="auto">
          <a:xfrm>
            <a:off x="152400" y="5715000"/>
            <a:ext cx="2362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s-ES_tradnl" altLang="es-ES" sz="2000">
                <a:solidFill>
                  <a:srgbClr val="006600"/>
                </a:solidFill>
              </a:rPr>
              <a:t>FICHEROS</a:t>
            </a:r>
            <a:r>
              <a:rPr lang="es-ES_tradnl" altLang="es-ES" sz="2000"/>
              <a:t>=3</a:t>
            </a:r>
            <a:r>
              <a:rPr lang="es-ES_tradnl" altLang="es-ES"/>
              <a:t> </a:t>
            </a:r>
            <a:r>
              <a:rPr lang="es-ES_tradnl" altLang="es-ES" b="1">
                <a:solidFill>
                  <a:srgbClr val="CC3300"/>
                </a:solidFill>
                <a:sym typeface="Wingdings" pitchFamily="2" charset="2"/>
              </a:rPr>
              <a:t></a:t>
            </a:r>
            <a:endParaRPr lang="es-ES" altLang="es-ES" b="1">
              <a:solidFill>
                <a:srgbClr val="CC3300"/>
              </a:solidFill>
              <a:sym typeface="Wingdings" pitchFamily="2" charset="2"/>
            </a:endParaRPr>
          </a:p>
        </p:txBody>
      </p:sp>
      <p:graphicFrame>
        <p:nvGraphicFramePr>
          <p:cNvPr id="676874" name="Object 10">
            <a:extLst>
              <a:ext uri="{FF2B5EF4-FFF2-40B4-BE49-F238E27FC236}">
                <a16:creationId xmlns:a16="http://schemas.microsoft.com/office/drawing/2014/main" id="{03829983-07E1-DE42-8784-3C65D8C459E4}"/>
              </a:ext>
            </a:extLst>
          </p:cNvPr>
          <p:cNvGraphicFramePr>
            <a:graphicFrameLocks noChangeAspect="1"/>
          </p:cNvGraphicFramePr>
          <p:nvPr/>
        </p:nvGraphicFramePr>
        <p:xfrm>
          <a:off x="3124200" y="3079750"/>
          <a:ext cx="3849688" cy="1111250"/>
        </p:xfrm>
        <a:graphic>
          <a:graphicData uri="http://schemas.openxmlformats.org/presentationml/2006/ole">
            <mc:AlternateContent xmlns:mc="http://schemas.openxmlformats.org/markup-compatibility/2006">
              <mc:Choice xmlns:v="urn:schemas-microsoft-com:vml" Requires="v">
                <p:oleObj spid="_x0000_s1271263" name="Equation" r:id="rId8" imgW="38620700" imgH="10236200" progId="Equation.DSMT4">
                  <p:embed/>
                </p:oleObj>
              </mc:Choice>
              <mc:Fallback>
                <p:oleObj name="Equation" r:id="rId8" imgW="38620700" imgH="10236200" progId="Equation.DSMT4">
                  <p:embed/>
                  <p:pic>
                    <p:nvPicPr>
                      <p:cNvPr id="676874" name="Object 10">
                        <a:extLst>
                          <a:ext uri="{FF2B5EF4-FFF2-40B4-BE49-F238E27FC236}">
                            <a16:creationId xmlns:a16="http://schemas.microsoft.com/office/drawing/2014/main" id="{03829983-07E1-DE42-8784-3C65D8C459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3458" t="-8104" r="-3458" b="-8104"/>
                      <a:stretch>
                        <a:fillRect/>
                      </a:stretch>
                    </p:blipFill>
                    <p:spPr bwMode="auto">
                      <a:xfrm>
                        <a:off x="3124200" y="3079750"/>
                        <a:ext cx="3849688" cy="111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875" name="Object 11">
            <a:extLst>
              <a:ext uri="{FF2B5EF4-FFF2-40B4-BE49-F238E27FC236}">
                <a16:creationId xmlns:a16="http://schemas.microsoft.com/office/drawing/2014/main" id="{9582FEBF-EF3F-E546-B74E-8EA38D9C668A}"/>
              </a:ext>
            </a:extLst>
          </p:cNvPr>
          <p:cNvGraphicFramePr>
            <a:graphicFrameLocks noChangeAspect="1"/>
          </p:cNvGraphicFramePr>
          <p:nvPr/>
        </p:nvGraphicFramePr>
        <p:xfrm>
          <a:off x="3962400" y="1447800"/>
          <a:ext cx="3400425" cy="1651000"/>
        </p:xfrm>
        <a:graphic>
          <a:graphicData uri="http://schemas.openxmlformats.org/presentationml/2006/ole">
            <mc:AlternateContent xmlns:mc="http://schemas.openxmlformats.org/markup-compatibility/2006">
              <mc:Choice xmlns:v="urn:schemas-microsoft-com:vml" Requires="v">
                <p:oleObj spid="_x0000_s1271264" name="Equation" r:id="rId10" imgW="37160200" imgH="16383000" progId="Equation.DSMT4">
                  <p:embed/>
                </p:oleObj>
              </mc:Choice>
              <mc:Fallback>
                <p:oleObj name="Equation" r:id="rId10" imgW="37160200" imgH="16383000" progId="Equation.DSMT4">
                  <p:embed/>
                  <p:pic>
                    <p:nvPicPr>
                      <p:cNvPr id="676875" name="Object 11">
                        <a:extLst>
                          <a:ext uri="{FF2B5EF4-FFF2-40B4-BE49-F238E27FC236}">
                            <a16:creationId xmlns:a16="http://schemas.microsoft.com/office/drawing/2014/main" id="{9582FEBF-EF3F-E546-B74E-8EA38D9C66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l="-2902" t="-8101" r="-2902" b="-8101"/>
                      <a:stretch>
                        <a:fillRect/>
                      </a:stretch>
                    </p:blipFill>
                    <p:spPr bwMode="auto">
                      <a:xfrm>
                        <a:off x="3962400" y="1447800"/>
                        <a:ext cx="3400425"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876" name="AutoShape 12">
            <a:extLst>
              <a:ext uri="{FF2B5EF4-FFF2-40B4-BE49-F238E27FC236}">
                <a16:creationId xmlns:a16="http://schemas.microsoft.com/office/drawing/2014/main" id="{7CA3DE8A-CF3C-7643-BEA3-6F5E782267A4}"/>
              </a:ext>
            </a:extLst>
          </p:cNvPr>
          <p:cNvSpPr>
            <a:spLocks/>
          </p:cNvSpPr>
          <p:nvPr/>
        </p:nvSpPr>
        <p:spPr bwMode="auto">
          <a:xfrm>
            <a:off x="3733800" y="1600200"/>
            <a:ext cx="304800" cy="1371600"/>
          </a:xfrm>
          <a:prstGeom prst="leftBrace">
            <a:avLst>
              <a:gd name="adj1" fmla="val 37500"/>
              <a:gd name="adj2" fmla="val 50000"/>
            </a:avLst>
          </a:prstGeom>
          <a:noFill/>
          <a:ln w="28575" cap="sq">
            <a:solidFill>
              <a:srgbClr val="CC33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solidFill>
                <a:srgbClr val="CC3300"/>
              </a:solidFill>
            </a:endParaRPr>
          </a:p>
        </p:txBody>
      </p:sp>
      <p:graphicFrame>
        <p:nvGraphicFramePr>
          <p:cNvPr id="676877" name="Object 13">
            <a:extLst>
              <a:ext uri="{FF2B5EF4-FFF2-40B4-BE49-F238E27FC236}">
                <a16:creationId xmlns:a16="http://schemas.microsoft.com/office/drawing/2014/main" id="{49701E33-B4B5-1E4D-8959-2FB0F76EE513}"/>
              </a:ext>
            </a:extLst>
          </p:cNvPr>
          <p:cNvGraphicFramePr>
            <a:graphicFrameLocks noChangeAspect="1"/>
          </p:cNvGraphicFramePr>
          <p:nvPr/>
        </p:nvGraphicFramePr>
        <p:xfrm>
          <a:off x="2297113" y="4267200"/>
          <a:ext cx="6694487" cy="596900"/>
        </p:xfrm>
        <a:graphic>
          <a:graphicData uri="http://schemas.openxmlformats.org/presentationml/2006/ole">
            <mc:AlternateContent xmlns:mc="http://schemas.openxmlformats.org/markup-compatibility/2006">
              <mc:Choice xmlns:v="urn:schemas-microsoft-com:vml" Requires="v">
                <p:oleObj spid="_x0000_s1271265" name="Equation" r:id="rId12" imgW="72847200" imgH="5854700" progId="Equation.DSMT4">
                  <p:embed/>
                </p:oleObj>
              </mc:Choice>
              <mc:Fallback>
                <p:oleObj name="Equation" r:id="rId12" imgW="72847200" imgH="5854700" progId="Equation.DSMT4">
                  <p:embed/>
                  <p:pic>
                    <p:nvPicPr>
                      <p:cNvPr id="676877" name="Object 13">
                        <a:extLst>
                          <a:ext uri="{FF2B5EF4-FFF2-40B4-BE49-F238E27FC236}">
                            <a16:creationId xmlns:a16="http://schemas.microsoft.com/office/drawing/2014/main" id="{49701E33-B4B5-1E4D-8959-2FB0F76EE5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2846" t="-8511" r="-2846" b="-8511"/>
                      <a:stretch>
                        <a:fillRect/>
                      </a:stretch>
                    </p:blipFill>
                    <p:spPr bwMode="auto">
                      <a:xfrm>
                        <a:off x="2297113" y="4267200"/>
                        <a:ext cx="6694487"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878" name="Object 14">
            <a:extLst>
              <a:ext uri="{FF2B5EF4-FFF2-40B4-BE49-F238E27FC236}">
                <a16:creationId xmlns:a16="http://schemas.microsoft.com/office/drawing/2014/main" id="{8BD0FA42-4867-9D42-A6AC-94B30718A0BE}"/>
              </a:ext>
            </a:extLst>
          </p:cNvPr>
          <p:cNvGraphicFramePr>
            <a:graphicFrameLocks noChangeAspect="1"/>
          </p:cNvGraphicFramePr>
          <p:nvPr/>
        </p:nvGraphicFramePr>
        <p:xfrm>
          <a:off x="2325688" y="4965700"/>
          <a:ext cx="6613525" cy="596900"/>
        </p:xfrm>
        <a:graphic>
          <a:graphicData uri="http://schemas.openxmlformats.org/presentationml/2006/ole">
            <mc:AlternateContent xmlns:mc="http://schemas.openxmlformats.org/markup-compatibility/2006">
              <mc:Choice xmlns:v="urn:schemas-microsoft-com:vml" Requires="v">
                <p:oleObj spid="_x0000_s1271266" name="Equation" r:id="rId14" imgW="71970900" imgH="5854700" progId="Equation.DSMT4">
                  <p:embed/>
                </p:oleObj>
              </mc:Choice>
              <mc:Fallback>
                <p:oleObj name="Equation" r:id="rId14" imgW="71970900" imgH="5854700" progId="Equation.DSMT4">
                  <p:embed/>
                  <p:pic>
                    <p:nvPicPr>
                      <p:cNvPr id="676878" name="Object 14">
                        <a:extLst>
                          <a:ext uri="{FF2B5EF4-FFF2-40B4-BE49-F238E27FC236}">
                            <a16:creationId xmlns:a16="http://schemas.microsoft.com/office/drawing/2014/main" id="{8BD0FA42-4867-9D42-A6AC-94B30718A0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2846" t="-8511" r="-2846" b="-8511"/>
                      <a:stretch>
                        <a:fillRect/>
                      </a:stretch>
                    </p:blipFill>
                    <p:spPr bwMode="auto">
                      <a:xfrm>
                        <a:off x="2325688" y="4965700"/>
                        <a:ext cx="66135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879" name="Object 15">
            <a:extLst>
              <a:ext uri="{FF2B5EF4-FFF2-40B4-BE49-F238E27FC236}">
                <a16:creationId xmlns:a16="http://schemas.microsoft.com/office/drawing/2014/main" id="{CE252976-385E-EB41-B234-E4CA30B2A3C0}"/>
              </a:ext>
            </a:extLst>
          </p:cNvPr>
          <p:cNvGraphicFramePr>
            <a:graphicFrameLocks noChangeAspect="1"/>
          </p:cNvGraphicFramePr>
          <p:nvPr/>
        </p:nvGraphicFramePr>
        <p:xfrm>
          <a:off x="2325688" y="5651500"/>
          <a:ext cx="6613525" cy="596900"/>
        </p:xfrm>
        <a:graphic>
          <a:graphicData uri="http://schemas.openxmlformats.org/presentationml/2006/ole">
            <mc:AlternateContent xmlns:mc="http://schemas.openxmlformats.org/markup-compatibility/2006">
              <mc:Choice xmlns:v="urn:schemas-microsoft-com:vml" Requires="v">
                <p:oleObj spid="_x0000_s1271267" name="Equation" r:id="rId16" imgW="71970900" imgH="5854700" progId="Equation.DSMT4">
                  <p:embed/>
                </p:oleObj>
              </mc:Choice>
              <mc:Fallback>
                <p:oleObj name="Equation" r:id="rId16" imgW="71970900" imgH="5854700" progId="Equation.DSMT4">
                  <p:embed/>
                  <p:pic>
                    <p:nvPicPr>
                      <p:cNvPr id="676879" name="Object 15">
                        <a:extLst>
                          <a:ext uri="{FF2B5EF4-FFF2-40B4-BE49-F238E27FC236}">
                            <a16:creationId xmlns:a16="http://schemas.microsoft.com/office/drawing/2014/main" id="{CE252976-385E-EB41-B234-E4CA30B2A3C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l="-2846" t="-8511" r="-2846" b="-8511"/>
                      <a:stretch>
                        <a:fillRect/>
                      </a:stretch>
                    </p:blipFill>
                    <p:spPr bwMode="auto">
                      <a:xfrm>
                        <a:off x="2325688" y="5651500"/>
                        <a:ext cx="6613525"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75724865"/>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3000"/>
                                  </p:stCondLst>
                                  <p:childTnLst>
                                    <p:set>
                                      <p:cBhvr>
                                        <p:cTn id="6" dur="1" fill="hold">
                                          <p:stCondLst>
                                            <p:cond delay="0"/>
                                          </p:stCondLst>
                                        </p:cTn>
                                        <p:tgtEl>
                                          <p:spTgt spid="676869"/>
                                        </p:tgtEl>
                                        <p:attrNameLst>
                                          <p:attrName>style.visibility</p:attrName>
                                        </p:attrNameLst>
                                      </p:cBhvr>
                                      <p:to>
                                        <p:strVal val="visible"/>
                                      </p:to>
                                    </p:set>
                                    <p:animEffect transition="in" filter="wipe(up)">
                                      <p:cBhvr>
                                        <p:cTn id="7" dur="500"/>
                                        <p:tgtEl>
                                          <p:spTgt spid="676869"/>
                                        </p:tgtEl>
                                      </p:cBhvr>
                                    </p:animEffect>
                                  </p:childTnLst>
                                </p:cTn>
                              </p:par>
                            </p:childTnLst>
                          </p:cTn>
                        </p:par>
                        <p:par>
                          <p:cTn id="8" fill="hold" nodeType="afterGroup">
                            <p:stCondLst>
                              <p:cond delay="3500"/>
                            </p:stCondLst>
                            <p:childTnLst>
                              <p:par>
                                <p:cTn id="9" presetID="23" presetClass="entr" presetSubtype="16" fill="hold" grpId="0" nodeType="afterEffect">
                                  <p:stCondLst>
                                    <p:cond delay="1000"/>
                                  </p:stCondLst>
                                  <p:childTnLst>
                                    <p:set>
                                      <p:cBhvr>
                                        <p:cTn id="10" dur="1" fill="hold">
                                          <p:stCondLst>
                                            <p:cond delay="0"/>
                                          </p:stCondLst>
                                        </p:cTn>
                                        <p:tgtEl>
                                          <p:spTgt spid="676876"/>
                                        </p:tgtEl>
                                        <p:attrNameLst>
                                          <p:attrName>style.visibility</p:attrName>
                                        </p:attrNameLst>
                                      </p:cBhvr>
                                      <p:to>
                                        <p:strVal val="visible"/>
                                      </p:to>
                                    </p:set>
                                    <p:anim calcmode="lin" valueType="num">
                                      <p:cBhvr>
                                        <p:cTn id="11" dur="500" fill="hold"/>
                                        <p:tgtEl>
                                          <p:spTgt spid="676876"/>
                                        </p:tgtEl>
                                        <p:attrNameLst>
                                          <p:attrName>ppt_w</p:attrName>
                                        </p:attrNameLst>
                                      </p:cBhvr>
                                      <p:tavLst>
                                        <p:tav tm="0">
                                          <p:val>
                                            <p:fltVal val="0"/>
                                          </p:val>
                                        </p:tav>
                                        <p:tav tm="100000">
                                          <p:val>
                                            <p:strVal val="#ppt_w"/>
                                          </p:val>
                                        </p:tav>
                                      </p:tavLst>
                                    </p:anim>
                                    <p:anim calcmode="lin" valueType="num">
                                      <p:cBhvr>
                                        <p:cTn id="12" dur="500" fill="hold"/>
                                        <p:tgtEl>
                                          <p:spTgt spid="676876"/>
                                        </p:tgtEl>
                                        <p:attrNameLst>
                                          <p:attrName>ppt_h</p:attrName>
                                        </p:attrNameLst>
                                      </p:cBhvr>
                                      <p:tavLst>
                                        <p:tav tm="0">
                                          <p:val>
                                            <p:fltVal val="0"/>
                                          </p:val>
                                        </p:tav>
                                        <p:tav tm="100000">
                                          <p:val>
                                            <p:strVal val="#ppt_h"/>
                                          </p:val>
                                        </p:tav>
                                      </p:tavLst>
                                    </p:anim>
                                  </p:childTnLst>
                                </p:cTn>
                              </p:par>
                            </p:childTnLst>
                          </p:cTn>
                        </p:par>
                        <p:par>
                          <p:cTn id="13" fill="hold" nodeType="afterGroup">
                            <p:stCondLst>
                              <p:cond delay="5000"/>
                            </p:stCondLst>
                            <p:childTnLst>
                              <p:par>
                                <p:cTn id="14" presetID="22" presetClass="entr" presetSubtype="8" fill="hold" nodeType="afterEffect">
                                  <p:stCondLst>
                                    <p:cond delay="0"/>
                                  </p:stCondLst>
                                  <p:childTnLst>
                                    <p:set>
                                      <p:cBhvr>
                                        <p:cTn id="15" dur="1" fill="hold">
                                          <p:stCondLst>
                                            <p:cond delay="0"/>
                                          </p:stCondLst>
                                        </p:cTn>
                                        <p:tgtEl>
                                          <p:spTgt spid="676875"/>
                                        </p:tgtEl>
                                        <p:attrNameLst>
                                          <p:attrName>style.visibility</p:attrName>
                                        </p:attrNameLst>
                                      </p:cBhvr>
                                      <p:to>
                                        <p:strVal val="visible"/>
                                      </p:to>
                                    </p:set>
                                    <p:animEffect transition="in" filter="wipe(left)">
                                      <p:cBhvr>
                                        <p:cTn id="16" dur="500"/>
                                        <p:tgtEl>
                                          <p:spTgt spid="67687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76870"/>
                                        </p:tgtEl>
                                        <p:attrNameLst>
                                          <p:attrName>style.visibility</p:attrName>
                                        </p:attrNameLst>
                                      </p:cBhvr>
                                      <p:to>
                                        <p:strVal val="visible"/>
                                      </p:to>
                                    </p:set>
                                    <p:animEffect transition="in" filter="wipe(up)">
                                      <p:cBhvr>
                                        <p:cTn id="21" dur="500"/>
                                        <p:tgtEl>
                                          <p:spTgt spid="676870"/>
                                        </p:tgtEl>
                                      </p:cBhvr>
                                    </p:animEffect>
                                  </p:childTnLst>
                                </p:cTn>
                              </p:par>
                            </p:childTnLst>
                          </p:cTn>
                        </p:par>
                        <p:par>
                          <p:cTn id="22" fill="hold" nodeType="afterGroup">
                            <p:stCondLst>
                              <p:cond delay="500"/>
                            </p:stCondLst>
                            <p:childTnLst>
                              <p:par>
                                <p:cTn id="23" presetID="22" presetClass="entr" presetSubtype="1" fill="hold" nodeType="afterEffect">
                                  <p:stCondLst>
                                    <p:cond delay="2000"/>
                                  </p:stCondLst>
                                  <p:childTnLst>
                                    <p:set>
                                      <p:cBhvr>
                                        <p:cTn id="24" dur="1" fill="hold">
                                          <p:stCondLst>
                                            <p:cond delay="0"/>
                                          </p:stCondLst>
                                        </p:cTn>
                                        <p:tgtEl>
                                          <p:spTgt spid="676874"/>
                                        </p:tgtEl>
                                        <p:attrNameLst>
                                          <p:attrName>style.visibility</p:attrName>
                                        </p:attrNameLst>
                                      </p:cBhvr>
                                      <p:to>
                                        <p:strVal val="visible"/>
                                      </p:to>
                                    </p:set>
                                    <p:animEffect transition="in" filter="wipe(up)">
                                      <p:cBhvr>
                                        <p:cTn id="25" dur="500"/>
                                        <p:tgtEl>
                                          <p:spTgt spid="67687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676871"/>
                                        </p:tgtEl>
                                        <p:attrNameLst>
                                          <p:attrName>style.visibility</p:attrName>
                                        </p:attrNameLst>
                                      </p:cBhvr>
                                      <p:to>
                                        <p:strVal val="visible"/>
                                      </p:to>
                                    </p:set>
                                    <p:anim calcmode="lin" valueType="num">
                                      <p:cBhvr additive="base">
                                        <p:cTn id="30" dur="500" fill="hold"/>
                                        <p:tgtEl>
                                          <p:spTgt spid="676871"/>
                                        </p:tgtEl>
                                        <p:attrNameLst>
                                          <p:attrName>ppt_x</p:attrName>
                                        </p:attrNameLst>
                                      </p:cBhvr>
                                      <p:tavLst>
                                        <p:tav tm="0">
                                          <p:val>
                                            <p:strVal val="0-#ppt_w/2"/>
                                          </p:val>
                                        </p:tav>
                                        <p:tav tm="100000">
                                          <p:val>
                                            <p:strVal val="#ppt_x"/>
                                          </p:val>
                                        </p:tav>
                                      </p:tavLst>
                                    </p:anim>
                                    <p:anim calcmode="lin" valueType="num">
                                      <p:cBhvr additive="base">
                                        <p:cTn id="31" dur="500" fill="hold"/>
                                        <p:tgtEl>
                                          <p:spTgt spid="676871"/>
                                        </p:tgtEl>
                                        <p:attrNameLst>
                                          <p:attrName>ppt_y</p:attrName>
                                        </p:attrNameLst>
                                      </p:cBhvr>
                                      <p:tavLst>
                                        <p:tav tm="0">
                                          <p:val>
                                            <p:strVal val="#ppt_y"/>
                                          </p:val>
                                        </p:tav>
                                        <p:tav tm="100000">
                                          <p:val>
                                            <p:strVal val="#ppt_y"/>
                                          </p:val>
                                        </p:tav>
                                      </p:tavLst>
                                    </p:anim>
                                  </p:childTnLst>
                                </p:cTn>
                              </p:par>
                            </p:childTnLst>
                          </p:cTn>
                        </p:par>
                        <p:par>
                          <p:cTn id="32" fill="hold" nodeType="afterGroup">
                            <p:stCondLst>
                              <p:cond delay="500"/>
                            </p:stCondLst>
                            <p:childTnLst>
                              <p:par>
                                <p:cTn id="33" presetID="22" presetClass="entr" presetSubtype="8" fill="hold" nodeType="afterEffect">
                                  <p:stCondLst>
                                    <p:cond delay="0"/>
                                  </p:stCondLst>
                                  <p:childTnLst>
                                    <p:set>
                                      <p:cBhvr>
                                        <p:cTn id="34" dur="1" fill="hold">
                                          <p:stCondLst>
                                            <p:cond delay="0"/>
                                          </p:stCondLst>
                                        </p:cTn>
                                        <p:tgtEl>
                                          <p:spTgt spid="676877"/>
                                        </p:tgtEl>
                                        <p:attrNameLst>
                                          <p:attrName>style.visibility</p:attrName>
                                        </p:attrNameLst>
                                      </p:cBhvr>
                                      <p:to>
                                        <p:strVal val="visible"/>
                                      </p:to>
                                    </p:set>
                                    <p:animEffect transition="in" filter="wipe(left)">
                                      <p:cBhvr>
                                        <p:cTn id="35" dur="500"/>
                                        <p:tgtEl>
                                          <p:spTgt spid="67687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676872"/>
                                        </p:tgtEl>
                                        <p:attrNameLst>
                                          <p:attrName>style.visibility</p:attrName>
                                        </p:attrNameLst>
                                      </p:cBhvr>
                                      <p:to>
                                        <p:strVal val="visible"/>
                                      </p:to>
                                    </p:set>
                                    <p:anim calcmode="lin" valueType="num">
                                      <p:cBhvr additive="base">
                                        <p:cTn id="40" dur="500" fill="hold"/>
                                        <p:tgtEl>
                                          <p:spTgt spid="676872"/>
                                        </p:tgtEl>
                                        <p:attrNameLst>
                                          <p:attrName>ppt_x</p:attrName>
                                        </p:attrNameLst>
                                      </p:cBhvr>
                                      <p:tavLst>
                                        <p:tav tm="0">
                                          <p:val>
                                            <p:strVal val="0-#ppt_w/2"/>
                                          </p:val>
                                        </p:tav>
                                        <p:tav tm="100000">
                                          <p:val>
                                            <p:strVal val="#ppt_x"/>
                                          </p:val>
                                        </p:tav>
                                      </p:tavLst>
                                    </p:anim>
                                    <p:anim calcmode="lin" valueType="num">
                                      <p:cBhvr additive="base">
                                        <p:cTn id="41" dur="500" fill="hold"/>
                                        <p:tgtEl>
                                          <p:spTgt spid="676872"/>
                                        </p:tgtEl>
                                        <p:attrNameLst>
                                          <p:attrName>ppt_y</p:attrName>
                                        </p:attrNameLst>
                                      </p:cBhvr>
                                      <p:tavLst>
                                        <p:tav tm="0">
                                          <p:val>
                                            <p:strVal val="#ppt_y"/>
                                          </p:val>
                                        </p:tav>
                                        <p:tav tm="100000">
                                          <p:val>
                                            <p:strVal val="#ppt_y"/>
                                          </p:val>
                                        </p:tav>
                                      </p:tavLst>
                                    </p:anim>
                                  </p:childTnLst>
                                </p:cTn>
                              </p:par>
                            </p:childTnLst>
                          </p:cTn>
                        </p:par>
                        <p:par>
                          <p:cTn id="42" fill="hold" nodeType="afterGroup">
                            <p:stCondLst>
                              <p:cond delay="500"/>
                            </p:stCondLst>
                            <p:childTnLst>
                              <p:par>
                                <p:cTn id="43" presetID="22" presetClass="entr" presetSubtype="8" fill="hold" nodeType="afterEffect">
                                  <p:stCondLst>
                                    <p:cond delay="0"/>
                                  </p:stCondLst>
                                  <p:childTnLst>
                                    <p:set>
                                      <p:cBhvr>
                                        <p:cTn id="44" dur="1" fill="hold">
                                          <p:stCondLst>
                                            <p:cond delay="0"/>
                                          </p:stCondLst>
                                        </p:cTn>
                                        <p:tgtEl>
                                          <p:spTgt spid="676878"/>
                                        </p:tgtEl>
                                        <p:attrNameLst>
                                          <p:attrName>style.visibility</p:attrName>
                                        </p:attrNameLst>
                                      </p:cBhvr>
                                      <p:to>
                                        <p:strVal val="visible"/>
                                      </p:to>
                                    </p:set>
                                    <p:animEffect transition="in" filter="wipe(left)">
                                      <p:cBhvr>
                                        <p:cTn id="45" dur="500"/>
                                        <p:tgtEl>
                                          <p:spTgt spid="6768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676873"/>
                                        </p:tgtEl>
                                        <p:attrNameLst>
                                          <p:attrName>style.visibility</p:attrName>
                                        </p:attrNameLst>
                                      </p:cBhvr>
                                      <p:to>
                                        <p:strVal val="visible"/>
                                      </p:to>
                                    </p:set>
                                    <p:anim calcmode="lin" valueType="num">
                                      <p:cBhvr additive="base">
                                        <p:cTn id="50" dur="500" fill="hold"/>
                                        <p:tgtEl>
                                          <p:spTgt spid="676873"/>
                                        </p:tgtEl>
                                        <p:attrNameLst>
                                          <p:attrName>ppt_x</p:attrName>
                                        </p:attrNameLst>
                                      </p:cBhvr>
                                      <p:tavLst>
                                        <p:tav tm="0">
                                          <p:val>
                                            <p:strVal val="0-#ppt_w/2"/>
                                          </p:val>
                                        </p:tav>
                                        <p:tav tm="100000">
                                          <p:val>
                                            <p:strVal val="#ppt_x"/>
                                          </p:val>
                                        </p:tav>
                                      </p:tavLst>
                                    </p:anim>
                                    <p:anim calcmode="lin" valueType="num">
                                      <p:cBhvr additive="base">
                                        <p:cTn id="51" dur="500" fill="hold"/>
                                        <p:tgtEl>
                                          <p:spTgt spid="676873"/>
                                        </p:tgtEl>
                                        <p:attrNameLst>
                                          <p:attrName>ppt_y</p:attrName>
                                        </p:attrNameLst>
                                      </p:cBhvr>
                                      <p:tavLst>
                                        <p:tav tm="0">
                                          <p:val>
                                            <p:strVal val="#ppt_y"/>
                                          </p:val>
                                        </p:tav>
                                        <p:tav tm="100000">
                                          <p:val>
                                            <p:strVal val="#ppt_y"/>
                                          </p:val>
                                        </p:tav>
                                      </p:tavLst>
                                    </p:anim>
                                  </p:childTnLst>
                                </p:cTn>
                              </p:par>
                            </p:childTnLst>
                          </p:cTn>
                        </p:par>
                        <p:par>
                          <p:cTn id="52" fill="hold" nodeType="afterGroup">
                            <p:stCondLst>
                              <p:cond delay="500"/>
                            </p:stCondLst>
                            <p:childTnLst>
                              <p:par>
                                <p:cTn id="53" presetID="22" presetClass="entr" presetSubtype="8" fill="hold" nodeType="afterEffect">
                                  <p:stCondLst>
                                    <p:cond delay="0"/>
                                  </p:stCondLst>
                                  <p:childTnLst>
                                    <p:set>
                                      <p:cBhvr>
                                        <p:cTn id="54" dur="1" fill="hold">
                                          <p:stCondLst>
                                            <p:cond delay="0"/>
                                          </p:stCondLst>
                                        </p:cTn>
                                        <p:tgtEl>
                                          <p:spTgt spid="676879"/>
                                        </p:tgtEl>
                                        <p:attrNameLst>
                                          <p:attrName>style.visibility</p:attrName>
                                        </p:attrNameLst>
                                      </p:cBhvr>
                                      <p:to>
                                        <p:strVal val="visible"/>
                                      </p:to>
                                    </p:set>
                                    <p:animEffect transition="in" filter="wipe(left)">
                                      <p:cBhvr>
                                        <p:cTn id="55" dur="500"/>
                                        <p:tgtEl>
                                          <p:spTgt spid="6768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71" grpId="0" autoUpdateAnimBg="0"/>
      <p:bldP spid="676872" grpId="0" autoUpdateAnimBg="0"/>
      <p:bldP spid="676873" grpId="0" autoUpdateAnimBg="0"/>
      <p:bldP spid="676876" grpId="0" animBg="1"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0 Imagen" descr="Imagen1.wmf"/>
          <p:cNvPicPr/>
          <p:nvPr/>
        </p:nvPicPr>
        <p:blipFill>
          <a:blip r:embed="rId4" cstate="print"/>
          <a:srcRect l="7059" t="6250" r="16941" b="5664"/>
          <a:stretch>
            <a:fillRect/>
          </a:stretch>
        </p:blipFill>
        <p:spPr>
          <a:xfrm>
            <a:off x="1331640" y="908720"/>
            <a:ext cx="5328592" cy="3672408"/>
          </a:xfrm>
          <a:prstGeom prst="rect">
            <a:avLst/>
          </a:prstGeom>
        </p:spPr>
      </p:pic>
      <p:sp>
        <p:nvSpPr>
          <p:cNvPr id="678914" name="Rectangle 2"/>
          <p:cNvSpPr>
            <a:spLocks noGrp="1" noChangeArrowheads="1"/>
          </p:cNvSpPr>
          <p:nvPr>
            <p:ph type="title"/>
          </p:nvPr>
        </p:nvSpPr>
        <p:spPr/>
        <p:txBody>
          <a:bodyPr/>
          <a:lstStyle/>
          <a:p>
            <a:r>
              <a:rPr lang="es-ES_tradnl" sz="3000" dirty="0">
                <a:cs typeface="Times New Roman" pitchFamily="18" charset="0"/>
              </a:rPr>
              <a:t>Análisis efecto FICHEROS: Intervalos LSD</a:t>
            </a:r>
            <a:endParaRPr lang="es-ES" sz="3000" dirty="0">
              <a:cs typeface="Times New Roman" pitchFamily="18" charset="0"/>
            </a:endParaRPr>
          </a:p>
        </p:txBody>
      </p:sp>
      <p:graphicFrame>
        <p:nvGraphicFramePr>
          <p:cNvPr id="678917" name="Object 5"/>
          <p:cNvGraphicFramePr>
            <a:graphicFrameLocks noChangeAspect="1"/>
          </p:cNvGraphicFramePr>
          <p:nvPr/>
        </p:nvGraphicFramePr>
        <p:xfrm>
          <a:off x="3471093" y="3505200"/>
          <a:ext cx="1604963" cy="533400"/>
        </p:xfrm>
        <a:graphic>
          <a:graphicData uri="http://schemas.openxmlformats.org/presentationml/2006/ole">
            <mc:AlternateContent xmlns:mc="http://schemas.openxmlformats.org/markup-compatibility/2006">
              <mc:Choice xmlns:v="urn:schemas-microsoft-com:vml" Requires="v">
                <p:oleObj spid="_x0000_s1135146" name="Equation" r:id="rId5" imgW="850680" imgH="253800" progId="Equation.DSMT4">
                  <p:embed/>
                </p:oleObj>
              </mc:Choice>
              <mc:Fallback>
                <p:oleObj name="Equation" r:id="rId5" imgW="85068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l="-2962" t="-8511" r="-2962" b="-8511"/>
                      <a:stretch>
                        <a:fillRect/>
                      </a:stretch>
                    </p:blipFill>
                    <p:spPr bwMode="auto">
                      <a:xfrm>
                        <a:off x="3471093" y="3505200"/>
                        <a:ext cx="1604963"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678918" name="Object 6"/>
          <p:cNvGraphicFramePr>
            <a:graphicFrameLocks noChangeAspect="1"/>
          </p:cNvGraphicFramePr>
          <p:nvPr/>
        </p:nvGraphicFramePr>
        <p:xfrm>
          <a:off x="4518198" y="2895600"/>
          <a:ext cx="1277938" cy="533400"/>
        </p:xfrm>
        <a:graphic>
          <a:graphicData uri="http://schemas.openxmlformats.org/presentationml/2006/ole">
            <mc:AlternateContent xmlns:mc="http://schemas.openxmlformats.org/markup-compatibility/2006">
              <mc:Choice xmlns:v="urn:schemas-microsoft-com:vml" Requires="v">
                <p:oleObj spid="_x0000_s1135147" name="Equation" r:id="rId7" imgW="672840" imgH="253800" progId="Equation.DSMT4">
                  <p:embed/>
                </p:oleObj>
              </mc:Choice>
              <mc:Fallback>
                <p:oleObj name="Equation" r:id="rId7" imgW="672840" imgH="253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l="-3210" t="-8511" r="-3210" b="-8511"/>
                      <a:stretch>
                        <a:fillRect/>
                      </a:stretch>
                    </p:blipFill>
                    <p:spPr bwMode="auto">
                      <a:xfrm>
                        <a:off x="4518198" y="2895600"/>
                        <a:ext cx="12779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678919" name="Object 7"/>
          <p:cNvGraphicFramePr>
            <a:graphicFrameLocks noChangeAspect="1"/>
          </p:cNvGraphicFramePr>
          <p:nvPr/>
        </p:nvGraphicFramePr>
        <p:xfrm>
          <a:off x="5476528" y="1772816"/>
          <a:ext cx="1255713" cy="539750"/>
        </p:xfrm>
        <a:graphic>
          <a:graphicData uri="http://schemas.openxmlformats.org/presentationml/2006/ole">
            <mc:AlternateContent xmlns:mc="http://schemas.openxmlformats.org/markup-compatibility/2006">
              <mc:Choice xmlns:v="urn:schemas-microsoft-com:vml" Requires="v">
                <p:oleObj spid="_x0000_s1135148" name="Equation" r:id="rId9" imgW="660240" imgH="253800" progId="Equation.DSMT4">
                  <p:embed/>
                </p:oleObj>
              </mc:Choice>
              <mc:Fallback>
                <p:oleObj name="Equation" r:id="rId9" imgW="660240" imgH="2538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l="-2727" t="-8511" r="-2727" b="-8511"/>
                      <a:stretch>
                        <a:fillRect/>
                      </a:stretch>
                    </p:blipFill>
                    <p:spPr bwMode="auto">
                      <a:xfrm>
                        <a:off x="5476528" y="1772816"/>
                        <a:ext cx="1255713" cy="53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678920" name="Text Box 8"/>
          <p:cNvSpPr txBox="1">
            <a:spLocks noChangeArrowheads="1"/>
          </p:cNvSpPr>
          <p:nvPr/>
        </p:nvSpPr>
        <p:spPr bwMode="auto">
          <a:xfrm>
            <a:off x="304800" y="4800602"/>
            <a:ext cx="8458200" cy="1616075"/>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t>Para el promedio de BUFFERS ensayados, con la distribución de FICHEROS 1 se obtienen Tiempos medios de Respuesta significativamente menores que para la distribución 2, y a su vez para ésta se tienen Tiempos de Respuesta significativamente más pequeños que para la configuración 3.</a:t>
            </a:r>
            <a:endParaRPr lang="es-ES" sz="2000" dirty="0"/>
          </a:p>
        </p:txBody>
      </p:sp>
    </p:spTree>
    <p:extLst>
      <p:ext uri="{BB962C8B-B14F-4D97-AF65-F5344CB8AC3E}">
        <p14:creationId xmlns:p14="http://schemas.microsoft.com/office/powerpoint/2010/main" val="116915978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3000"/>
                                  </p:stCondLst>
                                  <p:childTnLst>
                                    <p:set>
                                      <p:cBhvr>
                                        <p:cTn id="6" dur="1" fill="hold">
                                          <p:stCondLst>
                                            <p:cond delay="0"/>
                                          </p:stCondLst>
                                        </p:cTn>
                                        <p:tgtEl>
                                          <p:spTgt spid="678917"/>
                                        </p:tgtEl>
                                        <p:attrNameLst>
                                          <p:attrName>style.visibility</p:attrName>
                                        </p:attrNameLst>
                                      </p:cBhvr>
                                      <p:to>
                                        <p:strVal val="visible"/>
                                      </p:to>
                                    </p:set>
                                    <p:animEffect transition="in" filter="wipe(up)">
                                      <p:cBhvr>
                                        <p:cTn id="7" dur="500"/>
                                        <p:tgtEl>
                                          <p:spTgt spid="678917"/>
                                        </p:tgtEl>
                                      </p:cBhvr>
                                    </p:animEffect>
                                  </p:childTnLst>
                                </p:cTn>
                              </p:par>
                            </p:childTnLst>
                          </p:cTn>
                        </p:par>
                        <p:par>
                          <p:cTn id="8" fill="hold">
                            <p:stCondLst>
                              <p:cond delay="3500"/>
                            </p:stCondLst>
                            <p:childTnLst>
                              <p:par>
                                <p:cTn id="9" presetID="22" presetClass="entr" presetSubtype="1" fill="hold" nodeType="afterEffect">
                                  <p:stCondLst>
                                    <p:cond delay="1000"/>
                                  </p:stCondLst>
                                  <p:childTnLst>
                                    <p:set>
                                      <p:cBhvr>
                                        <p:cTn id="10" dur="1" fill="hold">
                                          <p:stCondLst>
                                            <p:cond delay="0"/>
                                          </p:stCondLst>
                                        </p:cTn>
                                        <p:tgtEl>
                                          <p:spTgt spid="678918"/>
                                        </p:tgtEl>
                                        <p:attrNameLst>
                                          <p:attrName>style.visibility</p:attrName>
                                        </p:attrNameLst>
                                      </p:cBhvr>
                                      <p:to>
                                        <p:strVal val="visible"/>
                                      </p:to>
                                    </p:set>
                                    <p:animEffect transition="in" filter="wipe(up)">
                                      <p:cBhvr>
                                        <p:cTn id="11" dur="500"/>
                                        <p:tgtEl>
                                          <p:spTgt spid="678918"/>
                                        </p:tgtEl>
                                      </p:cBhvr>
                                    </p:animEffect>
                                  </p:childTnLst>
                                </p:cTn>
                              </p:par>
                            </p:childTnLst>
                          </p:cTn>
                        </p:par>
                        <p:par>
                          <p:cTn id="12" fill="hold">
                            <p:stCondLst>
                              <p:cond delay="5000"/>
                            </p:stCondLst>
                            <p:childTnLst>
                              <p:par>
                                <p:cTn id="13" presetID="22" presetClass="entr" presetSubtype="1" fill="hold" nodeType="afterEffect">
                                  <p:stCondLst>
                                    <p:cond delay="1000"/>
                                  </p:stCondLst>
                                  <p:childTnLst>
                                    <p:set>
                                      <p:cBhvr>
                                        <p:cTn id="14" dur="1" fill="hold">
                                          <p:stCondLst>
                                            <p:cond delay="0"/>
                                          </p:stCondLst>
                                        </p:cTn>
                                        <p:tgtEl>
                                          <p:spTgt spid="678919"/>
                                        </p:tgtEl>
                                        <p:attrNameLst>
                                          <p:attrName>style.visibility</p:attrName>
                                        </p:attrNameLst>
                                      </p:cBhvr>
                                      <p:to>
                                        <p:strVal val="visible"/>
                                      </p:to>
                                    </p:set>
                                    <p:animEffect transition="in" filter="wipe(up)">
                                      <p:cBhvr>
                                        <p:cTn id="15" dur="500"/>
                                        <p:tgtEl>
                                          <p:spTgt spid="678919"/>
                                        </p:tgtEl>
                                      </p:cBhvr>
                                    </p:animEffect>
                                  </p:childTnLst>
                                </p:cTn>
                              </p:par>
                            </p:childTnLst>
                          </p:cTn>
                        </p:par>
                        <p:par>
                          <p:cTn id="16" fill="hold">
                            <p:stCondLst>
                              <p:cond delay="6500"/>
                            </p:stCondLst>
                            <p:childTnLst>
                              <p:par>
                                <p:cTn id="17" presetID="22" presetClass="entr" presetSubtype="1" fill="hold" grpId="0" nodeType="afterEffect">
                                  <p:stCondLst>
                                    <p:cond delay="0"/>
                                  </p:stCondLst>
                                  <p:childTnLst>
                                    <p:set>
                                      <p:cBhvr>
                                        <p:cTn id="18" dur="1" fill="hold">
                                          <p:stCondLst>
                                            <p:cond delay="0"/>
                                          </p:stCondLst>
                                        </p:cTn>
                                        <p:tgtEl>
                                          <p:spTgt spid="678920"/>
                                        </p:tgtEl>
                                        <p:attrNameLst>
                                          <p:attrName>style.visibility</p:attrName>
                                        </p:attrNameLst>
                                      </p:cBhvr>
                                      <p:to>
                                        <p:strVal val="visible"/>
                                      </p:to>
                                    </p:set>
                                    <p:animEffect transition="in" filter="wipe(up)">
                                      <p:cBhvr>
                                        <p:cTn id="19" dur="500"/>
                                        <p:tgtEl>
                                          <p:spTgt spid="678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8920"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914" name="Rectangle 2"/>
          <p:cNvSpPr>
            <a:spLocks noGrp="1" noChangeArrowheads="1"/>
          </p:cNvSpPr>
          <p:nvPr>
            <p:ph type="title"/>
          </p:nvPr>
        </p:nvSpPr>
        <p:spPr/>
        <p:txBody>
          <a:bodyPr/>
          <a:lstStyle/>
          <a:p>
            <a:r>
              <a:rPr lang="es-ES_tradnl" sz="3000" dirty="0">
                <a:cs typeface="Times New Roman" pitchFamily="18" charset="0"/>
              </a:rPr>
              <a:t>Análisis efecto BUFFERS: Intervalos LSD</a:t>
            </a:r>
            <a:endParaRPr lang="es-ES" sz="3000" dirty="0">
              <a:cs typeface="Times New Roman" pitchFamily="18" charset="0"/>
            </a:endParaRPr>
          </a:p>
        </p:txBody>
      </p:sp>
      <p:pic>
        <p:nvPicPr>
          <p:cNvPr id="3" name="Imagen 2">
            <a:extLst>
              <a:ext uri="{FF2B5EF4-FFF2-40B4-BE49-F238E27FC236}">
                <a16:creationId xmlns:a16="http://schemas.microsoft.com/office/drawing/2014/main" id="{64779520-1D7B-A440-AFF0-9B956DD3A68A}"/>
              </a:ext>
            </a:extLst>
          </p:cNvPr>
          <p:cNvPicPr>
            <a:picLocks noChangeAspect="1"/>
          </p:cNvPicPr>
          <p:nvPr/>
        </p:nvPicPr>
        <p:blipFill rotWithShape="1">
          <a:blip r:embed="rId3"/>
          <a:srcRect l="12500" t="11940" r="15672" b="10448"/>
          <a:stretch/>
        </p:blipFill>
        <p:spPr>
          <a:xfrm>
            <a:off x="1403648" y="711201"/>
            <a:ext cx="5890808" cy="3978208"/>
          </a:xfrm>
          <a:prstGeom prst="rect">
            <a:avLst/>
          </a:prstGeom>
        </p:spPr>
      </p:pic>
      <p:sp>
        <p:nvSpPr>
          <p:cNvPr id="4" name="Text Box 8">
            <a:extLst>
              <a:ext uri="{FF2B5EF4-FFF2-40B4-BE49-F238E27FC236}">
                <a16:creationId xmlns:a16="http://schemas.microsoft.com/office/drawing/2014/main" id="{F389E817-52A7-42B3-B681-5BC4436A3B54}"/>
              </a:ext>
            </a:extLst>
          </p:cNvPr>
          <p:cNvSpPr txBox="1">
            <a:spLocks noChangeArrowheads="1"/>
          </p:cNvSpPr>
          <p:nvPr/>
        </p:nvSpPr>
        <p:spPr bwMode="auto">
          <a:xfrm>
            <a:off x="304800" y="4800602"/>
            <a:ext cx="8458200" cy="1631216"/>
          </a:xfrm>
          <a:prstGeom prst="rect">
            <a:avLst/>
          </a:prstGeom>
          <a:noFill/>
          <a:ln w="12700" cap="sq">
            <a:noFill/>
            <a:miter lim="800000"/>
            <a:headEnd type="none" w="sm" len="sm"/>
            <a:tailEnd type="none" w="sm" len="sm"/>
          </a:ln>
          <a:effectLst/>
        </p:spPr>
        <p:txBody>
          <a:bodyPr>
            <a:spAutoFit/>
          </a:bodyPr>
          <a:lstStyle/>
          <a:p>
            <a:pPr>
              <a:spcBef>
                <a:spcPct val="50000"/>
              </a:spcBef>
            </a:pPr>
            <a:r>
              <a:rPr lang="es-ES_tradnl" sz="2000" dirty="0"/>
              <a:t>Para el promedio de FICHEROS ensayados, con el número de BUFFERS 20 o 30 se obtienen TMRESP significativamente menores que para 10 BUFFERS (como es lógico), sin embargo, entre 20 y 30 buffers se tienen Tiempos de Respuesta estadísticamente similares.</a:t>
            </a:r>
            <a:endParaRPr lang="es-ES" sz="2000" dirty="0"/>
          </a:p>
        </p:txBody>
      </p:sp>
    </p:spTree>
    <p:extLst>
      <p:ext uri="{BB962C8B-B14F-4D97-AF65-F5344CB8AC3E}">
        <p14:creationId xmlns:p14="http://schemas.microsoft.com/office/powerpoint/2010/main" val="3288385928"/>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Lst>
  </p:timing>
</p:sld>
</file>

<file path=ppt/theme/theme1.xml><?xml version="1.0" encoding="utf-8"?>
<a:theme xmlns:a="http://schemas.openxmlformats.org/drawingml/2006/main" name="Diseño personalizado">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8970</TotalTime>
  <Words>15718</Words>
  <Application>Microsoft Office PowerPoint</Application>
  <PresentationFormat>Presentación en pantalla (4:3)</PresentationFormat>
  <Paragraphs>3176</Paragraphs>
  <Slides>258</Slides>
  <Notes>224</Notes>
  <HiddenSlides>95</HiddenSlides>
  <MMClips>0</MMClips>
  <ScaleCrop>false</ScaleCrop>
  <HeadingPairs>
    <vt:vector size="8" baseType="variant">
      <vt:variant>
        <vt:lpstr>Fuentes usadas</vt:lpstr>
      </vt:variant>
      <vt:variant>
        <vt:i4>19</vt:i4>
      </vt:variant>
      <vt:variant>
        <vt:lpstr>Tema</vt:lpstr>
      </vt:variant>
      <vt:variant>
        <vt:i4>2</vt:i4>
      </vt:variant>
      <vt:variant>
        <vt:lpstr>Servidores OLE incrustados</vt:lpstr>
      </vt:variant>
      <vt:variant>
        <vt:i4>7</vt:i4>
      </vt:variant>
      <vt:variant>
        <vt:lpstr>Títulos de diapositiva</vt:lpstr>
      </vt:variant>
      <vt:variant>
        <vt:i4>258</vt:i4>
      </vt:variant>
    </vt:vector>
  </HeadingPairs>
  <TitlesOfParts>
    <vt:vector size="286" baseType="lpstr">
      <vt:lpstr>MS PGothic</vt:lpstr>
      <vt:lpstr>MS PGothic</vt:lpstr>
      <vt:lpstr>Arial</vt:lpstr>
      <vt:lpstr>Calibri</vt:lpstr>
      <vt:lpstr>Calibri Light</vt:lpstr>
      <vt:lpstr>Cambria Math</vt:lpstr>
      <vt:lpstr>Chalkboard</vt:lpstr>
      <vt:lpstr>Comic Sans MS</vt:lpstr>
      <vt:lpstr>Consolas</vt:lpstr>
      <vt:lpstr>Courier New</vt:lpstr>
      <vt:lpstr>Franklin Gothic Medium</vt:lpstr>
      <vt:lpstr>Symbol</vt:lpstr>
      <vt:lpstr>Times</vt:lpstr>
      <vt:lpstr>Times New Roman</vt:lpstr>
      <vt:lpstr>Verdana</vt:lpstr>
      <vt:lpstr>Wingdings</vt:lpstr>
      <vt:lpstr>Wingdings 3</vt:lpstr>
      <vt:lpstr>WP IconicSymbolsB</vt:lpstr>
      <vt:lpstr>WP MathA</vt:lpstr>
      <vt:lpstr>Diseño personalizado</vt:lpstr>
      <vt:lpstr>1_Tema de Office</vt:lpstr>
      <vt:lpstr>Equation</vt:lpstr>
      <vt:lpstr>Ecuación</vt:lpstr>
      <vt:lpstr>Imagen</vt:lpstr>
      <vt:lpstr>SGWIN StatFolios</vt:lpstr>
      <vt:lpstr>Documento</vt:lpstr>
      <vt:lpstr>Document</vt:lpstr>
      <vt:lpstr>MathType 6.0 Equation</vt:lpstr>
      <vt:lpstr>UD 5 Introducción a la Inferencia Estadística</vt:lpstr>
      <vt:lpstr>¿Por dónde vamos?</vt:lpstr>
      <vt:lpstr>¿Por dónde vamos?</vt:lpstr>
      <vt:lpstr>Contenido UD5 – 3 ANOVA</vt:lpstr>
      <vt:lpstr>Contenido UD5 – 3 ANOVA</vt:lpstr>
      <vt:lpstr>1- Introducción: un ejemplo</vt:lpstr>
      <vt:lpstr>Un ejemplo</vt:lpstr>
      <vt:lpstr>¿Para qué sirve el ANOVA?</vt:lpstr>
      <vt:lpstr>2- Terminología</vt:lpstr>
      <vt:lpstr>Factores</vt:lpstr>
      <vt:lpstr>Tratamiento</vt:lpstr>
      <vt:lpstr>Plan factorial equilibrado</vt:lpstr>
      <vt:lpstr>3. Ejemplo 1: ANOVA con un solo factor</vt:lpstr>
      <vt:lpstr>Volvamos a la CUESTIÓN CLAVE…</vt:lpstr>
      <vt:lpstr>4 - Descomposición de la Suma de Cuadrdos. Test F</vt:lpstr>
      <vt:lpstr>Suma de Cuadrados Total (SCT)</vt:lpstr>
      <vt:lpstr>Suma de Cuadrados del Factor (SCF)</vt:lpstr>
      <vt:lpstr>Suma de Cuadrados Residual (SCR)</vt:lpstr>
      <vt:lpstr>Idea básica del ANOVA</vt:lpstr>
      <vt:lpstr>Cuadrado Medio (CM)</vt:lpstr>
      <vt:lpstr>Grados de libertad (gl)</vt:lpstr>
      <vt:lpstr>Cuadrado Medio Total: CMT</vt:lpstr>
      <vt:lpstr>Cuadrado Medio Residual: CMR</vt:lpstr>
      <vt:lpstr>Cuadrado Medio del Factor: CMF</vt:lpstr>
      <vt:lpstr>Test F: Idea intuitiva</vt:lpstr>
      <vt:lpstr>Descomposición gráfica de la variabilidad total</vt:lpstr>
      <vt:lpstr>La distribución F de Snedecor</vt:lpstr>
      <vt:lpstr>Definición</vt:lpstr>
      <vt:lpstr>Forma</vt:lpstr>
      <vt:lpstr>RESULTADO IMPORTANTE F</vt:lpstr>
      <vt:lpstr>Tabla F</vt:lpstr>
      <vt:lpstr>Tabla F</vt:lpstr>
      <vt:lpstr>Tabla F</vt:lpstr>
      <vt:lpstr>La distribución F de Snedecor</vt:lpstr>
      <vt:lpstr>Statgraphics</vt:lpstr>
      <vt:lpstr>Test F</vt:lpstr>
      <vt:lpstr>Test F</vt:lpstr>
      <vt:lpstr>Test F: gráficamente</vt:lpstr>
      <vt:lpstr>Test F (Tabla)</vt:lpstr>
      <vt:lpstr>Nota sobre las SC</vt:lpstr>
      <vt:lpstr>Realización práctica de los cálculos</vt:lpstr>
      <vt:lpstr>Realización práctica de los cálculos</vt:lpstr>
      <vt:lpstr>Realización práctica de los cálculos</vt:lpstr>
      <vt:lpstr>Construcción Tabla resumen del ANOVA</vt:lpstr>
      <vt:lpstr>Ejemplo: Tabla resumen del ANOVA</vt:lpstr>
      <vt:lpstr>Ejemplo: Tabla resumen del ANOVA</vt:lpstr>
      <vt:lpstr>Test F (p-value)</vt:lpstr>
      <vt:lpstr>Test F (P-value)</vt:lpstr>
      <vt:lpstr>Ejemplo: Tabla resumen del ANOVA</vt:lpstr>
      <vt:lpstr>Ejemplo: Tabla resumen del ANOVA</vt:lpstr>
      <vt:lpstr>5- Análisis de residuos</vt:lpstr>
      <vt:lpstr>5- Análisis de residuos</vt:lpstr>
      <vt:lpstr>Ejemplo Proveedores</vt:lpstr>
      <vt:lpstr>Observaciones anómalas</vt:lpstr>
      <vt:lpstr>Ejemplo Proveedores (sin dato anómalo)</vt:lpstr>
      <vt:lpstr>Obtención de las SC una vez corregido el dato anómalo</vt:lpstr>
      <vt:lpstr>Ejemplo Proveedores (sin dato anómalo)</vt:lpstr>
      <vt:lpstr>Ejemplo Proveedores</vt:lpstr>
      <vt:lpstr>Test F (sin dato anómalo)</vt:lpstr>
      <vt:lpstr>Ejemplo: Tabla resumen del ANOVA (sin dato anómalo)</vt:lpstr>
      <vt:lpstr>Ejemplo Proveedores (sin dato anómalo)</vt:lpstr>
      <vt:lpstr>Análisis de residuos</vt:lpstr>
      <vt:lpstr>6 - Comparación de medias. Intervalos LSD</vt:lpstr>
      <vt:lpstr>5 - Comparación de medias. Intervalos LSD</vt:lpstr>
      <vt:lpstr>Ejemplo Proveedores cigüeñales</vt:lpstr>
      <vt:lpstr>Ejemplo Proveedores (con dato anómalo)</vt:lpstr>
      <vt:lpstr>Nota sobre los intervalos LSD</vt:lpstr>
      <vt:lpstr>Cálculo de los intervalos LSD</vt:lpstr>
      <vt:lpstr>Ejemplo Proveedores. Intervalos LSD</vt:lpstr>
      <vt:lpstr>Ejemplo Proveedores. Intervalos LSD</vt:lpstr>
      <vt:lpstr>Ejemplo Proveedores. Intervalos LSD</vt:lpstr>
      <vt:lpstr>7 – Estudio de efectos sobre varianzas</vt:lpstr>
      <vt:lpstr>Importancia</vt:lpstr>
      <vt:lpstr>Importancia</vt:lpstr>
      <vt:lpstr>Técnicas</vt:lpstr>
      <vt:lpstr>Técnicas</vt:lpstr>
      <vt:lpstr>Técnica basada en los residuos1</vt:lpstr>
      <vt:lpstr>Técnica basada en los residuos</vt:lpstr>
      <vt:lpstr>Técnica basada en los residuos</vt:lpstr>
      <vt:lpstr> Técnica basada en los residuos</vt:lpstr>
      <vt:lpstr> Ejemplo Proveedores. Efecto sobre varianzas</vt:lpstr>
      <vt:lpstr>Ejemplo Proveedores. Efecto sobre varianzas</vt:lpstr>
      <vt:lpstr>8 –ANOVA con más de un factor factores. Planes Factoriales Equilibrados. Ejemplo 2</vt:lpstr>
      <vt:lpstr>Tratamientos y pruebas</vt:lpstr>
      <vt:lpstr>Resultados</vt:lpstr>
      <vt:lpstr>Sumas de Cuadrados y g.l.</vt:lpstr>
      <vt:lpstr>Sumas de Cuadrados y g.l.</vt:lpstr>
      <vt:lpstr>Cálculo de las Sumas de Cuadrados y g.l.</vt:lpstr>
      <vt:lpstr>Cálculo de las Sumas de Cuadrados y g.l.</vt:lpstr>
      <vt:lpstr>Cálculo de las Sumas de Cuadrados y g.l.</vt:lpstr>
      <vt:lpstr>Cálculo de las Sumas de Cuadrados y g.l.</vt:lpstr>
      <vt:lpstr>Sumas de Cuadrados y g.l.</vt:lpstr>
      <vt:lpstr>Tabla Resumen del ANOVA</vt:lpstr>
      <vt:lpstr>Construcción Tabla resumen del ANOVA</vt:lpstr>
      <vt:lpstr>Tabla Resumen del ANOVA</vt:lpstr>
      <vt:lpstr>Tabla de medias</vt:lpstr>
      <vt:lpstr>Análisis efecto FICHEROS: Intervalos LSD</vt:lpstr>
      <vt:lpstr>Análisis efecto FICHEROS: Intervalos LSD</vt:lpstr>
      <vt:lpstr>Análisis efecto BUFFERS: Intervalos LSD</vt:lpstr>
      <vt:lpstr>Efecto de la interacción doble</vt:lpstr>
      <vt:lpstr>Escenarios sobre existencia de interacción doble</vt:lpstr>
      <vt:lpstr>Efecto de la interacción doble FICHEROS x BUFFERS</vt:lpstr>
      <vt:lpstr>9 – NOTA sobre factores cuantitativos</vt:lpstr>
      <vt:lpstr>9 – NOTA sobre factores cuantitativos</vt:lpstr>
      <vt:lpstr>EJEMPLO: Estudio del TRUOGHPUT multicomp.</vt:lpstr>
      <vt:lpstr>EJEMPLO: Estudio del TRUOGHPUT</vt:lpstr>
      <vt:lpstr>EJEMPLO: Buffers y Ficheros</vt:lpstr>
      <vt:lpstr>EJEMPLO: Estudio del rendimiento en azúcar</vt:lpstr>
      <vt:lpstr>EJEMPLO: Estudio del rendimiento en azúcar</vt:lpstr>
      <vt:lpstr>EJEMPLO: Estudio del rendimiento en azúcar</vt:lpstr>
      <vt:lpstr>EJEMPLO: Estudio del rendimiento en azúcar</vt:lpstr>
      <vt:lpstr>Técnicas estudio efecto de factores cuantitativos</vt:lpstr>
      <vt:lpstr>Técnicas estudio efecto de factores cuantitativos</vt:lpstr>
      <vt:lpstr>Ejemplo 3: Tiempo de CPU (cuantitativo)</vt:lpstr>
      <vt:lpstr>Ejemplo 3: factor cuantitativo</vt:lpstr>
      <vt:lpstr>Ejemplo 3: factor cuantitativo</vt:lpstr>
      <vt:lpstr>Tabla resumen del ANOVA</vt:lpstr>
      <vt:lpstr>Tabla resumen del ANOVA. Cálculos</vt:lpstr>
      <vt:lpstr>Tabla resumen del ANOVA</vt:lpstr>
      <vt:lpstr>Intervalos LSD</vt:lpstr>
      <vt:lpstr>Naturaleza del efecto de un factor cuantitativo</vt:lpstr>
      <vt:lpstr>Residuos</vt:lpstr>
      <vt:lpstr>Efectos (Ef) y Condiciones Operativas Óptimas (COO)</vt:lpstr>
      <vt:lpstr>Efecto simple de un factor</vt:lpstr>
      <vt:lpstr>Efecto simple de un factor: ejemplo</vt:lpstr>
      <vt:lpstr>Interacciones dobles</vt:lpstr>
      <vt:lpstr>Interacciones dobles</vt:lpstr>
      <vt:lpstr>Interacciones dobles</vt:lpstr>
      <vt:lpstr>Efecto de la interacción: ejemplo</vt:lpstr>
      <vt:lpstr>Condiciones Operativas Óptimas (COO)</vt:lpstr>
      <vt:lpstr>Condiciones Operativas Óptimas: ejemplo</vt:lpstr>
      <vt:lpstr>Condiciones Operativas Óptimas: ejemplo</vt:lpstr>
      <vt:lpstr>Ejemplo Aditivo: Identificación problema</vt:lpstr>
      <vt:lpstr>Ejemplo Aditivo: definición objetivos</vt:lpstr>
      <vt:lpstr>Identificación problema y definición objetivos</vt:lpstr>
      <vt:lpstr>Pruebas y resultados</vt:lpstr>
      <vt:lpstr>Pruebas y resultados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Media prevista en las COO (mpCOO ) </vt:lpstr>
      <vt:lpstr>¿Se cumple el objetivo del estudio? </vt:lpstr>
      <vt:lpstr>a) ¿Qué distribución sigue Aditivo?</vt:lpstr>
      <vt:lpstr>b) ¿Qué parámetros tiene la distribución?</vt:lpstr>
      <vt:lpstr>b) ¿Qué parámetros tiene la distribución?</vt:lpstr>
      <vt:lpstr>Estudio de efectos sobre la dispersión (2)</vt:lpstr>
      <vt:lpstr>Estudio de efectos sobre la dispersión (2)</vt:lpstr>
      <vt:lpstr>Estudio de efectos sobre la dispersión (2)</vt:lpstr>
      <vt:lpstr>Estudio de efectos sobre la dispersión (2)</vt:lpstr>
      <vt:lpstr>Cálculo de efectos sobre la dispersión (2)</vt:lpstr>
      <vt:lpstr>2 prevista en las COO si heterocedasticidad</vt:lpstr>
      <vt:lpstr>2 prevista en las COO si heterocedasticidad</vt:lpstr>
      <vt:lpstr>2 prevista en las COO si heterocedasticidad</vt:lpstr>
      <vt:lpstr>2 prevista en las COO si heterocedasticidad</vt:lpstr>
      <vt:lpstr>2 prevista en las COO si heterocedasticidad</vt:lpstr>
      <vt:lpstr>2 prevista en las COO RESUMEN</vt:lpstr>
      <vt:lpstr>¿Se cumple el objetivo del estudio?</vt:lpstr>
      <vt:lpstr>I.C para la predicción media (mpCOO)</vt:lpstr>
      <vt:lpstr>I.C para la predicción media (mpCOO)</vt:lpstr>
      <vt:lpstr>I.C para la predicción media (mpCOO)</vt:lpstr>
      <vt:lpstr>I.C para la predicción media (mpCOO)</vt:lpstr>
      <vt:lpstr>Objetivos del experimento y COO</vt:lpstr>
      <vt:lpstr>Objetivos del experimento en las COO</vt:lpstr>
      <vt:lpstr>Cuestiones importantes sobre las COO</vt:lpstr>
      <vt:lpstr>Hipótesis básicas del ANOVA</vt:lpstr>
      <vt:lpstr>Hipótesis básicas del ANOVA </vt:lpstr>
      <vt:lpstr>Hipótesis básicas del ANOVA </vt:lpstr>
      <vt:lpstr>Independencia</vt:lpstr>
      <vt:lpstr>Independencia</vt:lpstr>
      <vt:lpstr>Homocedasticidad (igualdad de varianzas)</vt:lpstr>
      <vt:lpstr>Homocedasticidad</vt:lpstr>
      <vt:lpstr>Normalidad</vt:lpstr>
      <vt:lpstr>Normalidad</vt:lpstr>
      <vt:lpstr>Normalidad</vt:lpstr>
      <vt:lpstr>Objetivos competenciales</vt:lpstr>
      <vt:lpstr>Glosario UD 5.3</vt:lpstr>
      <vt:lpstr>Ejercicios</vt:lpstr>
      <vt:lpstr>Ejercicio 1: Tiempo medio de transmisión</vt:lpstr>
      <vt:lpstr>Ejercicio 1</vt:lpstr>
      <vt:lpstr>Ejercicio 1</vt:lpstr>
      <vt:lpstr>Ejercicio 1</vt:lpstr>
      <vt:lpstr>Ejercicio 1</vt:lpstr>
      <vt:lpstr>Ejercicio 1</vt:lpstr>
      <vt:lpstr>Ejercicio 1: Tabla Resumen del ANOVA</vt:lpstr>
      <vt:lpstr>Ejercicio 1: Intervalos LSD</vt:lpstr>
      <vt:lpstr>Ejercicio 1: Intervalos LSD</vt:lpstr>
      <vt:lpstr>Ejercicio 1: Interacción doble</vt:lpstr>
      <vt:lpstr>Ejercicio 1: Interacción doble</vt:lpstr>
      <vt:lpstr>Ejercicio 2: Tiempo medio de transmisión</vt:lpstr>
      <vt:lpstr>Ejercicio 2</vt:lpstr>
      <vt:lpstr>Ejercicio 2</vt:lpstr>
      <vt:lpstr>Ejercicio 2</vt:lpstr>
      <vt:lpstr>Ejercicio 2</vt:lpstr>
      <vt:lpstr>Ejercicio 2</vt:lpstr>
      <vt:lpstr>Ejercicio 2</vt:lpstr>
      <vt:lpstr>Ejercicio 2</vt:lpstr>
      <vt:lpstr>Ejercicio 2</vt:lpstr>
      <vt:lpstr>Ejercicio 2</vt:lpstr>
      <vt:lpstr>Ejercicio 3: hinchamiento post-extrusión</vt:lpstr>
      <vt:lpstr>Ejemplo Hinchamiento post-extrusión</vt:lpstr>
      <vt:lpstr>Ejemplo</vt:lpstr>
      <vt:lpstr>Resultados</vt:lpstr>
      <vt:lpstr>Resultados</vt:lpstr>
      <vt:lpstr>Obtener</vt:lpstr>
      <vt:lpstr>Obtener</vt:lpstr>
      <vt:lpstr>Determinación de los efectos significativos</vt:lpstr>
      <vt:lpstr>Cálculo de las Sumas de Cuadrados</vt:lpstr>
      <vt:lpstr>Cálculo de las Sumas de Cuadrados</vt:lpstr>
      <vt:lpstr>Cálculo de los grados de libertad</vt:lpstr>
      <vt:lpstr>Cálculo de los grados de libertad</vt:lpstr>
      <vt:lpstr>Tabla resumen del ANOVA</vt:lpstr>
      <vt:lpstr>Intervalos LSD para el PINZADO</vt:lpstr>
      <vt:lpstr>Intervalos LSD para el PINZADO</vt:lpstr>
      <vt:lpstr>Intervalos LSD para el PINZADO</vt:lpstr>
      <vt:lpstr>Tabla de Medias para PINZADO (Statgraphics)</vt:lpstr>
      <vt:lpstr>Análisis de residuos (Statgraphics)</vt:lpstr>
      <vt:lpstr>Análisis de residuos (Statgraphics)</vt:lpstr>
      <vt:lpstr>Estudio de efectos sobre dispersión</vt:lpstr>
      <vt:lpstr>Tabla de Medias para RESIDUALS^2</vt:lpstr>
      <vt:lpstr>Intervalos LSD para RESIDUALS^2</vt:lpstr>
      <vt:lpstr>Intervalos LSD para RESIDUALS^2</vt:lpstr>
      <vt:lpstr>Condiciones Operativas Óptimas (COO)</vt:lpstr>
      <vt:lpstr>Efectos de las factores en las COO</vt:lpstr>
      <vt:lpstr>Media Prevista de Pinzado en las COO</vt:lpstr>
      <vt:lpstr>Media Prevista de Pinzado en las COO</vt:lpstr>
      <vt:lpstr>Varianza Prevista de Pinzado en las COO</vt:lpstr>
      <vt:lpstr>Distribución de la v.a. Pinzado en las COO</vt:lpstr>
      <vt:lpstr>Ejercicios sobre la var. Respuesta en las COO</vt:lpstr>
      <vt:lpstr>Fin</vt:lpstr>
      <vt:lpstr>Contenido UD5 – 3 ANOVA</vt:lpstr>
      <vt:lpstr>Contenido UD5 – 3 ANOVA</vt:lpstr>
      <vt:lpstr>1-Introducción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Idea intuitiva del ANOVA (Ejemplo 3)</vt:lpstr>
      <vt:lpstr>Caso A</vt:lpstr>
      <vt:lpstr>Caso B</vt:lpstr>
      <vt:lpstr>Caso C</vt:lpstr>
      <vt:lpstr>Caso D</vt:lpstr>
      <vt:lpstr>Caso E: Único realista</vt:lpstr>
      <vt:lpstr>Caso E: Único realista</vt:lpstr>
      <vt:lpstr>NOTA sobre el estudio de efectos sobre varianzas</vt:lpstr>
      <vt:lpstr>Factores cuantitativos: Ejemplo1</vt:lpstr>
    </vt:vector>
  </TitlesOfParts>
  <Manager/>
  <Company>UPV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ANOVA</dc:title>
  <dc:subject>Presentaciones Grado</dc:subject>
  <dc:creator>Elena Vázquez</dc:creator>
  <cp:keywords/>
  <dc:description>ANOVA; Análisis de la Varianza; Inferencia; Paramétrica; Estadística; Grado; Presentaciones
</dc:description>
  <cp:lastModifiedBy>Elena Vázquez Barrachina</cp:lastModifiedBy>
  <cp:revision>840</cp:revision>
  <cp:lastPrinted>2018-05-04T09:54:25Z</cp:lastPrinted>
  <dcterms:created xsi:type="dcterms:W3CDTF">2002-02-08T10:59:20Z</dcterms:created>
  <dcterms:modified xsi:type="dcterms:W3CDTF">2018-06-04T06:52:39Z</dcterms:modified>
  <cp:category>Docencia</cp:category>
</cp:coreProperties>
</file>